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8302288" cy="102997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k.wikipedia.org/wiki/%D0%A4%D0%B0%D0%B9%D0%BB:SDG-1_Ukrainian.sv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256032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85176"/>
            <a:ext cx="18294096" cy="2404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D5E7E6-C216-8116-420B-EEF06DF8DD74}"/>
              </a:ext>
            </a:extLst>
          </p:cNvPr>
          <p:cNvSpPr txBox="1"/>
          <p:nvPr/>
        </p:nvSpPr>
        <p:spPr>
          <a:xfrm>
            <a:off x="1428750" y="3266707"/>
            <a:ext cx="15673388" cy="228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ctr">
              <a:lnSpc>
                <a:spcPct val="89000"/>
              </a:lnSpc>
            </a:pPr>
            <a:r>
              <a:rPr lang="uk" sz="8000" b="1" dirty="0">
                <a:solidFill>
                  <a:srgbClr val="332C2C"/>
                </a:solidFill>
                <a:latin typeface="Segoe UI"/>
              </a:rPr>
              <a:t>Ціль сталого розвитку. Ціль 1:</a:t>
            </a:r>
            <a:br>
              <a:rPr lang="uk" sz="8000" b="1" dirty="0">
                <a:solidFill>
                  <a:srgbClr val="332C2C"/>
                </a:solidFill>
                <a:latin typeface="Segoe UI"/>
              </a:rPr>
            </a:br>
            <a:r>
              <a:rPr lang="uk" sz="8000" b="1" dirty="0">
                <a:solidFill>
                  <a:srgbClr val="332C2C"/>
                </a:solidFill>
                <a:latin typeface="Segoe UI"/>
              </a:rPr>
              <a:t>Подолання бідності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0413A-77DD-86F1-44ED-1BBFF28E901A}"/>
              </a:ext>
            </a:extLst>
          </p:cNvPr>
          <p:cNvSpPr txBox="1"/>
          <p:nvPr/>
        </p:nvSpPr>
        <p:spPr>
          <a:xfrm>
            <a:off x="12103769" y="7885176"/>
            <a:ext cx="93365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" sz="28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ІП-11 </a:t>
            </a:r>
            <a:br>
              <a:rPr lang="uk" sz="28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" sz="28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Головня Олександр</a:t>
            </a:r>
            <a:br>
              <a:rPr lang="uk" sz="28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" sz="28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Печковський Олександр</a:t>
            </a:r>
            <a:br>
              <a:rPr lang="uk" sz="28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" sz="28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Дякунчак Ілона</a:t>
            </a:r>
            <a:endParaRPr lang="ru-RU" sz="2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201D58-2690-5ACD-1E78-D159D4499E3C}"/>
              </a:ext>
            </a:extLst>
          </p:cNvPr>
          <p:cNvSpPr txBox="1"/>
          <p:nvPr/>
        </p:nvSpPr>
        <p:spPr>
          <a:xfrm>
            <a:off x="8818960" y="2967842"/>
            <a:ext cx="9151144" cy="1120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Подолання</a:t>
            </a:r>
            <a:r>
              <a:rPr lang="ru-RU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бідності</a:t>
            </a:r>
            <a: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- </a:t>
            </a:r>
            <a:r>
              <a:rPr lang="ru-RU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подолання</a:t>
            </a:r>
            <a: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бідності</a:t>
            </a:r>
            <a: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усіх</a:t>
            </a:r>
            <a: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її</a:t>
            </a:r>
            <a: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формах та </a:t>
            </a:r>
            <a:r>
              <a:rPr lang="ru-RU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повсюдно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8D8C9F-0CBC-0171-59E5-8B6A403A7B01}"/>
              </a:ext>
            </a:extLst>
          </p:cNvPr>
          <p:cNvSpPr txBox="1"/>
          <p:nvPr/>
        </p:nvSpPr>
        <p:spPr>
          <a:xfrm>
            <a:off x="8814074" y="1713001"/>
            <a:ext cx="9151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/>
            <a:r>
              <a:rPr lang="uk" sz="5400" b="1" dirty="0">
                <a:solidFill>
                  <a:srgbClr val="332C2C"/>
                </a:solidFill>
                <a:latin typeface="Segoe UI"/>
              </a:rPr>
              <a:t>Вступ</a:t>
            </a:r>
          </a:p>
        </p:txBody>
      </p:sp>
      <p:pic>
        <p:nvPicPr>
          <p:cNvPr id="3" name="Рисунок 2">
            <a:hlinkClick r:id="rId2"/>
            <a:extLst>
              <a:ext uri="{FF2B5EF4-FFF2-40B4-BE49-F238E27FC236}">
                <a16:creationId xmlns:a16="http://schemas.microsoft.com/office/drawing/2014/main" id="{82E6F9BE-A6AA-3A34-4F10-7659B5C8B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0" y="2021760"/>
            <a:ext cx="5492291" cy="5492291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577B147-831E-559C-0437-2A9522BE1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86" y="-53662"/>
            <a:ext cx="10417202" cy="1419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4C9894-97B6-3AE3-39BE-C9A43424031E}"/>
              </a:ext>
            </a:extLst>
          </p:cNvPr>
          <p:cNvSpPr txBox="1"/>
          <p:nvPr/>
        </p:nvSpPr>
        <p:spPr>
          <a:xfrm>
            <a:off x="1058216" y="4306157"/>
            <a:ext cx="9151144" cy="843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Завдання</a:t>
            </a:r>
            <a:r>
              <a:rPr lang="ru-RU" sz="4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Цілі</a:t>
            </a:r>
            <a:r>
              <a:rPr lang="ru-RU" sz="4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</a:t>
            </a:r>
            <a:endParaRPr lang="ru-RU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EC9B90-73E8-9B24-D23E-DD76008E66ED}"/>
              </a:ext>
            </a:extLst>
          </p:cNvPr>
          <p:cNvSpPr txBox="1"/>
          <p:nvPr/>
        </p:nvSpPr>
        <p:spPr>
          <a:xfrm>
            <a:off x="5978191" y="691229"/>
            <a:ext cx="9156030" cy="718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Завдання</a:t>
            </a:r>
            <a:r>
              <a:rPr lang="ru-RU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Цілі</a:t>
            </a:r>
            <a:r>
              <a:rPr lang="ru-RU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в </a:t>
            </a:r>
            <a:r>
              <a:rPr lang="ru-RU" sz="4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Україні</a:t>
            </a:r>
            <a:r>
              <a:rPr lang="ru-RU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8" descr="Подолати бідність планово. Область - Новини Рівного та області — Рівне  Вечірнє">
            <a:extLst>
              <a:ext uri="{FF2B5EF4-FFF2-40B4-BE49-F238E27FC236}">
                <a16:creationId xmlns:a16="http://schemas.microsoft.com/office/drawing/2014/main" id="{1E743581-75F8-1ABA-9E58-616854BA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200" y="5149850"/>
            <a:ext cx="7626588" cy="445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306F32-FE22-516D-4725-24D8DF7E6572}"/>
              </a:ext>
            </a:extLst>
          </p:cNvPr>
          <p:cNvSpPr txBox="1"/>
          <p:nvPr/>
        </p:nvSpPr>
        <p:spPr>
          <a:xfrm>
            <a:off x="636170" y="1977630"/>
            <a:ext cx="9007893" cy="2253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Скоротити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4 рази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рівень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бідності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зокрема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шляхом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ліквідації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її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крайніх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форм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Збільшити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охоплення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бідного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населення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адресними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програмами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Підвищити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життєстійкість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соціально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вразливих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верств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населення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10" descr="Уряд намітив Стратегію подолання бідності - LexInform: Правові та юридичні  новини, юридична практика, коментарі">
            <a:extLst>
              <a:ext uri="{FF2B5EF4-FFF2-40B4-BE49-F238E27FC236}">
                <a16:creationId xmlns:a16="http://schemas.microsoft.com/office/drawing/2014/main" id="{66DEF8E8-B197-69C5-A6A2-8423733C0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70" y="5149849"/>
            <a:ext cx="7926437" cy="445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B2CEBA-F6AC-F27C-644C-A3B12854A449}"/>
              </a:ext>
            </a:extLst>
          </p:cNvPr>
          <p:cNvSpPr txBox="1"/>
          <p:nvPr/>
        </p:nvSpPr>
        <p:spPr>
          <a:xfrm>
            <a:off x="4092240" y="819103"/>
            <a:ext cx="9680909" cy="1120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Участь </a:t>
            </a:r>
            <a:r>
              <a:rPr lang="ru-RU" sz="3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бізнес</a:t>
            </a:r>
            <a:r>
              <a:rPr lang="ru-RU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середовища</a:t>
            </a:r>
            <a:r>
              <a:rPr lang="ru-RU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 </a:t>
            </a:r>
            <a:r>
              <a:rPr lang="ru-RU" sz="3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процесі</a:t>
            </a:r>
            <a:r>
              <a:rPr lang="ru-RU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подолання</a:t>
            </a:r>
            <a:r>
              <a:rPr lang="ru-RU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бідності</a:t>
            </a:r>
            <a:r>
              <a:rPr lang="ru-RU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шляху </a:t>
            </a:r>
            <a:r>
              <a:rPr lang="ru-RU" sz="3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досягнення</a:t>
            </a:r>
            <a:r>
              <a:rPr lang="ru-RU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ЦСР.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A32F00-95A9-11FF-7464-6667CB49E361}"/>
              </a:ext>
            </a:extLst>
          </p:cNvPr>
          <p:cNvSpPr txBox="1"/>
          <p:nvPr/>
        </p:nvSpPr>
        <p:spPr>
          <a:xfrm>
            <a:off x="828675" y="5865945"/>
            <a:ext cx="9156030" cy="3249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збільшити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частку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співробітників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соціально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незахищених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верств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населення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офіційно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сплачувати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соціальні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внески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впровадити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бонусну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програму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підтримки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багатодітних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співробітників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здійснювати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патронат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закладів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медико-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соціального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захисту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створити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або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долучитись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ініціатив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системної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благодійності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8198E-3022-6733-CAE8-E1A409B420FF}"/>
              </a:ext>
            </a:extLst>
          </p:cNvPr>
          <p:cNvSpPr txBox="1"/>
          <p:nvPr/>
        </p:nvSpPr>
        <p:spPr>
          <a:xfrm>
            <a:off x="828675" y="2325804"/>
            <a:ext cx="117836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solidFill>
                  <a:srgbClr val="1F1F1F"/>
                </a:solidFill>
                <a:latin typeface="Google Sans"/>
              </a:rPr>
              <a:t>Б</a:t>
            </a:r>
            <a:r>
              <a:rPr lang="ru-RU" sz="2800" b="0" i="0" dirty="0" err="1">
                <a:solidFill>
                  <a:srgbClr val="1F1F1F"/>
                </a:solidFill>
                <a:effectLst/>
                <a:latin typeface="Google Sans"/>
              </a:rPr>
              <a:t>ізнес-середовище</a:t>
            </a:r>
            <a:r>
              <a:rPr lang="ru-RU" sz="2800" b="0" i="0" dirty="0">
                <a:solidFill>
                  <a:srgbClr val="1F1F1F"/>
                </a:solidFill>
                <a:effectLst/>
                <a:latin typeface="Google Sans"/>
              </a:rPr>
              <a:t> – </a:t>
            </a:r>
            <a:r>
              <a:rPr lang="ru-RU" sz="2800" b="0" i="0" dirty="0" err="1">
                <a:solidFill>
                  <a:srgbClr val="1F1F1F"/>
                </a:solidFill>
                <a:effectLst/>
                <a:latin typeface="Google Sans"/>
              </a:rPr>
              <a:t>це</a:t>
            </a:r>
            <a:r>
              <a:rPr lang="ru-RU" sz="2800" b="0" i="0" dirty="0">
                <a:solidFill>
                  <a:srgbClr val="1F1F1F"/>
                </a:solidFill>
                <a:effectLst/>
                <a:latin typeface="Google Sans"/>
              </a:rPr>
              <a:t> </a:t>
            </a:r>
            <a:r>
              <a:rPr lang="ru-RU" sz="2800" b="0" i="0" dirty="0" err="1">
                <a:solidFill>
                  <a:srgbClr val="040C28"/>
                </a:solidFill>
                <a:effectLst/>
                <a:latin typeface="Google Sans"/>
              </a:rPr>
              <a:t>сукупність</a:t>
            </a:r>
            <a:r>
              <a:rPr lang="ru-RU" sz="28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ru-RU" sz="2800" b="0" i="0" dirty="0" err="1">
                <a:solidFill>
                  <a:srgbClr val="040C28"/>
                </a:solidFill>
                <a:effectLst/>
                <a:latin typeface="Google Sans"/>
              </a:rPr>
              <a:t>окремих</a:t>
            </a:r>
            <a:r>
              <a:rPr lang="ru-RU" sz="28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ru-RU" sz="2800" b="0" i="0" dirty="0" err="1">
                <a:solidFill>
                  <a:srgbClr val="040C28"/>
                </a:solidFill>
                <a:effectLst/>
                <a:latin typeface="Google Sans"/>
              </a:rPr>
              <a:t>суб'єктів</a:t>
            </a:r>
            <a:r>
              <a:rPr lang="ru-RU" sz="28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ru-RU" sz="2800" b="0" i="0" dirty="0" err="1">
                <a:solidFill>
                  <a:srgbClr val="040C28"/>
                </a:solidFill>
                <a:effectLst/>
                <a:latin typeface="Google Sans"/>
              </a:rPr>
              <a:t>економіки</a:t>
            </a:r>
            <a:r>
              <a:rPr lang="ru-RU" sz="2800" b="0" i="0" dirty="0">
                <a:solidFill>
                  <a:srgbClr val="040C28"/>
                </a:solidFill>
                <a:effectLst/>
                <a:latin typeface="Google Sans"/>
              </a:rPr>
              <a:t> (з </a:t>
            </a:r>
            <a:r>
              <a:rPr lang="ru-RU" sz="2800" b="0" i="0" dirty="0" err="1">
                <a:solidFill>
                  <a:srgbClr val="040C28"/>
                </a:solidFill>
                <a:effectLst/>
                <a:latin typeface="Google Sans"/>
              </a:rPr>
              <a:t>їх</a:t>
            </a:r>
            <a:r>
              <a:rPr lang="ru-RU" sz="28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ru-RU" sz="2800" b="0" i="0" dirty="0" err="1">
                <a:solidFill>
                  <a:srgbClr val="040C28"/>
                </a:solidFill>
                <a:effectLst/>
                <a:latin typeface="Google Sans"/>
              </a:rPr>
              <a:t>взаємозв'язками</a:t>
            </a:r>
            <a:r>
              <a:rPr lang="ru-RU" sz="2800" b="0" i="0" dirty="0">
                <a:solidFill>
                  <a:srgbClr val="040C28"/>
                </a:solidFill>
                <a:effectLst/>
                <a:latin typeface="Google Sans"/>
              </a:rPr>
              <a:t> і </a:t>
            </a:r>
            <a:r>
              <a:rPr lang="ru-RU" sz="2800" b="0" i="0" dirty="0" err="1">
                <a:solidFill>
                  <a:srgbClr val="040C28"/>
                </a:solidFill>
                <a:effectLst/>
                <a:latin typeface="Google Sans"/>
              </a:rPr>
              <a:t>взаємовідносинами</a:t>
            </a:r>
            <a:r>
              <a:rPr lang="ru-RU" sz="2800" b="0" i="0" dirty="0">
                <a:solidFill>
                  <a:srgbClr val="040C28"/>
                </a:solidFill>
                <a:effectLst/>
                <a:latin typeface="Google Sans"/>
              </a:rPr>
              <a:t>) і </a:t>
            </a:r>
            <a:r>
              <a:rPr lang="ru-RU" sz="2800" b="0" i="0" dirty="0" err="1">
                <a:solidFill>
                  <a:srgbClr val="040C28"/>
                </a:solidFill>
                <a:effectLst/>
                <a:latin typeface="Google Sans"/>
              </a:rPr>
              <a:t>факторів</a:t>
            </a:r>
            <a:r>
              <a:rPr lang="ru-RU" sz="28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ru-RU" sz="2800" b="0" i="0" dirty="0" err="1">
                <a:solidFill>
                  <a:srgbClr val="040C28"/>
                </a:solidFill>
                <a:effectLst/>
                <a:latin typeface="Google Sans"/>
              </a:rPr>
              <a:t>оточуючого</a:t>
            </a:r>
            <a:r>
              <a:rPr lang="ru-RU" sz="2800" b="0" i="0" dirty="0">
                <a:solidFill>
                  <a:srgbClr val="040C28"/>
                </a:solidFill>
                <a:effectLst/>
                <a:latin typeface="Google Sans"/>
              </a:rPr>
              <a:t> (</a:t>
            </a:r>
            <a:r>
              <a:rPr lang="ru-RU" sz="2800" b="0" i="0" dirty="0" err="1">
                <a:solidFill>
                  <a:srgbClr val="040C28"/>
                </a:solidFill>
                <a:effectLst/>
                <a:latin typeface="Google Sans"/>
              </a:rPr>
              <a:t>зовнішнього</a:t>
            </a:r>
            <a:r>
              <a:rPr lang="ru-RU" sz="2800" b="0" i="0" dirty="0">
                <a:solidFill>
                  <a:srgbClr val="040C28"/>
                </a:solidFill>
                <a:effectLst/>
                <a:latin typeface="Google Sans"/>
              </a:rPr>
              <a:t>) </a:t>
            </a:r>
            <a:r>
              <a:rPr lang="ru-RU" sz="2800" b="0" i="0" dirty="0" err="1">
                <a:solidFill>
                  <a:srgbClr val="040C28"/>
                </a:solidFill>
                <a:effectLst/>
                <a:latin typeface="Google Sans"/>
              </a:rPr>
              <a:t>середовища</a:t>
            </a:r>
            <a:r>
              <a:rPr lang="ru-RU" sz="2800" b="0" i="0" dirty="0">
                <a:solidFill>
                  <a:srgbClr val="040C28"/>
                </a:solidFill>
                <a:effectLst/>
                <a:latin typeface="Google Sans"/>
              </a:rPr>
              <a:t>, </a:t>
            </a:r>
            <a:r>
              <a:rPr lang="ru-RU" sz="2800" b="0" i="0" dirty="0" err="1">
                <a:solidFill>
                  <a:srgbClr val="040C28"/>
                </a:solidFill>
                <a:effectLst/>
                <a:latin typeface="Google Sans"/>
              </a:rPr>
              <a:t>які</a:t>
            </a:r>
            <a:r>
              <a:rPr lang="ru-RU" sz="28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ru-RU" sz="2800" b="0" i="0" dirty="0" err="1">
                <a:solidFill>
                  <a:srgbClr val="040C28"/>
                </a:solidFill>
                <a:effectLst/>
                <a:latin typeface="Google Sans"/>
              </a:rPr>
              <a:t>впливають</a:t>
            </a:r>
            <a:r>
              <a:rPr lang="ru-RU" sz="2800" b="0" i="0" dirty="0">
                <a:solidFill>
                  <a:srgbClr val="040C28"/>
                </a:solidFill>
                <a:effectLst/>
                <a:latin typeface="Google Sans"/>
              </a:rPr>
              <a:t> на них</a:t>
            </a:r>
            <a:r>
              <a:rPr lang="ru-RU" sz="28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ru-RU" sz="2800" dirty="0"/>
          </a:p>
        </p:txBody>
      </p:sp>
      <p:pic>
        <p:nvPicPr>
          <p:cNvPr id="4098" name="Picture 2" descr="Бізнес-середовище в Україні покращується — АГРОПОЛІТ">
            <a:extLst>
              <a:ext uri="{FF2B5EF4-FFF2-40B4-BE49-F238E27FC236}">
                <a16:creationId xmlns:a16="http://schemas.microsoft.com/office/drawing/2014/main" id="{D96E6E7C-C7F9-E4C7-29A7-555CA5F1E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9" y="4825027"/>
            <a:ext cx="6435596" cy="429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62C159-3673-AC0C-3148-5EC3D270E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556654-4D8F-1DF7-3D8D-ABF2CF9E0627}"/>
              </a:ext>
            </a:extLst>
          </p:cNvPr>
          <p:cNvSpPr txBox="1"/>
          <p:nvPr/>
        </p:nvSpPr>
        <p:spPr>
          <a:xfrm>
            <a:off x="7706978" y="8620078"/>
            <a:ext cx="9680909" cy="593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32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якуємо</a:t>
            </a:r>
            <a:r>
              <a:rPr lang="ru-RU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32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увагу</a:t>
            </a:r>
            <a:r>
              <a:rPr lang="ru-RU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75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147</Words>
  <Application>Microsoft Office PowerPoint</Application>
  <PresentationFormat>Произвольный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Google Sans</vt:lpstr>
      <vt:lpstr>Segoe UI</vt:lpstr>
      <vt:lpstr>Symbol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subject/>
  <dc:creator/>
  <cp:keywords/>
  <cp:lastModifiedBy>Олександр Головня</cp:lastModifiedBy>
  <cp:revision>7</cp:revision>
  <dcterms:modified xsi:type="dcterms:W3CDTF">2024-12-05T08:44:27Z</dcterms:modified>
</cp:coreProperties>
</file>