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5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C6924-6EA6-E093-9049-758425D93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A08A18-C427-BBC3-3B29-9F8728C0B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098207-6378-A296-0FDB-6BA0139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5C3A6D-C25D-63DE-BFFA-ABF6CA78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41CAC9-9A69-1E66-32B0-FC7C9103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79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E8739-2655-9A17-A31B-50B2B91F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1C726D-22F3-4E4E-939B-BCC372D69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2DC871-EF24-791C-4E3D-992C2F8C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689BD0-99FB-7D37-20C1-72F8F899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0EE4F-2CBD-3CD0-13E1-858A6931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45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A08E8A-F3C2-5FD5-2B7E-B6908306A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2441BF-28E4-2863-6692-68D142EC9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E3E8C2-834C-00B6-E765-FC13A7B2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49ACC-C5DA-851E-5855-008B9055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D54A1-6226-5FF6-5E81-8A81B5C8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1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1F76F-C0FA-F7F5-63BC-66967576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8A8F5-7FFC-C3B8-8BF3-1F800C6A2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156C8A-41BF-D0FC-E57E-D3734A82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8B371E-800D-7A93-DB1E-6ADA65E0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7C616F-ADF0-A4ED-0611-1D8B34FC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44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24429-3D39-CF55-C4F7-3B94D22F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3C987E-0299-4661-E0EE-D6786482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A0BC86-73CF-910D-29F6-ADD3191C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C5F299-2B38-1CF1-CC1B-6CBF333F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8F0C0F-6367-9847-0947-55BCB015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00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8B9E7-56CC-9551-B36C-540BBFA6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3DB91-8DCE-724C-2BEC-8A6590D65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2F1A45-243B-7515-12AF-270D730EB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A4751D-E464-69A3-0302-511EED89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A0B8BF-9849-AD1B-09B6-33D59BDA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BBFFE1-137D-971A-AADF-DFE013D0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5821C-75C0-E4F0-A4E0-AAE2437D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C34C8C-021F-B73C-46D6-421C2277A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86873F-CD2C-24AC-9A3D-EF84B9CB8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F86580-8F97-1F67-7069-6B4BCBAA3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749A20-14F3-F24E-C8C9-F157E4065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4F1BD1-48D9-F5EE-7311-93781616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271F1B-7514-04FA-86C2-A68069AD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655F87-7DC2-02B9-0376-CECAF261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58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7D169-97D6-87E3-20A1-D8D57515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3D5B57-3B1D-3DCF-4913-2977F045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6887A0-8E6D-7F6F-AAED-44CA8E33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21F11C-4998-CFB1-581E-2D215FF6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37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9F553B-6073-36AA-A602-9110F7FC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0F67DB-EB9E-D588-AD06-1DA6A10C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75AE0A-95F0-9935-28B7-DA391189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14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F27A7-AF08-A0A0-90CB-AF242D83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ADB531-9786-2710-C96E-C76A068C7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55383E-9FAE-7DB0-2227-4AB96FC6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5F6CE6-8715-E173-FA0F-BE062AC3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2ED32A-1E64-2685-4D30-F2F53870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C7E0F6-E09E-70CD-78FB-273667FF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5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D8C8F-C46B-B8ED-F76E-FD3C08E5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9CEC9B-A656-230B-8F66-1F3616BCD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831097-720F-5141-2E22-9A9B54F4B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CCD8D5-65FF-90F6-E98E-11DF7357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784F20-2BC9-FCCF-09ED-8A781207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C98AF4-1C62-8CCB-FFC2-879135E8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62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EA1CD-BDCB-935B-5B86-951C7728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007977-1FA7-8408-3F86-091D79B83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18A05-C575-D01E-BA28-036DF3AC3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9E91D-21D2-4369-9855-D7624B74E631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BB2A6D-24BD-667F-6582-0B2CBC587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43451A-E342-CA9F-5857-026B7046E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79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ілософія в університетах: бути чи не бути? | Спільне">
            <a:extLst>
              <a:ext uri="{FF2B5EF4-FFF2-40B4-BE49-F238E27FC236}">
                <a16:creationId xmlns:a16="http://schemas.microsoft.com/office/drawing/2014/main" id="{5BE7CDA1-3023-DF13-D08D-C09B0A05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5" y="3501583"/>
            <a:ext cx="6558306" cy="295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39E40-42A8-0666-1227-90D0AA911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054" y="399804"/>
            <a:ext cx="7905947" cy="1200396"/>
          </a:xfrm>
        </p:spPr>
        <p:txBody>
          <a:bodyPr/>
          <a:lstStyle/>
          <a:p>
            <a:r>
              <a:rPr lang="uk-UA" dirty="0"/>
              <a:t>Філософія – семінар 4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25E6B8-E2C1-A68C-BCB5-5F9A81191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7506"/>
            <a:ext cx="9144000" cy="1655762"/>
          </a:xfrm>
        </p:spPr>
        <p:txBody>
          <a:bodyPr/>
          <a:lstStyle/>
          <a:p>
            <a:r>
              <a:rPr lang="ru-RU" b="0" i="0" dirty="0" err="1">
                <a:solidFill>
                  <a:srgbClr val="343541"/>
                </a:solidFill>
                <a:effectLst/>
                <a:latin typeface="Söhne"/>
              </a:rPr>
              <a:t>Розвиток</a:t>
            </a:r>
            <a:r>
              <a:rPr lang="ru-RU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43541"/>
                </a:solidFill>
                <a:effectLst/>
                <a:latin typeface="Söhne"/>
              </a:rPr>
              <a:t>знання</a:t>
            </a:r>
            <a:r>
              <a:rPr lang="ru-RU" b="0" i="0" dirty="0">
                <a:solidFill>
                  <a:srgbClr val="343541"/>
                </a:solidFill>
                <a:effectLst/>
                <a:latin typeface="Söhne"/>
              </a:rPr>
              <a:t> в </a:t>
            </a:r>
            <a:r>
              <a:rPr lang="ru-RU" b="0" i="0" dirty="0" err="1">
                <a:solidFill>
                  <a:srgbClr val="343541"/>
                </a:solidFill>
                <a:effectLst/>
                <a:latin typeface="Söhne"/>
              </a:rPr>
              <a:t>арабській</a:t>
            </a:r>
            <a:r>
              <a:rPr lang="ru-RU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43541"/>
                </a:solidFill>
                <a:effectLst/>
                <a:latin typeface="Söhne"/>
              </a:rPr>
              <a:t>середньовічній</a:t>
            </a:r>
            <a:r>
              <a:rPr lang="ru-RU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43541"/>
                </a:solidFill>
                <a:effectLst/>
                <a:latin typeface="Söhne"/>
              </a:rPr>
              <a:t>культурі</a:t>
            </a:r>
            <a:r>
              <a:rPr lang="ru-RU" b="0" i="0" dirty="0">
                <a:solidFill>
                  <a:srgbClr val="343541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58A0F-8BC5-6E47-74DC-40E8547355D8}"/>
              </a:ext>
            </a:extLst>
          </p:cNvPr>
          <p:cNvSpPr txBox="1"/>
          <p:nvPr/>
        </p:nvSpPr>
        <p:spPr>
          <a:xfrm>
            <a:off x="7079529" y="5448693"/>
            <a:ext cx="453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Підготував студент ІП-11 Головня Олександр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785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526D6-D7DA-1608-8929-8BA392DD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764" y="3948698"/>
            <a:ext cx="10515600" cy="1325563"/>
          </a:xfrm>
        </p:spPr>
        <p:txBody>
          <a:bodyPr/>
          <a:lstStyle/>
          <a:p>
            <a:r>
              <a:rPr lang="uk-UA" dirty="0"/>
              <a:t>Дякую за увагу!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92BA41-3FF8-8A89-1A89-F1ECA3896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707" y="1583739"/>
            <a:ext cx="3223539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0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92F8A-3284-F049-E3D1-EB4AD138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3" y="60929"/>
            <a:ext cx="10515600" cy="1325563"/>
          </a:xfrm>
        </p:spPr>
        <p:txBody>
          <a:bodyPr>
            <a:normAutofit/>
          </a:bodyPr>
          <a:lstStyle/>
          <a:p>
            <a:r>
              <a:rPr lang="uk-UA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Золотий вік арабської науки</a:t>
            </a:r>
            <a:endParaRPr lang="ru-RU" sz="4800" dirty="0"/>
          </a:p>
        </p:txBody>
      </p:sp>
      <p:pic>
        <p:nvPicPr>
          <p:cNvPr id="5" name="Picture 4" descr="6.4: Ісламський Золотий вік (середина 7th C - середина 13 C) - LibreTexts -  Ukrayinska">
            <a:extLst>
              <a:ext uri="{FF2B5EF4-FFF2-40B4-BE49-F238E27FC236}">
                <a16:creationId xmlns:a16="http://schemas.microsoft.com/office/drawing/2014/main" id="{6DB514D5-334E-3B3A-CFB7-2EB76BB0E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105" y="1386492"/>
            <a:ext cx="3493168" cy="487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MANUSCRIPT MAR'AT ALKAYINAT 'MIRROR OF CREATURES' IN O… | Drouot.com">
            <a:extLst>
              <a:ext uri="{FF2B5EF4-FFF2-40B4-BE49-F238E27FC236}">
                <a16:creationId xmlns:a16="http://schemas.microsoft.com/office/drawing/2014/main" id="{CD09F2E2-503E-9007-4DCF-6EE9166EB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395" y="2669454"/>
            <a:ext cx="4698332" cy="400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A6FD63-99FB-58B7-78E8-46CF8E6AD73F}"/>
              </a:ext>
            </a:extLst>
          </p:cNvPr>
          <p:cNvSpPr txBox="1"/>
          <p:nvPr/>
        </p:nvSpPr>
        <p:spPr>
          <a:xfrm>
            <a:off x="657727" y="154807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Цей період охоплює час приблизно з 8-го по 14-й століття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н.е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6924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CA7AE-145E-F6D0-F04E-D7BDEE74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232" y="5277852"/>
            <a:ext cx="5117431" cy="847822"/>
          </a:xfrm>
        </p:spPr>
        <p:txBody>
          <a:bodyPr>
            <a:normAutofit/>
          </a:bodyPr>
          <a:lstStyle/>
          <a:p>
            <a:r>
              <a:rPr lang="ru-RU" sz="2400" i="0" dirty="0">
                <a:effectLst/>
                <a:latin typeface="Arial" panose="020B0604020202020204" pitchFamily="34" charset="0"/>
              </a:rPr>
              <a:t>(</a:t>
            </a:r>
            <a:r>
              <a:rPr lang="ru-RU" sz="2400" i="0" dirty="0" err="1">
                <a:effectLst/>
                <a:latin typeface="Arial" panose="020B0604020202020204" pitchFamily="34" charset="0"/>
              </a:rPr>
              <a:t>Арабське</a:t>
            </a:r>
            <a:r>
              <a:rPr lang="ru-RU" sz="2400" i="0" dirty="0">
                <a:effectLst/>
                <a:latin typeface="Arial" panose="020B0604020202020204" pitchFamily="34" charset="0"/>
              </a:rPr>
              <a:t> письмо)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06459-2A0C-D6EA-941A-8D7E6967C9CF}"/>
              </a:ext>
            </a:extLst>
          </p:cNvPr>
          <p:cNvSpPr txBox="1"/>
          <p:nvPr/>
        </p:nvSpPr>
        <p:spPr>
          <a:xfrm>
            <a:off x="497305" y="470688"/>
            <a:ext cx="4940969" cy="3214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4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Зберігання та трансляція класичної спадщини:</a:t>
            </a:r>
            <a:endParaRPr lang="ru-RU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Арабське письмо — Вікіпедія">
            <a:extLst>
              <a:ext uri="{FF2B5EF4-FFF2-40B4-BE49-F238E27FC236}">
                <a16:creationId xmlns:a16="http://schemas.microsoft.com/office/drawing/2014/main" id="{E0A02226-8C1A-8CCB-45D2-C68975EAD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262" y="470688"/>
            <a:ext cx="3125239" cy="469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Арабские переводы Библии — Википедия">
            <a:extLst>
              <a:ext uri="{FF2B5EF4-FFF2-40B4-BE49-F238E27FC236}">
                <a16:creationId xmlns:a16="http://schemas.microsoft.com/office/drawing/2014/main" id="{C27FC023-80F7-073C-A247-21C39B77C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03" y="470688"/>
            <a:ext cx="3172656" cy="495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22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92F8A-3284-F049-E3D1-EB4AD138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632" y="172620"/>
            <a:ext cx="10515600" cy="1325563"/>
          </a:xfrm>
        </p:spPr>
        <p:txBody>
          <a:bodyPr/>
          <a:lstStyle/>
          <a:p>
            <a:r>
              <a:rPr lang="uk-UA" dirty="0"/>
              <a:t>Медицина:</a:t>
            </a:r>
            <a:endParaRPr lang="ru-RU" dirty="0"/>
          </a:p>
        </p:txBody>
      </p:sp>
      <p:pic>
        <p:nvPicPr>
          <p:cNvPr id="3074" name="Picture 2" descr="Ібн Сіна (Авіценна). Біографія Ібн Сіни (Авіценни) — УкрЛіб">
            <a:extLst>
              <a:ext uri="{FF2B5EF4-FFF2-40B4-BE49-F238E27FC236}">
                <a16:creationId xmlns:a16="http://schemas.microsoft.com/office/drawing/2014/main" id="{6146ED51-19E5-2402-2AB5-AB7132F01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21" y="1026694"/>
            <a:ext cx="3416612" cy="4804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0F1133-74B0-3B2A-A20A-99D302ACBF2A}"/>
              </a:ext>
            </a:extLst>
          </p:cNvPr>
          <p:cNvSpPr txBox="1"/>
          <p:nvPr/>
        </p:nvSpPr>
        <p:spPr>
          <a:xfrm>
            <a:off x="693822" y="5831305"/>
            <a:ext cx="7475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 err="1"/>
              <a:t>Авіценна</a:t>
            </a:r>
            <a:r>
              <a:rPr lang="ru-RU" sz="3200" dirty="0"/>
              <a:t> (</a:t>
            </a:r>
            <a:r>
              <a:rPr lang="ru-RU" sz="3200" dirty="0" err="1"/>
              <a:t>Ібн</a:t>
            </a:r>
            <a:r>
              <a:rPr lang="ru-RU" sz="3200" dirty="0"/>
              <a:t> </a:t>
            </a:r>
            <a:r>
              <a:rPr lang="ru-RU" sz="3200" dirty="0" err="1"/>
              <a:t>Сіна</a:t>
            </a:r>
            <a:r>
              <a:rPr lang="ru-RU" sz="3200" dirty="0"/>
              <a:t>)</a:t>
            </a:r>
          </a:p>
        </p:txBody>
      </p:sp>
      <p:pic>
        <p:nvPicPr>
          <p:cNvPr id="3076" name="Picture 4" descr="Абу Бакр Мухаммад ар-Рази — Википедия">
            <a:extLst>
              <a:ext uri="{FF2B5EF4-FFF2-40B4-BE49-F238E27FC236}">
                <a16:creationId xmlns:a16="http://schemas.microsoft.com/office/drawing/2014/main" id="{9DDF736F-1C87-3E8B-7241-DA9D0DF8A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932" y="1048640"/>
            <a:ext cx="3416612" cy="481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80A699-A9C1-BF78-1C81-E8AE5773816B}"/>
              </a:ext>
            </a:extLst>
          </p:cNvPr>
          <p:cNvSpPr txBox="1"/>
          <p:nvPr/>
        </p:nvSpPr>
        <p:spPr>
          <a:xfrm>
            <a:off x="7047070" y="5786137"/>
            <a:ext cx="47003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Абу́ Бакр </a:t>
            </a:r>
            <a:r>
              <a:rPr lang="ru-RU" sz="28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Муха́ммад</a:t>
            </a:r>
            <a:r>
              <a:rPr lang="ru-RU" sz="28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ібн</a:t>
            </a:r>
            <a:r>
              <a:rPr lang="ru-RU" sz="28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8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Закарія</a:t>
            </a:r>
            <a:r>
              <a:rPr lang="ru-RU" sz="280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́ ар-</a:t>
            </a:r>
            <a:r>
              <a:rPr lang="ru-RU" sz="280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Разі</a:t>
            </a:r>
            <a:endParaRPr lang="ru-RU" sz="2800" i="0" dirty="0">
              <a:solidFill>
                <a:srgbClr val="75757A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14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CA7AE-145E-F6D0-F04E-D7BDEE74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368" y="93051"/>
            <a:ext cx="7618513" cy="847822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Математика та астрономія:</a:t>
            </a:r>
            <a:endParaRPr lang="ru-RU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Аль-Хорезми — Википедия">
            <a:extLst>
              <a:ext uri="{FF2B5EF4-FFF2-40B4-BE49-F238E27FC236}">
                <a16:creationId xmlns:a16="http://schemas.microsoft.com/office/drawing/2014/main" id="{693B6226-013A-F025-939A-611139E9E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89" y="940872"/>
            <a:ext cx="2978639" cy="430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A05B8F-0680-E3A9-EF51-CE7512910DF3}"/>
              </a:ext>
            </a:extLst>
          </p:cNvPr>
          <p:cNvSpPr txBox="1"/>
          <p:nvPr/>
        </p:nvSpPr>
        <p:spPr>
          <a:xfrm>
            <a:off x="1299411" y="52707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Аль-</a:t>
            </a:r>
            <a:r>
              <a:rPr lang="ru-RU" sz="3600" dirty="0" err="1"/>
              <a:t>Хорезмі</a:t>
            </a:r>
            <a:endParaRPr lang="ru-RU" sz="3600" dirty="0"/>
          </a:p>
        </p:txBody>
      </p:sp>
      <p:pic>
        <p:nvPicPr>
          <p:cNvPr id="9" name="Picture 8" descr="Китаб аль-джебр ва-ль-мукабала | это... Что такое Китаб аль-джебр  ва-ль-мукабала?">
            <a:extLst>
              <a:ext uri="{FF2B5EF4-FFF2-40B4-BE49-F238E27FC236}">
                <a16:creationId xmlns:a16="http://schemas.microsoft.com/office/drawing/2014/main" id="{108AD8F5-5442-5877-393C-4FD705707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514" y="1490912"/>
            <a:ext cx="2524313" cy="399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Китаб аль-джебр ва-ль-мукабала, историческое значение, содержание, переводы">
            <a:extLst>
              <a:ext uri="{FF2B5EF4-FFF2-40B4-BE49-F238E27FC236}">
                <a16:creationId xmlns:a16="http://schemas.microsoft.com/office/drawing/2014/main" id="{6BFA90E0-16B4-C6F9-5A99-D2AE8F1A6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898" y="1490913"/>
            <a:ext cx="2626075" cy="399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202EAB-8673-1DFB-CC5D-FFDBC54495E2}"/>
              </a:ext>
            </a:extLst>
          </p:cNvPr>
          <p:cNvSpPr txBox="1"/>
          <p:nvPr/>
        </p:nvSpPr>
        <p:spPr>
          <a:xfrm>
            <a:off x="6282330" y="548774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Китаб</a:t>
            </a:r>
            <a:r>
              <a:rPr lang="uk-UA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uk-UA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ал-Мукабала</a:t>
            </a:r>
            <a:r>
              <a:rPr lang="uk-UA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",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134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92F8A-3284-F049-E3D1-EB4AD138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305" y="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Філософія та теологія:</a:t>
            </a:r>
            <a:endParaRPr lang="ru-RU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1150-летие Аль-Фараби: Легенды и правда о великом мыслителе — Новости  Шымкента">
            <a:extLst>
              <a:ext uri="{FF2B5EF4-FFF2-40B4-BE49-F238E27FC236}">
                <a16:creationId xmlns:a16="http://schemas.microsoft.com/office/drawing/2014/main" id="{9B5767F2-25C4-3751-9246-9A8781D8C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85" y="1325563"/>
            <a:ext cx="3450299" cy="406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849D41-ED1F-3339-686C-28E6C80445C2}"/>
              </a:ext>
            </a:extLst>
          </p:cNvPr>
          <p:cNvSpPr txBox="1"/>
          <p:nvPr/>
        </p:nvSpPr>
        <p:spPr>
          <a:xfrm>
            <a:off x="1447800" y="5391986"/>
            <a:ext cx="6841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Аль-</a:t>
            </a:r>
            <a:r>
              <a:rPr lang="ru-RU" sz="3600" dirty="0" err="1"/>
              <a:t>Фарабі</a:t>
            </a:r>
            <a:endParaRPr lang="ru-RU" sz="3600" dirty="0"/>
          </a:p>
        </p:txBody>
      </p:sp>
      <p:pic>
        <p:nvPicPr>
          <p:cNvPr id="10" name="Picture 6" descr="Statue of a sitting man in Arabic garb">
            <a:extLst>
              <a:ext uri="{FF2B5EF4-FFF2-40B4-BE49-F238E27FC236}">
                <a16:creationId xmlns:a16="http://schemas.microsoft.com/office/drawing/2014/main" id="{E3C5F815-846D-2FC5-C357-98C0016B6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396" y="1281356"/>
            <a:ext cx="3085099" cy="410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552CE2-AB92-ADAA-B496-4FDFC0664A96}"/>
              </a:ext>
            </a:extLst>
          </p:cNvPr>
          <p:cNvSpPr txBox="1"/>
          <p:nvPr/>
        </p:nvSpPr>
        <p:spPr>
          <a:xfrm>
            <a:off x="7861637" y="5393825"/>
            <a:ext cx="6841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 err="1"/>
              <a:t>Аверроес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3740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98793E-43B6-EE45-322D-7DFBA7D58926}"/>
              </a:ext>
            </a:extLst>
          </p:cNvPr>
          <p:cNvSpPr txBox="1"/>
          <p:nvPr/>
        </p:nvSpPr>
        <p:spPr>
          <a:xfrm>
            <a:off x="3256547" y="262575"/>
            <a:ext cx="6096000" cy="843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4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Література та поезія:</a:t>
            </a:r>
            <a:endParaRPr lang="ru-RU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4" descr="АРАБСКАЯ ЛИТЕРАТУРА | Энциклопедия Кругосвет">
            <a:extLst>
              <a:ext uri="{FF2B5EF4-FFF2-40B4-BE49-F238E27FC236}">
                <a16:creationId xmlns:a16="http://schemas.microsoft.com/office/drawing/2014/main" id="{599C0354-7AD2-ECA9-901F-C366D3DB0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184" y="1483518"/>
            <a:ext cx="26003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Арабська середньовічна математика і поезія | Іслам в Україні">
            <a:extLst>
              <a:ext uri="{FF2B5EF4-FFF2-40B4-BE49-F238E27FC236}">
                <a16:creationId xmlns:a16="http://schemas.microsoft.com/office/drawing/2014/main" id="{418C8C31-C9BA-3D83-AE94-1B59483F0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190" y="1254918"/>
            <a:ext cx="22002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16. Арабський халіфат | Всесвітня історія - Історія середніх віків (V-XV  ст), 7 клас">
            <a:extLst>
              <a:ext uri="{FF2B5EF4-FFF2-40B4-BE49-F238E27FC236}">
                <a16:creationId xmlns:a16="http://schemas.microsoft.com/office/drawing/2014/main" id="{CF24CF3A-C1FA-B744-C475-E7AE8F1AF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510" y="1254917"/>
            <a:ext cx="3825841" cy="434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Книжкова мініатюра - Мистецтво. 10 (11) клас. Назаренко">
            <a:extLst>
              <a:ext uri="{FF2B5EF4-FFF2-40B4-BE49-F238E27FC236}">
                <a16:creationId xmlns:a16="http://schemas.microsoft.com/office/drawing/2014/main" id="{EA49AEA5-9F8F-3566-683F-A922261AA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7" y="1483518"/>
            <a:ext cx="20097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6. Знання та культура арабського світу » Народна Освіта">
            <a:extLst>
              <a:ext uri="{FF2B5EF4-FFF2-40B4-BE49-F238E27FC236}">
                <a16:creationId xmlns:a16="http://schemas.microsoft.com/office/drawing/2014/main" id="{41ECB71A-D0BA-D82D-D65D-9CE187291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172" y="3428999"/>
            <a:ext cx="202882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Тема «арабская литература» — Новости — Институт классического Востока и  античности — Национальный исследовательский университет «Высшая школа  экономики»">
            <a:extLst>
              <a:ext uri="{FF2B5EF4-FFF2-40B4-BE49-F238E27FC236}">
                <a16:creationId xmlns:a16="http://schemas.microsoft.com/office/drawing/2014/main" id="{34268206-11BA-3D38-BCDF-10A2775D6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284" y="473154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Арабське письмо — Вікіпедія">
            <a:extLst>
              <a:ext uri="{FF2B5EF4-FFF2-40B4-BE49-F238E27FC236}">
                <a16:creationId xmlns:a16="http://schemas.microsoft.com/office/drawing/2014/main" id="{6776FDC9-F555-42E2-40ED-04A58998C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7" y="3555208"/>
            <a:ext cx="1903418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22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4D498-FDAA-32A3-5DBC-29746183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uk-UA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Освіта та навчальні заклади:</a:t>
            </a:r>
            <a:endParaRPr lang="ru-RU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4" descr="دور بغداد الحضاري في الحفاظ على التراث الإنساني - شفقنا العراق">
            <a:extLst>
              <a:ext uri="{FF2B5EF4-FFF2-40B4-BE49-F238E27FC236}">
                <a16:creationId xmlns:a16="http://schemas.microsoft.com/office/drawing/2014/main" id="{6272593B-2B55-07FC-CD9D-CF4CE914E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947" y="1136023"/>
            <a:ext cx="5693242" cy="390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Mustansiriya Madrasah | Iraq, Islamic architecture, Baghdad">
            <a:extLst>
              <a:ext uri="{FF2B5EF4-FFF2-40B4-BE49-F238E27FC236}">
                <a16:creationId xmlns:a16="http://schemas.microsoft.com/office/drawing/2014/main" id="{B055E70F-EE14-5FD8-B8F7-4A429AAB1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9" y="2229852"/>
            <a:ext cx="5202989" cy="390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70725E-5C22-A07B-9F6F-ECB6539C279D}"/>
              </a:ext>
            </a:extLst>
          </p:cNvPr>
          <p:cNvSpPr txBox="1"/>
          <p:nvPr/>
        </p:nvSpPr>
        <p:spPr>
          <a:xfrm>
            <a:off x="5935579" y="52310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 err="1"/>
              <a:t>Багдацький</a:t>
            </a:r>
            <a:r>
              <a:rPr lang="ru-RU" sz="3600" dirty="0"/>
              <a:t> </a:t>
            </a:r>
            <a:r>
              <a:rPr lang="ru-RU" sz="3600" dirty="0" err="1"/>
              <a:t>будинок</a:t>
            </a:r>
            <a:r>
              <a:rPr lang="ru-RU" sz="3600" dirty="0"/>
              <a:t> </a:t>
            </a:r>
            <a:r>
              <a:rPr lang="ru-RU" sz="3600" dirty="0" err="1"/>
              <a:t>знань</a:t>
            </a:r>
            <a:r>
              <a:rPr lang="ru-RU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3324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87</Words>
  <Application>Microsoft Office PowerPoint</Application>
  <PresentationFormat>Широкоэкранный</PresentationFormat>
  <Paragraphs>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Söhne</vt:lpstr>
      <vt:lpstr>Times New Roman</vt:lpstr>
      <vt:lpstr>Тема Office</vt:lpstr>
      <vt:lpstr>Філософія – семінар 4</vt:lpstr>
      <vt:lpstr>Золотий вік арабської науки</vt:lpstr>
      <vt:lpstr>(Арабське письмо)</vt:lpstr>
      <vt:lpstr>Медицина:</vt:lpstr>
      <vt:lpstr>Математика та астрономія:</vt:lpstr>
      <vt:lpstr>Філософія та теологія:</vt:lpstr>
      <vt:lpstr>Презентация PowerPoint</vt:lpstr>
      <vt:lpstr>Освіта та навчальні заклади:</vt:lpstr>
      <vt:lpstr>Презентация PowerPoint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Філософія – семінар 2</dc:title>
  <dc:creator>Олександр Головня</dc:creator>
  <cp:lastModifiedBy>Олександр Головня</cp:lastModifiedBy>
  <cp:revision>3</cp:revision>
  <dcterms:created xsi:type="dcterms:W3CDTF">2023-09-29T17:45:30Z</dcterms:created>
  <dcterms:modified xsi:type="dcterms:W3CDTF">2023-10-30T22:54:12Z</dcterms:modified>
</cp:coreProperties>
</file>