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71" r:id="rId9"/>
    <p:sldId id="270" r:id="rId10"/>
    <p:sldId id="268" r:id="rId11"/>
    <p:sldId id="267" r:id="rId12"/>
    <p:sldId id="263" r:id="rId13"/>
    <p:sldId id="266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190C4-DAC8-47FA-9F05-F52DF9C890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DF94D7-CDC2-4ADB-84A7-320825DD6FC7}">
      <dgm:prSet/>
      <dgm:spPr/>
      <dgm:t>
        <a:bodyPr/>
        <a:lstStyle/>
        <a:p>
          <a:r>
            <a:rPr lang="uk-UA" b="0" baseline="0" dirty="0"/>
            <a:t>Виконав: Головня Олександр Ростиславович</a:t>
          </a:r>
          <a:endParaRPr lang="en-US" dirty="0"/>
        </a:p>
      </dgm:t>
    </dgm:pt>
    <dgm:pt modelId="{66A6BACE-30E9-4FEE-8C74-90146D1B1020}" type="parTrans" cxnId="{57204009-3FA4-4C39-B64D-EC097075306C}">
      <dgm:prSet/>
      <dgm:spPr/>
      <dgm:t>
        <a:bodyPr/>
        <a:lstStyle/>
        <a:p>
          <a:endParaRPr lang="en-US"/>
        </a:p>
      </dgm:t>
    </dgm:pt>
    <dgm:pt modelId="{71B2E62B-7134-44FC-8303-29D29E43C63C}" type="sibTrans" cxnId="{57204009-3FA4-4C39-B64D-EC097075306C}">
      <dgm:prSet/>
      <dgm:spPr/>
      <dgm:t>
        <a:bodyPr/>
        <a:lstStyle/>
        <a:p>
          <a:endParaRPr lang="en-US"/>
        </a:p>
      </dgm:t>
    </dgm:pt>
    <dgm:pt modelId="{515C845F-311B-4ED8-99E1-56BBFA49FC88}">
      <dgm:prSet/>
      <dgm:spPr/>
      <dgm:t>
        <a:bodyPr/>
        <a:lstStyle/>
        <a:p>
          <a:r>
            <a:rPr lang="uk-UA" b="0" baseline="0" dirty="0"/>
            <a:t>Керівник: </a:t>
          </a:r>
          <a:r>
            <a:rPr lang="ru-RU" b="0" i="0" dirty="0" err="1"/>
            <a:t>ст.вик</a:t>
          </a:r>
          <a:r>
            <a:rPr lang="ru-RU" b="0" i="0" dirty="0"/>
            <a:t>. Головченко Максим Миколайович</a:t>
          </a:r>
          <a:endParaRPr lang="en-US" dirty="0"/>
        </a:p>
      </dgm:t>
    </dgm:pt>
    <dgm:pt modelId="{A2DEACC1-D839-44D7-9079-268BFC057F56}" type="parTrans" cxnId="{F125AD9E-60C0-43F2-BED7-57615CB5B234}">
      <dgm:prSet/>
      <dgm:spPr/>
      <dgm:t>
        <a:bodyPr/>
        <a:lstStyle/>
        <a:p>
          <a:endParaRPr lang="en-US"/>
        </a:p>
      </dgm:t>
    </dgm:pt>
    <dgm:pt modelId="{BC03180A-E4C4-4393-9555-9E73F6013913}" type="sibTrans" cxnId="{F125AD9E-60C0-43F2-BED7-57615CB5B234}">
      <dgm:prSet/>
      <dgm:spPr/>
      <dgm:t>
        <a:bodyPr/>
        <a:lstStyle/>
        <a:p>
          <a:endParaRPr lang="en-US"/>
        </a:p>
      </dgm:t>
    </dgm:pt>
    <dgm:pt modelId="{63776866-2259-410E-8298-0E303626E694}" type="pres">
      <dgm:prSet presAssocID="{AF4190C4-DAC8-47FA-9F05-F52DF9C890A8}" presName="linear" presStyleCnt="0">
        <dgm:presLayoutVars>
          <dgm:dir/>
          <dgm:animLvl val="lvl"/>
          <dgm:resizeHandles val="exact"/>
        </dgm:presLayoutVars>
      </dgm:prSet>
      <dgm:spPr/>
    </dgm:pt>
    <dgm:pt modelId="{C92D6DDA-D3BA-404B-8F7C-E743561389F5}" type="pres">
      <dgm:prSet presAssocID="{BEDF94D7-CDC2-4ADB-84A7-320825DD6FC7}" presName="parentLin" presStyleCnt="0"/>
      <dgm:spPr/>
    </dgm:pt>
    <dgm:pt modelId="{CBEFEA6D-8FB2-4E03-B6AB-30E5A88D3EFC}" type="pres">
      <dgm:prSet presAssocID="{BEDF94D7-CDC2-4ADB-84A7-320825DD6FC7}" presName="parentLeftMargin" presStyleLbl="node1" presStyleIdx="0" presStyleCnt="2"/>
      <dgm:spPr/>
    </dgm:pt>
    <dgm:pt modelId="{10916C96-D9A5-43EA-BA66-F0F7FC643C5D}" type="pres">
      <dgm:prSet presAssocID="{BEDF94D7-CDC2-4ADB-84A7-320825DD6F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ACA698-4324-4CB1-B260-929AE83B8857}" type="pres">
      <dgm:prSet presAssocID="{BEDF94D7-CDC2-4ADB-84A7-320825DD6FC7}" presName="negativeSpace" presStyleCnt="0"/>
      <dgm:spPr/>
    </dgm:pt>
    <dgm:pt modelId="{258BCCCD-8E87-4693-8BEF-9E150AE1CA58}" type="pres">
      <dgm:prSet presAssocID="{BEDF94D7-CDC2-4ADB-84A7-320825DD6FC7}" presName="childText" presStyleLbl="conFgAcc1" presStyleIdx="0" presStyleCnt="2">
        <dgm:presLayoutVars>
          <dgm:bulletEnabled val="1"/>
        </dgm:presLayoutVars>
      </dgm:prSet>
      <dgm:spPr/>
    </dgm:pt>
    <dgm:pt modelId="{4346832D-589D-44CB-AFEB-85C69B654C15}" type="pres">
      <dgm:prSet presAssocID="{71B2E62B-7134-44FC-8303-29D29E43C63C}" presName="spaceBetweenRectangles" presStyleCnt="0"/>
      <dgm:spPr/>
    </dgm:pt>
    <dgm:pt modelId="{3D5B6C19-E4D5-4F1B-8EA1-D25307FFE721}" type="pres">
      <dgm:prSet presAssocID="{515C845F-311B-4ED8-99E1-56BBFA49FC88}" presName="parentLin" presStyleCnt="0"/>
      <dgm:spPr/>
    </dgm:pt>
    <dgm:pt modelId="{5FC54F63-683D-4818-BC9A-E779D39F9B11}" type="pres">
      <dgm:prSet presAssocID="{515C845F-311B-4ED8-99E1-56BBFA49FC88}" presName="parentLeftMargin" presStyleLbl="node1" presStyleIdx="0" presStyleCnt="2"/>
      <dgm:spPr/>
    </dgm:pt>
    <dgm:pt modelId="{87883839-490A-4B1F-AF54-4A5FA4AD1CF7}" type="pres">
      <dgm:prSet presAssocID="{515C845F-311B-4ED8-99E1-56BBFA49FC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DF340C-4B3F-4A81-9B05-0BABE314F375}" type="pres">
      <dgm:prSet presAssocID="{515C845F-311B-4ED8-99E1-56BBFA49FC88}" presName="negativeSpace" presStyleCnt="0"/>
      <dgm:spPr/>
    </dgm:pt>
    <dgm:pt modelId="{FC08CEF4-6646-4562-BB84-3E41E7B2718B}" type="pres">
      <dgm:prSet presAssocID="{515C845F-311B-4ED8-99E1-56BBFA49FC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204009-3FA4-4C39-B64D-EC097075306C}" srcId="{AF4190C4-DAC8-47FA-9F05-F52DF9C890A8}" destId="{BEDF94D7-CDC2-4ADB-84A7-320825DD6FC7}" srcOrd="0" destOrd="0" parTransId="{66A6BACE-30E9-4FEE-8C74-90146D1B1020}" sibTransId="{71B2E62B-7134-44FC-8303-29D29E43C63C}"/>
    <dgm:cxn modelId="{27764E2A-0D88-41CF-8233-13F2AAFEFD30}" type="presOf" srcId="{515C845F-311B-4ED8-99E1-56BBFA49FC88}" destId="{5FC54F63-683D-4818-BC9A-E779D39F9B11}" srcOrd="0" destOrd="0" presId="urn:microsoft.com/office/officeart/2005/8/layout/list1"/>
    <dgm:cxn modelId="{BD072C66-8578-40D5-951F-8E1CFB87B26D}" type="presOf" srcId="{BEDF94D7-CDC2-4ADB-84A7-320825DD6FC7}" destId="{10916C96-D9A5-43EA-BA66-F0F7FC643C5D}" srcOrd="1" destOrd="0" presId="urn:microsoft.com/office/officeart/2005/8/layout/list1"/>
    <dgm:cxn modelId="{0E151C86-6546-40ED-94F1-DDC2DDC8FE89}" type="presOf" srcId="{AF4190C4-DAC8-47FA-9F05-F52DF9C890A8}" destId="{63776866-2259-410E-8298-0E303626E694}" srcOrd="0" destOrd="0" presId="urn:microsoft.com/office/officeart/2005/8/layout/list1"/>
    <dgm:cxn modelId="{F125AD9E-60C0-43F2-BED7-57615CB5B234}" srcId="{AF4190C4-DAC8-47FA-9F05-F52DF9C890A8}" destId="{515C845F-311B-4ED8-99E1-56BBFA49FC88}" srcOrd="1" destOrd="0" parTransId="{A2DEACC1-D839-44D7-9079-268BFC057F56}" sibTransId="{BC03180A-E4C4-4393-9555-9E73F6013913}"/>
    <dgm:cxn modelId="{8A22C7C3-7FB1-4C5B-9193-D81E65065BF4}" type="presOf" srcId="{BEDF94D7-CDC2-4ADB-84A7-320825DD6FC7}" destId="{CBEFEA6D-8FB2-4E03-B6AB-30E5A88D3EFC}" srcOrd="0" destOrd="0" presId="urn:microsoft.com/office/officeart/2005/8/layout/list1"/>
    <dgm:cxn modelId="{CD7C33E2-F436-4D20-88AF-B6DD0CCAEF07}" type="presOf" srcId="{515C845F-311B-4ED8-99E1-56BBFA49FC88}" destId="{87883839-490A-4B1F-AF54-4A5FA4AD1CF7}" srcOrd="1" destOrd="0" presId="urn:microsoft.com/office/officeart/2005/8/layout/list1"/>
    <dgm:cxn modelId="{D979244B-FC2E-4450-8765-A21995E9855F}" type="presParOf" srcId="{63776866-2259-410E-8298-0E303626E694}" destId="{C92D6DDA-D3BA-404B-8F7C-E743561389F5}" srcOrd="0" destOrd="0" presId="urn:microsoft.com/office/officeart/2005/8/layout/list1"/>
    <dgm:cxn modelId="{0464B041-38B4-4330-AADC-2A00586581C3}" type="presParOf" srcId="{C92D6DDA-D3BA-404B-8F7C-E743561389F5}" destId="{CBEFEA6D-8FB2-4E03-B6AB-30E5A88D3EFC}" srcOrd="0" destOrd="0" presId="urn:microsoft.com/office/officeart/2005/8/layout/list1"/>
    <dgm:cxn modelId="{91CE0FA8-96CC-40C2-8F01-C96CE5E6B0A4}" type="presParOf" srcId="{C92D6DDA-D3BA-404B-8F7C-E743561389F5}" destId="{10916C96-D9A5-43EA-BA66-F0F7FC643C5D}" srcOrd="1" destOrd="0" presId="urn:microsoft.com/office/officeart/2005/8/layout/list1"/>
    <dgm:cxn modelId="{E0995977-888C-40D3-81CD-76E862EA3E19}" type="presParOf" srcId="{63776866-2259-410E-8298-0E303626E694}" destId="{12ACA698-4324-4CB1-B260-929AE83B8857}" srcOrd="1" destOrd="0" presId="urn:microsoft.com/office/officeart/2005/8/layout/list1"/>
    <dgm:cxn modelId="{CB4C0BFC-F841-404F-8590-114644BB2E05}" type="presParOf" srcId="{63776866-2259-410E-8298-0E303626E694}" destId="{258BCCCD-8E87-4693-8BEF-9E150AE1CA58}" srcOrd="2" destOrd="0" presId="urn:microsoft.com/office/officeart/2005/8/layout/list1"/>
    <dgm:cxn modelId="{71F13E8C-F554-409A-818C-0B64E73A51DC}" type="presParOf" srcId="{63776866-2259-410E-8298-0E303626E694}" destId="{4346832D-589D-44CB-AFEB-85C69B654C15}" srcOrd="3" destOrd="0" presId="urn:microsoft.com/office/officeart/2005/8/layout/list1"/>
    <dgm:cxn modelId="{13F5EC56-6D86-42DD-8576-C15980C96B36}" type="presParOf" srcId="{63776866-2259-410E-8298-0E303626E694}" destId="{3D5B6C19-E4D5-4F1B-8EA1-D25307FFE721}" srcOrd="4" destOrd="0" presId="urn:microsoft.com/office/officeart/2005/8/layout/list1"/>
    <dgm:cxn modelId="{295F0577-4A0B-47B4-B70D-77475B1F7BFD}" type="presParOf" srcId="{3D5B6C19-E4D5-4F1B-8EA1-D25307FFE721}" destId="{5FC54F63-683D-4818-BC9A-E779D39F9B11}" srcOrd="0" destOrd="0" presId="urn:microsoft.com/office/officeart/2005/8/layout/list1"/>
    <dgm:cxn modelId="{D2346E45-92C2-45A9-9C1C-F9AFF1E31C44}" type="presParOf" srcId="{3D5B6C19-E4D5-4F1B-8EA1-D25307FFE721}" destId="{87883839-490A-4B1F-AF54-4A5FA4AD1CF7}" srcOrd="1" destOrd="0" presId="urn:microsoft.com/office/officeart/2005/8/layout/list1"/>
    <dgm:cxn modelId="{4121EF31-33C8-401B-B691-E8C8F2B69F99}" type="presParOf" srcId="{63776866-2259-410E-8298-0E303626E694}" destId="{41DF340C-4B3F-4A81-9B05-0BABE314F375}" srcOrd="5" destOrd="0" presId="urn:microsoft.com/office/officeart/2005/8/layout/list1"/>
    <dgm:cxn modelId="{0F2CE27B-180E-4182-8C90-7BE5805C504A}" type="presParOf" srcId="{63776866-2259-410E-8298-0E303626E694}" destId="{FC08CEF4-6646-4562-BB84-3E41E7B271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BCCCD-8E87-4693-8BEF-9E150AE1CA58}">
      <dsp:nvSpPr>
        <dsp:cNvPr id="0" name=""/>
        <dsp:cNvSpPr/>
      </dsp:nvSpPr>
      <dsp:spPr>
        <a:xfrm>
          <a:off x="0" y="238799"/>
          <a:ext cx="74067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16C96-D9A5-43EA-BA66-F0F7FC643C5D}">
      <dsp:nvSpPr>
        <dsp:cNvPr id="0" name=""/>
        <dsp:cNvSpPr/>
      </dsp:nvSpPr>
      <dsp:spPr>
        <a:xfrm>
          <a:off x="370335" y="17399"/>
          <a:ext cx="51846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69" tIns="0" rIns="1959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0" kern="1200" baseline="0" dirty="0"/>
            <a:t>Виконав: Головня Олександр Ростиславович</a:t>
          </a:r>
          <a:endParaRPr lang="en-US" sz="1500" kern="1200" dirty="0"/>
        </a:p>
      </dsp:txBody>
      <dsp:txXfrm>
        <a:off x="391951" y="39015"/>
        <a:ext cx="5141458" cy="399568"/>
      </dsp:txXfrm>
    </dsp:sp>
    <dsp:sp modelId="{FC08CEF4-6646-4562-BB84-3E41E7B2718B}">
      <dsp:nvSpPr>
        <dsp:cNvPr id="0" name=""/>
        <dsp:cNvSpPr/>
      </dsp:nvSpPr>
      <dsp:spPr>
        <a:xfrm>
          <a:off x="0" y="919200"/>
          <a:ext cx="74067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83839-490A-4B1F-AF54-4A5FA4AD1CF7}">
      <dsp:nvSpPr>
        <dsp:cNvPr id="0" name=""/>
        <dsp:cNvSpPr/>
      </dsp:nvSpPr>
      <dsp:spPr>
        <a:xfrm>
          <a:off x="370335" y="697800"/>
          <a:ext cx="51846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69" tIns="0" rIns="1959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0" kern="1200" baseline="0" dirty="0"/>
            <a:t>Керівник: </a:t>
          </a:r>
          <a:r>
            <a:rPr lang="ru-RU" sz="1500" b="0" i="0" kern="1200" dirty="0" err="1"/>
            <a:t>ст.вик</a:t>
          </a:r>
          <a:r>
            <a:rPr lang="ru-RU" sz="1500" b="0" i="0" kern="1200" dirty="0"/>
            <a:t>. Головченко Максим Миколайович</a:t>
          </a:r>
          <a:endParaRPr lang="en-US" sz="1500" kern="1200" dirty="0"/>
        </a:p>
      </dsp:txBody>
      <dsp:txXfrm>
        <a:off x="391951" y="719416"/>
        <a:ext cx="514145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277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49B6D148-48C8-0A3B-C52A-90EB974BD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>
            <a:extLst>
              <a:ext uri="{FF2B5EF4-FFF2-40B4-BE49-F238E27FC236}">
                <a16:creationId xmlns:a16="http://schemas.microsoft.com/office/drawing/2014/main" id="{2D0E7118-279E-200D-F4F6-2B13DD379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>
            <a:extLst>
              <a:ext uri="{FF2B5EF4-FFF2-40B4-BE49-F238E27FC236}">
                <a16:creationId xmlns:a16="http://schemas.microsoft.com/office/drawing/2014/main" id="{696C722C-7C07-F15A-2C54-76BF29BAE4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24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1FA4B564-A474-C5CF-BEB2-31D67E844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7B783B8A-2FBD-B7D5-3478-C71C73897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A3F46077-264A-B50B-CCE7-BFE9DCF040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48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6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0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7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6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44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0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>
              <a:solidFill>
                <a:srgbClr val="A8A29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>
              <a:solidFill>
                <a:srgbClr val="A8A29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0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765717" y="441498"/>
            <a:ext cx="8073543" cy="2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sz="4000" dirty="0">
                <a:effectLst/>
                <a:ea typeface="Times New Roman" panose="02020603050405020304" pitchFamily="18" charset="0"/>
              </a:rPr>
              <a:t>Гра у жанрі </a:t>
            </a:r>
            <a:r>
              <a:rPr lang="uk-UA" sz="4000" dirty="0" err="1">
                <a:effectLst/>
                <a:ea typeface="Times New Roman" panose="02020603050405020304" pitchFamily="18" charset="0"/>
              </a:rPr>
              <a:t>Role-Playing-Game</a:t>
            </a:r>
            <a:r>
              <a:rPr lang="uk-UA" sz="4000" dirty="0">
                <a:effectLst/>
                <a:ea typeface="Times New Roman" panose="02020603050405020304" pitchFamily="18" charset="0"/>
              </a:rPr>
              <a:t>(RPG) на </a:t>
            </a:r>
            <a:r>
              <a:rPr lang="uk-UA" sz="4000" dirty="0" err="1">
                <a:effectLst/>
                <a:ea typeface="Times New Roman" panose="02020603050405020304" pitchFamily="18" charset="0"/>
              </a:rPr>
              <a:t>Unreal</a:t>
            </a:r>
            <a:r>
              <a:rPr lang="uk-UA" sz="4000" dirty="0">
                <a:effectLst/>
                <a:ea typeface="Times New Roman" panose="02020603050405020304" pitchFamily="18" charset="0"/>
              </a:rPr>
              <a:t> </a:t>
            </a:r>
            <a:r>
              <a:rPr lang="uk-UA" sz="4000" dirty="0" err="1">
                <a:effectLst/>
                <a:ea typeface="Times New Roman" panose="02020603050405020304" pitchFamily="18" charset="0"/>
              </a:rPr>
              <a:t>Engine</a:t>
            </a:r>
            <a:r>
              <a:rPr lang="uk-UA" sz="4000" dirty="0">
                <a:effectLst/>
                <a:ea typeface="Times New Roman" panose="02020603050405020304" pitchFamily="18" charset="0"/>
              </a:rPr>
              <a:t> з використанням ШІ</a:t>
            </a:r>
            <a:endParaRPr lang="uk-UA" sz="4000" dirty="0"/>
          </a:p>
        </p:txBody>
      </p:sp>
      <p:graphicFrame>
        <p:nvGraphicFramePr>
          <p:cNvPr id="103" name="Google Shape;101;p13">
            <a:extLst>
              <a:ext uri="{FF2B5EF4-FFF2-40B4-BE49-F238E27FC236}">
                <a16:creationId xmlns:a16="http://schemas.microsoft.com/office/drawing/2014/main" id="{B0789ED4-63A5-A8CE-CEAE-79FA42C95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352855"/>
              </p:ext>
            </p:extLst>
          </p:nvPr>
        </p:nvGraphicFramePr>
        <p:xfrm>
          <a:off x="1432560" y="3579558"/>
          <a:ext cx="7406700" cy="13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422D59-465A-8AE0-9501-EDB2792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453" y="145747"/>
            <a:ext cx="608264" cy="37768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</a:t>
            </a:fld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/>
              <a:t>Засоби розробки</a:t>
            </a:r>
            <a:endParaRPr dirty="0"/>
          </a:p>
        </p:txBody>
      </p:sp>
      <p:pic>
        <p:nvPicPr>
          <p:cNvPr id="2052" name="Picture 4" descr="Unreal Engine 5 - Wikipedia">
            <a:extLst>
              <a:ext uri="{FF2B5EF4-FFF2-40B4-BE49-F238E27FC236}">
                <a16:creationId xmlns:a16="http://schemas.microsoft.com/office/drawing/2014/main" id="{45C450F9-48AE-C529-5588-7D30F65B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8" y="1473529"/>
            <a:ext cx="1552111" cy="18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14D9B5F-EA24-9D7D-C760-1E905395D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29" y="1626497"/>
            <a:ext cx="4473283" cy="23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B5D691-1B98-354A-381E-0A9444B5D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28" y="3586214"/>
            <a:ext cx="1552111" cy="953896"/>
          </a:xfrm>
          <a:prstGeom prst="rect">
            <a:avLst/>
          </a:prstGeom>
        </p:spPr>
      </p:pic>
      <p:pic>
        <p:nvPicPr>
          <p:cNvPr id="2056" name="Picture 8" descr="Quixel Megascans Icon – SpeedTree">
            <a:extLst>
              <a:ext uri="{FF2B5EF4-FFF2-40B4-BE49-F238E27FC236}">
                <a16:creationId xmlns:a16="http://schemas.microsoft.com/office/drawing/2014/main" id="{75970649-7F73-DF73-097E-5267B112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92" y="3586214"/>
            <a:ext cx="964883" cy="9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++ — Википедия">
            <a:extLst>
              <a:ext uri="{FF2B5EF4-FFF2-40B4-BE49-F238E27FC236}">
                <a16:creationId xmlns:a16="http://schemas.microsoft.com/office/drawing/2014/main" id="{91940D92-4971-675F-DC7E-09FC1861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77" y="2488265"/>
            <a:ext cx="756155" cy="8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Visual Studio — Википедия">
            <a:extLst>
              <a:ext uri="{FF2B5EF4-FFF2-40B4-BE49-F238E27FC236}">
                <a16:creationId xmlns:a16="http://schemas.microsoft.com/office/drawing/2014/main" id="{FF6FF537-C97C-D0F2-7EAF-1EA6FF36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61" y="1371113"/>
            <a:ext cx="1117152" cy="111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dobe Photoshop — Википедия">
            <a:extLst>
              <a:ext uri="{FF2B5EF4-FFF2-40B4-BE49-F238E27FC236}">
                <a16:creationId xmlns:a16="http://schemas.microsoft.com/office/drawing/2014/main" id="{3E7B30D0-8269-C27F-DDD2-AE02CF98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445" y="1724552"/>
            <a:ext cx="769620" cy="75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ourcetree&quot; Icon - Download for free – Iconduck">
            <a:extLst>
              <a:ext uri="{FF2B5EF4-FFF2-40B4-BE49-F238E27FC236}">
                <a16:creationId xmlns:a16="http://schemas.microsoft.com/office/drawing/2014/main" id="{CB7B3827-E375-00E8-5FEE-5081B89E5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40" y="2668551"/>
            <a:ext cx="695631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624391-0089-B5F7-D747-2DB454EC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668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075981" y="688734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/>
              <a:t>Демонстрація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A9A1C26-0881-7230-2BEC-6F9845F5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54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088685" y="595956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/>
              <a:t>Висновки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idx="1"/>
          </p:nvPr>
        </p:nvSpPr>
        <p:spPr>
          <a:xfrm>
            <a:off x="658368" y="1511799"/>
            <a:ext cx="7632773" cy="329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ts val="2560"/>
              <a:buNone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процесі роботи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поставлена мета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цілком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досягнута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 весь обсяг запланованих підсистем, передбачених функціональними вимогами, що підтверджує відповідність результатів очікуванням.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SzPts val="2560"/>
              <a:buNone/>
            </a:pP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42938A-9E8E-6BF3-B507-C0FAB92B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12</a:t>
            </a:fld>
            <a:endParaRPr lang="uk-U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769664" y="3677610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b="1" dirty="0"/>
              <a:t>Дякую за увагу</a:t>
            </a:r>
            <a:endParaRPr b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605936-2C88-6D28-58F4-FB5B51CD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33357" y="1200149"/>
            <a:ext cx="2654449" cy="322326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/>
              <a:t>Актуальність теми</a:t>
            </a:r>
            <a:endParaRPr lang="ru-RU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107;p14"/>
          <p:cNvSpPr txBox="1">
            <a:spLocks noGrp="1"/>
          </p:cNvSpPr>
          <p:nvPr>
            <p:ph idx="1"/>
          </p:nvPr>
        </p:nvSpPr>
        <p:spPr>
          <a:xfrm>
            <a:off x="3620429" y="1200149"/>
            <a:ext cx="5070085" cy="322326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Активний розвиток ігрової індустрії </a:t>
            </a:r>
          </a:p>
          <a:p>
            <a:pPr indent="450215"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ідвищення інтересу користувачів до ігор з високим рівнем інтерактивності.</a:t>
            </a:r>
          </a:p>
          <a:p>
            <a:pPr indent="450215"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нтеграція технологій штучного інтелекту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22F0D1A-F137-251D-46C2-52BED2D1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/>
              <a:t>Мета та призначення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SzPts val="2560"/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Підвищення якості ігрового досвіду широкого кола користувачів у галузі розваг, а також забезпечення функціонування ігрових механік, з реалізацією штучного інтелекту</a:t>
            </a:r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560"/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E5DDB7-78BD-EA28-2FCE-3395A75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/>
              <a:t>Задачі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idx="1"/>
          </p:nvPr>
        </p:nvSpPr>
        <p:spPr>
          <a:xfrm>
            <a:off x="1088685" y="1511798"/>
            <a:ext cx="7202456" cy="277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0060" indent="-342900">
              <a:lnSpc>
                <a:spcPct val="100000"/>
              </a:lnSpc>
              <a:spcBef>
                <a:spcPts val="0"/>
              </a:spcBef>
              <a:buSzPts val="1440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Головне меню гри</a:t>
            </a:r>
          </a:p>
          <a:p>
            <a:pPr marL="480060" indent="-342900">
              <a:lnSpc>
                <a:spcPct val="100000"/>
              </a:lnSpc>
              <a:spcBef>
                <a:spcPts val="0"/>
              </a:spcBef>
              <a:buSzPts val="1440"/>
            </a:pPr>
            <a:r>
              <a:rPr lang="uk-UA" sz="2400" i="0" dirty="0">
                <a:effectLst/>
                <a:latin typeface="Times New Roman" panose="02020603050405020304" pitchFamily="18" charset="0"/>
              </a:rPr>
              <a:t>Ігрові механіки</a:t>
            </a:r>
            <a:endParaRPr lang="ru-RU" sz="2400" i="1" dirty="0">
              <a:effectLst/>
              <a:latin typeface="Times New Roman" panose="02020603050405020304" pitchFamily="18" charset="0"/>
            </a:endParaRPr>
          </a:p>
          <a:p>
            <a:pPr marL="480060" indent="-342900">
              <a:lnSpc>
                <a:spcPct val="100000"/>
              </a:lnSpc>
              <a:spcBef>
                <a:spcPts val="0"/>
              </a:spcBef>
              <a:buSzPts val="1440"/>
            </a:pPr>
            <a:r>
              <a:rPr lang="uk-UA" sz="2400" i="0" dirty="0">
                <a:effectLst/>
                <a:latin typeface="Times New Roman" panose="02020603050405020304" pitchFamily="18" charset="0"/>
              </a:rPr>
              <a:t>Ігровий інтерфейс</a:t>
            </a:r>
          </a:p>
          <a:p>
            <a:pPr marL="480060" indent="-342900">
              <a:lnSpc>
                <a:spcPct val="100000"/>
              </a:lnSpc>
              <a:spcBef>
                <a:spcPts val="0"/>
              </a:spcBef>
              <a:buSzPts val="1440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Взаємодія з інвентарем</a:t>
            </a:r>
          </a:p>
          <a:p>
            <a:pPr marL="480060" indent="-342900">
              <a:lnSpc>
                <a:spcPct val="100000"/>
              </a:lnSpc>
              <a:spcBef>
                <a:spcPts val="0"/>
              </a:spcBef>
              <a:buSzPts val="1440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Штучний інтелект неігрових персонажів гри</a:t>
            </a:r>
          </a:p>
          <a:p>
            <a:pPr marL="480060" indent="-342900">
              <a:lnSpc>
                <a:spcPct val="100000"/>
              </a:lnSpc>
              <a:spcBef>
                <a:spcPts val="0"/>
              </a:spcBef>
              <a:buSzPts val="1440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Взаємодія з колізією об’єктів</a:t>
            </a:r>
            <a:endParaRPr lang="ru-RU" sz="2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F93571-7648-B39D-286C-0DAD2634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970772" y="157341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/>
              <a:t>Існуючі рішення</a:t>
            </a:r>
            <a:endParaRPr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3C2D2E7-8387-9B9A-634A-5CF357AE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1375"/>
              </p:ext>
            </p:extLst>
          </p:nvPr>
        </p:nvGraphicFramePr>
        <p:xfrm>
          <a:off x="319667" y="1464527"/>
          <a:ext cx="8504665" cy="344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33">
                  <a:extLst>
                    <a:ext uri="{9D8B030D-6E8A-4147-A177-3AD203B41FA5}">
                      <a16:colId xmlns:a16="http://schemas.microsoft.com/office/drawing/2014/main" val="2193152521"/>
                    </a:ext>
                  </a:extLst>
                </a:gridCol>
                <a:gridCol w="1700933">
                  <a:extLst>
                    <a:ext uri="{9D8B030D-6E8A-4147-A177-3AD203B41FA5}">
                      <a16:colId xmlns:a16="http://schemas.microsoft.com/office/drawing/2014/main" val="515758393"/>
                    </a:ext>
                  </a:extLst>
                </a:gridCol>
                <a:gridCol w="1700933">
                  <a:extLst>
                    <a:ext uri="{9D8B030D-6E8A-4147-A177-3AD203B41FA5}">
                      <a16:colId xmlns:a16="http://schemas.microsoft.com/office/drawing/2014/main" val="4240025747"/>
                    </a:ext>
                  </a:extLst>
                </a:gridCol>
                <a:gridCol w="1700933">
                  <a:extLst>
                    <a:ext uri="{9D8B030D-6E8A-4147-A177-3AD203B41FA5}">
                      <a16:colId xmlns:a16="http://schemas.microsoft.com/office/drawing/2014/main" val="1141765319"/>
                    </a:ext>
                  </a:extLst>
                </a:gridCol>
                <a:gridCol w="1700933">
                  <a:extLst>
                    <a:ext uri="{9D8B030D-6E8A-4147-A177-3AD203B41FA5}">
                      <a16:colId xmlns:a16="http://schemas.microsoft.com/office/drawing/2014/main" val="3335712551"/>
                    </a:ext>
                  </a:extLst>
                </a:gridCol>
              </a:tblGrid>
              <a:tr h="543457">
                <a:tc>
                  <a:txBody>
                    <a:bodyPr/>
                    <a:lstStyle/>
                    <a:p>
                      <a:r>
                        <a:rPr lang="uk-UA" sz="1800" b="1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Функціонал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RPG-AI-001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ДП)</a:t>
                      </a:r>
                      <a:endParaRPr lang="ru-RU" sz="1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Aralon: Sword and Shadow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Bound by Flame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Risen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62403"/>
                  </a:ext>
                </a:extLst>
              </a:tr>
              <a:tr h="543457"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Розробник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Студент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Crescent Moon Games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Spiders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Piranha Bytes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57622"/>
                  </a:ext>
                </a:extLst>
              </a:tr>
              <a:tr h="440804"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Ігровий Рушій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Unreal Engine 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Unity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PhyreEngine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Genome Engine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06761"/>
                  </a:ext>
                </a:extLst>
              </a:tr>
              <a:tr h="440804"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Бюджет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0 $ (нульовий)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~100,000 $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 млн $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 ~5 млн $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747"/>
                  </a:ext>
                </a:extLst>
              </a:tr>
              <a:tr h="543457"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Кількість розробників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84339"/>
                  </a:ext>
                </a:extLst>
              </a:tr>
              <a:tr h="543457"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Тривалість розробки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8-9 місяців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~1.5 роки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 роки</a:t>
                      </a:r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~3 роки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0084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17378FE-771A-A3BB-9E7A-F213B98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BA4EF343-9889-F671-A621-F9C68FA1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3BB1CED1-0E04-D471-84E5-980420C10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3664"/>
              </p:ext>
            </p:extLst>
          </p:nvPr>
        </p:nvGraphicFramePr>
        <p:xfrm>
          <a:off x="254844" y="844519"/>
          <a:ext cx="8485630" cy="400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73">
                  <a:extLst>
                    <a:ext uri="{9D8B030D-6E8A-4147-A177-3AD203B41FA5}">
                      <a16:colId xmlns:a16="http://schemas.microsoft.com/office/drawing/2014/main" val="2193152521"/>
                    </a:ext>
                  </a:extLst>
                </a:gridCol>
                <a:gridCol w="1665249">
                  <a:extLst>
                    <a:ext uri="{9D8B030D-6E8A-4147-A177-3AD203B41FA5}">
                      <a16:colId xmlns:a16="http://schemas.microsoft.com/office/drawing/2014/main" val="515758393"/>
                    </a:ext>
                  </a:extLst>
                </a:gridCol>
                <a:gridCol w="1687551">
                  <a:extLst>
                    <a:ext uri="{9D8B030D-6E8A-4147-A177-3AD203B41FA5}">
                      <a16:colId xmlns:a16="http://schemas.microsoft.com/office/drawing/2014/main" val="4240025747"/>
                    </a:ext>
                  </a:extLst>
                </a:gridCol>
                <a:gridCol w="1464527">
                  <a:extLst>
                    <a:ext uri="{9D8B030D-6E8A-4147-A177-3AD203B41FA5}">
                      <a16:colId xmlns:a16="http://schemas.microsoft.com/office/drawing/2014/main" val="1141765319"/>
                    </a:ext>
                  </a:extLst>
                </a:gridCol>
                <a:gridCol w="1328630">
                  <a:extLst>
                    <a:ext uri="{9D8B030D-6E8A-4147-A177-3AD203B41FA5}">
                      <a16:colId xmlns:a16="http://schemas.microsoft.com/office/drawing/2014/main" val="3335712551"/>
                    </a:ext>
                  </a:extLst>
                </a:gridCol>
              </a:tblGrid>
              <a:tr h="543457">
                <a:tc>
                  <a:txBody>
                    <a:bodyPr/>
                    <a:lstStyle/>
                    <a:p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Функціонал</a:t>
                      </a:r>
                    </a:p>
                    <a:p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Поведінки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RPG-AI-001</a:t>
                      </a:r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ДП)</a:t>
                      </a:r>
                      <a:endParaRPr lang="ru-RU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Aralon</a:t>
                      </a:r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uk-UA" sz="14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Sword</a:t>
                      </a:r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Shadow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Bound</a:t>
                      </a:r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Flame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Risen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62403"/>
                  </a:ext>
                </a:extLst>
              </a:tr>
              <a:tr h="543457"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Патрулювання території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(на шляху або випадково)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(по зоні)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57622"/>
                  </a:ext>
                </a:extLst>
              </a:tr>
              <a:tr h="440804"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Реакція на шум / зону </a:t>
                      </a:r>
                      <a:r>
                        <a:rPr lang="uk-UA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агро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(</a:t>
                      </a:r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фіксована зона)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(обмежена зона)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06761"/>
                  </a:ext>
                </a:extLst>
              </a:tr>
              <a:tr h="440804"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Зміна поведінки при низькому HP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(втеча або захист)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747"/>
                  </a:ext>
                </a:extLst>
              </a:tr>
              <a:tr h="543457"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Командна взаємодія ворогів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84339"/>
                  </a:ext>
                </a:extLst>
              </a:tr>
              <a:tr h="271729"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Уникнення атак / ухилення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00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Використання різних тактик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(деякі типи)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778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Застосування вмінь / здібностей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(через скрипт)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(деякі типи)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01770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EE1480B-BAF8-EAE8-6047-C6682BE1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217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243840" y="340248"/>
            <a:ext cx="8900160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/>
              <a:t>Запропоноване рішення: Діаграма варіантів використання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5AB854-8DCD-4025-AD5C-5B2504A3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96" y="936936"/>
            <a:ext cx="7266432" cy="414160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AC64A1-B127-A5CA-971F-66A81F8C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6" y="151406"/>
            <a:ext cx="608264" cy="37768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2EE75CC4-292E-8DB1-2912-F5542DF4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5DE922E7-2F92-BD78-C78F-D3A08ABEC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609" y="540970"/>
            <a:ext cx="8900160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/>
              <a:t>Запропоноване рішення: </a:t>
            </a:r>
            <a:br>
              <a:rPr lang="uk-UA" dirty="0"/>
            </a:br>
            <a:r>
              <a:rPr lang="uk-UA" dirty="0"/>
              <a:t>Монолітна архітектура гри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174E548-2B50-3AFC-D203-45981FCE9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05" y="259730"/>
            <a:ext cx="4574886" cy="4624039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D8364D-B977-BFB7-B0F4-A99D70E6C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3" y="1522148"/>
            <a:ext cx="4082124" cy="336162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AC2DFF-87A5-978A-892C-1790911C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31" y="70888"/>
            <a:ext cx="608264" cy="37768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62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17A1210-E84B-4B64-9259-DCEDDCD5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4" y="112890"/>
            <a:ext cx="7937032" cy="491631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C2A042-9501-1337-605C-D701B873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8569" y="112890"/>
            <a:ext cx="608264" cy="37768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043092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394</TotalTime>
  <Words>334</Words>
  <Application>Microsoft Office PowerPoint</Application>
  <PresentationFormat>Экран (16:9)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Gill Sans MT</vt:lpstr>
      <vt:lpstr>Gill Sans</vt:lpstr>
      <vt:lpstr>Times New Roman</vt:lpstr>
      <vt:lpstr>Arial</vt:lpstr>
      <vt:lpstr>Галерея</vt:lpstr>
      <vt:lpstr>Гра у жанрі Role-Playing-Game(RPG) на Unreal Engine з використанням ШІ</vt:lpstr>
      <vt:lpstr>Актуальність теми</vt:lpstr>
      <vt:lpstr>Мета та призначення</vt:lpstr>
      <vt:lpstr>Задачі</vt:lpstr>
      <vt:lpstr>Існуючі рішення</vt:lpstr>
      <vt:lpstr>Презентация PowerPoint</vt:lpstr>
      <vt:lpstr>Запропоноване рішення: Діаграма варіантів використання</vt:lpstr>
      <vt:lpstr>Запропоноване рішення:  Монолітна архітектура гри</vt:lpstr>
      <vt:lpstr>Презентация PowerPoint</vt:lpstr>
      <vt:lpstr>Засоби розробки</vt:lpstr>
      <vt:lpstr>Демонстрація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ДИПЛОМНОГО ПРОЄКТУ</dc:title>
  <cp:lastModifiedBy>Олександр Головня</cp:lastModifiedBy>
  <cp:revision>12</cp:revision>
  <dcterms:modified xsi:type="dcterms:W3CDTF">2025-06-18T14:56:20Z</dcterms:modified>
</cp:coreProperties>
</file>