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6"/>
  </p:notesMasterIdLst>
  <p:sldIdLst>
    <p:sldId id="256" r:id="rId2"/>
    <p:sldId id="263" r:id="rId3"/>
    <p:sldId id="264" r:id="rId4"/>
    <p:sldId id="257" r:id="rId5"/>
    <p:sldId id="265" r:id="rId6"/>
    <p:sldId id="266" r:id="rId7"/>
    <p:sldId id="258" r:id="rId8"/>
    <p:sldId id="267" r:id="rId9"/>
    <p:sldId id="270" r:id="rId10"/>
    <p:sldId id="271" r:id="rId11"/>
    <p:sldId id="268" r:id="rId12"/>
    <p:sldId id="259" r:id="rId13"/>
    <p:sldId id="269" r:id="rId14"/>
    <p:sldId id="260" r:id="rId15"/>
    <p:sldId id="26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7"/>
    <p:restoredTop sz="94743"/>
  </p:normalViewPr>
  <p:slideViewPr>
    <p:cSldViewPr snapToGrid="0">
      <p:cViewPr varScale="1">
        <p:scale>
          <a:sx n="151" d="100"/>
          <a:sy n="151" d="100"/>
        </p:scale>
        <p:origin x="2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8F85B-63EA-4646-99A1-442886E3128D}" type="slidenum">
              <a:rPr lang="en-US" smtClean="0"/>
              <a:t>18</a:t>
            </a:fld>
            <a:endParaRPr lang="en-US"/>
          </a:p>
        </p:txBody>
      </p:sp>
    </p:spTree>
    <p:extLst>
      <p:ext uri="{BB962C8B-B14F-4D97-AF65-F5344CB8AC3E}">
        <p14:creationId xmlns:p14="http://schemas.microsoft.com/office/powerpoint/2010/main" val="427811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3/1/23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3/1/23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3/1/23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3/1/23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3/1/23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tCiGn2otzE?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1</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5C97-B55D-D962-2511-81596E5C4B59}"/>
              </a:ext>
            </a:extLst>
          </p:cNvPr>
          <p:cNvSpPr>
            <a:spLocks noGrp="1"/>
          </p:cNvSpPr>
          <p:nvPr>
            <p:ph type="title"/>
          </p:nvPr>
        </p:nvSpPr>
        <p:spPr/>
        <p:txBody>
          <a:bodyPr/>
          <a:lstStyle/>
          <a:p>
            <a:r>
              <a:rPr lang="en-US" b="1" i="1" dirty="0"/>
              <a:t>Moneyball (2016)</a:t>
            </a:r>
          </a:p>
        </p:txBody>
      </p:sp>
      <p:pic>
        <p:nvPicPr>
          <p:cNvPr id="4" name="Online Media 3" descr="Moneyball - It's not that hard">
            <a:hlinkClick r:id="" action="ppaction://media"/>
            <a:extLst>
              <a:ext uri="{FF2B5EF4-FFF2-40B4-BE49-F238E27FC236}">
                <a16:creationId xmlns:a16="http://schemas.microsoft.com/office/drawing/2014/main" id="{440B2D6B-7671-DB23-6F1A-A21AA922D578}"/>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61985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B45E4-C338-ECDB-E4BE-E6D44B3C42F1}"/>
              </a:ext>
            </a:extLst>
          </p:cNvPr>
          <p:cNvSpPr>
            <a:spLocks noGrp="1"/>
          </p:cNvSpPr>
          <p:nvPr>
            <p:ph idx="1"/>
          </p:nvPr>
        </p:nvSpPr>
        <p:spPr>
          <a:xfrm>
            <a:off x="838200" y="1142454"/>
            <a:ext cx="10515600" cy="4351338"/>
          </a:xfrm>
        </p:spPr>
        <p:txBody>
          <a:bodyPr anchor="ctr">
            <a:normAutofit/>
          </a:bodyPr>
          <a:lstStyle/>
          <a:p>
            <a:pPr marL="0" indent="0" algn="ctr">
              <a:buNone/>
            </a:pPr>
            <a:r>
              <a:rPr lang="en-US" sz="7200" dirty="0"/>
              <a:t>Let’s Begin</a:t>
            </a:r>
          </a:p>
        </p:txBody>
      </p:sp>
    </p:spTree>
    <p:extLst>
      <p:ext uri="{BB962C8B-B14F-4D97-AF65-F5344CB8AC3E}">
        <p14:creationId xmlns:p14="http://schemas.microsoft.com/office/powerpoint/2010/main" val="201196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Hmm…</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77FF74C-A2B4-957B-F57D-36E13DBE1370}"/>
              </a:ext>
            </a:extLst>
          </p:cNvPr>
          <p:cNvPicPr>
            <a:picLocks noGrp="1" noChangeAspect="1"/>
          </p:cNvPicPr>
          <p:nvPr>
            <p:ph idx="1"/>
          </p:nvPr>
        </p:nvPicPr>
        <p:blipFill>
          <a:blip r:embed="rId2"/>
          <a:stretch>
            <a:fillRect/>
          </a:stretch>
        </p:blipFill>
        <p:spPr>
          <a:xfrm>
            <a:off x="1562100" y="2801144"/>
            <a:ext cx="9067800" cy="2400300"/>
          </a:xfrm>
        </p:spPr>
      </p:pic>
    </p:spTree>
    <p:extLst>
      <p:ext uri="{BB962C8B-B14F-4D97-AF65-F5344CB8AC3E}">
        <p14:creationId xmlns:p14="http://schemas.microsoft.com/office/powerpoint/2010/main" val="11495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More amazing features would be</a:t>
            </a:r>
          </a:p>
        </p:txBody>
      </p:sp>
      <p:pic>
        <p:nvPicPr>
          <p:cNvPr id="7" name="Content Placeholder 6" descr="Graphical user interface, text, application&#10;&#10;Description automatically generated">
            <a:extLst>
              <a:ext uri="{FF2B5EF4-FFF2-40B4-BE49-F238E27FC236}">
                <a16:creationId xmlns:a16="http://schemas.microsoft.com/office/drawing/2014/main" id="{2FA0B6BF-EA02-BBFC-4413-F53482002AE1}"/>
              </a:ext>
            </a:extLst>
          </p:cNvPr>
          <p:cNvPicPr>
            <a:picLocks noGrp="1" noChangeAspect="1"/>
          </p:cNvPicPr>
          <p:nvPr>
            <p:ph idx="1"/>
          </p:nvPr>
        </p:nvPicPr>
        <p:blipFill>
          <a:blip r:embed="rId2"/>
          <a:stretch>
            <a:fillRect/>
          </a:stretch>
        </p:blipFill>
        <p:spPr>
          <a:xfrm>
            <a:off x="1479550" y="2235994"/>
            <a:ext cx="9232900" cy="3530600"/>
          </a:xfrm>
        </p:spPr>
      </p:pic>
    </p:spTree>
    <p:extLst>
      <p:ext uri="{BB962C8B-B14F-4D97-AF65-F5344CB8AC3E}">
        <p14:creationId xmlns:p14="http://schemas.microsoft.com/office/powerpoint/2010/main" val="91636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185C-3ABC-2FB0-EE98-A9DC08F7C70B}"/>
              </a:ext>
            </a:extLst>
          </p:cNvPr>
          <p:cNvSpPr>
            <a:spLocks noGrp="1"/>
          </p:cNvSpPr>
          <p:nvPr>
            <p:ph type="title"/>
          </p:nvPr>
        </p:nvSpPr>
        <p:spPr/>
        <p:txBody>
          <a:bodyPr>
            <a:normAutofit/>
          </a:bodyPr>
          <a:lstStyle/>
          <a:p>
            <a:r>
              <a:rPr lang="en-US" sz="4000" b="1" dirty="0"/>
              <a:t>What is natural language processing (NLP)?</a:t>
            </a:r>
          </a:p>
        </p:txBody>
      </p:sp>
      <p:sp>
        <p:nvSpPr>
          <p:cNvPr id="3" name="Content Placeholder 2">
            <a:extLst>
              <a:ext uri="{FF2B5EF4-FFF2-40B4-BE49-F238E27FC236}">
                <a16:creationId xmlns:a16="http://schemas.microsoft.com/office/drawing/2014/main" id="{376C009E-1FF8-AA1F-C2A3-82B1D3380827}"/>
              </a:ext>
            </a:extLst>
          </p:cNvPr>
          <p:cNvSpPr>
            <a:spLocks noGrp="1"/>
          </p:cNvSpPr>
          <p:nvPr>
            <p:ph idx="1"/>
          </p:nvPr>
        </p:nvSpPr>
        <p:spPr/>
        <p:txBody>
          <a:bodyPr>
            <a:normAutofit fontScale="92500" lnSpcReduction="10000"/>
          </a:bodyPr>
          <a:lstStyle/>
          <a:p>
            <a:pPr>
              <a:lnSpc>
                <a:spcPct val="150000"/>
              </a:lnSpc>
            </a:pPr>
            <a:r>
              <a:rPr lang="en-US" dirty="0"/>
              <a:t>NLP is a principled approach to processing human language</a:t>
            </a:r>
          </a:p>
          <a:p>
            <a:pPr>
              <a:lnSpc>
                <a:spcPct val="150000"/>
              </a:lnSpc>
            </a:pPr>
            <a:r>
              <a:rPr lang="en-US" dirty="0"/>
              <a:t>Formally, it is a subfield of artificial intelligence (AI) that refers to computational approaches to process, understand, and generate human language</a:t>
            </a:r>
          </a:p>
          <a:p>
            <a:pPr lvl="1">
              <a:lnSpc>
                <a:spcPct val="150000"/>
              </a:lnSpc>
            </a:pPr>
            <a:r>
              <a:rPr lang="en-US" dirty="0"/>
              <a:t>language processing is considered a huge part of human intelligence</a:t>
            </a:r>
          </a:p>
          <a:p>
            <a:pPr>
              <a:lnSpc>
                <a:spcPct val="150000"/>
              </a:lnSpc>
            </a:pPr>
            <a:r>
              <a:rPr lang="en-US" dirty="0"/>
              <a:t>It might indicate a range of algorithms taking human-produced text as an input and producing some useful information</a:t>
            </a:r>
          </a:p>
          <a:p>
            <a:pPr lvl="1">
              <a:lnSpc>
                <a:spcPct val="150000"/>
              </a:lnSpc>
            </a:pPr>
            <a:endParaRPr lang="en-US" dirty="0"/>
          </a:p>
        </p:txBody>
      </p:sp>
    </p:spTree>
    <p:extLst>
      <p:ext uri="{BB962C8B-B14F-4D97-AF65-F5344CB8AC3E}">
        <p14:creationId xmlns:p14="http://schemas.microsoft.com/office/powerpoint/2010/main" val="248076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5D5-E99B-0C75-8E55-29958325EBBD}"/>
              </a:ext>
            </a:extLst>
          </p:cNvPr>
          <p:cNvSpPr>
            <a:spLocks noGrp="1"/>
          </p:cNvSpPr>
          <p:nvPr>
            <p:ph type="title"/>
          </p:nvPr>
        </p:nvSpPr>
        <p:spPr/>
        <p:txBody>
          <a:bodyPr>
            <a:normAutofit/>
          </a:bodyPr>
          <a:lstStyle/>
          <a:p>
            <a:r>
              <a:rPr lang="en-US" sz="4000" b="1" dirty="0"/>
              <a:t>What does it mean for a language to be natural?</a:t>
            </a:r>
          </a:p>
        </p:txBody>
      </p:sp>
      <p:sp>
        <p:nvSpPr>
          <p:cNvPr id="3" name="Content Placeholder 2">
            <a:extLst>
              <a:ext uri="{FF2B5EF4-FFF2-40B4-BE49-F238E27FC236}">
                <a16:creationId xmlns:a16="http://schemas.microsoft.com/office/drawing/2014/main" id="{52C61634-0BE6-079C-8C87-C758DB845B92}"/>
              </a:ext>
            </a:extLst>
          </p:cNvPr>
          <p:cNvSpPr>
            <a:spLocks noGrp="1"/>
          </p:cNvSpPr>
          <p:nvPr>
            <p:ph idx="1"/>
          </p:nvPr>
        </p:nvSpPr>
        <p:spPr/>
        <p:txBody>
          <a:bodyPr/>
          <a:lstStyle/>
          <a:p>
            <a:pPr>
              <a:lnSpc>
                <a:spcPct val="150000"/>
              </a:lnSpc>
            </a:pPr>
            <a:r>
              <a:rPr lang="en-US" dirty="0"/>
              <a:t>You might wonder</a:t>
            </a:r>
          </a:p>
          <a:p>
            <a:pPr lvl="1">
              <a:lnSpc>
                <a:spcPct val="150000"/>
              </a:lnSpc>
            </a:pPr>
            <a:r>
              <a:rPr lang="en-US" dirty="0"/>
              <a:t>Are there any unnatural languages?</a:t>
            </a:r>
          </a:p>
          <a:p>
            <a:pPr lvl="1">
              <a:lnSpc>
                <a:spcPct val="150000"/>
              </a:lnSpc>
            </a:pPr>
            <a:r>
              <a:rPr lang="en-US" dirty="0"/>
              <a:t>Is English natural?</a:t>
            </a:r>
          </a:p>
          <a:p>
            <a:pPr lvl="1">
              <a:lnSpc>
                <a:spcPct val="150000"/>
              </a:lnSpc>
            </a:pPr>
            <a:r>
              <a:rPr lang="en-US" dirty="0"/>
              <a:t>Is Spanish more natural than Korean?</a:t>
            </a:r>
          </a:p>
          <a:p>
            <a:pPr>
              <a:lnSpc>
                <a:spcPct val="150000"/>
              </a:lnSpc>
            </a:pPr>
            <a:r>
              <a:rPr lang="en-US" dirty="0"/>
              <a:t>Another tricky term is a formal language</a:t>
            </a:r>
          </a:p>
          <a:p>
            <a:pPr lvl="1">
              <a:lnSpc>
                <a:spcPct val="150000"/>
              </a:lnSpc>
            </a:pPr>
            <a:r>
              <a:rPr lang="en-US" dirty="0"/>
              <a:t>Is English formal?</a:t>
            </a:r>
          </a:p>
          <a:p>
            <a:pPr marL="457200" lvl="1" indent="0">
              <a:lnSpc>
                <a:spcPct val="150000"/>
              </a:lnSpc>
              <a:buNone/>
            </a:pPr>
            <a:endParaRPr lang="en-US" dirty="0"/>
          </a:p>
        </p:txBody>
      </p:sp>
    </p:spTree>
    <p:extLst>
      <p:ext uri="{BB962C8B-B14F-4D97-AF65-F5344CB8AC3E}">
        <p14:creationId xmlns:p14="http://schemas.microsoft.com/office/powerpoint/2010/main" val="330927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vs.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fontScale="77500" lnSpcReduction="20000"/>
          </a:bodyPr>
          <a:lstStyle/>
          <a:p>
            <a:pPr>
              <a:lnSpc>
                <a:spcPct val="160000"/>
              </a:lnSpc>
            </a:pPr>
            <a:r>
              <a:rPr lang="en-US" dirty="0"/>
              <a:t>The word </a:t>
            </a:r>
            <a:r>
              <a:rPr lang="en-US" i="1" dirty="0"/>
              <a:t>natural</a:t>
            </a:r>
            <a:r>
              <a:rPr lang="en-US" dirty="0"/>
              <a:t> is used to contrast natural languages with formal languages</a:t>
            </a:r>
          </a:p>
          <a:p>
            <a:pPr lvl="1">
              <a:lnSpc>
                <a:spcPct val="160000"/>
              </a:lnSpc>
            </a:pPr>
            <a:r>
              <a:rPr lang="en-US" dirty="0"/>
              <a:t>all the languages humans speak are natural</a:t>
            </a:r>
          </a:p>
          <a:p>
            <a:pPr>
              <a:lnSpc>
                <a:spcPct val="160000"/>
              </a:lnSpc>
            </a:pPr>
            <a:r>
              <a:rPr lang="en-US" dirty="0"/>
              <a:t>On the other hand, formal languages are types of languages that are invented by humans</a:t>
            </a:r>
          </a:p>
          <a:p>
            <a:pPr lvl="1">
              <a:lnSpc>
                <a:spcPct val="160000"/>
              </a:lnSpc>
            </a:pPr>
            <a:r>
              <a:rPr lang="en-US" dirty="0"/>
              <a:t>Have strictly and explicitly defined syntax (grammatical rules) and semantics (meaning)</a:t>
            </a:r>
          </a:p>
          <a:p>
            <a:pPr lvl="1">
              <a:lnSpc>
                <a:spcPct val="160000"/>
              </a:lnSpc>
            </a:pPr>
            <a:r>
              <a:rPr lang="en-US" dirty="0"/>
              <a:t>Programming languages are examples</a:t>
            </a:r>
          </a:p>
          <a:p>
            <a:pPr lvl="1">
              <a:lnSpc>
                <a:spcPct val="160000"/>
              </a:lnSpc>
            </a:pPr>
            <a:r>
              <a:rPr lang="en-US" dirty="0"/>
              <a:t>When you run a compiler or an interpreter on the code you write in those languages, you either get a syntax error or not</a:t>
            </a:r>
          </a:p>
          <a:p>
            <a:pPr lvl="1">
              <a:lnSpc>
                <a:spcPct val="160000"/>
              </a:lnSpc>
            </a:pPr>
            <a:r>
              <a:rPr lang="en-US" dirty="0"/>
              <a:t>the behavior of your program is always the same if it’s run on the same code</a:t>
            </a:r>
          </a:p>
        </p:txBody>
      </p:sp>
    </p:spTree>
    <p:extLst>
      <p:ext uri="{BB962C8B-B14F-4D97-AF65-F5344CB8AC3E}">
        <p14:creationId xmlns:p14="http://schemas.microsoft.com/office/powerpoint/2010/main" val="3784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352838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5FA9-377F-DDB7-5BA3-613A1575D68A}"/>
              </a:ext>
            </a:extLst>
          </p:cNvPr>
          <p:cNvSpPr>
            <a:spLocks noGrp="1"/>
          </p:cNvSpPr>
          <p:nvPr>
            <p:ph type="title"/>
          </p:nvPr>
        </p:nvSpPr>
        <p:spPr/>
        <p:txBody>
          <a:bodyPr>
            <a:normAutofit/>
          </a:bodyPr>
          <a:lstStyle/>
          <a:p>
            <a:r>
              <a:rPr lang="en-US" sz="4000" b="1" dirty="0"/>
              <a:t>He saw a girl with a telescope</a:t>
            </a:r>
          </a:p>
        </p:txBody>
      </p:sp>
      <p:pic>
        <p:nvPicPr>
          <p:cNvPr id="5" name="Content Placeholder 4" descr="A picture containing clipart&#10;&#10;Description automatically generated">
            <a:extLst>
              <a:ext uri="{FF2B5EF4-FFF2-40B4-BE49-F238E27FC236}">
                <a16:creationId xmlns:a16="http://schemas.microsoft.com/office/drawing/2014/main" id="{7910031E-7231-2F45-589F-A924690A36F5}"/>
              </a:ext>
            </a:extLst>
          </p:cNvPr>
          <p:cNvPicPr>
            <a:picLocks noGrp="1" noChangeAspect="1"/>
          </p:cNvPicPr>
          <p:nvPr>
            <p:ph idx="1"/>
          </p:nvPr>
        </p:nvPicPr>
        <p:blipFill>
          <a:blip r:embed="rId3"/>
          <a:stretch>
            <a:fillRect/>
          </a:stretch>
        </p:blipFill>
        <p:spPr>
          <a:xfrm>
            <a:off x="1009769" y="1825625"/>
            <a:ext cx="10172461" cy="4351338"/>
          </a:xfrm>
        </p:spPr>
      </p:pic>
    </p:spTree>
    <p:extLst>
      <p:ext uri="{BB962C8B-B14F-4D97-AF65-F5344CB8AC3E}">
        <p14:creationId xmlns:p14="http://schemas.microsoft.com/office/powerpoint/2010/main" val="797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CA5D-2ADE-17CE-16FD-6E5F32675C10}"/>
              </a:ext>
            </a:extLst>
          </p:cNvPr>
          <p:cNvSpPr>
            <a:spLocks noGrp="1"/>
          </p:cNvSpPr>
          <p:nvPr>
            <p:ph type="title"/>
          </p:nvPr>
        </p:nvSpPr>
        <p:spPr/>
        <p:txBody>
          <a:bodyPr>
            <a:normAutofit/>
          </a:bodyPr>
          <a:lstStyle/>
          <a:p>
            <a:r>
              <a:rPr lang="en-US" sz="4000" b="1" dirty="0"/>
              <a:t>Source of ambiguity</a:t>
            </a:r>
          </a:p>
        </p:txBody>
      </p:sp>
      <p:sp>
        <p:nvSpPr>
          <p:cNvPr id="3" name="Content Placeholder 2">
            <a:extLst>
              <a:ext uri="{FF2B5EF4-FFF2-40B4-BE49-F238E27FC236}">
                <a16:creationId xmlns:a16="http://schemas.microsoft.com/office/drawing/2014/main" id="{EFF5FEA4-18D7-77B8-6169-0A8B76E65988}"/>
              </a:ext>
            </a:extLst>
          </p:cNvPr>
          <p:cNvSpPr>
            <a:spLocks noGrp="1"/>
          </p:cNvSpPr>
          <p:nvPr>
            <p:ph idx="1"/>
          </p:nvPr>
        </p:nvSpPr>
        <p:spPr/>
        <p:txBody>
          <a:bodyPr/>
          <a:lstStyle/>
          <a:p>
            <a:r>
              <a:rPr lang="en-US" dirty="0"/>
              <a:t>Confused because you don’t know what “with a telescope” is about</a:t>
            </a:r>
          </a:p>
          <a:p>
            <a:pPr lvl="1"/>
            <a:r>
              <a:rPr lang="en-US" dirty="0"/>
              <a:t>Don’t know what this prepositional phrase (PP) modifies</a:t>
            </a:r>
          </a:p>
          <a:p>
            <a:pPr lvl="1"/>
            <a:r>
              <a:rPr lang="en-US" dirty="0"/>
              <a:t>PP-attachment problem is a classic example of </a:t>
            </a:r>
            <a:r>
              <a:rPr lang="en-US" i="1" dirty="0"/>
              <a:t>syntactic ambiguity</a:t>
            </a:r>
          </a:p>
          <a:p>
            <a:r>
              <a:rPr lang="en-US" dirty="0"/>
              <a:t>A syntactically ambiguous sentence has more than one interpretation of how the sentence is structured</a:t>
            </a:r>
          </a:p>
          <a:p>
            <a:pPr lvl="1"/>
            <a:r>
              <a:rPr lang="en-US" dirty="0"/>
              <a:t>interpret the sentence in multiple ways</a:t>
            </a:r>
          </a:p>
          <a:p>
            <a:r>
              <a:rPr lang="en-US" dirty="0"/>
              <a:t>Another type is </a:t>
            </a:r>
            <a:r>
              <a:rPr lang="en-US" i="1" dirty="0"/>
              <a:t>semantic ambiguity</a:t>
            </a:r>
          </a:p>
          <a:p>
            <a:pPr lvl="1"/>
            <a:r>
              <a:rPr lang="en-US" i="1" dirty="0"/>
              <a:t>I saw a bat</a:t>
            </a:r>
          </a:p>
          <a:p>
            <a:pPr lvl="1"/>
            <a:r>
              <a:rPr lang="en-US" dirty="0"/>
              <a:t>Meaning of a word is ambiguous, not its structure</a:t>
            </a:r>
          </a:p>
          <a:p>
            <a:pPr lvl="2"/>
            <a:r>
              <a:rPr lang="en-US" dirty="0"/>
              <a:t>Unless you are brutal enough</a:t>
            </a:r>
          </a:p>
        </p:txBody>
      </p:sp>
    </p:spTree>
    <p:extLst>
      <p:ext uri="{BB962C8B-B14F-4D97-AF65-F5344CB8AC3E}">
        <p14:creationId xmlns:p14="http://schemas.microsoft.com/office/powerpoint/2010/main" val="206497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9218-F8DC-898E-531C-9F3571AC1239}"/>
              </a:ext>
            </a:extLst>
          </p:cNvPr>
          <p:cNvSpPr>
            <a:spLocks noGrp="1"/>
          </p:cNvSpPr>
          <p:nvPr>
            <p:ph type="title"/>
          </p:nvPr>
        </p:nvSpPr>
        <p:spPr/>
        <p:txBody>
          <a:bodyPr>
            <a:normAutofit/>
          </a:bodyPr>
          <a:lstStyle/>
          <a:p>
            <a:r>
              <a:rPr lang="en-US" sz="4000" b="1" dirty="0"/>
              <a:t>Lecture Plan</a:t>
            </a:r>
          </a:p>
        </p:txBody>
      </p:sp>
      <p:sp>
        <p:nvSpPr>
          <p:cNvPr id="3" name="Content Placeholder 2">
            <a:extLst>
              <a:ext uri="{FF2B5EF4-FFF2-40B4-BE49-F238E27FC236}">
                <a16:creationId xmlns:a16="http://schemas.microsoft.com/office/drawing/2014/main" id="{5202D78F-C828-F306-9EA1-96EA31F48032}"/>
              </a:ext>
            </a:extLst>
          </p:cNvPr>
          <p:cNvSpPr>
            <a:spLocks noGrp="1"/>
          </p:cNvSpPr>
          <p:nvPr>
            <p:ph idx="1"/>
          </p:nvPr>
        </p:nvSpPr>
        <p:spPr/>
        <p:txBody>
          <a:bodyPr/>
          <a:lstStyle/>
          <a:p>
            <a:r>
              <a:rPr lang="en-US" dirty="0"/>
              <a:t>Each lecture consists of two parts (10 mins break between)</a:t>
            </a:r>
          </a:p>
          <a:p>
            <a:r>
              <a:rPr lang="en-US" dirty="0"/>
              <a:t>Part 1</a:t>
            </a:r>
          </a:p>
          <a:p>
            <a:pPr lvl="1"/>
            <a:r>
              <a:rPr lang="en-US" dirty="0"/>
              <a:t>The course</a:t>
            </a:r>
          </a:p>
          <a:p>
            <a:pPr lvl="1"/>
            <a:r>
              <a:rPr lang="en-US" dirty="0"/>
              <a:t>NLP overview: what is it?</a:t>
            </a:r>
          </a:p>
          <a:p>
            <a:pPr lvl="1"/>
            <a:r>
              <a:rPr lang="en-US" dirty="0"/>
              <a:t>NLP application</a:t>
            </a:r>
          </a:p>
          <a:p>
            <a:pPr lvl="1"/>
            <a:r>
              <a:rPr lang="en-US" dirty="0"/>
              <a:t>Text representation</a:t>
            </a:r>
          </a:p>
          <a:p>
            <a:r>
              <a:rPr lang="en-US" dirty="0"/>
              <a:t>Part 2</a:t>
            </a:r>
          </a:p>
          <a:p>
            <a:pPr lvl="1"/>
            <a:r>
              <a:rPr lang="en-US" dirty="0"/>
              <a:t>OOP</a:t>
            </a:r>
          </a:p>
          <a:p>
            <a:pPr lvl="1"/>
            <a:r>
              <a:rPr lang="en-US" dirty="0"/>
              <a:t>Regular expression</a:t>
            </a:r>
          </a:p>
          <a:p>
            <a:pPr lvl="1"/>
            <a:r>
              <a:rPr lang="en-US" dirty="0"/>
              <a:t>Matrix Algebra</a:t>
            </a:r>
          </a:p>
        </p:txBody>
      </p:sp>
    </p:spTree>
    <p:extLst>
      <p:ext uri="{BB962C8B-B14F-4D97-AF65-F5344CB8AC3E}">
        <p14:creationId xmlns:p14="http://schemas.microsoft.com/office/powerpoint/2010/main" val="186792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5127-F8BD-9230-7B10-C421F2B8E835}"/>
              </a:ext>
            </a:extLst>
          </p:cNvPr>
          <p:cNvSpPr>
            <a:spLocks noGrp="1"/>
          </p:cNvSpPr>
          <p:nvPr>
            <p:ph type="title"/>
          </p:nvPr>
        </p:nvSpPr>
        <p:spPr/>
        <p:txBody>
          <a:bodyPr>
            <a:normAutofit/>
          </a:bodyPr>
          <a:lstStyle/>
          <a:p>
            <a:r>
              <a:rPr lang="en-US" sz="4000" b="1" dirty="0"/>
              <a:t>Welcome Remark</a:t>
            </a:r>
          </a:p>
        </p:txBody>
      </p:sp>
      <p:sp>
        <p:nvSpPr>
          <p:cNvPr id="3" name="Content Placeholder 2">
            <a:extLst>
              <a:ext uri="{FF2B5EF4-FFF2-40B4-BE49-F238E27FC236}">
                <a16:creationId xmlns:a16="http://schemas.microsoft.com/office/drawing/2014/main" id="{943B5F13-9EBB-42B2-7357-867DD67F305D}"/>
              </a:ext>
            </a:extLst>
          </p:cNvPr>
          <p:cNvSpPr>
            <a:spLocks noGrp="1"/>
          </p:cNvSpPr>
          <p:nvPr>
            <p:ph idx="1"/>
          </p:nvPr>
        </p:nvSpPr>
        <p:spPr/>
        <p:txBody>
          <a:bodyPr/>
          <a:lstStyle/>
          <a:p>
            <a:pPr>
              <a:lnSpc>
                <a:spcPct val="150000"/>
              </a:lnSpc>
            </a:pPr>
            <a:r>
              <a:rPr lang="en-US" dirty="0"/>
              <a:t>Ambiguity is what makes natural languages rich but also challenging to process</a:t>
            </a:r>
          </a:p>
          <a:p>
            <a:pPr>
              <a:lnSpc>
                <a:spcPct val="150000"/>
              </a:lnSpc>
            </a:pPr>
            <a:r>
              <a:rPr lang="en-US" dirty="0"/>
              <a:t>We can’t simply run a compiler or an interpreter on a piece of text and just </a:t>
            </a:r>
            <a:r>
              <a:rPr lang="en-US" i="1" dirty="0"/>
              <a:t>get it</a:t>
            </a:r>
          </a:p>
          <a:p>
            <a:pPr>
              <a:lnSpc>
                <a:spcPct val="150000"/>
              </a:lnSpc>
            </a:pPr>
            <a:r>
              <a:rPr lang="en-US" dirty="0"/>
              <a:t>We need to face the complexities and subtleties of human languages</a:t>
            </a:r>
          </a:p>
          <a:p>
            <a:pPr>
              <a:lnSpc>
                <a:spcPct val="150000"/>
              </a:lnSpc>
            </a:pPr>
            <a:r>
              <a:rPr lang="en-US" dirty="0"/>
              <a:t>We need a scientific, principled approach to deal with them</a:t>
            </a:r>
          </a:p>
        </p:txBody>
      </p:sp>
    </p:spTree>
    <p:extLst>
      <p:ext uri="{BB962C8B-B14F-4D97-AF65-F5344CB8AC3E}">
        <p14:creationId xmlns:p14="http://schemas.microsoft.com/office/powerpoint/2010/main" val="279302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77500" lnSpcReduction="20000"/>
          </a:bodyPr>
          <a:lstStyle/>
          <a:p>
            <a:pPr>
              <a:lnSpc>
                <a:spcPct val="160000"/>
              </a:lnSpc>
            </a:pPr>
            <a:r>
              <a:rPr lang="en-US" dirty="0"/>
              <a:t>Now let’s consider the following scenario and think how you’d approach this problem</a:t>
            </a:r>
          </a:p>
          <a:p>
            <a:pPr>
              <a:lnSpc>
                <a:spcPct val="160000"/>
              </a:lnSpc>
            </a:pPr>
            <a:r>
              <a:rPr lang="en-US" dirty="0"/>
              <a:t>You are working as a junior data scientist at a midsized company that has a consumer-facing product line</a:t>
            </a:r>
          </a:p>
          <a:p>
            <a:pPr>
              <a:lnSpc>
                <a:spcPct val="160000"/>
              </a:lnSpc>
            </a:pPr>
            <a:r>
              <a:rPr lang="en-US" dirty="0"/>
              <a:t> You got a giant TSV file containing all the responses to the survey questions about the product from the marketing team:</a:t>
            </a:r>
          </a:p>
          <a:p>
            <a:pPr marL="914400" lvl="1" indent="-457200">
              <a:lnSpc>
                <a:spcPct val="160000"/>
              </a:lnSpc>
              <a:buFont typeface="+mj-lt"/>
              <a:buAutoNum type="arabicPeriod"/>
            </a:pPr>
            <a:r>
              <a:rPr lang="en-US" dirty="0"/>
              <a:t>How did you know about our product?</a:t>
            </a:r>
          </a:p>
          <a:p>
            <a:pPr marL="914400" lvl="1" indent="-457200">
              <a:lnSpc>
                <a:spcPct val="160000"/>
              </a:lnSpc>
              <a:buFont typeface="+mj-lt"/>
              <a:buAutoNum type="arabicPeriod"/>
            </a:pPr>
            <a:r>
              <a:rPr lang="en-US" dirty="0"/>
              <a:t>How do you like our product?</a:t>
            </a:r>
          </a:p>
          <a:p>
            <a:pPr marL="914400" lvl="1" indent="-457200">
              <a:lnSpc>
                <a:spcPct val="160000"/>
              </a:lnSpc>
              <a:buFont typeface="+mj-lt"/>
              <a:buAutoNum type="arabicPeriod"/>
            </a:pPr>
            <a:r>
              <a:rPr lang="en-US" dirty="0"/>
              <a:t>a free-response question, where our customers can write whatever they feel about our product</a:t>
            </a:r>
          </a:p>
        </p:txBody>
      </p:sp>
    </p:spTree>
    <p:extLst>
      <p:ext uri="{BB962C8B-B14F-4D97-AF65-F5344CB8AC3E}">
        <p14:creationId xmlns:p14="http://schemas.microsoft.com/office/powerpoint/2010/main" val="384995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92500"/>
          </a:bodyPr>
          <a:lstStyle/>
          <a:p>
            <a:pPr>
              <a:lnSpc>
                <a:spcPct val="160000"/>
              </a:lnSpc>
            </a:pPr>
            <a:r>
              <a:rPr lang="en-US" dirty="0"/>
              <a:t>The marketing team realized there was a bug in the online system and the answers to the second question were not recorded in the database at all</a:t>
            </a:r>
          </a:p>
          <a:p>
            <a:pPr>
              <a:lnSpc>
                <a:spcPct val="160000"/>
              </a:lnSpc>
            </a:pPr>
            <a:r>
              <a:rPr lang="en-US" dirty="0"/>
              <a:t>Your task is whether you could recover the lost data</a:t>
            </a:r>
          </a:p>
          <a:p>
            <a:pPr>
              <a:lnSpc>
                <a:spcPct val="160000"/>
              </a:lnSpc>
            </a:pPr>
            <a:r>
              <a:rPr lang="en-US" dirty="0"/>
              <a:t>Fortunately, data structure is fairly standard</a:t>
            </a:r>
          </a:p>
          <a:p>
            <a:pPr lvl="1">
              <a:lnSpc>
                <a:spcPct val="160000"/>
              </a:lnSpc>
            </a:pPr>
            <a:r>
              <a:rPr lang="en-US" dirty="0"/>
              <a:t>It has several fields such as timestamps and submission IDs</a:t>
            </a:r>
          </a:p>
          <a:p>
            <a:pPr lvl="1">
              <a:lnSpc>
                <a:spcPct val="160000"/>
              </a:lnSpc>
            </a:pPr>
            <a:r>
              <a:rPr lang="en-US" dirty="0"/>
              <a:t>At the end of each line is a lengthy field for the free-response question</a:t>
            </a:r>
          </a:p>
          <a:p>
            <a:pPr lvl="1">
              <a:lnSpc>
                <a:spcPct val="160000"/>
              </a:lnSpc>
            </a:pPr>
            <a:endParaRPr lang="en-US" dirty="0"/>
          </a:p>
          <a:p>
            <a:pPr lvl="1">
              <a:lnSpc>
                <a:spcPct val="160000"/>
              </a:lnSpc>
            </a:pPr>
            <a:endParaRPr lang="en-US" dirty="0"/>
          </a:p>
        </p:txBody>
      </p:sp>
    </p:spTree>
    <p:extLst>
      <p:ext uri="{BB962C8B-B14F-4D97-AF65-F5344CB8AC3E}">
        <p14:creationId xmlns:p14="http://schemas.microsoft.com/office/powerpoint/2010/main" val="154842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ED9C-6022-5BB7-B829-578FC9B23D02}"/>
              </a:ext>
            </a:extLst>
          </p:cNvPr>
          <p:cNvSpPr>
            <a:spLocks noGrp="1"/>
          </p:cNvSpPr>
          <p:nvPr>
            <p:ph type="title"/>
          </p:nvPr>
        </p:nvSpPr>
        <p:spPr/>
        <p:txBody>
          <a:bodyPr>
            <a:normAutofit/>
          </a:bodyPr>
          <a:lstStyle/>
          <a:p>
            <a:r>
              <a:rPr lang="en-US" sz="4000" b="1" dirty="0"/>
              <a:t>First try</a:t>
            </a:r>
          </a:p>
        </p:txBody>
      </p:sp>
      <p:sp>
        <p:nvSpPr>
          <p:cNvPr id="3" name="Content Placeholder 2">
            <a:extLst>
              <a:ext uri="{FF2B5EF4-FFF2-40B4-BE49-F238E27FC236}">
                <a16:creationId xmlns:a16="http://schemas.microsoft.com/office/drawing/2014/main" id="{B6E4F4FA-10C6-3555-4347-2A7C54C24A03}"/>
              </a:ext>
            </a:extLst>
          </p:cNvPr>
          <p:cNvSpPr>
            <a:spLocks noGrp="1"/>
          </p:cNvSpPr>
          <p:nvPr>
            <p:ph idx="1"/>
          </p:nvPr>
        </p:nvSpPr>
        <p:spPr/>
        <p:txBody>
          <a:bodyPr/>
          <a:lstStyle/>
          <a:p>
            <a:r>
              <a:rPr lang="en-US" dirty="0"/>
              <a:t>Example responses:</a:t>
            </a:r>
          </a:p>
          <a:p>
            <a:pPr lvl="1"/>
            <a:r>
              <a:rPr lang="en-US" dirty="0"/>
              <a:t>A very good product!</a:t>
            </a:r>
          </a:p>
          <a:p>
            <a:pPr lvl="1"/>
            <a:r>
              <a:rPr lang="en-US" dirty="0"/>
              <a:t>Very bad. It crashes all the time!</a:t>
            </a:r>
          </a:p>
        </p:txBody>
      </p:sp>
      <p:pic>
        <p:nvPicPr>
          <p:cNvPr id="5" name="Picture 4" descr="Text&#10;&#10;Description automatically generated">
            <a:extLst>
              <a:ext uri="{FF2B5EF4-FFF2-40B4-BE49-F238E27FC236}">
                <a16:creationId xmlns:a16="http://schemas.microsoft.com/office/drawing/2014/main" id="{6594F754-F759-CC15-68F9-D1E4DE595482}"/>
              </a:ext>
            </a:extLst>
          </p:cNvPr>
          <p:cNvPicPr>
            <a:picLocks noChangeAspect="1"/>
          </p:cNvPicPr>
          <p:nvPr/>
        </p:nvPicPr>
        <p:blipFill>
          <a:blip r:embed="rId2"/>
          <a:stretch>
            <a:fillRect/>
          </a:stretch>
        </p:blipFill>
        <p:spPr>
          <a:xfrm>
            <a:off x="1754398" y="3429000"/>
            <a:ext cx="7772400" cy="2739537"/>
          </a:xfrm>
          <a:prstGeom prst="rect">
            <a:avLst/>
          </a:prstGeom>
        </p:spPr>
      </p:pic>
    </p:spTree>
    <p:extLst>
      <p:ext uri="{BB962C8B-B14F-4D97-AF65-F5344CB8AC3E}">
        <p14:creationId xmlns:p14="http://schemas.microsoft.com/office/powerpoint/2010/main" val="302902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2315-23B3-1759-72FC-D350462B235A}"/>
              </a:ext>
            </a:extLst>
          </p:cNvPr>
          <p:cNvSpPr>
            <a:spLocks noGrp="1"/>
          </p:cNvSpPr>
          <p:nvPr>
            <p:ph type="title"/>
          </p:nvPr>
        </p:nvSpPr>
        <p:spPr/>
        <p:txBody>
          <a:bodyPr>
            <a:normAutofit/>
          </a:bodyPr>
          <a:lstStyle/>
          <a:p>
            <a:r>
              <a:rPr lang="en-US" sz="4000" b="1" dirty="0"/>
              <a:t>Again, natural language is ambiguous</a:t>
            </a:r>
          </a:p>
        </p:txBody>
      </p:sp>
      <p:sp>
        <p:nvSpPr>
          <p:cNvPr id="3" name="Content Placeholder 2">
            <a:extLst>
              <a:ext uri="{FF2B5EF4-FFF2-40B4-BE49-F238E27FC236}">
                <a16:creationId xmlns:a16="http://schemas.microsoft.com/office/drawing/2014/main" id="{FA97805C-58D1-4364-C990-C4FEDBE1F8DE}"/>
              </a:ext>
            </a:extLst>
          </p:cNvPr>
          <p:cNvSpPr>
            <a:spLocks noGrp="1"/>
          </p:cNvSpPr>
          <p:nvPr>
            <p:ph idx="1"/>
          </p:nvPr>
        </p:nvSpPr>
        <p:spPr/>
        <p:txBody>
          <a:bodyPr/>
          <a:lstStyle/>
          <a:p>
            <a:r>
              <a:rPr lang="en-US" dirty="0"/>
              <a:t>The code filtered a decent amount of data</a:t>
            </a:r>
          </a:p>
          <a:p>
            <a:r>
              <a:rPr lang="en-US" dirty="0"/>
              <a:t>Alas, my code returns</a:t>
            </a:r>
          </a:p>
          <a:p>
            <a:pPr lvl="1"/>
            <a:r>
              <a:rPr lang="en-US" dirty="0"/>
              <a:t>I can’t think of a single good reason to use this product: positive</a:t>
            </a:r>
          </a:p>
          <a:p>
            <a:pPr lvl="1"/>
            <a:r>
              <a:rPr lang="en-US" dirty="0"/>
              <a:t>Not bad: negative</a:t>
            </a:r>
          </a:p>
          <a:p>
            <a:r>
              <a:rPr lang="en-US" dirty="0"/>
              <a:t>Right. Negation!</a:t>
            </a:r>
          </a:p>
          <a:p>
            <a:endParaRPr lang="en-US" dirty="0"/>
          </a:p>
        </p:txBody>
      </p:sp>
      <p:pic>
        <p:nvPicPr>
          <p:cNvPr id="5" name="Picture 4" descr="Text&#10;&#10;Description automatically generated">
            <a:extLst>
              <a:ext uri="{FF2B5EF4-FFF2-40B4-BE49-F238E27FC236}">
                <a16:creationId xmlns:a16="http://schemas.microsoft.com/office/drawing/2014/main" id="{CAAEDD90-3F89-69CE-5248-53F5D71713E8}"/>
              </a:ext>
            </a:extLst>
          </p:cNvPr>
          <p:cNvPicPr>
            <a:picLocks noChangeAspect="1"/>
          </p:cNvPicPr>
          <p:nvPr/>
        </p:nvPicPr>
        <p:blipFill>
          <a:blip r:embed="rId2"/>
          <a:stretch>
            <a:fillRect/>
          </a:stretch>
        </p:blipFill>
        <p:spPr>
          <a:xfrm>
            <a:off x="4737252" y="3429000"/>
            <a:ext cx="6221953" cy="2971800"/>
          </a:xfrm>
          <a:prstGeom prst="rect">
            <a:avLst/>
          </a:prstGeom>
        </p:spPr>
      </p:pic>
    </p:spTree>
    <p:extLst>
      <p:ext uri="{BB962C8B-B14F-4D97-AF65-F5344CB8AC3E}">
        <p14:creationId xmlns:p14="http://schemas.microsoft.com/office/powerpoint/2010/main" val="44861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C1E-0CB8-98FC-38F2-E4DE03D59A91}"/>
              </a:ext>
            </a:extLst>
          </p:cNvPr>
          <p:cNvSpPr>
            <a:spLocks noGrp="1"/>
          </p:cNvSpPr>
          <p:nvPr>
            <p:ph type="title"/>
          </p:nvPr>
        </p:nvSpPr>
        <p:spPr/>
        <p:txBody>
          <a:bodyPr>
            <a:normAutofit/>
          </a:bodyPr>
          <a:lstStyle/>
          <a:p>
            <a:r>
              <a:rPr lang="en-US" sz="4000" dirty="0"/>
              <a:t>….</a:t>
            </a:r>
          </a:p>
        </p:txBody>
      </p:sp>
      <p:sp>
        <p:nvSpPr>
          <p:cNvPr id="3" name="Content Placeholder 2">
            <a:extLst>
              <a:ext uri="{FF2B5EF4-FFF2-40B4-BE49-F238E27FC236}">
                <a16:creationId xmlns:a16="http://schemas.microsoft.com/office/drawing/2014/main" id="{FF0BA8B3-81F0-47F2-7B66-C3E9176E422A}"/>
              </a:ext>
            </a:extLst>
          </p:cNvPr>
          <p:cNvSpPr>
            <a:spLocks noGrp="1"/>
          </p:cNvSpPr>
          <p:nvPr>
            <p:ph idx="1"/>
          </p:nvPr>
        </p:nvSpPr>
        <p:spPr/>
        <p:txBody>
          <a:bodyPr>
            <a:normAutofit fontScale="92500" lnSpcReduction="10000"/>
          </a:bodyPr>
          <a:lstStyle/>
          <a:p>
            <a:pPr>
              <a:lnSpc>
                <a:spcPct val="150000"/>
              </a:lnSpc>
            </a:pPr>
            <a:r>
              <a:rPr lang="en-US" dirty="0"/>
              <a:t>The product is not only cheap but also very good!: negative</a:t>
            </a:r>
          </a:p>
          <a:p>
            <a:pPr>
              <a:lnSpc>
                <a:spcPct val="150000"/>
              </a:lnSpc>
            </a:pPr>
            <a:r>
              <a:rPr lang="en-US" dirty="0"/>
              <a:t>Worse</a:t>
            </a:r>
          </a:p>
          <a:p>
            <a:pPr lvl="1">
              <a:lnSpc>
                <a:spcPct val="150000"/>
              </a:lnSpc>
            </a:pPr>
            <a:r>
              <a:rPr lang="en-US" dirty="0"/>
              <a:t>I always wanted this feature badly!</a:t>
            </a:r>
          </a:p>
          <a:p>
            <a:pPr lvl="1">
              <a:lnSpc>
                <a:spcPct val="150000"/>
              </a:lnSpc>
            </a:pPr>
            <a:r>
              <a:rPr lang="en-US" dirty="0"/>
              <a:t>It’s very badly made</a:t>
            </a:r>
          </a:p>
          <a:p>
            <a:pPr>
              <a:lnSpc>
                <a:spcPct val="150000"/>
              </a:lnSpc>
            </a:pPr>
            <a:r>
              <a:rPr lang="en-US" dirty="0"/>
              <a:t>How could a single word in a language have two completely opposite meanings?</a:t>
            </a:r>
          </a:p>
          <a:p>
            <a:pPr>
              <a:lnSpc>
                <a:spcPct val="150000"/>
              </a:lnSpc>
            </a:pPr>
            <a:r>
              <a:rPr lang="en-US" dirty="0"/>
              <a:t>This course will save you</a:t>
            </a:r>
          </a:p>
        </p:txBody>
      </p:sp>
    </p:spTree>
    <p:extLst>
      <p:ext uri="{BB962C8B-B14F-4D97-AF65-F5344CB8AC3E}">
        <p14:creationId xmlns:p14="http://schemas.microsoft.com/office/powerpoint/2010/main" val="331459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7E2B-EC60-0BE6-D013-D3AC844A1CFC}"/>
              </a:ext>
            </a:extLst>
          </p:cNvPr>
          <p:cNvSpPr>
            <a:spLocks noGrp="1"/>
          </p:cNvSpPr>
          <p:nvPr>
            <p:ph type="title"/>
          </p:nvPr>
        </p:nvSpPr>
        <p:spPr/>
        <p:txBody>
          <a:bodyPr>
            <a:normAutofit/>
          </a:bodyPr>
          <a:lstStyle/>
          <a:p>
            <a:r>
              <a:rPr lang="en-US" sz="4000" dirty="0"/>
              <a:t>This course will save you?</a:t>
            </a:r>
          </a:p>
        </p:txBody>
      </p:sp>
      <p:sp>
        <p:nvSpPr>
          <p:cNvPr id="3" name="Content Placeholder 2">
            <a:extLst>
              <a:ext uri="{FF2B5EF4-FFF2-40B4-BE49-F238E27FC236}">
                <a16:creationId xmlns:a16="http://schemas.microsoft.com/office/drawing/2014/main" id="{00CC05FF-E33D-CE8D-1A4B-118F6B5CC56B}"/>
              </a:ext>
            </a:extLst>
          </p:cNvPr>
          <p:cNvSpPr>
            <a:spLocks noGrp="1"/>
          </p:cNvSpPr>
          <p:nvPr>
            <p:ph idx="1"/>
          </p:nvPr>
        </p:nvSpPr>
        <p:spPr/>
        <p:txBody>
          <a:bodyPr/>
          <a:lstStyle/>
          <a:p>
            <a:pPr>
              <a:lnSpc>
                <a:spcPct val="200000"/>
              </a:lnSpc>
            </a:pPr>
            <a:r>
              <a:rPr lang="en-US" dirty="0"/>
              <a:t>What does it mean? Another ambiguity</a:t>
            </a:r>
          </a:p>
          <a:p>
            <a:pPr>
              <a:lnSpc>
                <a:spcPct val="200000"/>
              </a:lnSpc>
            </a:pPr>
            <a:r>
              <a:rPr lang="en-US" dirty="0"/>
              <a:t>This course will save you because it will teach you either</a:t>
            </a:r>
          </a:p>
          <a:p>
            <a:pPr marL="914400" lvl="1" indent="-457200">
              <a:lnSpc>
                <a:spcPct val="200000"/>
              </a:lnSpc>
              <a:buFont typeface="+mj-lt"/>
              <a:buAutoNum type="arabicPeriod"/>
            </a:pPr>
            <a:r>
              <a:rPr lang="en-US" dirty="0"/>
              <a:t>How to deal with the problems described above</a:t>
            </a:r>
          </a:p>
          <a:p>
            <a:pPr marL="914400" lvl="1" indent="-457200">
              <a:lnSpc>
                <a:spcPct val="200000"/>
              </a:lnSpc>
              <a:buFont typeface="+mj-lt"/>
              <a:buAutoNum type="arabicPeriod"/>
            </a:pPr>
            <a:r>
              <a:rPr lang="en-US" dirty="0"/>
              <a:t>They are impossible to solve</a:t>
            </a:r>
          </a:p>
          <a:p>
            <a:pPr marL="914400" lvl="1" indent="-457200">
              <a:lnSpc>
                <a:spcPct val="200000"/>
              </a:lnSpc>
              <a:buFont typeface="+mj-lt"/>
              <a:buAutoNum type="arabicPeriod"/>
            </a:pPr>
            <a:endParaRPr lang="en-US" dirty="0"/>
          </a:p>
          <a:p>
            <a:pPr marL="457200" lvl="1" indent="0">
              <a:lnSpc>
                <a:spcPct val="200000"/>
              </a:lnSpc>
              <a:buNone/>
            </a:pPr>
            <a:endParaRPr lang="en-US" dirty="0"/>
          </a:p>
        </p:txBody>
      </p:sp>
    </p:spTree>
    <p:extLst>
      <p:ext uri="{BB962C8B-B14F-4D97-AF65-F5344CB8AC3E}">
        <p14:creationId xmlns:p14="http://schemas.microsoft.com/office/powerpoint/2010/main" val="685518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26-9CC5-C067-9FFC-3A6F2FD02CD5}"/>
              </a:ext>
            </a:extLst>
          </p:cNvPr>
          <p:cNvSpPr>
            <a:spLocks noGrp="1"/>
          </p:cNvSpPr>
          <p:nvPr>
            <p:ph type="title"/>
          </p:nvPr>
        </p:nvSpPr>
        <p:spPr/>
        <p:txBody>
          <a:bodyPr>
            <a:normAutofit/>
          </a:bodyPr>
          <a:lstStyle/>
          <a:p>
            <a:r>
              <a:rPr lang="en-US" sz="4000" b="1" dirty="0"/>
              <a:t>Rule-base vs. DL approach</a:t>
            </a:r>
          </a:p>
        </p:txBody>
      </p:sp>
      <p:sp>
        <p:nvSpPr>
          <p:cNvPr id="3" name="Content Placeholder 2">
            <a:extLst>
              <a:ext uri="{FF2B5EF4-FFF2-40B4-BE49-F238E27FC236}">
                <a16:creationId xmlns:a16="http://schemas.microsoft.com/office/drawing/2014/main" id="{E81AD483-76CB-3CC4-84F6-DBCBAE1C2E17}"/>
              </a:ext>
            </a:extLst>
          </p:cNvPr>
          <p:cNvSpPr>
            <a:spLocks noGrp="1"/>
          </p:cNvSpPr>
          <p:nvPr>
            <p:ph idx="1"/>
          </p:nvPr>
        </p:nvSpPr>
        <p:spPr/>
        <p:txBody>
          <a:bodyPr>
            <a:normAutofit fontScale="85000" lnSpcReduction="10000"/>
          </a:bodyPr>
          <a:lstStyle/>
          <a:p>
            <a:pPr>
              <a:lnSpc>
                <a:spcPct val="150000"/>
              </a:lnSpc>
            </a:pPr>
            <a:r>
              <a:rPr lang="en-US" dirty="0"/>
              <a:t>As you saw, a bunch of </a:t>
            </a:r>
            <a:r>
              <a:rPr lang="en-US" i="1" dirty="0"/>
              <a:t>if</a:t>
            </a:r>
            <a:r>
              <a:rPr lang="en-US" dirty="0"/>
              <a:t>s and </a:t>
            </a:r>
            <a:r>
              <a:rPr lang="en-US" i="1" dirty="0" err="1"/>
              <a:t>then</a:t>
            </a:r>
            <a:r>
              <a:rPr lang="en-US" dirty="0" err="1"/>
              <a:t>s</a:t>
            </a:r>
            <a:r>
              <a:rPr lang="en-US" dirty="0"/>
              <a:t> would mitigate the issues</a:t>
            </a:r>
          </a:p>
          <a:p>
            <a:pPr lvl="1">
              <a:lnSpc>
                <a:spcPct val="150000"/>
              </a:lnSpc>
            </a:pPr>
            <a:r>
              <a:rPr lang="en-US" dirty="0"/>
              <a:t>It is a rule-based approach</a:t>
            </a:r>
          </a:p>
          <a:p>
            <a:pPr lvl="2">
              <a:lnSpc>
                <a:spcPct val="150000"/>
              </a:lnSpc>
            </a:pPr>
            <a:r>
              <a:rPr lang="en-US" dirty="0"/>
              <a:t>controversial definition of NLP</a:t>
            </a:r>
          </a:p>
          <a:p>
            <a:pPr>
              <a:lnSpc>
                <a:spcPct val="150000"/>
              </a:lnSpc>
            </a:pPr>
            <a:r>
              <a:rPr lang="en-US" dirty="0"/>
              <a:t>You may also have heard of deep learning</a:t>
            </a:r>
          </a:p>
          <a:p>
            <a:pPr lvl="1">
              <a:lnSpc>
                <a:spcPct val="150000"/>
              </a:lnSpc>
            </a:pPr>
            <a:r>
              <a:rPr lang="en-US" dirty="0"/>
              <a:t>a subfield of machine learning that usually uses </a:t>
            </a:r>
            <a:r>
              <a:rPr lang="en-US" i="1" dirty="0"/>
              <a:t>deep</a:t>
            </a:r>
            <a:r>
              <a:rPr lang="en-US" dirty="0"/>
              <a:t> neural networks</a:t>
            </a:r>
          </a:p>
          <a:p>
            <a:pPr>
              <a:lnSpc>
                <a:spcPct val="150000"/>
              </a:lnSpc>
            </a:pPr>
            <a:r>
              <a:rPr lang="en-US" dirty="0"/>
              <a:t>As the amount of available data and computational resources increases, modern NLP makes a heavier and heavier use of machine learning and deep learning</a:t>
            </a:r>
          </a:p>
          <a:p>
            <a:pPr>
              <a:lnSpc>
                <a:spcPct val="150000"/>
              </a:lnSpc>
            </a:pPr>
            <a:endParaRPr lang="en-US" dirty="0"/>
          </a:p>
        </p:txBody>
      </p:sp>
    </p:spTree>
    <p:extLst>
      <p:ext uri="{BB962C8B-B14F-4D97-AF65-F5344CB8AC3E}">
        <p14:creationId xmlns:p14="http://schemas.microsoft.com/office/powerpoint/2010/main" val="95304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AA6-A6D7-A63F-5113-C0D937EAA15D}"/>
              </a:ext>
            </a:extLst>
          </p:cNvPr>
          <p:cNvSpPr>
            <a:spLocks noGrp="1"/>
          </p:cNvSpPr>
          <p:nvPr>
            <p:ph type="title"/>
          </p:nvPr>
        </p:nvSpPr>
        <p:spPr/>
        <p:txBody>
          <a:bodyPr>
            <a:normAutofit/>
          </a:bodyPr>
          <a:lstStyle/>
          <a:p>
            <a:r>
              <a:rPr lang="en-US" sz="4000" b="1" dirty="0"/>
              <a:t>Scope of the class</a:t>
            </a:r>
          </a:p>
        </p:txBody>
      </p:sp>
      <p:sp>
        <p:nvSpPr>
          <p:cNvPr id="3" name="Content Placeholder 2">
            <a:extLst>
              <a:ext uri="{FF2B5EF4-FFF2-40B4-BE49-F238E27FC236}">
                <a16:creationId xmlns:a16="http://schemas.microsoft.com/office/drawing/2014/main" id="{D99D702D-A215-D14D-429D-72BEEFCE020B}"/>
              </a:ext>
            </a:extLst>
          </p:cNvPr>
          <p:cNvSpPr>
            <a:spLocks noGrp="1"/>
          </p:cNvSpPr>
          <p:nvPr>
            <p:ph idx="1"/>
          </p:nvPr>
        </p:nvSpPr>
        <p:spPr/>
        <p:txBody>
          <a:bodyPr/>
          <a:lstStyle/>
          <a:p>
            <a:pPr>
              <a:lnSpc>
                <a:spcPct val="150000"/>
              </a:lnSpc>
            </a:pPr>
            <a:r>
              <a:rPr lang="en-US" dirty="0"/>
              <a:t>Traditional methods such as counting words and measuring similarities between text are usually not considered to be machine learning techniques per se, although they can be important building blocks for ML-based models</a:t>
            </a:r>
          </a:p>
          <a:p>
            <a:pPr>
              <a:lnSpc>
                <a:spcPct val="150000"/>
              </a:lnSpc>
            </a:pPr>
            <a:r>
              <a:rPr lang="en-US" dirty="0"/>
              <a:t>Let’s see the syllabus</a:t>
            </a:r>
          </a:p>
          <a:p>
            <a:pPr>
              <a:lnSpc>
                <a:spcPct val="150000"/>
              </a:lnSpc>
            </a:pPr>
            <a:r>
              <a:rPr lang="en-US" dirty="0"/>
              <a:t>By the way, we only focus on English text documents and messages</a:t>
            </a:r>
          </a:p>
        </p:txBody>
      </p:sp>
    </p:spTree>
    <p:extLst>
      <p:ext uri="{BB962C8B-B14F-4D97-AF65-F5344CB8AC3E}">
        <p14:creationId xmlns:p14="http://schemas.microsoft.com/office/powerpoint/2010/main" val="162237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E4AA-0BF2-F52D-A6A9-A99E86009CD4}"/>
              </a:ext>
            </a:extLst>
          </p:cNvPr>
          <p:cNvSpPr>
            <a:spLocks noGrp="1"/>
          </p:cNvSpPr>
          <p:nvPr>
            <p:ph type="title"/>
          </p:nvPr>
        </p:nvSpPr>
        <p:spPr/>
        <p:txBody>
          <a:bodyPr/>
          <a:lstStyle/>
          <a:p>
            <a:r>
              <a:rPr lang="en-US" b="1" dirty="0"/>
              <a:t>We are not going to study</a:t>
            </a:r>
          </a:p>
        </p:txBody>
      </p:sp>
      <p:sp>
        <p:nvSpPr>
          <p:cNvPr id="3" name="Content Placeholder 2">
            <a:extLst>
              <a:ext uri="{FF2B5EF4-FFF2-40B4-BE49-F238E27FC236}">
                <a16:creationId xmlns:a16="http://schemas.microsoft.com/office/drawing/2014/main" id="{FE761255-C711-A6BC-D4CF-F7054CCF4CC1}"/>
              </a:ext>
            </a:extLst>
          </p:cNvPr>
          <p:cNvSpPr>
            <a:spLocks noGrp="1"/>
          </p:cNvSpPr>
          <p:nvPr>
            <p:ph idx="1"/>
          </p:nvPr>
        </p:nvSpPr>
        <p:spPr/>
        <p:txBody>
          <a:bodyPr/>
          <a:lstStyle/>
          <a:p>
            <a:pPr>
              <a:lnSpc>
                <a:spcPct val="200000"/>
              </a:lnSpc>
            </a:pPr>
            <a:r>
              <a:rPr lang="en-US" dirty="0"/>
              <a:t>Other languages </a:t>
            </a:r>
          </a:p>
          <a:p>
            <a:pPr>
              <a:lnSpc>
                <a:spcPct val="200000"/>
              </a:lnSpc>
            </a:pPr>
            <a:r>
              <a:rPr lang="en-US" dirty="0"/>
              <a:t>Spoken statements</a:t>
            </a:r>
          </a:p>
          <a:p>
            <a:pPr>
              <a:lnSpc>
                <a:spcPct val="200000"/>
              </a:lnSpc>
            </a:pPr>
            <a:r>
              <a:rPr lang="en-US" dirty="0"/>
              <a:t>Text generation</a:t>
            </a:r>
          </a:p>
          <a:p>
            <a:pPr>
              <a:lnSpc>
                <a:spcPct val="200000"/>
              </a:lnSpc>
            </a:pPr>
            <a:r>
              <a:rPr lang="en-US" dirty="0"/>
              <a:t>Dialogue system</a:t>
            </a:r>
          </a:p>
        </p:txBody>
      </p:sp>
    </p:spTree>
    <p:extLst>
      <p:ext uri="{BB962C8B-B14F-4D97-AF65-F5344CB8AC3E}">
        <p14:creationId xmlns:p14="http://schemas.microsoft.com/office/powerpoint/2010/main" val="249492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9D9-AF4A-9A3D-0170-FE4F959C8642}"/>
              </a:ext>
            </a:extLst>
          </p:cNvPr>
          <p:cNvSpPr>
            <a:spLocks noGrp="1"/>
          </p:cNvSpPr>
          <p:nvPr>
            <p:ph type="title"/>
          </p:nvPr>
        </p:nvSpPr>
        <p:spPr/>
        <p:txBody>
          <a:bodyPr>
            <a:normAutofit/>
          </a:bodyPr>
          <a:lstStyle/>
          <a:p>
            <a:r>
              <a:rPr lang="en-US" sz="4000" b="1" dirty="0"/>
              <a:t>Logistics in Brief</a:t>
            </a:r>
          </a:p>
        </p:txBody>
      </p:sp>
      <p:sp>
        <p:nvSpPr>
          <p:cNvPr id="3" name="Content Placeholder 2">
            <a:extLst>
              <a:ext uri="{FF2B5EF4-FFF2-40B4-BE49-F238E27FC236}">
                <a16:creationId xmlns:a16="http://schemas.microsoft.com/office/drawing/2014/main" id="{35150CDC-F4E6-ECBA-7AE9-80D04D3C26AA}"/>
              </a:ext>
            </a:extLst>
          </p:cNvPr>
          <p:cNvSpPr>
            <a:spLocks noGrp="1"/>
          </p:cNvSpPr>
          <p:nvPr>
            <p:ph idx="1"/>
          </p:nvPr>
        </p:nvSpPr>
        <p:spPr/>
        <p:txBody>
          <a:bodyPr>
            <a:normAutofit/>
          </a:bodyPr>
          <a:lstStyle/>
          <a:p>
            <a:pPr>
              <a:lnSpc>
                <a:spcPct val="170000"/>
              </a:lnSpc>
            </a:pPr>
            <a:r>
              <a:rPr lang="en-US" sz="2400" dirty="0"/>
              <a:t>Instructor: </a:t>
            </a:r>
            <a:r>
              <a:rPr lang="en-US" sz="2400" dirty="0" err="1"/>
              <a:t>Yeabin</a:t>
            </a:r>
            <a:r>
              <a:rPr lang="en-US" sz="2400" dirty="0"/>
              <a:t> Moon</a:t>
            </a:r>
          </a:p>
          <a:p>
            <a:pPr>
              <a:lnSpc>
                <a:spcPct val="170000"/>
              </a:lnSpc>
            </a:pPr>
            <a:r>
              <a:rPr lang="en-US" sz="2400" dirty="0"/>
              <a:t>TA: Jiawei Fan</a:t>
            </a:r>
          </a:p>
          <a:p>
            <a:pPr>
              <a:lnSpc>
                <a:spcPct val="170000"/>
              </a:lnSpc>
            </a:pPr>
            <a:r>
              <a:rPr lang="en-US" sz="2400" dirty="0"/>
              <a:t>Office hours: see the syllabus</a:t>
            </a:r>
          </a:p>
          <a:p>
            <a:pPr>
              <a:lnSpc>
                <a:spcPct val="170000"/>
              </a:lnSpc>
            </a:pPr>
            <a:r>
              <a:rPr lang="en-US" sz="2400" dirty="0"/>
              <a:t>We’ve put a lot of resources on the Latte page</a:t>
            </a:r>
          </a:p>
          <a:p>
            <a:pPr lvl="1">
              <a:lnSpc>
                <a:spcPct val="170000"/>
              </a:lnSpc>
            </a:pPr>
            <a:r>
              <a:rPr lang="en-US" sz="2200" dirty="0"/>
              <a:t>Syllabus / Announcement / course materials / homework</a:t>
            </a:r>
          </a:p>
          <a:p>
            <a:pPr>
              <a:lnSpc>
                <a:spcPct val="170000"/>
              </a:lnSpc>
            </a:pPr>
            <a:r>
              <a:rPr lang="en-US" sz="2400" dirty="0"/>
              <a:t>Lecture materials uploaded before each lecture</a:t>
            </a:r>
          </a:p>
        </p:txBody>
      </p:sp>
    </p:spTree>
    <p:extLst>
      <p:ext uri="{BB962C8B-B14F-4D97-AF65-F5344CB8AC3E}">
        <p14:creationId xmlns:p14="http://schemas.microsoft.com/office/powerpoint/2010/main" val="381276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98E-1C9B-24C7-AC40-4F78E6705B6A}"/>
              </a:ext>
            </a:extLst>
          </p:cNvPr>
          <p:cNvSpPr>
            <a:spLocks noGrp="1"/>
          </p:cNvSpPr>
          <p:nvPr>
            <p:ph type="title"/>
          </p:nvPr>
        </p:nvSpPr>
        <p:spPr/>
        <p:txBody>
          <a:bodyPr>
            <a:normAutofit/>
          </a:bodyPr>
          <a:lstStyle/>
          <a:p>
            <a:r>
              <a:rPr lang="en-US" sz="4000" b="1" dirty="0"/>
              <a:t>Readings</a:t>
            </a:r>
          </a:p>
        </p:txBody>
      </p:sp>
      <p:sp>
        <p:nvSpPr>
          <p:cNvPr id="3" name="Content Placeholder 2">
            <a:extLst>
              <a:ext uri="{FF2B5EF4-FFF2-40B4-BE49-F238E27FC236}">
                <a16:creationId xmlns:a16="http://schemas.microsoft.com/office/drawing/2014/main" id="{E293A47A-AABD-673F-A6F1-B6701B7900D7}"/>
              </a:ext>
            </a:extLst>
          </p:cNvPr>
          <p:cNvSpPr>
            <a:spLocks noGrp="1"/>
          </p:cNvSpPr>
          <p:nvPr>
            <p:ph idx="1"/>
          </p:nvPr>
        </p:nvSpPr>
        <p:spPr/>
        <p:txBody>
          <a:bodyPr>
            <a:normAutofit lnSpcReduction="10000"/>
          </a:bodyPr>
          <a:lstStyle/>
          <a:p>
            <a:pPr>
              <a:lnSpc>
                <a:spcPct val="200000"/>
              </a:lnSpc>
            </a:pPr>
            <a:r>
              <a:rPr lang="en-US" dirty="0"/>
              <a:t>Almost every NLP textbook is outdated</a:t>
            </a:r>
          </a:p>
          <a:p>
            <a:pPr>
              <a:lnSpc>
                <a:spcPct val="200000"/>
              </a:lnSpc>
            </a:pPr>
            <a:r>
              <a:rPr lang="en-US" dirty="0"/>
              <a:t>For the beginners, class with a dedicated textbook is often helpful</a:t>
            </a:r>
          </a:p>
          <a:p>
            <a:pPr>
              <a:lnSpc>
                <a:spcPct val="200000"/>
              </a:lnSpc>
            </a:pPr>
            <a:r>
              <a:rPr lang="en-US" dirty="0"/>
              <a:t>The textbook is somewhat chat-bot-application oriented</a:t>
            </a:r>
          </a:p>
          <a:p>
            <a:pPr lvl="1">
              <a:lnSpc>
                <a:spcPct val="200000"/>
              </a:lnSpc>
            </a:pPr>
            <a:r>
              <a:rPr lang="en-US" dirty="0"/>
              <a:t>However, most contents are useful</a:t>
            </a:r>
          </a:p>
          <a:p>
            <a:pPr lvl="1">
              <a:lnSpc>
                <a:spcPct val="200000"/>
              </a:lnSpc>
            </a:pPr>
            <a:r>
              <a:rPr lang="en-US" dirty="0"/>
              <a:t>Recommend reading the assigned chapters top-to-bottom </a:t>
            </a:r>
          </a:p>
        </p:txBody>
      </p:sp>
    </p:spTree>
    <p:extLst>
      <p:ext uri="{BB962C8B-B14F-4D97-AF65-F5344CB8AC3E}">
        <p14:creationId xmlns:p14="http://schemas.microsoft.com/office/powerpoint/2010/main" val="2004745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98E-1C9B-24C7-AC40-4F78E6705B6A}"/>
              </a:ext>
            </a:extLst>
          </p:cNvPr>
          <p:cNvSpPr>
            <a:spLocks noGrp="1"/>
          </p:cNvSpPr>
          <p:nvPr>
            <p:ph type="title"/>
          </p:nvPr>
        </p:nvSpPr>
        <p:spPr/>
        <p:txBody>
          <a:bodyPr>
            <a:normAutofit/>
          </a:bodyPr>
          <a:lstStyle/>
          <a:p>
            <a:r>
              <a:rPr lang="en-US" sz="4000" b="1" dirty="0"/>
              <a:t>Class overview</a:t>
            </a:r>
          </a:p>
        </p:txBody>
      </p:sp>
      <p:sp>
        <p:nvSpPr>
          <p:cNvPr id="3" name="Content Placeholder 2">
            <a:extLst>
              <a:ext uri="{FF2B5EF4-FFF2-40B4-BE49-F238E27FC236}">
                <a16:creationId xmlns:a16="http://schemas.microsoft.com/office/drawing/2014/main" id="{E293A47A-AABD-673F-A6F1-B6701B7900D7}"/>
              </a:ext>
            </a:extLst>
          </p:cNvPr>
          <p:cNvSpPr>
            <a:spLocks noGrp="1"/>
          </p:cNvSpPr>
          <p:nvPr>
            <p:ph idx="1"/>
          </p:nvPr>
        </p:nvSpPr>
        <p:spPr/>
        <p:txBody>
          <a:bodyPr>
            <a:normAutofit lnSpcReduction="10000"/>
          </a:bodyPr>
          <a:lstStyle/>
          <a:p>
            <a:pPr>
              <a:lnSpc>
                <a:spcPct val="200000"/>
              </a:lnSpc>
            </a:pPr>
            <a:r>
              <a:rPr lang="en-US" dirty="0"/>
              <a:t>Besides an application, we will study Text Representation </a:t>
            </a:r>
          </a:p>
          <a:p>
            <a:pPr>
              <a:lnSpc>
                <a:spcPct val="200000"/>
              </a:lnSpc>
            </a:pPr>
            <a:r>
              <a:rPr lang="en-US" dirty="0"/>
              <a:t>The overall theme is to examine how the machine understands text</a:t>
            </a:r>
          </a:p>
          <a:p>
            <a:pPr>
              <a:lnSpc>
                <a:spcPct val="200000"/>
              </a:lnSpc>
            </a:pPr>
            <a:r>
              <a:rPr lang="en-US" dirty="0"/>
              <a:t>Roughly two ideas</a:t>
            </a:r>
          </a:p>
          <a:p>
            <a:pPr lvl="1">
              <a:lnSpc>
                <a:spcPct val="200000"/>
              </a:lnSpc>
            </a:pPr>
            <a:r>
              <a:rPr lang="en-US" dirty="0"/>
              <a:t>Word counts</a:t>
            </a:r>
          </a:p>
          <a:p>
            <a:pPr lvl="1">
              <a:lnSpc>
                <a:spcPct val="200000"/>
              </a:lnSpc>
            </a:pPr>
            <a:r>
              <a:rPr lang="en-US" dirty="0"/>
              <a:t>Locations (distributed representation)</a:t>
            </a:r>
          </a:p>
        </p:txBody>
      </p:sp>
    </p:spTree>
    <p:extLst>
      <p:ext uri="{BB962C8B-B14F-4D97-AF65-F5344CB8AC3E}">
        <p14:creationId xmlns:p14="http://schemas.microsoft.com/office/powerpoint/2010/main" val="372539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8581-F88A-03C1-F6A5-8CE101CE75E7}"/>
              </a:ext>
            </a:extLst>
          </p:cNvPr>
          <p:cNvSpPr>
            <a:spLocks noGrp="1"/>
          </p:cNvSpPr>
          <p:nvPr>
            <p:ph type="title"/>
          </p:nvPr>
        </p:nvSpPr>
        <p:spPr/>
        <p:txBody>
          <a:bodyPr>
            <a:normAutofit/>
          </a:bodyPr>
          <a:lstStyle/>
          <a:p>
            <a:r>
              <a:rPr lang="en-US" sz="4000" b="1" dirty="0"/>
              <a:t>Text representation</a:t>
            </a:r>
          </a:p>
        </p:txBody>
      </p:sp>
      <p:sp>
        <p:nvSpPr>
          <p:cNvPr id="3" name="Content Placeholder 2">
            <a:extLst>
              <a:ext uri="{FF2B5EF4-FFF2-40B4-BE49-F238E27FC236}">
                <a16:creationId xmlns:a16="http://schemas.microsoft.com/office/drawing/2014/main" id="{23FB6E91-5DCE-B38D-ACC0-57F8FBCE5B47}"/>
              </a:ext>
            </a:extLst>
          </p:cNvPr>
          <p:cNvSpPr>
            <a:spLocks noGrp="1"/>
          </p:cNvSpPr>
          <p:nvPr>
            <p:ph idx="1"/>
          </p:nvPr>
        </p:nvSpPr>
        <p:spPr/>
        <p:txBody>
          <a:bodyPr>
            <a:normAutofit fontScale="92500" lnSpcReduction="10000"/>
          </a:bodyPr>
          <a:lstStyle/>
          <a:p>
            <a:pPr>
              <a:lnSpc>
                <a:spcPct val="150000"/>
              </a:lnSpc>
            </a:pPr>
            <a:r>
              <a:rPr lang="en-US" dirty="0"/>
              <a:t>Consider how to classify the documents</a:t>
            </a:r>
          </a:p>
          <a:p>
            <a:pPr lvl="1">
              <a:lnSpc>
                <a:spcPct val="150000"/>
              </a:lnSpc>
            </a:pPr>
            <a:r>
              <a:rPr lang="en-US" dirty="0"/>
              <a:t>Find the most frequent / unique words</a:t>
            </a:r>
          </a:p>
          <a:p>
            <a:pPr lvl="2">
              <a:lnSpc>
                <a:spcPct val="150000"/>
              </a:lnSpc>
            </a:pPr>
            <a:r>
              <a:rPr lang="en-US" dirty="0"/>
              <a:t>Surprisingly high accuracy</a:t>
            </a:r>
          </a:p>
          <a:p>
            <a:pPr lvl="1">
              <a:lnSpc>
                <a:spcPct val="150000"/>
              </a:lnSpc>
            </a:pPr>
            <a:r>
              <a:rPr lang="en-US" dirty="0"/>
              <a:t>What’s the potential problems?</a:t>
            </a:r>
          </a:p>
          <a:p>
            <a:pPr lvl="2">
              <a:lnSpc>
                <a:spcPct val="150000"/>
              </a:lnSpc>
            </a:pPr>
            <a:r>
              <a:rPr lang="en-US" dirty="0"/>
              <a:t>Words have a range of forms</a:t>
            </a:r>
          </a:p>
          <a:p>
            <a:pPr lvl="2">
              <a:lnSpc>
                <a:spcPct val="150000"/>
              </a:lnSpc>
            </a:pPr>
            <a:r>
              <a:rPr lang="en-US" dirty="0"/>
              <a:t>Synonym?</a:t>
            </a:r>
          </a:p>
          <a:p>
            <a:pPr lvl="1">
              <a:lnSpc>
                <a:spcPct val="150000"/>
              </a:lnSpc>
            </a:pPr>
            <a:r>
              <a:rPr lang="en-US" dirty="0"/>
              <a:t>What does the model mean in NLP?</a:t>
            </a:r>
          </a:p>
          <a:p>
            <a:pPr lvl="2">
              <a:lnSpc>
                <a:spcPct val="150000"/>
              </a:lnSpc>
            </a:pPr>
            <a:r>
              <a:rPr lang="en-US" dirty="0"/>
              <a:t>Why do we ever need a neural net?</a:t>
            </a:r>
          </a:p>
          <a:p>
            <a:pPr lvl="2">
              <a:lnSpc>
                <a:spcPct val="150000"/>
              </a:lnSpc>
            </a:pPr>
            <a:endParaRPr lang="en-US" dirty="0"/>
          </a:p>
          <a:p>
            <a:pPr lvl="1">
              <a:lnSpc>
                <a:spcPct val="150000"/>
              </a:lnSpc>
            </a:pPr>
            <a:endParaRPr lang="en-US" dirty="0"/>
          </a:p>
          <a:p>
            <a:pPr lvl="1">
              <a:lnSpc>
                <a:spcPct val="150000"/>
              </a:lnSpc>
            </a:pPr>
            <a:endParaRPr lang="en-US" dirty="0"/>
          </a:p>
        </p:txBody>
      </p:sp>
    </p:spTree>
    <p:extLst>
      <p:ext uri="{BB962C8B-B14F-4D97-AF65-F5344CB8AC3E}">
        <p14:creationId xmlns:p14="http://schemas.microsoft.com/office/powerpoint/2010/main" val="679056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889F-8A9E-6948-BE06-F7D27BD010D8}"/>
              </a:ext>
            </a:extLst>
          </p:cNvPr>
          <p:cNvSpPr>
            <a:spLocks noGrp="1"/>
          </p:cNvSpPr>
          <p:nvPr>
            <p:ph type="title"/>
          </p:nvPr>
        </p:nvSpPr>
        <p:spPr/>
        <p:txBody>
          <a:bodyPr>
            <a:normAutofit/>
          </a:bodyPr>
          <a:lstStyle/>
          <a:p>
            <a:r>
              <a:rPr lang="en-US" sz="4000" b="1" dirty="0"/>
              <a:t>Road Map</a:t>
            </a:r>
          </a:p>
        </p:txBody>
      </p:sp>
      <p:sp>
        <p:nvSpPr>
          <p:cNvPr id="3" name="Content Placeholder 2">
            <a:extLst>
              <a:ext uri="{FF2B5EF4-FFF2-40B4-BE49-F238E27FC236}">
                <a16:creationId xmlns:a16="http://schemas.microsoft.com/office/drawing/2014/main" id="{5D9015E5-865D-50FD-E6A1-76879F9908F0}"/>
              </a:ext>
            </a:extLst>
          </p:cNvPr>
          <p:cNvSpPr>
            <a:spLocks noGrp="1"/>
          </p:cNvSpPr>
          <p:nvPr>
            <p:ph idx="1"/>
          </p:nvPr>
        </p:nvSpPr>
        <p:spPr/>
        <p:txBody>
          <a:bodyPr>
            <a:normAutofit fontScale="77500" lnSpcReduction="20000"/>
          </a:bodyPr>
          <a:lstStyle/>
          <a:p>
            <a:pPr>
              <a:lnSpc>
                <a:spcPct val="150000"/>
              </a:lnSpc>
            </a:pPr>
            <a:r>
              <a:rPr lang="en-US" dirty="0"/>
              <a:t>Count-based Text representation</a:t>
            </a:r>
          </a:p>
          <a:p>
            <a:pPr lvl="1">
              <a:lnSpc>
                <a:spcPct val="150000"/>
              </a:lnSpc>
            </a:pPr>
            <a:r>
              <a:rPr lang="en-US" dirty="0"/>
              <a:t>Bag-of-words approach</a:t>
            </a:r>
          </a:p>
          <a:p>
            <a:pPr lvl="1">
              <a:lnSpc>
                <a:spcPct val="150000"/>
              </a:lnSpc>
            </a:pPr>
            <a:r>
              <a:rPr lang="en-US" dirty="0"/>
              <a:t>Examine tokenizers</a:t>
            </a:r>
          </a:p>
          <a:p>
            <a:pPr>
              <a:lnSpc>
                <a:spcPct val="150000"/>
              </a:lnSpc>
            </a:pPr>
            <a:r>
              <a:rPr lang="en-US" dirty="0"/>
              <a:t>Information retrieval </a:t>
            </a:r>
          </a:p>
          <a:p>
            <a:pPr lvl="1">
              <a:lnSpc>
                <a:spcPct val="150000"/>
              </a:lnSpc>
            </a:pPr>
            <a:r>
              <a:rPr lang="en-US" dirty="0"/>
              <a:t>TF-IDF</a:t>
            </a:r>
          </a:p>
          <a:p>
            <a:pPr lvl="1">
              <a:lnSpc>
                <a:spcPct val="150000"/>
              </a:lnSpc>
            </a:pPr>
            <a:r>
              <a:rPr lang="en-US" dirty="0"/>
              <a:t>PCA analysis</a:t>
            </a:r>
          </a:p>
          <a:p>
            <a:pPr>
              <a:lnSpc>
                <a:spcPct val="150000"/>
              </a:lnSpc>
            </a:pPr>
            <a:r>
              <a:rPr lang="en-US" dirty="0"/>
              <a:t>Distributed representation</a:t>
            </a:r>
          </a:p>
          <a:p>
            <a:pPr lvl="1">
              <a:lnSpc>
                <a:spcPct val="150000"/>
              </a:lnSpc>
            </a:pPr>
            <a:r>
              <a:rPr lang="en-US" dirty="0"/>
              <a:t>Find a meaning from the word usages</a:t>
            </a:r>
          </a:p>
          <a:p>
            <a:pPr lvl="2">
              <a:lnSpc>
                <a:spcPct val="150000"/>
              </a:lnSpc>
            </a:pPr>
            <a:r>
              <a:rPr lang="en-US" dirty="0"/>
              <a:t>Word order matters</a:t>
            </a:r>
          </a:p>
        </p:txBody>
      </p:sp>
    </p:spTree>
    <p:extLst>
      <p:ext uri="{BB962C8B-B14F-4D97-AF65-F5344CB8AC3E}">
        <p14:creationId xmlns:p14="http://schemas.microsoft.com/office/powerpoint/2010/main" val="2807062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91E8-8805-79DC-0407-496BEC6BD174}"/>
              </a:ext>
            </a:extLst>
          </p:cNvPr>
          <p:cNvSpPr>
            <a:spLocks noGrp="1"/>
          </p:cNvSpPr>
          <p:nvPr>
            <p:ph type="title"/>
          </p:nvPr>
        </p:nvSpPr>
        <p:spPr/>
        <p:txBody>
          <a:bodyPr>
            <a:normAutofit/>
          </a:bodyPr>
          <a:lstStyle/>
          <a:p>
            <a:r>
              <a:rPr lang="en-US" sz="4000" b="1" dirty="0"/>
              <a:t>Google </a:t>
            </a:r>
            <a:r>
              <a:rPr lang="en-US" sz="4000" b="1" dirty="0" err="1"/>
              <a:t>Colab</a:t>
            </a:r>
            <a:endParaRPr lang="en-US" sz="4000" b="1" dirty="0"/>
          </a:p>
        </p:txBody>
      </p:sp>
      <p:sp>
        <p:nvSpPr>
          <p:cNvPr id="3" name="Content Placeholder 2">
            <a:extLst>
              <a:ext uri="{FF2B5EF4-FFF2-40B4-BE49-F238E27FC236}">
                <a16:creationId xmlns:a16="http://schemas.microsoft.com/office/drawing/2014/main" id="{44722CA7-AEDE-DE4E-9D07-195E6A38D3D0}"/>
              </a:ext>
            </a:extLst>
          </p:cNvPr>
          <p:cNvSpPr>
            <a:spLocks noGrp="1"/>
          </p:cNvSpPr>
          <p:nvPr>
            <p:ph idx="1"/>
          </p:nvPr>
        </p:nvSpPr>
        <p:spPr/>
        <p:txBody>
          <a:bodyPr/>
          <a:lstStyle/>
          <a:p>
            <a:pPr>
              <a:lnSpc>
                <a:spcPct val="150000"/>
              </a:lnSpc>
            </a:pPr>
            <a:r>
              <a:rPr lang="en-US" dirty="0"/>
              <a:t>Some codes in the textbook are outdated</a:t>
            </a:r>
          </a:p>
          <a:p>
            <a:pPr lvl="1">
              <a:lnSpc>
                <a:spcPct val="150000"/>
              </a:lnSpc>
            </a:pPr>
            <a:r>
              <a:rPr lang="en-US" dirty="0"/>
              <a:t>Do not work well</a:t>
            </a:r>
          </a:p>
          <a:p>
            <a:pPr>
              <a:lnSpc>
                <a:spcPct val="150000"/>
              </a:lnSpc>
            </a:pPr>
            <a:r>
              <a:rPr lang="en-US" dirty="0"/>
              <a:t>I will post the modified codes on Latte</a:t>
            </a:r>
          </a:p>
          <a:p>
            <a:pPr>
              <a:lnSpc>
                <a:spcPct val="150000"/>
              </a:lnSpc>
            </a:pPr>
            <a:r>
              <a:rPr lang="en-US" dirty="0"/>
              <a:t>Use Google </a:t>
            </a:r>
            <a:r>
              <a:rPr lang="en-US" dirty="0" err="1"/>
              <a:t>Colab</a:t>
            </a:r>
            <a:r>
              <a:rPr lang="en-US" dirty="0"/>
              <a:t> to run them</a:t>
            </a:r>
          </a:p>
          <a:p>
            <a:pPr>
              <a:lnSpc>
                <a:spcPct val="150000"/>
              </a:lnSpc>
            </a:pPr>
            <a:r>
              <a:rPr lang="en-US" dirty="0"/>
              <a:t>Fine to work on your machine if you know how to manage </a:t>
            </a:r>
            <a:r>
              <a:rPr lang="en-US" dirty="0" err="1"/>
              <a:t>conda</a:t>
            </a:r>
            <a:r>
              <a:rPr lang="en-US" dirty="0"/>
              <a:t> environment</a:t>
            </a:r>
          </a:p>
          <a:p>
            <a:pPr>
              <a:lnSpc>
                <a:spcPct val="150000"/>
              </a:lnSpc>
            </a:pPr>
            <a:endParaRPr lang="en-US" dirty="0"/>
          </a:p>
        </p:txBody>
      </p:sp>
    </p:spTree>
    <p:extLst>
      <p:ext uri="{BB962C8B-B14F-4D97-AF65-F5344CB8AC3E}">
        <p14:creationId xmlns:p14="http://schemas.microsoft.com/office/powerpoint/2010/main" val="339355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1834F-8582-09E5-9DDE-8E39DB6DB0D1}"/>
              </a:ext>
            </a:extLst>
          </p:cNvPr>
          <p:cNvSpPr>
            <a:spLocks noGrp="1"/>
          </p:cNvSpPr>
          <p:nvPr>
            <p:ph type="title"/>
          </p:nvPr>
        </p:nvSpPr>
        <p:spPr>
          <a:xfrm>
            <a:off x="643467" y="321734"/>
            <a:ext cx="10905066" cy="1135737"/>
          </a:xfrm>
        </p:spPr>
        <p:txBody>
          <a:bodyPr>
            <a:normAutofit/>
          </a:bodyPr>
          <a:lstStyle/>
          <a:p>
            <a:r>
              <a:rPr lang="en-US" sz="4000" b="1" dirty="0"/>
              <a:t>Learning Goals</a:t>
            </a:r>
          </a:p>
        </p:txBody>
      </p:sp>
      <p:sp>
        <p:nvSpPr>
          <p:cNvPr id="3" name="Content Placeholder 2">
            <a:extLst>
              <a:ext uri="{FF2B5EF4-FFF2-40B4-BE49-F238E27FC236}">
                <a16:creationId xmlns:a16="http://schemas.microsoft.com/office/drawing/2014/main" id="{7AAEAC98-9E72-A0EE-9C5E-CD95D9246C3E}"/>
              </a:ext>
            </a:extLst>
          </p:cNvPr>
          <p:cNvSpPr>
            <a:spLocks noGrp="1"/>
          </p:cNvSpPr>
          <p:nvPr>
            <p:ph idx="1"/>
          </p:nvPr>
        </p:nvSpPr>
        <p:spPr>
          <a:xfrm>
            <a:off x="643467" y="1782981"/>
            <a:ext cx="10905066" cy="4393982"/>
          </a:xfrm>
        </p:spPr>
        <p:txBody>
          <a:bodyPr>
            <a:normAutofit fontScale="92500" lnSpcReduction="10000"/>
          </a:bodyPr>
          <a:lstStyle/>
          <a:p>
            <a:pPr marL="0" marR="0">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foundations of the effective / popular methods applied to NLP</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More focus on basic ideas</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Vector space models </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Rule-based approach</a:t>
            </a:r>
          </a:p>
          <a:p>
            <a:pPr marL="914400" lvl="2">
              <a:lnSpc>
                <a:spcPct val="150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Semantic analysis in word counts</a:t>
            </a:r>
          </a:p>
          <a:p>
            <a:pPr marL="0">
              <a:lnSpc>
                <a:spcPct val="150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The challenges in understanding and producing human languages via computers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How to prepare text data for modeling using Python libraries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Limitation analysis</a:t>
            </a:r>
          </a:p>
          <a:p>
            <a:pPr marL="0">
              <a:lnSpc>
                <a:spcPct val="150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deep learning is and how it is different from other methods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Distributed representation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89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F0CC-2E42-4BF5-EC6D-7AEA3894B92D}"/>
              </a:ext>
            </a:extLst>
          </p:cNvPr>
          <p:cNvSpPr>
            <a:spLocks noGrp="1"/>
          </p:cNvSpPr>
          <p:nvPr>
            <p:ph type="title"/>
          </p:nvPr>
        </p:nvSpPr>
        <p:spPr/>
        <p:txBody>
          <a:bodyPr>
            <a:normAutofit/>
          </a:bodyPr>
          <a:lstStyle/>
          <a:p>
            <a:r>
              <a:rPr lang="en-US" sz="4000" b="1" dirty="0"/>
              <a:t>Course work and grading policy</a:t>
            </a:r>
          </a:p>
        </p:txBody>
      </p:sp>
      <p:sp>
        <p:nvSpPr>
          <p:cNvPr id="3" name="Content Placeholder 2">
            <a:extLst>
              <a:ext uri="{FF2B5EF4-FFF2-40B4-BE49-F238E27FC236}">
                <a16:creationId xmlns:a16="http://schemas.microsoft.com/office/drawing/2014/main" id="{688D8CFD-E8DE-0071-1C91-E9C9E14A7A88}"/>
              </a:ext>
            </a:extLst>
          </p:cNvPr>
          <p:cNvSpPr>
            <a:spLocks noGrp="1"/>
          </p:cNvSpPr>
          <p:nvPr>
            <p:ph idx="1"/>
          </p:nvPr>
        </p:nvSpPr>
        <p:spPr/>
        <p:txBody>
          <a:bodyPr/>
          <a:lstStyle/>
          <a:p>
            <a:r>
              <a:rPr lang="en-US" dirty="0"/>
              <a:t>We have 6 meetings in total</a:t>
            </a:r>
          </a:p>
          <a:p>
            <a:r>
              <a:rPr lang="en-US" dirty="0"/>
              <a:t>3 x 2-week Assignments: 3 x 15 %: 45 %</a:t>
            </a:r>
          </a:p>
          <a:p>
            <a:pPr lvl="1"/>
            <a:r>
              <a:rPr lang="en-US" dirty="0"/>
              <a:t>HW1 is released today</a:t>
            </a:r>
          </a:p>
          <a:p>
            <a:pPr lvl="1"/>
            <a:r>
              <a:rPr lang="en-US" dirty="0"/>
              <a:t>Check every assignment due in the syllabus</a:t>
            </a:r>
          </a:p>
          <a:p>
            <a:pPr lvl="2"/>
            <a:r>
              <a:rPr lang="en-US" dirty="0"/>
              <a:t>1 % off a day late</a:t>
            </a:r>
          </a:p>
          <a:p>
            <a:pPr lvl="2"/>
            <a:r>
              <a:rPr lang="en-US" dirty="0"/>
              <a:t>No accepted more than a day late unless given permission in advance</a:t>
            </a:r>
          </a:p>
          <a:p>
            <a:r>
              <a:rPr lang="en-US" dirty="0"/>
              <a:t>5 in-class quizzes: 5 x 4 %: 20 %</a:t>
            </a:r>
          </a:p>
          <a:p>
            <a:pPr lvl="1"/>
            <a:r>
              <a:rPr lang="en-US" dirty="0"/>
              <a:t>15 mins at the beginning of every class (from next week)</a:t>
            </a:r>
          </a:p>
          <a:p>
            <a:r>
              <a:rPr lang="en-US" dirty="0"/>
              <a:t>Final exam: 30 %</a:t>
            </a:r>
          </a:p>
          <a:p>
            <a:pPr lvl="1"/>
            <a:r>
              <a:rPr lang="en-US" dirty="0"/>
              <a:t>May 9</a:t>
            </a:r>
            <a:r>
              <a:rPr lang="en-US" baseline="30000" dirty="0"/>
              <a:t>th</a:t>
            </a:r>
            <a:r>
              <a:rPr lang="en-US" dirty="0"/>
              <a:t>, 6:00 pm – 9:00 pm</a:t>
            </a:r>
          </a:p>
        </p:txBody>
      </p:sp>
    </p:spTree>
    <p:extLst>
      <p:ext uri="{BB962C8B-B14F-4D97-AF65-F5344CB8AC3E}">
        <p14:creationId xmlns:p14="http://schemas.microsoft.com/office/powerpoint/2010/main" val="15707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DA5-1283-7794-22BB-DF2F640DF6AA}"/>
              </a:ext>
            </a:extLst>
          </p:cNvPr>
          <p:cNvSpPr>
            <a:spLocks noGrp="1"/>
          </p:cNvSpPr>
          <p:nvPr>
            <p:ph type="title"/>
          </p:nvPr>
        </p:nvSpPr>
        <p:spPr/>
        <p:txBody>
          <a:bodyPr>
            <a:normAutofit/>
          </a:bodyPr>
          <a:lstStyle/>
          <a:p>
            <a:r>
              <a:rPr lang="en-US" sz="4000" b="1" dirty="0"/>
              <a:t>Note for assignments</a:t>
            </a:r>
          </a:p>
        </p:txBody>
      </p:sp>
      <p:sp>
        <p:nvSpPr>
          <p:cNvPr id="3" name="Content Placeholder 2">
            <a:extLst>
              <a:ext uri="{FF2B5EF4-FFF2-40B4-BE49-F238E27FC236}">
                <a16:creationId xmlns:a16="http://schemas.microsoft.com/office/drawing/2014/main" id="{F324B89D-3489-5BE3-3871-D36D9B77BF87}"/>
              </a:ext>
            </a:extLst>
          </p:cNvPr>
          <p:cNvSpPr>
            <a:spLocks noGrp="1"/>
          </p:cNvSpPr>
          <p:nvPr>
            <p:ph idx="1"/>
          </p:nvPr>
        </p:nvSpPr>
        <p:spPr/>
        <p:txBody>
          <a:bodyPr>
            <a:normAutofit fontScale="92500"/>
          </a:bodyPr>
          <a:lstStyle/>
          <a:p>
            <a:pPr>
              <a:lnSpc>
                <a:spcPct val="150000"/>
              </a:lnSpc>
            </a:pPr>
            <a:r>
              <a:rPr lang="en-US" dirty="0"/>
              <a:t>Each assignment should be completed individually</a:t>
            </a:r>
          </a:p>
          <a:p>
            <a:pPr>
              <a:lnSpc>
                <a:spcPct val="150000"/>
              </a:lnSpc>
            </a:pPr>
            <a:r>
              <a:rPr lang="en-US" dirty="0"/>
              <a:t>There are only 3 assignments</a:t>
            </a:r>
          </a:p>
          <a:p>
            <a:pPr lvl="1">
              <a:lnSpc>
                <a:spcPct val="150000"/>
              </a:lnSpc>
            </a:pPr>
            <a:r>
              <a:rPr lang="en-US" sz="2600" dirty="0"/>
              <a:t>Strongly encourage you to work alone to gain the maximum</a:t>
            </a:r>
          </a:p>
          <a:p>
            <a:pPr lvl="1">
              <a:lnSpc>
                <a:spcPct val="150000"/>
              </a:lnSpc>
            </a:pPr>
            <a:r>
              <a:rPr lang="en-US" sz="2600" dirty="0"/>
              <a:t>Understand allowed collaboration and how to document it </a:t>
            </a:r>
          </a:p>
          <a:p>
            <a:pPr lvl="2">
              <a:lnSpc>
                <a:spcPct val="150000"/>
              </a:lnSpc>
            </a:pPr>
            <a:r>
              <a:rPr lang="en-US" sz="2400" dirty="0"/>
              <a:t>Do not take code off from the web</a:t>
            </a:r>
          </a:p>
          <a:p>
            <a:pPr lvl="2">
              <a:lnSpc>
                <a:spcPct val="150000"/>
              </a:lnSpc>
            </a:pPr>
            <a:r>
              <a:rPr lang="en-US" sz="2400" dirty="0"/>
              <a:t>Must acknowledge working with other students</a:t>
            </a:r>
          </a:p>
          <a:p>
            <a:pPr lvl="2">
              <a:lnSpc>
                <a:spcPct val="150000"/>
              </a:lnSpc>
            </a:pPr>
            <a:r>
              <a:rPr lang="en-US" sz="2400" dirty="0"/>
              <a:t>Must write your own assignment solutions</a:t>
            </a:r>
          </a:p>
          <a:p>
            <a:pPr lvl="2">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038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3793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294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2FC-2327-4FED-3595-0F293A1B3F56}"/>
              </a:ext>
            </a:extLst>
          </p:cNvPr>
          <p:cNvSpPr>
            <a:spLocks noGrp="1"/>
          </p:cNvSpPr>
          <p:nvPr>
            <p:ph type="title"/>
          </p:nvPr>
        </p:nvSpPr>
        <p:spPr/>
        <p:txBody>
          <a:bodyPr>
            <a:normAutofit/>
          </a:bodyPr>
          <a:lstStyle/>
          <a:p>
            <a:r>
              <a:rPr lang="en-US" sz="4200" b="1" dirty="0"/>
              <a:t>How difficult this course would be?</a:t>
            </a:r>
          </a:p>
        </p:txBody>
      </p:sp>
      <p:sp>
        <p:nvSpPr>
          <p:cNvPr id="3" name="Content Placeholder 2">
            <a:extLst>
              <a:ext uri="{FF2B5EF4-FFF2-40B4-BE49-F238E27FC236}">
                <a16:creationId xmlns:a16="http://schemas.microsoft.com/office/drawing/2014/main" id="{71CBB3E6-5D25-71EA-DF1F-1AD619396CA3}"/>
              </a:ext>
            </a:extLst>
          </p:cNvPr>
          <p:cNvSpPr>
            <a:spLocks noGrp="1"/>
          </p:cNvSpPr>
          <p:nvPr>
            <p:ph idx="1"/>
          </p:nvPr>
        </p:nvSpPr>
        <p:spPr/>
        <p:txBody>
          <a:bodyPr>
            <a:normAutofit fontScale="77500" lnSpcReduction="20000"/>
          </a:bodyPr>
          <a:lstStyle/>
          <a:p>
            <a:pPr>
              <a:lnSpc>
                <a:spcPct val="160000"/>
              </a:lnSpc>
            </a:pPr>
            <a:r>
              <a:rPr lang="en-US" dirty="0"/>
              <a:t>This is not an introductory course to machine learning or deep learning</a:t>
            </a:r>
          </a:p>
          <a:p>
            <a:pPr>
              <a:lnSpc>
                <a:spcPct val="160000"/>
              </a:lnSpc>
            </a:pPr>
            <a:r>
              <a:rPr lang="en-US" dirty="0"/>
              <a:t>You will not learn how to write neural nets in mathematical terms</a:t>
            </a:r>
          </a:p>
          <a:p>
            <a:pPr>
              <a:lnSpc>
                <a:spcPct val="160000"/>
              </a:lnSpc>
            </a:pPr>
            <a:r>
              <a:rPr lang="en-US" dirty="0"/>
              <a:t>Thanks to modern ML libraries, you don’t really need to understand the math to build practical applications</a:t>
            </a:r>
          </a:p>
          <a:p>
            <a:pPr lvl="1">
              <a:lnSpc>
                <a:spcPct val="160000"/>
              </a:lnSpc>
            </a:pPr>
            <a:r>
              <a:rPr lang="en-US" sz="2600" dirty="0"/>
              <a:t>However, I will explain some concepts as needed</a:t>
            </a:r>
          </a:p>
          <a:p>
            <a:pPr>
              <a:lnSpc>
                <a:spcPct val="160000"/>
              </a:lnSpc>
            </a:pPr>
            <a:r>
              <a:rPr lang="en-US" dirty="0"/>
              <a:t>If you are interested in learning the theories and the math behind, that’s enough</a:t>
            </a:r>
          </a:p>
          <a:p>
            <a:pPr>
              <a:lnSpc>
                <a:spcPct val="160000"/>
              </a:lnSpc>
            </a:pPr>
            <a:r>
              <a:rPr lang="en-US" dirty="0"/>
              <a:t>You do need to be at least comfortable enough to write in Python and know its ecosystems</a:t>
            </a:r>
          </a:p>
        </p:txBody>
      </p:sp>
    </p:spTree>
    <p:extLst>
      <p:ext uri="{BB962C8B-B14F-4D97-AF65-F5344CB8AC3E}">
        <p14:creationId xmlns:p14="http://schemas.microsoft.com/office/powerpoint/2010/main" val="266507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1577</Words>
  <Application>Microsoft Macintosh PowerPoint</Application>
  <PresentationFormat>Widescreen</PresentationFormat>
  <Paragraphs>209</Paragraphs>
  <Slides>34</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 to  Natural Language Processing</vt:lpstr>
      <vt:lpstr>Lecture Plan</vt:lpstr>
      <vt:lpstr>Logistics in Brief</vt:lpstr>
      <vt:lpstr>Learning Goals</vt:lpstr>
      <vt:lpstr>Course work and grading policy</vt:lpstr>
      <vt:lpstr>Note for assignments</vt:lpstr>
      <vt:lpstr>Why there are quizzes?</vt:lpstr>
      <vt:lpstr>Why there are quizzes?</vt:lpstr>
      <vt:lpstr>How difficult this course would be?</vt:lpstr>
      <vt:lpstr>Moneyball (2016)</vt:lpstr>
      <vt:lpstr>PowerPoint Presentation</vt:lpstr>
      <vt:lpstr>ChatGPT: Hmm…</vt:lpstr>
      <vt:lpstr>ChatGPT: More amazing features would be</vt:lpstr>
      <vt:lpstr>What is natural language processing (NLP)?</vt:lpstr>
      <vt:lpstr>What does it mean for a language to be natural?</vt:lpstr>
      <vt:lpstr>Natural vs. Formal</vt:lpstr>
      <vt:lpstr>Natural language is hardly formal</vt:lpstr>
      <vt:lpstr>He saw a girl with a telescope</vt:lpstr>
      <vt:lpstr>Source of ambiguity</vt:lpstr>
      <vt:lpstr>Welcome Remark</vt:lpstr>
      <vt:lpstr>Here comes a new challenger</vt:lpstr>
      <vt:lpstr>Here comes a new challenger</vt:lpstr>
      <vt:lpstr>First try</vt:lpstr>
      <vt:lpstr>Again, natural language is ambiguous</vt:lpstr>
      <vt:lpstr>….</vt:lpstr>
      <vt:lpstr>This course will save you?</vt:lpstr>
      <vt:lpstr>Rule-base vs. DL approach</vt:lpstr>
      <vt:lpstr>Scope of the class</vt:lpstr>
      <vt:lpstr>We are not going to study</vt:lpstr>
      <vt:lpstr>Readings</vt:lpstr>
      <vt:lpstr>Class overview</vt:lpstr>
      <vt:lpstr>Text representation</vt:lpstr>
      <vt:lpstr>Road Map</vt:lpstr>
      <vt:lpstr>Google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30</cp:revision>
  <dcterms:created xsi:type="dcterms:W3CDTF">2023-01-11T19:36:13Z</dcterms:created>
  <dcterms:modified xsi:type="dcterms:W3CDTF">2023-03-01T20:41:35Z</dcterms:modified>
</cp:coreProperties>
</file>