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4c47306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4c47306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4c47306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4c47306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4c4730617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64c4730617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c4730617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4c4730617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a16dad9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a16dad9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4c47306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4c47306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4c473061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4c47306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3c4aa61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3c4aa61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42acd80d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42acd80d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42acd80d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42acd80d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d398a0c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d398a0c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Acquiring a new customer is always more expensive than retaining an existing one. Hence, not letting them churn is the key to a sustained revenue stream.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3a69aaf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3a69aaf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choose these columns because we believe that they are useful in helping us predict customer behavior.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42acd80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42acd80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3a69aaf8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3a69aaf8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4c4730617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4c4730617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a16dad9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a16dad9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is not a factor of churn rate.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c47306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4c47306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4c4730617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4c4730617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 Dataset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3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Group 10</a:t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Yichen Ma, Yuxuan Zhang, Zhiwei Han 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Demographic: </a:t>
            </a:r>
            <a:r>
              <a:rPr lang="en"/>
              <a:t>First Year Customers Who Churned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750" y="1326201"/>
            <a:ext cx="3737577" cy="25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00" y="1303800"/>
            <a:ext cx="3468000" cy="2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4294967295" type="body"/>
          </p:nvPr>
        </p:nvSpPr>
        <p:spPr>
          <a:xfrm>
            <a:off x="510775" y="3933800"/>
            <a:ext cx="83961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❏"/>
            </a:pPr>
            <a: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Among the first-year customers who churned, the gender ratio is close to even. </a:t>
            </a:r>
            <a:endParaRPr sz="1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❏"/>
            </a:pPr>
            <a: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Among the first-year customers who churned, individuals who have family members on the share plan are less likely to unsubscribe, compare to those who don’t</a:t>
            </a:r>
            <a:endParaRPr sz="1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difference rate is about 10% </a:t>
            </a:r>
            <a:endParaRPr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Demographic: First Year Customers who Churned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88900"/>
            <a:ext cx="4300699" cy="247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225" y="1288899"/>
            <a:ext cx="4226775" cy="244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240900" y="3554325"/>
            <a:ext cx="3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No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600650" y="3554325"/>
            <a:ext cx="47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Yes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1725" y="3760425"/>
            <a:ext cx="86829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❏"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Among the first-year customers who churned, Non-senior citizens leave the company significantly more than senior citizens. 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❏"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Younger generations are more prone to new options and less likely to commit to one Service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❏"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Senior citizens may find it convenient to stay with one service provider.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erriweather"/>
              <a:buChar char="❏"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What does this imply?</a:t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Arial"/>
              <a:buChar char="❏"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Unlike the dependents demographic, customers with or without partners tend to churn at a similar percentage, those who are single are more likely to switch telecom providers.</a:t>
            </a:r>
            <a:endParaRPr sz="11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13" y="152400"/>
            <a:ext cx="77403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6008900" y="2859225"/>
            <a:ext cx="243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erriweather"/>
                <a:ea typeface="Merriweather"/>
                <a:cs typeface="Merriweather"/>
                <a:sym typeface="Merriweather"/>
              </a:rPr>
              <a:t>Target Group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 first year users who are not senior citizens(&lt;65) and churned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566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5529475" y="3017525"/>
            <a:ext cx="233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r>
              <a:rPr lang="en" sz="1000">
                <a:latin typeface="Merriweather"/>
                <a:ea typeface="Merriweather"/>
                <a:cs typeface="Merriweather"/>
                <a:sym typeface="Merriweather"/>
              </a:rPr>
              <a:t>e want to know what potential factors caused them to churn.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Group: Services Used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650" y="1429425"/>
            <a:ext cx="5864350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>
            <p:ph idx="4294967295" type="body"/>
          </p:nvPr>
        </p:nvSpPr>
        <p:spPr>
          <a:xfrm>
            <a:off x="62675" y="1429425"/>
            <a:ext cx="31722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97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❏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Internet and Phone Service are mostly used for this target group </a:t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❏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These service needs improvement as they are </a:t>
            </a: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considered core products</a:t>
            </a: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(Internet: wifi, DSL, Fiber optic) </a:t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❏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Service like protection, backup, security, </a:t>
            </a: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tech support</a:t>
            </a: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are less frequently used and are not considered as core products for telco.</a:t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❏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Streaming Movies and TV services churn </a:t>
            </a: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amount</a:t>
            </a: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are about the same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25" y="500925"/>
            <a:ext cx="8832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Target Group: </a:t>
            </a:r>
            <a:r>
              <a:rPr lang="en" sz="1920"/>
              <a:t>Payment Methods</a:t>
            </a:r>
            <a:endParaRPr sz="192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5" y="1384550"/>
            <a:ext cx="6018177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6409800" y="1662400"/>
            <a:ext cx="2433300" cy="4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Among our target group，they prefer to select “Electronic Check ” as the 1st payment method.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Using Credit card to pay usually charge an addition fee.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It is surprising to see our target group using mailed check a lot.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Group: Contract Types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3050"/>
            <a:ext cx="6018175" cy="33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6347075" y="1402525"/>
            <a:ext cx="2433300" cy="5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Among our target group，nearly all people use month-to-month contract types.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Month-to-month is a more flexible contract type than year-to-year.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It can attract more customers, while giving them flexibilities to unsubscribe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Pros and Cons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505700"/>
            <a:ext cx="2985900" cy="3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Potential Advantage</a:t>
            </a:r>
            <a:endParaRPr b="1" sz="485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5593" lvl="0" marL="457200" rtl="0" algn="l"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ct val="100000"/>
              <a:buFont typeface="Merriweather"/>
              <a:buChar char="➔"/>
            </a:pPr>
            <a:r>
              <a:rPr b="1"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Make </a:t>
            </a:r>
            <a:r>
              <a:rPr b="1"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practical</a:t>
            </a:r>
            <a:r>
              <a:rPr b="1"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 decision</a:t>
            </a:r>
            <a:endParaRPr b="1" sz="485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5593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100000"/>
              <a:buFont typeface="Merriweather"/>
              <a:buChar char="◆"/>
            </a:pPr>
            <a:r>
              <a:rPr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Telecom companies want to understand customer profile, which group to focus on.</a:t>
            </a:r>
            <a:endParaRPr sz="485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100000"/>
              <a:buFont typeface="Merriweather"/>
              <a:buChar char="➔"/>
            </a:pPr>
            <a:r>
              <a:rPr b="1"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Reduce Cost</a:t>
            </a:r>
            <a:endParaRPr b="1" sz="485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5593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100000"/>
              <a:buFont typeface="Merriweather"/>
              <a:buChar char="◆"/>
            </a:pPr>
            <a:r>
              <a:rPr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Companies can understand what product/service are more worth investing in.</a:t>
            </a:r>
            <a:endParaRPr sz="485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100000"/>
              <a:buFont typeface="Merriweather"/>
              <a:buChar char="➔"/>
            </a:pPr>
            <a:r>
              <a:rPr b="1"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Easy to access and based on reality</a:t>
            </a:r>
            <a:endParaRPr b="1" sz="485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5593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100000"/>
              <a:buFont typeface="Merriweather"/>
              <a:buChar char="◆"/>
            </a:pPr>
            <a:r>
              <a:rPr lang="en" sz="485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No constrained access</a:t>
            </a:r>
            <a:endParaRPr sz="485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4832400" y="1505700"/>
            <a:ext cx="2985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32333"/>
                </a:solidFill>
                <a:latin typeface="Merriweather"/>
                <a:ea typeface="Merriweather"/>
                <a:cs typeface="Merriweather"/>
                <a:sym typeface="Merriweather"/>
              </a:rPr>
              <a:t>Limitation</a:t>
            </a:r>
            <a:endParaRPr b="1">
              <a:solidFill>
                <a:srgbClr val="23233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Merriweather"/>
              <a:buChar char="➔"/>
            </a:pPr>
            <a:r>
              <a:rPr b="1" lang="en" sz="12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Data quality</a:t>
            </a:r>
            <a:endParaRPr b="1" sz="120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Merriweather"/>
              <a:buChar char="◆"/>
            </a:pPr>
            <a:r>
              <a:rPr lang="en" sz="12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We don’t have Monetary analysis ` the dataset does not have price of each service.</a:t>
            </a:r>
            <a:endParaRPr sz="13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Merriweather"/>
              <a:buChar char="➔"/>
            </a:pPr>
            <a:r>
              <a:rPr b="1" lang="en" sz="12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No exactly causal effect</a:t>
            </a:r>
            <a:endParaRPr b="1" sz="120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Merriweather"/>
              <a:buChar char="➔"/>
            </a:pPr>
            <a:r>
              <a:rPr b="1" lang="en" sz="12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Fictional Data</a:t>
            </a:r>
            <a:endParaRPr b="1" sz="120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200"/>
              <a:buFont typeface="Merriweather"/>
              <a:buChar char="◆"/>
            </a:pPr>
            <a:r>
              <a:rPr lang="en" sz="12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May not reflect the reality</a:t>
            </a:r>
            <a:endParaRPr b="1" sz="120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50" y="1552238"/>
            <a:ext cx="1013942" cy="20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50" y="1496613"/>
            <a:ext cx="1282450" cy="21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313775" y="1490375"/>
            <a:ext cx="29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</a:t>
            </a:r>
            <a:r>
              <a:rPr lang="en"/>
              <a:t> for </a:t>
            </a:r>
            <a:r>
              <a:rPr lang="en"/>
              <a:t>Telco</a:t>
            </a:r>
            <a:r>
              <a:rPr lang="en"/>
              <a:t> Compan</a:t>
            </a:r>
            <a:r>
              <a:rPr lang="en"/>
              <a:t>y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475000" y="1711850"/>
            <a:ext cx="766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300"/>
              <a:buFont typeface="Merriweather"/>
              <a:buChar char="❏"/>
            </a:pPr>
            <a:r>
              <a:rPr lang="en" sz="13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Design treatments for first year customers who are not senior and churned </a:t>
            </a:r>
            <a:endParaRPr sz="130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❏"/>
            </a:pPr>
            <a:r>
              <a:rPr lang="en" sz="13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Increase the quality of Internet service and phone service.</a:t>
            </a:r>
            <a:endParaRPr sz="130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❏"/>
            </a:pPr>
            <a:r>
              <a:rPr lang="en" sz="13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 our electronic check payment and encourage target group to use easier </a:t>
            </a:r>
            <a:r>
              <a:rPr lang="en" sz="13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payment methods.</a:t>
            </a:r>
            <a:endParaRPr sz="1300">
              <a:solidFill>
                <a:srgbClr val="0E101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❏"/>
            </a:pPr>
            <a:r>
              <a:rPr lang="en" sz="1300">
                <a:solidFill>
                  <a:srgbClr val="0E101A"/>
                </a:solidFill>
                <a:latin typeface="Merriweather"/>
                <a:ea typeface="Merriweather"/>
                <a:cs typeface="Merriweather"/>
                <a:sym typeface="Merriweather"/>
              </a:rPr>
              <a:t>Giving some perks at the beginning of each month for those who choose month-to-month contract typ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 for your attention!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Why we need to study customer churn rate?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74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➢"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Predict customer behavior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74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➢"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Develop customer retention programs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Where we get this dataset from?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74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●"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Kaggle.com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Why are we using this fictional data?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743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➢"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Even its fictional, it’s implication can be </a:t>
            </a: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profound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74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➢"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Audience 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5568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829"/>
              <a:buFont typeface="Merriweather"/>
              <a:buChar char="○"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Telecom companies(e.g. Verizon,Xfinity)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8743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Researchers in </a:t>
            </a: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telecom</a:t>
            </a:r>
            <a:r>
              <a:rPr b="1" lang="en" sz="6308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field </a:t>
            </a:r>
            <a:endParaRPr b="1" sz="6308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308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35425" y="1177725"/>
            <a:ext cx="24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Name: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Telco Customer Churn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24425"/>
          <a:stretch/>
        </p:blipFill>
        <p:spPr>
          <a:xfrm>
            <a:off x="129925" y="1806750"/>
            <a:ext cx="3965275" cy="7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11725" y="2786750"/>
            <a:ext cx="277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Telco provided home phone and Internet services to 7043 customers in California in 2019 Quarter 3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</a:t>
            </a:r>
            <a:endParaRPr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-54075" y="1327650"/>
            <a:ext cx="91440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choose to analyze 13 out of 21 columns. 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This dataset contains  7043 rows (customers) and 21 columns (features).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Datatype of our dataset: 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most</a:t>
            </a: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of the columns contain binary values, followed by textual values, numeric values are the least.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057375" y="2500075"/>
            <a:ext cx="2869500" cy="1184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Customers who left within the last month</a:t>
            </a:r>
            <a:endParaRPr b="1" sz="1200">
              <a:highlight>
                <a:srgbClr val="B7B7B7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Churn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806250" y="3889400"/>
            <a:ext cx="3034500" cy="1112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Demographic info about customers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Gender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Age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Dependents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Partners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026025" y="3889400"/>
            <a:ext cx="2932200" cy="1112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Payment Method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paperless billing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monthly charges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total charges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contract type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743525" y="2500075"/>
            <a:ext cx="3097200" cy="126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erriweather"/>
                <a:ea typeface="Merriweather"/>
                <a:cs typeface="Merriweather"/>
                <a:sym typeface="Merriweather"/>
              </a:rPr>
              <a:t>Services that each customer has signed up for</a:t>
            </a:r>
            <a:endParaRPr b="1"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online security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online backup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device protection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tech support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❏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Other five services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409275" y="133350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78450" y="-1296875"/>
            <a:ext cx="89913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02124"/>
                </a:solidFill>
              </a:rPr>
              <a:t>Data Overview: How Many Customers Left The Company</a:t>
            </a:r>
            <a:endParaRPr b="1" sz="3300">
              <a:solidFill>
                <a:srgbClr val="202124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-1368" l="0" r="-1957" t="0"/>
          <a:stretch/>
        </p:blipFill>
        <p:spPr>
          <a:xfrm>
            <a:off x="3563475" y="907675"/>
            <a:ext cx="5237351" cy="40707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201700" y="1238700"/>
            <a:ext cx="3238500" cy="4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2115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➢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Total number of 7043 customer, out of which</a:t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1151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More than 5000 stayed</a:t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1151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○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Less than 2000 left the telco company</a:t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want to see what kind of customer, what kind of service that might have a influence on churn number </a:t>
            </a:r>
            <a:endParaRPr b="1"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308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487575" y="1325975"/>
            <a:ext cx="76149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Our Dataset is from kaggle, it has already been cleaned by author.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replaced textual value ‘No Internet service’ with ‘No’ in certain columns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We omitted 11 NULL values from column ‘Total Charge’.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goal is to keep columns’ values consistent, therefore it should be no textual values in columns of binary data…</a:t>
            </a:r>
            <a:endParaRPr b="1" sz="1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775" y="3288600"/>
            <a:ext cx="1889650" cy="16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957375"/>
            <a:ext cx="311467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2840550" y="686350"/>
            <a:ext cx="66297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Let’s get started!</a:t>
            </a:r>
            <a:endParaRPr b="1" sz="3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3600"/>
            <a:ext cx="4802996" cy="29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92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Ratio Of New And Existing Customers</a:t>
            </a:r>
            <a:endParaRPr/>
          </a:p>
        </p:txBody>
      </p:sp>
      <p:sp>
        <p:nvSpPr>
          <p:cNvPr id="112" name="Google Shape;112;p19"/>
          <p:cNvSpPr txBox="1"/>
          <p:nvPr>
            <p:ph idx="4294967295" type="body"/>
          </p:nvPr>
        </p:nvSpPr>
        <p:spPr>
          <a:xfrm>
            <a:off x="5498775" y="1412200"/>
            <a:ext cx="30396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1st year customers are relative new customers. 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29.4% of current customer body are 1st year customers.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➢"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It means that many new customers join Telco’s customer pool this year than past years.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1142525" y="1468225"/>
            <a:ext cx="11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Tenure: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Number Of New And Existing Customer </a:t>
            </a:r>
            <a:endParaRPr/>
          </a:p>
        </p:txBody>
      </p: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5161400" y="1375825"/>
            <a:ext cx="36708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97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❏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Customers tend to leave the company’s service within the 1st year whereas the churn rate is significantly reduced in 6th year. </a:t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❏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Logically, it makes sense for a longer tenure time. Customers' loyalty is rewarded with perks and benefits; thus there are more incentives for customers to stay</a:t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84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97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❏"/>
            </a:pPr>
            <a:r>
              <a:rPr lang="en" sz="4484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company may want to design strategies to increase the Not churned: churned ratio within the 1st year.</a:t>
            </a:r>
            <a:endParaRPr sz="11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8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erriweather"/>
              <a:buChar char="➢"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7300"/>
            <a:ext cx="4847799" cy="3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23" y="811900"/>
            <a:ext cx="6105901" cy="433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461963"/>
            <a:ext cx="74676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