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313" r:id="rId7"/>
    <p:sldId id="290" r:id="rId8"/>
    <p:sldId id="262" r:id="rId9"/>
    <p:sldId id="263" r:id="rId10"/>
    <p:sldId id="264" r:id="rId11"/>
    <p:sldId id="265" r:id="rId12"/>
    <p:sldId id="314" r:id="rId13"/>
    <p:sldId id="315" r:id="rId14"/>
    <p:sldId id="268" r:id="rId15"/>
    <p:sldId id="269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5"/>
    <p:restoredTop sz="94664"/>
  </p:normalViewPr>
  <p:slideViewPr>
    <p:cSldViewPr snapToGrid="0">
      <p:cViewPr varScale="1">
        <p:scale>
          <a:sx n="136" d="100"/>
          <a:sy n="136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5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320-3873-0AF2-2912-B6D0A0B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Problems with resources like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DD26-7CDB-D63D-F271-9C75A78B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useful resource but missing nuance: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Proficient</a:t>
            </a:r>
            <a:r>
              <a:rPr lang="en-US" dirty="0"/>
              <a:t> is listed as a synonym for </a:t>
            </a:r>
            <a:r>
              <a:rPr lang="en-US" i="1" dirty="0"/>
              <a:t>good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Only correct in some contexts</a:t>
            </a:r>
          </a:p>
          <a:p>
            <a:pPr>
              <a:lnSpc>
                <a:spcPct val="150000"/>
              </a:lnSpc>
            </a:pPr>
            <a:r>
              <a:rPr lang="en-US" dirty="0"/>
              <a:t>Missing new meanings of words</a:t>
            </a:r>
          </a:p>
          <a:p>
            <a:pPr>
              <a:lnSpc>
                <a:spcPct val="150000"/>
              </a:lnSpc>
            </a:pPr>
            <a:r>
              <a:rPr lang="en-US" dirty="0"/>
              <a:t>Subjective</a:t>
            </a:r>
          </a:p>
          <a:p>
            <a:pPr>
              <a:lnSpc>
                <a:spcPct val="150000"/>
              </a:lnSpc>
            </a:pPr>
            <a:r>
              <a:rPr lang="en-US" dirty="0"/>
              <a:t>Requires human labor to create and adapt</a:t>
            </a:r>
          </a:p>
          <a:p>
            <a:pPr>
              <a:lnSpc>
                <a:spcPct val="150000"/>
              </a:lnSpc>
            </a:pPr>
            <a:r>
              <a:rPr lang="en-US" dirty="0"/>
              <a:t>Can’t be used to accurately compute word similarity</a:t>
            </a:r>
          </a:p>
        </p:txBody>
      </p:sp>
    </p:spTree>
    <p:extLst>
      <p:ext uri="{BB962C8B-B14F-4D97-AF65-F5344CB8AC3E}">
        <p14:creationId xmlns:p14="http://schemas.microsoft.com/office/powerpoint/2010/main" val="42101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ED0-5BF7-FAD9-4F6B-3AA912A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Representing words as discrete symbols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6627A-6BCA-955B-4E04-3C60AC00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In traditional NLP, we regard words as discrete symbols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Hotel, conference, motel – a </a:t>
            </a:r>
            <a:r>
              <a:rPr lang="en-US" sz="2800" b="1" i="1" dirty="0"/>
              <a:t>localist</a:t>
            </a:r>
            <a:r>
              <a:rPr lang="en-US" sz="2800" dirty="0"/>
              <a:t> representation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Such symbols for words can be represented by one-hot vectors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motel: [0 0 0 0 1 0 0 0]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Hotel: [0 0 1 0 0 0 0 0]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Vector dimension issue</a:t>
            </a:r>
          </a:p>
        </p:txBody>
      </p:sp>
    </p:spTree>
    <p:extLst>
      <p:ext uri="{BB962C8B-B14F-4D97-AF65-F5344CB8AC3E}">
        <p14:creationId xmlns:p14="http://schemas.microsoft.com/office/powerpoint/2010/main" val="212514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2A9-91D7-31EE-CF9D-A4E2954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words as discrete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051D-6A91-B2AA-0C42-CC5BCAE1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: in web search,  if a user searches for “</a:t>
            </a:r>
            <a:r>
              <a:rPr lang="en-US" b="1" dirty="0"/>
              <a:t>Seattle motel</a:t>
            </a:r>
            <a:r>
              <a:rPr lang="en-US" dirty="0"/>
              <a:t>”, we’d like to match documents containing “</a:t>
            </a:r>
            <a:r>
              <a:rPr lang="en-US" b="1" dirty="0"/>
              <a:t>Seattle hotel</a:t>
            </a:r>
            <a:r>
              <a:rPr lang="en-US" dirty="0"/>
              <a:t>”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see: </a:t>
            </a:r>
            <a:r>
              <a:rPr lang="en-US" sz="2400" dirty="0"/>
              <a:t>[0 0 0 0 1 0 0 0] , [0 0 1 0 0 0 0 0]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Theses two vectors are orthogonal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No natural notion of similarity for one-hot vectors</a:t>
            </a:r>
          </a:p>
          <a:p>
            <a:pPr>
              <a:lnSpc>
                <a:spcPct val="170000"/>
              </a:lnSpc>
            </a:pPr>
            <a:r>
              <a:rPr lang="en-US" dirty="0"/>
              <a:t>Could try to rely on WordNet’s list of synonyms to get similarity?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But it is well-known to fail badly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Instead, learn to encode similarity in the vectors themselves</a:t>
            </a:r>
          </a:p>
        </p:txBody>
      </p:sp>
    </p:spTree>
    <p:extLst>
      <p:ext uri="{BB962C8B-B14F-4D97-AF65-F5344CB8AC3E}">
        <p14:creationId xmlns:p14="http://schemas.microsoft.com/office/powerpoint/2010/main" val="209014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294-38EF-005A-98F4-9F2703D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Representing words by their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9D07-3D32-7536-ADCD-36CBC35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Distributional semantics</a:t>
            </a:r>
            <a:r>
              <a:rPr lang="en-US" dirty="0"/>
              <a:t>: A word’ meaning is given by the words that frequently appear close-by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J. R. Firth 1957: You shall know a word by the company it keeps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One of the most successful ideas of modern statistical NLP</a:t>
            </a:r>
          </a:p>
          <a:p>
            <a:pPr>
              <a:lnSpc>
                <a:spcPct val="200000"/>
              </a:lnSpc>
            </a:pPr>
            <a:r>
              <a:rPr lang="en-US" dirty="0"/>
              <a:t>When a word </a:t>
            </a:r>
            <a:r>
              <a:rPr lang="en-US" i="1" dirty="0"/>
              <a:t>w</a:t>
            </a:r>
            <a:r>
              <a:rPr lang="en-US" dirty="0"/>
              <a:t> appears in a text, its </a:t>
            </a:r>
            <a:r>
              <a:rPr lang="en-US" b="1" dirty="0"/>
              <a:t>context</a:t>
            </a:r>
            <a:r>
              <a:rPr lang="en-US" dirty="0"/>
              <a:t> is the set of words that appear nearby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Within a fixed-size window</a:t>
            </a:r>
          </a:p>
        </p:txBody>
      </p:sp>
    </p:spTree>
    <p:extLst>
      <p:ext uri="{BB962C8B-B14F-4D97-AF65-F5344CB8AC3E}">
        <p14:creationId xmlns:p14="http://schemas.microsoft.com/office/powerpoint/2010/main" val="154490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Context, context,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use the many contexts of </a:t>
            </a:r>
            <a:r>
              <a:rPr lang="en-US" i="1" dirty="0"/>
              <a:t>w</a:t>
            </a:r>
            <a:r>
              <a:rPr lang="en-US" dirty="0"/>
              <a:t> to build up a representation of </a:t>
            </a:r>
            <a:r>
              <a:rPr lang="en-US" i="1" dirty="0"/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 following context words will represent banking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government debt problems turning into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crises as happened in 2009…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saying that Europe needs unified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regulation to replace the hodgepodge</a:t>
            </a:r>
            <a:r>
              <a:rPr lang="en-US" sz="2200" dirty="0"/>
              <a:t>…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/>
              <a:t>…</a:t>
            </a:r>
            <a:r>
              <a:rPr lang="en-US" sz="2200" i="1" dirty="0"/>
              <a:t>India has just given its</a:t>
            </a:r>
            <a:r>
              <a:rPr lang="en-US" sz="2200" dirty="0"/>
              <a:t> </a:t>
            </a:r>
            <a:r>
              <a:rPr lang="en-US" sz="2200" b="1" dirty="0"/>
              <a:t>banking</a:t>
            </a:r>
            <a:r>
              <a:rPr lang="en-US" sz="2200" dirty="0"/>
              <a:t> </a:t>
            </a:r>
            <a:r>
              <a:rPr lang="en-US" sz="2200" i="1" dirty="0"/>
              <a:t>system a shot in the arm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636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D3D-A456-07B5-6FB9-F1FE6C37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will build a dense vector for each word, chosen so that it is similar to vectors of words that appear in similar contexts, measuring similarity as the vector dot (scalar) product</a:t>
            </a:r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endParaRPr lang="en-US" sz="1800" b="1" i="1" dirty="0"/>
          </a:p>
          <a:p>
            <a:pPr>
              <a:lnSpc>
                <a:spcPct val="150000"/>
              </a:lnSpc>
            </a:pPr>
            <a:r>
              <a:rPr lang="en-US" sz="1800" dirty="0"/>
              <a:t>Note: </a:t>
            </a:r>
            <a:r>
              <a:rPr lang="en-US" sz="1800" b="1" dirty="0"/>
              <a:t>word vectors</a:t>
            </a:r>
            <a:r>
              <a:rPr lang="en-US" sz="1800" dirty="0"/>
              <a:t> are also called (</a:t>
            </a:r>
            <a:r>
              <a:rPr lang="en-US" sz="1800" b="1" dirty="0"/>
              <a:t>word</a:t>
            </a:r>
            <a:r>
              <a:rPr lang="en-US" sz="1800" dirty="0"/>
              <a:t>) </a:t>
            </a:r>
            <a:r>
              <a:rPr lang="en-US" sz="1800" b="1" dirty="0"/>
              <a:t>embeddings</a:t>
            </a:r>
            <a:r>
              <a:rPr lang="en-US" sz="1800" dirty="0"/>
              <a:t> or (</a:t>
            </a:r>
            <a:r>
              <a:rPr lang="en-US" sz="1800" b="1" dirty="0"/>
              <a:t>neural</a:t>
            </a:r>
            <a:r>
              <a:rPr lang="en-US" sz="1800" dirty="0"/>
              <a:t>) </a:t>
            </a:r>
            <a:r>
              <a:rPr lang="en-US" sz="1800" b="1" dirty="0"/>
              <a:t>word</a:t>
            </a:r>
            <a:r>
              <a:rPr lang="en-US" sz="1800" dirty="0"/>
              <a:t> </a:t>
            </a:r>
            <a:r>
              <a:rPr lang="en-US" sz="1800" b="1" dirty="0"/>
              <a:t>representations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a </a:t>
            </a:r>
            <a:r>
              <a:rPr lang="en-US" sz="1800" b="1" dirty="0"/>
              <a:t>distributed</a:t>
            </a:r>
            <a:r>
              <a:rPr lang="en-US" sz="1800" dirty="0"/>
              <a:t> representation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3F0C23-F5F9-6B47-AEBD-0B94C7AA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7" y="2788911"/>
            <a:ext cx="6101563" cy="21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127C-CF0C-B2CB-BB07-02E1C3C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10A7-A6B7-4B0B-8FDC-7CF2B832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an extremely active field of artificial computer intelligence often referred to as deep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Super popular these days, but many fail to understand this correctly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your understanding?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kind of problems can this solve in particular?</a:t>
            </a:r>
          </a:p>
        </p:txBody>
      </p:sp>
    </p:spTree>
    <p:extLst>
      <p:ext uri="{BB962C8B-B14F-4D97-AF65-F5344CB8AC3E}">
        <p14:creationId xmlns:p14="http://schemas.microsoft.com/office/powerpoint/2010/main" val="294665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86E-16CA-F11C-44F3-F8CBBB6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Traditional 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A7A6-A946-1F46-2E8F-97DA152A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exactly are certain problems so difficult for computers to solve?</a:t>
            </a:r>
          </a:p>
          <a:p>
            <a:pPr>
              <a:lnSpc>
                <a:spcPct val="200000"/>
              </a:lnSpc>
            </a:pPr>
            <a:r>
              <a:rPr lang="en-US" dirty="0"/>
              <a:t>Machines are good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Performing arithmetic really fast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Following explicitly a list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Suppose need to do some heavy financial number crunching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You cannot beat the machine at all!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A23-258D-D891-9BBB-5FAA9997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Can we beat the machine for image recognition?</a:t>
            </a:r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E3586BFC-02CB-3553-EE49-61A65F74E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03" y="2029070"/>
            <a:ext cx="5964194" cy="39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6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3E94-6236-3714-F6F4-1001CF70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recognize zero?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2690-FF50-81FD-C7F0-4FEDFF82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Suppose we want to know how to recognize 0 image</a:t>
            </a:r>
          </a:p>
          <a:p>
            <a:pPr>
              <a:lnSpc>
                <a:spcPct val="150000"/>
              </a:lnSpc>
            </a:pPr>
            <a:r>
              <a:rPr lang="en-US" dirty="0"/>
              <a:t>What rules could we use to tell one digit from another?</a:t>
            </a:r>
          </a:p>
          <a:p>
            <a:pPr>
              <a:lnSpc>
                <a:spcPct val="150000"/>
              </a:lnSpc>
            </a:pPr>
            <a:r>
              <a:rPr lang="en-US" dirty="0"/>
              <a:t>We might state that we have a zero if our image has only a single, closed loop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Is this sufficient condition?</a:t>
            </a:r>
          </a:p>
        </p:txBody>
      </p:sp>
    </p:spTree>
    <p:extLst>
      <p:ext uri="{BB962C8B-B14F-4D97-AF65-F5344CB8AC3E}">
        <p14:creationId xmlns:p14="http://schemas.microsoft.com/office/powerpoint/2010/main" val="1868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3038-B613-94E1-5953-9852B0A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Hmm.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670A-E3E9-260A-D201-ED81AD1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Text classification and topic modeling may seem like all we need for natural language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Technically speaking, we have done linear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 do you know about linear classification (model)?</a:t>
            </a:r>
          </a:p>
        </p:txBody>
      </p:sp>
    </p:spTree>
    <p:extLst>
      <p:ext uri="{BB962C8B-B14F-4D97-AF65-F5344CB8AC3E}">
        <p14:creationId xmlns:p14="http://schemas.microsoft.com/office/powerpoint/2010/main" val="1608744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BE9D-61A2-8D7E-F118-5433CA10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about this: zero or six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67C82143-9733-D8B4-1CA7-E4F84FCA9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9" y="1966549"/>
            <a:ext cx="2504302" cy="40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7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248-860C-B3C2-0E8A-1AD70A5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know how it’s done by our brains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5F02-8BD0-E18C-44EE-DF6CB3D8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some cutoff between the starting and ending point of the loop?</a:t>
            </a:r>
          </a:p>
          <a:p>
            <a:r>
              <a:rPr lang="en-US" dirty="0"/>
              <a:t>How about threes and fives? Fours and nines?</a:t>
            </a:r>
          </a:p>
          <a:p>
            <a:r>
              <a:rPr lang="en-US" dirty="0"/>
              <a:t>We can add more and more rules, or </a:t>
            </a:r>
            <a:r>
              <a:rPr lang="en-US" b="1" i="1" dirty="0"/>
              <a:t>features</a:t>
            </a:r>
            <a:r>
              <a:rPr lang="en-US" dirty="0"/>
              <a:t>, through careful observation and months of trial and error</a:t>
            </a:r>
          </a:p>
          <a:p>
            <a:r>
              <a:rPr lang="en-US" dirty="0"/>
              <a:t>But it’s quite clear that this isn’t going to be an easy process</a:t>
            </a:r>
          </a:p>
          <a:p>
            <a:endParaRPr lang="en-US" dirty="0"/>
          </a:p>
          <a:p>
            <a:r>
              <a:rPr lang="en-US" dirty="0"/>
              <a:t>Wait, how did we learn?</a:t>
            </a:r>
          </a:p>
          <a:p>
            <a:pPr lvl="1"/>
            <a:r>
              <a:rPr lang="en-US" dirty="0"/>
              <a:t>Did you ever learn </a:t>
            </a:r>
            <a:r>
              <a:rPr lang="en-US"/>
              <a:t>those rules?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935-5A21-1D79-CD5A-AD3A0813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Mechanics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B14-53EE-3642-4B6F-EBCFE1D1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lot of the things we learn in school growing up have much in common with traditional computer programs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learn how to multiply numbers, solve equations, and take derivatives by internalizing a set of instructions</a:t>
            </a:r>
          </a:p>
          <a:p>
            <a:pPr>
              <a:lnSpc>
                <a:spcPct val="200000"/>
              </a:lnSpc>
            </a:pPr>
            <a:r>
              <a:rPr lang="en-US" dirty="0"/>
              <a:t>But the things we learn at an extremely early age, the things we find most natural, are learned by example, not by formula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How did you recognize a zero, dog, …?</a:t>
            </a:r>
          </a:p>
        </p:txBody>
      </p:sp>
    </p:spTree>
    <p:extLst>
      <p:ext uri="{BB962C8B-B14F-4D97-AF65-F5344CB8AC3E}">
        <p14:creationId xmlns:p14="http://schemas.microsoft.com/office/powerpoint/2010/main" val="48535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7A8B-1E1C-D11C-FF95-BAB0478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970A-7EB5-1B71-F7C1-6D8E1962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were born, our brains provided us with a model that described how we would be able to see the world</a:t>
            </a:r>
          </a:p>
          <a:p>
            <a:r>
              <a:rPr lang="en-US" dirty="0"/>
              <a:t>As we grew up, that model would take in our sensory inputs and make a guess about what we were experiencing. </a:t>
            </a:r>
          </a:p>
          <a:p>
            <a:pPr lvl="1"/>
            <a:r>
              <a:rPr lang="en-US" dirty="0"/>
              <a:t>If that guess was confirmed by our parents, our model would be reinforced. </a:t>
            </a:r>
          </a:p>
          <a:p>
            <a:pPr lvl="1"/>
            <a:r>
              <a:rPr lang="en-US" dirty="0"/>
              <a:t>If our parents said we were wrong, we’d modify our model to incorporate this new information. </a:t>
            </a:r>
          </a:p>
          <a:p>
            <a:r>
              <a:rPr lang="en-US" dirty="0"/>
              <a:t>Over our lifetime, our model becomes more and more accurate as we assimilate more and more examples</a:t>
            </a:r>
          </a:p>
        </p:txBody>
      </p:sp>
    </p:spTree>
    <p:extLst>
      <p:ext uri="{BB962C8B-B14F-4D97-AF65-F5344CB8AC3E}">
        <p14:creationId xmlns:p14="http://schemas.microsoft.com/office/powerpoint/2010/main" val="64592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7019-15AD-0791-4FDA-1BD04F97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2CCE-2B9F-FE1B-3B14-56BE1636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Deep learning is a subset of a more general field of AI called machine learning, which is predicated on this idea of learning from example</a:t>
            </a:r>
          </a:p>
          <a:p>
            <a:pPr>
              <a:lnSpc>
                <a:spcPct val="200000"/>
              </a:lnSpc>
            </a:pPr>
            <a:r>
              <a:rPr lang="en-US" dirty="0"/>
              <a:t>In machine learning, instead of having rules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we give it a model with which it can evaluate examples,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and a small set of instructions to modify the model when it makes a mistake</a:t>
            </a:r>
          </a:p>
          <a:p>
            <a:pPr>
              <a:lnSpc>
                <a:spcPct val="200000"/>
              </a:lnSpc>
            </a:pPr>
            <a:r>
              <a:rPr lang="en-US" dirty="0"/>
              <a:t>We expect that, over time, a well-suited model would be able to solve the problem extremely accurately</a:t>
            </a:r>
          </a:p>
        </p:txBody>
      </p:sp>
    </p:spTree>
    <p:extLst>
      <p:ext uri="{BB962C8B-B14F-4D97-AF65-F5344CB8AC3E}">
        <p14:creationId xmlns:p14="http://schemas.microsoft.com/office/powerpoint/2010/main" val="344901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BA5-481B-C4FF-6EF0-636FB584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Little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24376-52F9-7AC9-A7B9-2289B7AB1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define our model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 input vector</a:t>
                </a:r>
              </a:p>
              <a:p>
                <a:pPr lvl="2"/>
                <a:r>
                  <a:rPr lang="en-US" dirty="0"/>
                  <a:t>If it were a grayscale image, express it like:</a:t>
                </a:r>
              </a:p>
              <a:p>
                <a:pPr lvl="1"/>
                <a:r>
                  <a:rPr lang="en-US" dirty="0"/>
                  <a:t>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vector of the params</a:t>
                </a:r>
              </a:p>
              <a:p>
                <a:r>
                  <a:rPr lang="en-US" dirty="0"/>
                  <a:t>Machine learning program tries to</a:t>
                </a:r>
              </a:p>
              <a:p>
                <a:pPr marL="0" indent="0">
                  <a:buNone/>
                </a:pPr>
                <a:r>
                  <a:rPr lang="en-US" dirty="0"/>
                  <a:t>   perfect the values of these params </a:t>
                </a:r>
              </a:p>
              <a:p>
                <a:pPr marL="0" indent="0">
                  <a:buNone/>
                </a:pPr>
                <a:r>
                  <a:rPr lang="en-US" dirty="0"/>
                  <a:t>   as it is exposed to more and more</a:t>
                </a:r>
              </a:p>
              <a:p>
                <a:pPr marL="0" indent="0">
                  <a:buNone/>
                </a:pPr>
                <a:r>
                  <a:rPr lang="en-US" dirty="0"/>
                  <a:t>   examples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24376-52F9-7AC9-A7B9-2289B7AB1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67728C7B-153C-9F51-7BA3-20C9F8E8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7" y="456505"/>
            <a:ext cx="4590853" cy="594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6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DEF-4C3A-E379-73E4-F1EEA1E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example: predict exam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hours of sleep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hours of studying</a:t>
                </a:r>
              </a:p>
              <a:p>
                <a:r>
                  <a:rPr lang="en-US" dirty="0"/>
                  <a:t>Want to know whether we perform above or below the class average</a:t>
                </a:r>
              </a:p>
              <a:p>
                <a:r>
                  <a:rPr lang="en-US" dirty="0"/>
                  <a:t>Our goal might be to learn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33E9B1-1F55-DC76-ED69-274CCAF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300" y="3446463"/>
            <a:ext cx="742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5DEF-4C3A-E379-73E4-F1EEA1EE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Want to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such that the model makes the right predictions</a:t>
                </a:r>
              </a:p>
              <a:p>
                <a:r>
                  <a:rPr lang="en-US" dirty="0"/>
                  <a:t>This is called a linear </a:t>
                </a:r>
                <a:r>
                  <a:rPr lang="en-US" i="1" dirty="0"/>
                  <a:t>perceptron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E700F-2F3C-D58E-B0A8-B717F5B15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33E9B1-1F55-DC76-ED69-274CCAF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28" y="1270794"/>
            <a:ext cx="7429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682D-4846-813C-7E24-1E8C0C0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data for our exam predictor algorithm and a potential classifier</a:t>
            </a:r>
          </a:p>
        </p:txBody>
      </p:sp>
      <p:pic>
        <p:nvPicPr>
          <p:cNvPr id="2050" name="Picture 2" descr=" ">
            <a:extLst>
              <a:ext uri="{FF2B5EF4-FFF2-40B4-BE49-F238E27FC236}">
                <a16:creationId xmlns:a16="http://schemas.microsoft.com/office/drawing/2014/main" id="{BC4A1494-AA91-0937-699E-4B855CE217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65" y="2068919"/>
            <a:ext cx="3651758" cy="3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24264-0675-7FEA-5FA4-C6299EEF3E69}"/>
                  </a:ext>
                </a:extLst>
              </p:cNvPr>
              <p:cNvSpPr txBox="1"/>
              <p:nvPr/>
            </p:nvSpPr>
            <p:spPr>
              <a:xfrm>
                <a:off x="5064551" y="2153181"/>
                <a:ext cx="60944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Suppose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the model makes the correct prediction on every data point: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24264-0675-7FEA-5FA4-C6299EEF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51" y="2153181"/>
                <a:ext cx="6094428" cy="830997"/>
              </a:xfrm>
              <a:prstGeom prst="rect">
                <a:avLst/>
              </a:prstGeom>
              <a:blipFill>
                <a:blip r:embed="rId3"/>
                <a:stretch>
                  <a:fillRect l="-1455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F2F1F4-F25E-F7A7-0468-39206404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0" y="3045188"/>
            <a:ext cx="5544955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CB685-2CAD-48C1-0FE0-907D402E2DCE}"/>
              </a:ext>
            </a:extLst>
          </p:cNvPr>
          <p:cNvSpPr txBox="1"/>
          <p:nvPr/>
        </p:nvSpPr>
        <p:spPr>
          <a:xfrm>
            <a:off x="5064551" y="461642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Note that this model classifies perfectly</a:t>
            </a:r>
          </a:p>
        </p:txBody>
      </p:sp>
    </p:spTree>
    <p:extLst>
      <p:ext uri="{BB962C8B-B14F-4D97-AF65-F5344CB8AC3E}">
        <p14:creationId xmlns:p14="http://schemas.microsoft.com/office/powerpoint/2010/main" val="123254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586C-FFA4-A268-4FF3-20B269B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001E-E0DD-71D5-4DCD-DFF3BA01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come up with an optimal value for the parameter vector in the first place?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optimization</a:t>
            </a:r>
          </a:p>
          <a:p>
            <a:pPr lvl="1"/>
            <a:r>
              <a:rPr lang="en-US" dirty="0"/>
              <a:t>An optimizer aims to maximize the performance of a machine learning model by iteratively tweaking its parameters until the error is minimized</a:t>
            </a:r>
          </a:p>
          <a:p>
            <a:pPr lvl="2"/>
            <a:r>
              <a:rPr lang="en-US" dirty="0"/>
              <a:t>Gradient descent, SGD, …</a:t>
            </a:r>
          </a:p>
          <a:p>
            <a:r>
              <a:rPr lang="en-US" dirty="0"/>
              <a:t>What if the data looks ugly?</a:t>
            </a:r>
          </a:p>
        </p:txBody>
      </p:sp>
    </p:spTree>
    <p:extLst>
      <p:ext uri="{BB962C8B-B14F-4D97-AF65-F5344CB8AC3E}">
        <p14:creationId xmlns:p14="http://schemas.microsoft.com/office/powerpoint/2010/main" val="30192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Linear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BOW representation is inherently high dimensional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Usually possible to find a linear classifier that perfectly fits the training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to fit any arbitrary labeling of the training instances </a:t>
            </a:r>
          </a:p>
          <a:p>
            <a:pPr>
              <a:lnSpc>
                <a:spcPct val="150000"/>
              </a:lnSpc>
            </a:pPr>
            <a:r>
              <a:rPr lang="en-US" dirty="0"/>
              <a:t>Moving to nonlinear classification may therefore only increase the risk of overfitting </a:t>
            </a:r>
          </a:p>
          <a:p>
            <a:pPr>
              <a:lnSpc>
                <a:spcPct val="150000"/>
              </a:lnSpc>
            </a:pPr>
            <a:r>
              <a:rPr lang="en-US" dirty="0"/>
              <a:t>Word frequencies are meaningful in isolation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offer independent evidence about the instance label</a:t>
            </a:r>
          </a:p>
          <a:p>
            <a:pPr>
              <a:lnSpc>
                <a:spcPct val="150000"/>
              </a:lnSpc>
            </a:pPr>
            <a:r>
              <a:rPr lang="en-US" dirty="0"/>
              <a:t>NLP has historically focused on 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C3B8-45AD-F488-E6B4-8C1C0B6D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is just a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6E0C-3A98-3EE6-A531-5DAA3C3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accommodate this complexity, try to build models that resemble the structures utilized by our brains – deep learning</a:t>
            </a:r>
          </a:p>
        </p:txBody>
      </p:sp>
      <p:pic>
        <p:nvPicPr>
          <p:cNvPr id="3076" name="Picture 4" descr=" ">
            <a:extLst>
              <a:ext uri="{FF2B5EF4-FFF2-40B4-BE49-F238E27FC236}">
                <a16:creationId xmlns:a16="http://schemas.microsoft.com/office/drawing/2014/main" id="{FCBB1C24-7ACA-03DD-C139-305AF22E9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9950"/>
            <a:ext cx="7620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356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3F72-9C42-B712-093F-6384B98C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92F6-BEAE-9F2B-D5E7-7C163BA1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believe that the names are terrible</a:t>
            </a:r>
          </a:p>
          <a:p>
            <a:pPr lvl="1"/>
            <a:r>
              <a:rPr lang="en-US" dirty="0"/>
              <a:t>Neural net, neuron, …</a:t>
            </a:r>
          </a:p>
        </p:txBody>
      </p:sp>
      <p:pic>
        <p:nvPicPr>
          <p:cNvPr id="4100" name="Picture 4" descr=" ">
            <a:extLst>
              <a:ext uri="{FF2B5EF4-FFF2-40B4-BE49-F238E27FC236}">
                <a16:creationId xmlns:a16="http://schemas.microsoft.com/office/drawing/2014/main" id="{77F5459D-4176-E784-6D39-503FF46C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4" y="2855732"/>
            <a:ext cx="6199632" cy="30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19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4CED-7507-A2AA-39A8-F0D654DE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associated with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92AD4-0C2F-50AE-A536-4EE853B8A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Translate the idea into more usable form</a:t>
                </a:r>
              </a:p>
              <a:p>
                <a:r>
                  <a:rPr lang="en-US" dirty="0"/>
                  <a:t>Our artificial neuron takes in some number of 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,each of which is multiplied by a specific weight,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These weighed inputs are summed to produce the </a:t>
                </a:r>
                <a:r>
                  <a:rPr lang="en-US" i="1" dirty="0"/>
                  <a:t>logit</a:t>
                </a:r>
                <a:r>
                  <a:rPr lang="en-US" dirty="0"/>
                  <a:t> of the neuron,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bias is just a constant</a:t>
                </a:r>
              </a:p>
              <a:p>
                <a:r>
                  <a:rPr lang="en-US" dirty="0"/>
                  <a:t>The logit is then passed through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produce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D92AD4-0C2F-50AE-A536-4EE853B8A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78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7A37-205A-49BA-FE4B-59A1273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Schematic for a neuron in a neural net</a:t>
            </a:r>
          </a:p>
        </p:txBody>
      </p:sp>
      <p:pic>
        <p:nvPicPr>
          <p:cNvPr id="6146" name="Picture 2" descr=" ">
            <a:extLst>
              <a:ext uri="{FF2B5EF4-FFF2-40B4-BE49-F238E27FC236}">
                <a16:creationId xmlns:a16="http://schemas.microsoft.com/office/drawing/2014/main" id="{87AF9504-C235-ED54-D30C-9F9EF291B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30" y="2353056"/>
            <a:ext cx="8327940" cy="32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27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538A-F93A-D665-9666-AAC4BC76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37622-652C-92AD-3513-89D9CC639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Express its functionality in vector form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Weights of the neuron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output of the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b is the bias term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While this seems like a trivial reformulation, thinking about neurons as a series of vector manipulations will be crucial to how we implement them in software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37622-652C-92AD-3513-89D9CC639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5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8734-0189-8DEE-F9A0-8C8825C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Expressing Linear </a:t>
            </a:r>
            <a:r>
              <a:rPr lang="en-US" b="1" dirty="0" err="1"/>
              <a:t>Perceptrons</a:t>
            </a:r>
            <a:r>
              <a:rPr lang="en-US" b="1" dirty="0"/>
              <a:t> as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DA4E-4F2F-5641-124B-D8FFAC31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about using machine learning models to capture the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we show that our model </a:t>
            </a:r>
            <a:r>
              <a:rPr lang="en-US" i="1" dirty="0"/>
              <a:t>h</a:t>
            </a:r>
            <a:r>
              <a:rPr lang="en-US" dirty="0"/>
              <a:t> is easily using a neuron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00A2A83-4296-9057-C62D-BE73A3E0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8" y="3049778"/>
            <a:ext cx="7467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9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656-2278-0442-F4F6-C8D7C4E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3CBF4C06-F57B-2A2C-75B9-C59819B79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71" y="1144185"/>
            <a:ext cx="5023104" cy="45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44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656-2278-0442-F4F6-C8D7C4E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 ">
            <a:extLst>
              <a:ext uri="{FF2B5EF4-FFF2-40B4-BE49-F238E27FC236}">
                <a16:creationId xmlns:a16="http://schemas.microsoft.com/office/drawing/2014/main" id="{3CBF4C06-F57B-2A2C-75B9-C59819B795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96" y="1027906"/>
            <a:ext cx="5023104" cy="45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0C92C-E62F-AC10-A409-D713CC4EF4E3}"/>
              </a:ext>
            </a:extLst>
          </p:cNvPr>
          <p:cNvSpPr txBox="1"/>
          <p:nvPr/>
        </p:nvSpPr>
        <p:spPr>
          <a:xfrm>
            <a:off x="5571241" y="1690688"/>
            <a:ext cx="614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neuron has two inputs, a bias, and uses: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E63879B-9180-CD06-E712-D3FFFBD8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96" y="2576216"/>
            <a:ext cx="4521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70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CA94-3840-B25F-8BCD-9E6EB0B0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C67A-E4FD-3CB6-CA5C-4737302C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It’s easy to show that our linear perceptron and the neuronal model are perfectly equivalent</a:t>
            </a:r>
          </a:p>
          <a:p>
            <a:pPr>
              <a:lnSpc>
                <a:spcPct val="200000"/>
              </a:lnSpc>
            </a:pPr>
            <a:r>
              <a:rPr lang="en-US" dirty="0"/>
              <a:t>In general, it’s quite simple to show that singular neurons are strictly more expressive than linear </a:t>
            </a:r>
            <a:r>
              <a:rPr lang="en-US" dirty="0" err="1"/>
              <a:t>perceptrons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Every linear perceptron can be expressed as a single neuron, but single neurons can also express models that cannot be expressed by any linear perceptron</a:t>
            </a:r>
          </a:p>
        </p:txBody>
      </p:sp>
    </p:spTree>
    <p:extLst>
      <p:ext uri="{BB962C8B-B14F-4D97-AF65-F5344CB8AC3E}">
        <p14:creationId xmlns:p14="http://schemas.microsoft.com/office/powerpoint/2010/main" val="3725340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11B5-21D3-CF1F-8260-76D93DD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together: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AE0-7155-BA9E-5E1A-E6732B34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Although single neurons are more powerful than linear </a:t>
            </a:r>
            <a:r>
              <a:rPr lang="en-US" dirty="0" err="1"/>
              <a:t>perceptrons</a:t>
            </a:r>
            <a:r>
              <a:rPr lang="en-US" dirty="0"/>
              <a:t>, they’re not enough</a:t>
            </a:r>
          </a:p>
          <a:p>
            <a:pPr>
              <a:lnSpc>
                <a:spcPct val="200000"/>
              </a:lnSpc>
            </a:pPr>
            <a:r>
              <a:rPr lang="en-US" dirty="0"/>
              <a:t>Note that our brain is made of more than one neuron</a:t>
            </a:r>
          </a:p>
          <a:p>
            <a:pPr>
              <a:lnSpc>
                <a:spcPct val="200000"/>
              </a:lnSpc>
            </a:pPr>
            <a:r>
              <a:rPr lang="en-US" dirty="0"/>
              <a:t>Consider the meaning of multiple neurons</a:t>
            </a:r>
          </a:p>
        </p:txBody>
      </p:sp>
    </p:spTree>
    <p:extLst>
      <p:ext uri="{BB962C8B-B14F-4D97-AF65-F5344CB8AC3E}">
        <p14:creationId xmlns:p14="http://schemas.microsoft.com/office/powerpoint/2010/main" val="24364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But in recent years, nonlinear classifiers have swept through NLP, and are now the default approach for many tasks (Manning, 2015)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at least three reasons for this change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AF66-5D10-D3B1-3282-AD9CD26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are organized in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5722-280A-AAA8-D757-BEA8189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Human cerebral cortex (the structure responsible for most of human intelligence) is made up of six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Information flows from one layer to another until sensory input is converted into conceptual understanding</a:t>
            </a:r>
          </a:p>
          <a:p>
            <a:pPr>
              <a:lnSpc>
                <a:spcPct val="200000"/>
              </a:lnSpc>
            </a:pPr>
            <a:r>
              <a:rPr lang="en-US" dirty="0"/>
              <a:t>Borrowing from these concepts, we can construct an 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04001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 ">
            <a:extLst>
              <a:ext uri="{FF2B5EF4-FFF2-40B4-BE49-F238E27FC236}">
                <a16:creationId xmlns:a16="http://schemas.microsoft.com/office/drawing/2014/main" id="{DB3A8AD7-CE75-E184-5A25-A314EB077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8" y="531381"/>
            <a:ext cx="3608832" cy="54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5534-D51A-0147-3AFC-B29BDFDA85A9}"/>
                  </a:ext>
                </a:extLst>
              </p:cNvPr>
              <p:cNvSpPr txBox="1"/>
              <p:nvPr/>
            </p:nvSpPr>
            <p:spPr>
              <a:xfrm>
                <a:off x="5429839" y="942680"/>
                <a:ext cx="5967167" cy="545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bottom layer of the network pulls in the input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top layers (output nodes) computes the final answer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middle layer(s) are called hidden layers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 is the weight of the connection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neuron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layer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neuron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/>
                  <a:t> layer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All the weights constitute our parameter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565534-D51A-0147-3AFC-B29BDFDA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39" y="942680"/>
                <a:ext cx="5967167" cy="5452455"/>
              </a:xfrm>
              <a:prstGeom prst="rect">
                <a:avLst/>
              </a:prstGeom>
              <a:blipFill>
                <a:blip r:embed="rId3"/>
                <a:stretch>
                  <a:fillRect l="-1699" t="-1163" r="-276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54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 ">
            <a:extLst>
              <a:ext uri="{FF2B5EF4-FFF2-40B4-BE49-F238E27FC236}">
                <a16:creationId xmlns:a16="http://schemas.microsoft.com/office/drawing/2014/main" id="{DB3A8AD7-CE75-E184-5A25-A314EB077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18" y="531381"/>
            <a:ext cx="3608832" cy="54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65534-D51A-0147-3AFC-B29BDFDA85A9}"/>
              </a:ext>
            </a:extLst>
          </p:cNvPr>
          <p:cNvSpPr txBox="1"/>
          <p:nvPr/>
        </p:nvSpPr>
        <p:spPr>
          <a:xfrm>
            <a:off x="5429839" y="942680"/>
            <a:ext cx="59671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Connections traverse only from a </a:t>
            </a:r>
            <a:r>
              <a:rPr lang="en-US" sz="2800" b="1" dirty="0"/>
              <a:t>lower</a:t>
            </a:r>
            <a:r>
              <a:rPr lang="en-US" sz="2800" dirty="0"/>
              <a:t> layer to a </a:t>
            </a:r>
            <a:r>
              <a:rPr lang="en-US" sz="2800" b="1" dirty="0"/>
              <a:t>higher</a:t>
            </a:r>
            <a:r>
              <a:rPr lang="en-US" sz="2800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connections </a:t>
            </a:r>
            <a:r>
              <a:rPr lang="en-US" sz="2800" b="1" dirty="0"/>
              <a:t>between</a:t>
            </a:r>
            <a:r>
              <a:rPr lang="en-US" sz="2800" dirty="0"/>
              <a:t> neurons in the same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neural networks are called </a:t>
            </a:r>
            <a:r>
              <a:rPr lang="en-US" sz="2800" i="1" dirty="0"/>
              <a:t>feed-forward </a:t>
            </a:r>
            <a:r>
              <a:rPr lang="en-US" sz="2800" dirty="0"/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Most simple form</a:t>
            </a:r>
          </a:p>
        </p:txBody>
      </p:sp>
    </p:spTree>
    <p:extLst>
      <p:ext uri="{BB962C8B-B14F-4D97-AF65-F5344CB8AC3E}">
        <p14:creationId xmlns:p14="http://schemas.microsoft.com/office/powerpoint/2010/main" val="419707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27E2-7B70-045A-F7DE-88CA2154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21ED-7FB7-C1A6-1CE9-A970C550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Hidden layer is where most of the magic is happening when the neural net tries to solve problems</a:t>
            </a:r>
          </a:p>
          <a:p>
            <a:pPr>
              <a:lnSpc>
                <a:spcPct val="150000"/>
              </a:lnSpc>
            </a:pPr>
            <a:r>
              <a:rPr lang="en-US" dirty="0"/>
              <a:t>Whereas we would previously have to spend a lot of time identifying useful features, the hidden layers automate this process for us. </a:t>
            </a:r>
          </a:p>
          <a:p>
            <a:pPr>
              <a:lnSpc>
                <a:spcPct val="150000"/>
              </a:lnSpc>
            </a:pPr>
            <a:r>
              <a:rPr lang="en-US" dirty="0"/>
              <a:t>Oftentimes, taking a look at the activities of hidden layers can tell you a lot about the features the network has automatically learned to extract from the data</a:t>
            </a:r>
          </a:p>
          <a:p>
            <a:pPr lvl="1"/>
            <a:r>
              <a:rPr lang="en-US" dirty="0"/>
              <a:t>Still true for the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901954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759-6BAA-2459-DB2A-55104519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Sigmoid, Tanh, and </a:t>
            </a:r>
            <a:r>
              <a:rPr lang="en-US" b="1" dirty="0" err="1"/>
              <a:t>ReLU</a:t>
            </a:r>
            <a:r>
              <a:rPr lang="en-US" b="1" dirty="0"/>
              <a:t>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4ECB-DCB3-6395-4725-E66FE3F6A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major types of neurons are used in practice that introduce nonlinearities in their computations</a:t>
                </a:r>
              </a:p>
              <a:p>
                <a:r>
                  <a:rPr lang="en-US" dirty="0"/>
                  <a:t>The sigmoid neuron uses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E4ECB-DCB3-6395-4725-E66FE3F6A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 ">
            <a:extLst>
              <a:ext uri="{FF2B5EF4-FFF2-40B4-BE49-F238E27FC236}">
                <a16:creationId xmlns:a16="http://schemas.microsoft.com/office/drawing/2014/main" id="{6D803620-0B1D-0E58-F50D-BE9AE0BE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00" y="3410473"/>
            <a:ext cx="4600600" cy="308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2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 ">
            <a:extLst>
              <a:ext uri="{FF2B5EF4-FFF2-40B4-BE49-F238E27FC236}">
                <a16:creationId xmlns:a16="http://schemas.microsoft.com/office/drawing/2014/main" id="{EB4400F7-6C68-FC36-BF11-D3C2D0820F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1936274"/>
            <a:ext cx="6608064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2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Rectified Linear Unit: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02D689-B031-55AD-B252-EA2F32293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 ">
            <a:extLst>
              <a:ext uri="{FF2B5EF4-FFF2-40B4-BE49-F238E27FC236}">
                <a16:creationId xmlns:a16="http://schemas.microsoft.com/office/drawing/2014/main" id="{7B407CD3-7E00-55F3-2A46-7B1BDE9E7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1774222"/>
            <a:ext cx="6681216" cy="44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94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B94-4C31-5867-E8A5-CDBA31A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Output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C51A-464B-C97F-1756-CFA507444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Oftentimes, we want our output vector to be a probability distribution over a set of mutually exclusive labels</a:t>
                </a:r>
              </a:p>
              <a:p>
                <a:pPr lvl="1"/>
                <a:r>
                  <a:rPr lang="en-US" dirty="0"/>
                  <a:t>For example, let’s say we want to build a neural network to recognize handwritten digits from the MNIST dataset</a:t>
                </a:r>
              </a:p>
              <a:p>
                <a:pPr lvl="1"/>
                <a:r>
                  <a:rPr lang="en-US" dirty="0"/>
                  <a:t>Each label is mutually exclusive</a:t>
                </a:r>
              </a:p>
              <a:p>
                <a:r>
                  <a:rPr lang="en-US" dirty="0"/>
                  <a:t>Using a probability distribution gives us a better idea of how confident we are in our predictions: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This is achieved by using a special output layer called a </a:t>
                </a:r>
                <a:r>
                  <a:rPr lang="en-US" dirty="0" err="1"/>
                  <a:t>softmax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Unlike in other kinds of layers, the output of a neuron in a </a:t>
                </a:r>
                <a:r>
                  <a:rPr lang="en-US" dirty="0" err="1"/>
                  <a:t>softmax</a:t>
                </a:r>
                <a:r>
                  <a:rPr lang="en-US" dirty="0"/>
                  <a:t> layer depends on the outputs of all the other neurons in its layer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9C51A-464B-C97F-1756-CFA507444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96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884D-4266-5462-E3A2-9598216E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b="1" dirty="0"/>
              <a:t> Output Layers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A1D3-4BAD-C08A-0634-42C01F0F4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because we require the sum of all the outputs to be equal to 1</a:t>
                </a:r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logit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softmax</a:t>
                </a:r>
                <a:r>
                  <a:rPr lang="en-US" dirty="0"/>
                  <a:t> neuron, we can achieve this normalization by setting its output to: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 strong prediction would have a single entry in the vector close to 1, while the remaining entries would be close to 0</a:t>
                </a:r>
              </a:p>
              <a:p>
                <a:r>
                  <a:rPr lang="en-US" dirty="0"/>
                  <a:t>A weak prediction would have multiple possible labels that are more or less equally likely</a:t>
                </a:r>
              </a:p>
              <a:p>
                <a:r>
                  <a:rPr lang="en-US" dirty="0"/>
                  <a:t>Most popular </a:t>
                </a:r>
                <a:r>
                  <a:rPr lang="en-US"/>
                  <a:t>in language models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1A1D3-4BAD-C08A-0634-42C01F0F4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7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There have been rapid advances in </a:t>
            </a:r>
            <a:r>
              <a:rPr lang="en-US" sz="3600" b="1" dirty="0">
                <a:effectLst/>
                <a:latin typeface="URWPalladioL"/>
              </a:rPr>
              <a:t>deep learning</a:t>
            </a:r>
            <a:endParaRPr lang="en-US" sz="3600" dirty="0">
              <a:effectLst/>
              <a:latin typeface="URWPalladioL"/>
            </a:endParaRP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a family of nonlinear methods that learn complex functions of the input through multiple layers of computation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Goodfellow et al., 2016 </a:t>
            </a: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Technological progress: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URWPalladioL"/>
              </a:rPr>
              <a:t>While CPU speeds have plateaued, there have been rapid advances in specialized hardware called graphics processing units (GPUs) thanks to gaming industry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effectLst/>
                <a:latin typeface="URWPalladioL"/>
              </a:rPr>
              <a:t>which have become faster, cheaper, and easier to program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/>
                <a:latin typeface="URWPalladioL"/>
              </a:rPr>
              <a:t>Many deep learning models can be implemented efficiently on GPUs, offering substantial performance improvements over CPU-based computing</a:t>
            </a:r>
          </a:p>
          <a:p>
            <a:pPr lvl="1">
              <a:lnSpc>
                <a:spcPct val="150000"/>
              </a:lnSpc>
            </a:pPr>
            <a:endParaRPr lang="en-US" sz="32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386727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30DC-F423-6BCD-98BC-4821A6E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3C34-23AB-4C4E-445E-4869550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Deep learning facilitates the incorporation of </a:t>
            </a:r>
            <a:r>
              <a:rPr lang="en-US" b="1" dirty="0">
                <a:effectLst/>
                <a:latin typeface="URWPalladioL"/>
              </a:rPr>
              <a:t>word embeddings</a:t>
            </a:r>
            <a:endParaRPr lang="en-US" b="1" dirty="0">
              <a:latin typeface="URWPalladioL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effectLst/>
                <a:latin typeface="URWPalladioL"/>
              </a:rPr>
              <a:t>Dense vector representations of words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Dense vector?</a:t>
            </a:r>
            <a:endParaRPr lang="en-US" sz="2000" dirty="0">
              <a:effectLst/>
              <a:latin typeface="URWPalladioL"/>
            </a:endParaRP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URWPalladioL"/>
              </a:rPr>
              <a:t>Word embeddings can be learned from large amounts of unlabeled data, and enable generalization to words that do not appear in the annotated training data 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latin typeface="URWPalladioL"/>
              </a:rPr>
              <a:t>Kind of unsupervised learning</a:t>
            </a:r>
            <a:endParaRPr lang="en-US" sz="2000" dirty="0">
              <a:effectLst/>
              <a:latin typeface="CMSY10"/>
            </a:endParaRPr>
          </a:p>
        </p:txBody>
      </p:sp>
    </p:spTree>
    <p:extLst>
      <p:ext uri="{BB962C8B-B14F-4D97-AF65-F5344CB8AC3E}">
        <p14:creationId xmlns:p14="http://schemas.microsoft.com/office/powerpoint/2010/main" val="16323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851C-4B0A-9726-CE28-2E1AE1C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 we represent the meaning of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093-0EA8-A90D-2FA1-6C230EA3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600" dirty="0"/>
              <a:t>Definition: meaning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What is meant by a word, text, concept, or action</a:t>
            </a:r>
          </a:p>
          <a:p>
            <a:pPr>
              <a:lnSpc>
                <a:spcPct val="160000"/>
              </a:lnSpc>
            </a:pPr>
            <a:r>
              <a:rPr lang="en-US" sz="3200" dirty="0"/>
              <a:t>Commonest linguistic way of thinking of meaning:</a:t>
            </a:r>
          </a:p>
          <a:p>
            <a:pPr lvl="1">
              <a:lnSpc>
                <a:spcPct val="160000"/>
              </a:lnSpc>
            </a:pPr>
            <a:r>
              <a:rPr lang="en-US" sz="2800" dirty="0"/>
              <a:t>Signifier (symbol) ←→ signified (idea or thing)</a:t>
            </a:r>
          </a:p>
          <a:p>
            <a:pPr lvl="2">
              <a:lnSpc>
                <a:spcPct val="160000"/>
              </a:lnSpc>
            </a:pPr>
            <a:r>
              <a:rPr lang="en-US" sz="2400" dirty="0"/>
              <a:t>Denotational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18368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DD6-9568-5F9E-8015-E8B5EF5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do we have usable meaning in a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CAFE-0389-B83D-22F7-2848FFB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Previously commonest NLP solution: Use, e.g. WordNet, a thesaurus containing lists of </a:t>
            </a:r>
            <a:r>
              <a:rPr lang="en-US" b="1" dirty="0"/>
              <a:t>synonym sets</a:t>
            </a:r>
            <a:r>
              <a:rPr lang="en-US" dirty="0"/>
              <a:t> and </a:t>
            </a:r>
            <a:r>
              <a:rPr lang="en-US" b="1" dirty="0"/>
              <a:t>hypernyms</a:t>
            </a:r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6EA4EC-2A4C-3FE2-B577-6293C657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07" y="3248927"/>
            <a:ext cx="6543761" cy="36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</TotalTime>
  <Words>2304</Words>
  <Application>Microsoft Macintosh PowerPoint</Application>
  <PresentationFormat>Widescreen</PresentationFormat>
  <Paragraphs>235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CMSY10</vt:lpstr>
      <vt:lpstr>URWPalladioL</vt:lpstr>
      <vt:lpstr>Office Theme</vt:lpstr>
      <vt:lpstr>Introduction to  Natural Language Processing</vt:lpstr>
      <vt:lpstr>Hmm. So what?</vt:lpstr>
      <vt:lpstr>Linear classification</vt:lpstr>
      <vt:lpstr>Now what?</vt:lpstr>
      <vt:lpstr>Technological progress: method</vt:lpstr>
      <vt:lpstr>Technological progress: resource</vt:lpstr>
      <vt:lpstr>Word embeddings</vt:lpstr>
      <vt:lpstr>How do we represent the meaning of a word?</vt:lpstr>
      <vt:lpstr>How do we have usable meaning in a machine?</vt:lpstr>
      <vt:lpstr>Problems with resources like WordNet</vt:lpstr>
      <vt:lpstr>Representing words as discrete symbols</vt:lpstr>
      <vt:lpstr>Problem with words as discrete symbols</vt:lpstr>
      <vt:lpstr>Representing words by their context</vt:lpstr>
      <vt:lpstr>Context, context, context</vt:lpstr>
      <vt:lpstr>Word vectors</vt:lpstr>
      <vt:lpstr>What is Neural Network?</vt:lpstr>
      <vt:lpstr>Limits of Traditional Computer Programs</vt:lpstr>
      <vt:lpstr>Can we beat the machine for image recognition?</vt:lpstr>
      <vt:lpstr>How to recognize zero?</vt:lpstr>
      <vt:lpstr>How about this: zero or six</vt:lpstr>
      <vt:lpstr>Don’t know how it’s done by our brains</vt:lpstr>
      <vt:lpstr>Mechanics of Machine Learning</vt:lpstr>
      <vt:lpstr>Learning process</vt:lpstr>
      <vt:lpstr>continue</vt:lpstr>
      <vt:lpstr>Little math</vt:lpstr>
      <vt:lpstr>Quick example: predict exam performance</vt:lpstr>
      <vt:lpstr>continue</vt:lpstr>
      <vt:lpstr>Sample data for our exam predictor algorithm and a potential classifier</vt:lpstr>
      <vt:lpstr>Limitations?</vt:lpstr>
      <vt:lpstr>Linear is just a linear</vt:lpstr>
      <vt:lpstr>The Neuron</vt:lpstr>
      <vt:lpstr>Terminology associated with neuron</vt:lpstr>
      <vt:lpstr>Schematic for a neuron in a neural net</vt:lpstr>
      <vt:lpstr>Formulation</vt:lpstr>
      <vt:lpstr>Expressing Linear Perceptrons as Neurons</vt:lpstr>
      <vt:lpstr>PowerPoint Presentation</vt:lpstr>
      <vt:lpstr>PowerPoint Presentation</vt:lpstr>
      <vt:lpstr>Discussion</vt:lpstr>
      <vt:lpstr>Better together: network</vt:lpstr>
      <vt:lpstr>Neurons are organized in layers</vt:lpstr>
      <vt:lpstr>PowerPoint Presentation</vt:lpstr>
      <vt:lpstr>PowerPoint Presentation</vt:lpstr>
      <vt:lpstr>Note</vt:lpstr>
      <vt:lpstr>Sigmoid, Tanh, and ReLU Neurons</vt:lpstr>
      <vt:lpstr>f(z)=tanh⁡(z)</vt:lpstr>
      <vt:lpstr>Rectified Linear Unit: f(z)=max⁡(0, z)</vt:lpstr>
      <vt:lpstr>Softmax Output Layers</vt:lpstr>
      <vt:lpstr>Softmax Output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205</cp:revision>
  <dcterms:created xsi:type="dcterms:W3CDTF">2023-01-11T19:36:13Z</dcterms:created>
  <dcterms:modified xsi:type="dcterms:W3CDTF">2023-04-15T14:57:39Z</dcterms:modified>
</cp:coreProperties>
</file>