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34"/>
  </p:notesMasterIdLst>
  <p:sldIdLst>
    <p:sldId id="256" r:id="rId2"/>
    <p:sldId id="258" r:id="rId3"/>
    <p:sldId id="349" r:id="rId4"/>
    <p:sldId id="350" r:id="rId5"/>
    <p:sldId id="351" r:id="rId6"/>
    <p:sldId id="352" r:id="rId7"/>
    <p:sldId id="353" r:id="rId8"/>
    <p:sldId id="259" r:id="rId9"/>
    <p:sldId id="354" r:id="rId10"/>
    <p:sldId id="355" r:id="rId11"/>
    <p:sldId id="356" r:id="rId12"/>
    <p:sldId id="357" r:id="rId13"/>
    <p:sldId id="358" r:id="rId14"/>
    <p:sldId id="359" r:id="rId15"/>
    <p:sldId id="31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70" r:id="rId25"/>
    <p:sldId id="1774" r:id="rId26"/>
    <p:sldId id="1777" r:id="rId27"/>
    <p:sldId id="1778" r:id="rId28"/>
    <p:sldId id="1780" r:id="rId29"/>
    <p:sldId id="1779" r:id="rId30"/>
    <p:sldId id="1781" r:id="rId31"/>
    <p:sldId id="360" r:id="rId32"/>
    <p:sldId id="17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/>
    <p:restoredTop sz="96327"/>
  </p:normalViewPr>
  <p:slideViewPr>
    <p:cSldViewPr snapToGrid="0">
      <p:cViewPr varScale="1">
        <p:scale>
          <a:sx n="93" d="100"/>
          <a:sy n="93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setting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2, so we’ll have 2 negative examples in the negative training set − for each positive example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noise words are chosen according to their weighted unigram frequency.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6: Distributional Semantics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2-D space</a:t>
            </a:r>
            <a:endParaRPr lang="en-US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3-D space, you can represent those three words as follows:</a:t>
            </a:r>
          </a:p>
          <a:p>
            <a:pPr lvl="1"/>
            <a:r>
              <a:rPr lang="en-US" dirty="0"/>
              <a:t>index(“cat”) = [0.7, 0.5, 0.1]</a:t>
            </a:r>
          </a:p>
          <a:p>
            <a:pPr lvl="1"/>
            <a:r>
              <a:rPr lang="en-US" dirty="0"/>
              <a:t>index(“dog”) = [0.8, 0.3, 0.1]</a:t>
            </a:r>
          </a:p>
          <a:p>
            <a:pPr lvl="1"/>
            <a:r>
              <a:rPr lang="en-US" dirty="0"/>
              <a:t>index(“pizza”) = [0.1, 0.2, 0.8]</a:t>
            </a:r>
          </a:p>
          <a:p>
            <a:r>
              <a:rPr lang="en-US" dirty="0"/>
              <a:t>Possibly attach meanings here</a:t>
            </a:r>
          </a:p>
          <a:p>
            <a:pPr lvl="1"/>
            <a:r>
              <a:rPr lang="en-US" dirty="0"/>
              <a:t>X-axis: some concept of animal-ness</a:t>
            </a:r>
          </a:p>
          <a:p>
            <a:pPr lvl="1"/>
            <a:r>
              <a:rPr lang="en-US" dirty="0"/>
              <a:t>Z-axis: food-ness</a:t>
            </a:r>
          </a:p>
          <a:p>
            <a:r>
              <a:rPr lang="en-US" dirty="0"/>
              <a:t>This is essentially what word embeddings are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you wanted to identify animal names, then you would just look at the first element of each word vector and see if the value is high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one-hot vectors,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the way, we have a much simpler method to “embed” words into a multidimensional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at equal distance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often used as the input when embeddings are not available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2012, Thomas </a:t>
            </a:r>
            <a:r>
              <a:rPr lang="en-US" dirty="0" err="1"/>
              <a:t>Mikolov</a:t>
            </a:r>
            <a:r>
              <a:rPr lang="en-US" dirty="0"/>
              <a:t>, an intern at Microsoft, found a way to encode the meaning of words in a modest number of vector dimension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Mikolov</a:t>
            </a:r>
            <a:r>
              <a:rPr lang="en-US" dirty="0"/>
              <a:t> trained a neural network to predict word occurrences near each target word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learns the meaning of words merely by processing a large corpus of unlabeled text</a:t>
            </a:r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Remarkable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34" y="3230257"/>
            <a:ext cx="5181332" cy="29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311-3E7A-A838-FEA0-2481BC5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Very high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08D5-9181-E8FC-84CC-66E8BDD7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allows you to transform your natural language vectors of token occurrence counts and frequencies into the vector space of much lower-dimensional Word2vec vectors. </a:t>
            </a:r>
          </a:p>
          <a:p>
            <a:r>
              <a:rPr lang="en-US" dirty="0"/>
              <a:t>In this lower-dimensional space, you can do your math and then </a:t>
            </a:r>
            <a:r>
              <a:rPr lang="en-US" b="1" dirty="0"/>
              <a:t>convert back to a natural language space, very successfully</a:t>
            </a:r>
          </a:p>
          <a:p>
            <a:pPr lvl="1"/>
            <a:r>
              <a:rPr lang="en-US" dirty="0"/>
              <a:t>The reference implementation was trained on the 100 billion words from the Google News Corpus</a:t>
            </a:r>
          </a:p>
          <a:p>
            <a:r>
              <a:rPr lang="en-US" dirty="0"/>
              <a:t>Also discover the distance between the singular and plural versions of a word quite similar</a:t>
            </a:r>
          </a:p>
        </p:txBody>
      </p:sp>
    </p:spTree>
    <p:extLst>
      <p:ext uri="{BB962C8B-B14F-4D97-AF65-F5344CB8AC3E}">
        <p14:creationId xmlns:p14="http://schemas.microsoft.com/office/powerpoint/2010/main" val="379666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8D93-7B9C-1481-0D91-96BCF6D3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methods for getting short dense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32E2-D6D3-2201-1F7E-7B7D26DF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“Neural Language Model”-inspired models</a:t>
            </a:r>
          </a:p>
          <a:p>
            <a:pPr lvl="1"/>
            <a:r>
              <a:rPr lang="en-US" sz="2400" dirty="0"/>
              <a:t>Word2vec (skip-gram, CBOW), </a:t>
            </a:r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800" dirty="0"/>
              <a:t>Singular Value Decomposition (SVD)</a:t>
            </a:r>
          </a:p>
          <a:p>
            <a:pPr lvl="1"/>
            <a:r>
              <a:rPr lang="en-US" sz="2400" dirty="0"/>
              <a:t>A special case of this is called LSA – Latent Semantic Analysis</a:t>
            </a:r>
          </a:p>
          <a:p>
            <a:r>
              <a:rPr lang="en-US" sz="2800" dirty="0"/>
              <a:t>Alternative to these "static embeddings”</a:t>
            </a:r>
          </a:p>
          <a:p>
            <a:pPr lvl="1"/>
            <a:r>
              <a:rPr lang="en-US" sz="2400" dirty="0"/>
              <a:t>Contextual Embeddings (</a:t>
            </a:r>
            <a:r>
              <a:rPr lang="en-US" sz="2400" dirty="0" err="1"/>
              <a:t>ELMo</a:t>
            </a:r>
            <a:r>
              <a:rPr lang="en-US" sz="2400" dirty="0"/>
              <a:t>, BERT, GPT)</a:t>
            </a:r>
          </a:p>
          <a:p>
            <a:pPr lvl="1"/>
            <a:r>
              <a:rPr lang="en-US" sz="2400" dirty="0"/>
              <a:t>Compute distinct embeddings for a word in its context</a:t>
            </a:r>
          </a:p>
          <a:p>
            <a:pPr lvl="1"/>
            <a:r>
              <a:rPr lang="en-US" sz="2400" dirty="0"/>
              <a:t>Separate embeddings for each token of a word</a:t>
            </a:r>
          </a:p>
        </p:txBody>
      </p:sp>
    </p:spTree>
    <p:extLst>
      <p:ext uri="{BB962C8B-B14F-4D97-AF65-F5344CB8AC3E}">
        <p14:creationId xmlns:p14="http://schemas.microsoft.com/office/powerpoint/2010/main" val="489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Yes, popular</a:t>
            </a:r>
          </a:p>
          <a:p>
            <a:r>
              <a:rPr lang="en-US" sz="2800" dirty="0"/>
              <a:t>Fast to train</a:t>
            </a:r>
          </a:p>
          <a:p>
            <a:r>
              <a:rPr lang="en-US" sz="2800" dirty="0"/>
              <a:t>Code available on the web</a:t>
            </a:r>
          </a:p>
          <a:p>
            <a:pPr lvl="1"/>
            <a:r>
              <a:rPr lang="en-US" sz="2400" dirty="0"/>
              <a:t>Archive: </a:t>
            </a:r>
            <a:r>
              <a:rPr lang="en-US" sz="2400" dirty="0">
                <a:hlinkClick r:id="rId2"/>
              </a:rPr>
              <a:t>https://code.google.com/archive/p/word2vec/</a:t>
            </a:r>
            <a:endParaRPr lang="en-US" sz="2400" dirty="0"/>
          </a:p>
          <a:p>
            <a:pPr lvl="1"/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/>
            <a:r>
              <a:rPr lang="en-US" sz="2400" dirty="0"/>
              <a:t>Hard way: </a:t>
            </a:r>
            <a:r>
              <a:rPr lang="en-US" sz="2400" dirty="0">
                <a:hlinkClick r:id="rId3"/>
              </a:rPr>
              <a:t>https://www.tensorflow.org/tutorials/text/word2vec</a:t>
            </a:r>
            <a:endParaRPr lang="en-US" sz="2400" dirty="0"/>
          </a:p>
          <a:p>
            <a:r>
              <a:rPr lang="en-US" sz="2800" dirty="0"/>
              <a:t>Word2vec provides various options</a:t>
            </a:r>
          </a:p>
          <a:p>
            <a:pPr lvl="1"/>
            <a:r>
              <a:rPr lang="en-US" sz="2400" dirty="0"/>
              <a:t>We focus on skip-gram 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Yes, popular</a:t>
            </a:r>
          </a:p>
          <a:p>
            <a:r>
              <a:rPr lang="en-US" sz="2800" dirty="0"/>
              <a:t>Fast to train</a:t>
            </a:r>
          </a:p>
          <a:p>
            <a:r>
              <a:rPr lang="en-US" sz="2800" dirty="0"/>
              <a:t>Code available on the web</a:t>
            </a:r>
          </a:p>
          <a:p>
            <a:pPr lvl="1"/>
            <a:r>
              <a:rPr lang="en-US" sz="2400" dirty="0"/>
              <a:t>Archive: </a:t>
            </a:r>
            <a:r>
              <a:rPr lang="en-US" sz="2400" dirty="0">
                <a:hlinkClick r:id="rId2"/>
              </a:rPr>
              <a:t>https://code.google.com/archive/p/word2vec/</a:t>
            </a:r>
            <a:endParaRPr lang="en-US" sz="2400" dirty="0"/>
          </a:p>
          <a:p>
            <a:pPr lvl="1"/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/>
            <a:r>
              <a:rPr lang="en-US" sz="2400" dirty="0"/>
              <a:t>Hard way: </a:t>
            </a:r>
            <a:r>
              <a:rPr lang="en-US" sz="2400" dirty="0">
                <a:hlinkClick r:id="rId3"/>
              </a:rPr>
              <a:t>https://www.tensorflow.org/tutorials/text/word2vec</a:t>
            </a:r>
            <a:endParaRPr lang="en-US" sz="2400" dirty="0"/>
          </a:p>
          <a:p>
            <a:r>
              <a:rPr lang="en-US" sz="2800" dirty="0"/>
              <a:t>Word2vec provides various options</a:t>
            </a:r>
          </a:p>
          <a:p>
            <a:pPr lvl="1"/>
            <a:r>
              <a:rPr lang="en-US" sz="2400" dirty="0"/>
              <a:t>We focus on skip-gram 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of the most exciting recent advancements in NLP is the discovery of </a:t>
            </a:r>
            <a:r>
              <a:rPr lang="en-US" b="1" dirty="0"/>
              <a:t>word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previous lectures, we understood the semantics in a statistical way</a:t>
            </a:r>
          </a:p>
          <a:p>
            <a:pPr>
              <a:lnSpc>
                <a:spcPct val="150000"/>
              </a:lnSpc>
            </a:pPr>
            <a:r>
              <a:rPr lang="en-US" dirty="0"/>
              <a:t>Now, introduce the effect the neighbors of a word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have on its meaning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those relationships affect the overall meaning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0BF-AB3A-844A-3834-FB3D2CD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what we want,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C93A-B930-E024-9E3C-B6B1C123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FB8610-6FE9-F561-2AF9-BB9A27CC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1" y="2002892"/>
            <a:ext cx="5948378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FFF59-FDF0-51D0-1290-D94F9A56B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09600"/>
                <a:ext cx="10058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Skip-gram word2vec aims to learn the probability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Given a specific word </a:t>
                </a:r>
                <a:r>
                  <a:rPr lang="en-US" sz="2400" i="1" dirty="0"/>
                  <a:t>w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c</a:t>
                </a:r>
                <a:r>
                  <a:rPr lang="en-US" sz="2400" dirty="0"/>
                  <a:t>, want to 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The probability that word </a:t>
                </a:r>
                <a:r>
                  <a:rPr lang="en-US" sz="2000" i="1" dirty="0"/>
                  <a:t>c</a:t>
                </a:r>
                <a:r>
                  <a:rPr lang="en-US" sz="2000" dirty="0"/>
                  <a:t> is a ‘context’ word for </a:t>
                </a:r>
                <a:r>
                  <a:rPr lang="en-US" sz="2000" i="1" dirty="0"/>
                  <a:t>w</a:t>
                </a:r>
              </a:p>
              <a:p>
                <a:r>
                  <a:rPr lang="en-US" sz="2800" dirty="0"/>
                  <a:t>Consider the window size is 2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sz="3200" dirty="0"/>
                  <a:t>…lemon, a [</a:t>
                </a:r>
                <a:r>
                  <a:rPr lang="en-US" sz="3200" dirty="0">
                    <a:highlight>
                      <a:srgbClr val="FFFF00"/>
                    </a:highlight>
                  </a:rPr>
                  <a:t>tablespoon of  </a:t>
                </a:r>
                <a:r>
                  <a:rPr lang="en-US" sz="3200" dirty="0">
                    <a:highlight>
                      <a:srgbClr val="FF0000"/>
                    </a:highlight>
                  </a:rPr>
                  <a:t>apricot</a:t>
                </a:r>
                <a:r>
                  <a:rPr lang="en-US" sz="3200" dirty="0">
                    <a:highlight>
                      <a:srgbClr val="FFFF00"/>
                    </a:highlight>
                  </a:rPr>
                  <a:t>  jam,   a</a:t>
                </a:r>
                <a:r>
                  <a:rPr lang="en-US" sz="3200" dirty="0"/>
                  <a:t>]  pinch…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3200" dirty="0"/>
              </a:p>
              <a:p>
                <a:pPr marL="0" indent="0">
                  <a:spcBef>
                    <a:spcPts val="0"/>
                  </a:spcBef>
                </a:pPr>
                <a:r>
                  <a:rPr lang="en-US" sz="2800" dirty="0"/>
                  <a:t>Goal: train a classifier that is given a candidate (word, context) pair</a:t>
                </a:r>
              </a:p>
              <a:p>
                <a:pPr marL="274320" lvl="1" indent="0">
                  <a:spcBef>
                    <a:spcPts val="0"/>
                  </a:spcBef>
                </a:pPr>
                <a:r>
                  <a:rPr lang="en-US" sz="2400" dirty="0"/>
                  <a:t>(apricot, jam), (apricot, aardvark),…</a:t>
                </a:r>
              </a:p>
              <a:p>
                <a:pPr marL="0" indent="0">
                  <a:spcBef>
                    <a:spcPts val="0"/>
                  </a:spcBef>
                </a:pPr>
                <a:endParaRPr lang="en-US" sz="2800" dirty="0"/>
              </a:p>
              <a:p>
                <a:pPr marL="0" indent="0">
                  <a:spcBef>
                    <a:spcPts val="0"/>
                  </a:spcBef>
                </a:pPr>
                <a:r>
                  <a:rPr lang="en-US" sz="2800" dirty="0"/>
                  <a:t>The question is how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FFF59-FDF0-51D0-1290-D94F9A56B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09600"/>
                <a:ext cx="10058400" cy="5562600"/>
              </a:xfrm>
              <a:blipFill>
                <a:blip r:embed="rId2"/>
                <a:stretch>
                  <a:fillRect l="-1261" t="-2050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intuition of the </a:t>
                </a:r>
                <a:r>
                  <a:rPr lang="en-US" sz="2800" dirty="0" err="1"/>
                  <a:t>skipgram</a:t>
                </a:r>
                <a:r>
                  <a:rPr lang="en-US" sz="2800" dirty="0"/>
                  <a:t> model is to base this probability on embedding similarity</a:t>
                </a:r>
              </a:p>
              <a:p>
                <a:pPr lvl="1"/>
                <a:r>
                  <a:rPr lang="en-US" sz="2400" dirty="0"/>
                  <a:t>A word is likely to occur near the target if its embedding vector is similar to the target embedding</a:t>
                </a:r>
              </a:p>
              <a:p>
                <a:r>
                  <a:rPr lang="en-US" sz="2800" dirty="0"/>
                  <a:t>To compute similarity between these dense embeddings, we rely on the intuition that two vectors are similar if they have a high dot product</a:t>
                </a:r>
              </a:p>
              <a:p>
                <a:pPr lvl="1"/>
                <a:r>
                  <a:rPr lang="en-US" sz="2400" dirty="0"/>
                  <a:t>Cosine is just a normalized dot product!</a:t>
                </a:r>
              </a:p>
              <a:p>
                <a:pPr lvl="1"/>
                <a:r>
                  <a:rPr lang="en-US" sz="2400" dirty="0"/>
                  <a:t>Similarity(</a:t>
                </a:r>
                <a:r>
                  <a:rPr lang="en-US" sz="2400" i="1" dirty="0" err="1"/>
                  <a:t>c</a:t>
                </a:r>
                <a:r>
                  <a:rPr lang="en-US" sz="2400" dirty="0" err="1"/>
                  <a:t>,</a:t>
                </a:r>
                <a:r>
                  <a:rPr lang="en-US" sz="2400" i="1" dirty="0" err="1"/>
                  <a:t>w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5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Consider the matrix </a:t>
                </a:r>
                <a:r>
                  <a:rPr lang="en-US" sz="2800" b="1" i="1" dirty="0"/>
                  <a:t>U</a:t>
                </a:r>
                <a:r>
                  <a:rPr lang="en-US" sz="2800" dirty="0"/>
                  <a:t> and </a:t>
                </a:r>
                <a:r>
                  <a:rPr lang="en-US" sz="2800" b="1" i="1" dirty="0"/>
                  <a:t>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represents a ‘context’ vector representation (embedding) of word </a:t>
                </a:r>
                <a:r>
                  <a:rPr lang="en-US" sz="2200" i="1" dirty="0"/>
                  <a:t>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represents a ‘center’ vector representation (embedding) of word </a:t>
                </a:r>
                <a:r>
                  <a:rPr lang="en-US" sz="2200" i="1" dirty="0"/>
                  <a:t>o</a:t>
                </a:r>
              </a:p>
              <a:p>
                <a:r>
                  <a:rPr lang="en-US" sz="2400" dirty="0"/>
                  <a:t>Hence, to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, we need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Vocab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Apply 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function</a:t>
                </a:r>
              </a:p>
              <a:p>
                <a:pPr lvl="1"/>
                <a:r>
                  <a:rPr lang="en-US" sz="2200" b="0" dirty="0"/>
                  <a:t>Therefore,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Vocab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400" dirty="0"/>
                  <a:t>For a single pair of words </a:t>
                </a:r>
                <a:r>
                  <a:rPr lang="en-US" sz="2400" i="1" dirty="0"/>
                  <a:t>w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c,</a:t>
                </a:r>
                <a:r>
                  <a:rPr lang="en-US" sz="2400" dirty="0"/>
                  <a:t> the loss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Called the </a:t>
                </a:r>
                <a:r>
                  <a:rPr lang="en-US" sz="2200" dirty="0" err="1"/>
                  <a:t>Niave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loss</a:t>
                </a:r>
              </a:p>
              <a:p>
                <a:endParaRPr lang="en-US" sz="2400" b="1" i="1" dirty="0"/>
              </a:p>
              <a:p>
                <a:pPr lvl="1"/>
                <a:endParaRPr lang="en-US" sz="22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16D6-0419-D95F-EF0B-35D2F805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9397"/>
            <a:ext cx="10058400" cy="53528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Word2vec uses the Negative Sampling loss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Treat the target (center) word </a:t>
            </a:r>
            <a:r>
              <a:rPr lang="en-US" sz="3200" i="1" dirty="0"/>
              <a:t>w</a:t>
            </a:r>
            <a:r>
              <a:rPr lang="en-US" sz="3200" dirty="0"/>
              <a:t> and a context word </a:t>
            </a:r>
            <a:r>
              <a:rPr lang="en-US" sz="3200" i="1" dirty="0"/>
              <a:t>c</a:t>
            </a:r>
            <a:r>
              <a:rPr lang="en-US" sz="3200" dirty="0"/>
              <a:t> as positive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Randomly sample other words in the lexicon to get negative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 logistic (sigmoid) to train a classifier to distinguish those two cases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 the learned weights as the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9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845734"/>
            <a:ext cx="8839200" cy="2116666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0"/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</a:t>
            </a:r>
            <a:r>
              <a:rPr lang="en-US" sz="3200" dirty="0">
                <a:highlight>
                  <a:srgbClr val="FFFF00"/>
                </a:highlight>
              </a:rPr>
              <a:t>tablespoon of  </a:t>
            </a:r>
            <a:r>
              <a:rPr lang="en-US" sz="3200" dirty="0">
                <a:highlight>
                  <a:srgbClr val="FF0000"/>
                </a:highlight>
              </a:rPr>
              <a:t>apricot</a:t>
            </a:r>
            <a:r>
              <a:rPr lang="en-US" sz="3200" dirty="0">
                <a:highlight>
                  <a:srgbClr val="FFFF00"/>
                </a:highlight>
              </a:rPr>
              <a:t>  jam,   a</a:t>
            </a:r>
            <a:r>
              <a:rPr lang="en-US" sz="3200" dirty="0"/>
              <a:t>]  pinch…</a:t>
            </a:r>
          </a:p>
          <a:p>
            <a:pPr marL="342900" lvl="1" indent="-342900">
              <a:buClrTx/>
            </a:pPr>
            <a:endParaRPr lang="en-US" sz="3600" i="1" dirty="0"/>
          </a:p>
          <a:p>
            <a:pPr marL="342900" lvl="2" indent="0">
              <a:buNone/>
            </a:pPr>
            <a:endParaRPr lang="en-US" sz="28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z="1050">
                <a:latin typeface="Calibri" panose="020F0502020204030204"/>
              </a:rPr>
              <a:pPr>
                <a:defRPr/>
              </a:pPr>
              <a:t>25</a:t>
            </a:fld>
            <a:endParaRPr lang="en-US" sz="1050">
              <a:latin typeface="Calibri" panose="020F05020202040302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0" y="2372117"/>
            <a:ext cx="2438400" cy="37457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040E3-BE76-DD4C-B3B7-51FB0D3F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3060526" cy="25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21135-8403-6C40-9C46-5EB9D9F87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12466"/>
            <a:ext cx="5242922" cy="2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/>
                  <a:t>Consider the set of positive and negative training instances, and an initial set of embedding vectors (</a:t>
                </a:r>
                <a:r>
                  <a:rPr lang="en-US" sz="2200" b="1" i="1" dirty="0"/>
                  <a:t>U</a:t>
                </a:r>
                <a:r>
                  <a:rPr lang="en-US" sz="2200" dirty="0"/>
                  <a:t> and </a:t>
                </a:r>
                <a:r>
                  <a:rPr lang="en-US" sz="2200" b="1" i="1" dirty="0"/>
                  <a:t>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Assume K negative word samples drawn from the vocabulary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and their context vectors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Assume they are distinct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For a target word </a:t>
                </a:r>
                <a:r>
                  <a:rPr lang="en-US" sz="2200" i="1" dirty="0"/>
                  <a:t>t </a:t>
                </a:r>
                <a:r>
                  <a:rPr lang="en-US" sz="2200" dirty="0"/>
                  <a:t>and a context word </a:t>
                </a:r>
                <a:r>
                  <a:rPr lang="en-US" sz="2200" i="1" dirty="0"/>
                  <a:t>c, </a:t>
                </a:r>
                <a:r>
                  <a:rPr lang="en-US" sz="2200" dirty="0"/>
                  <a:t>the loss function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for 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i="1" dirty="0"/>
                  <a:t>,</a:t>
                </a:r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/>
                  <a:t> is the logistic (sigmoid) function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Consider why this loss function is much more efficient to compute than the naïve-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loss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7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))−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minimize the loss. How?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Use SGD algorithm! Need to calculate the gradient first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: explain in words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Then, update the embeddings using SGD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US" sz="28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9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looking at word vectors, we’ll use </a:t>
            </a:r>
            <a:r>
              <a:rPr lang="en-US" dirty="0" err="1"/>
              <a:t>Gensim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also use it in homework for word vectors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It's a package for for word and text similarity modeling, which started with (LDA-style) topic models and grew into SVD and neural word representations.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But its efficient and scalable, and quite widely used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621-81F1-4253-09A0-E172C78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461-1CAE-BC7F-5167-FA9503E2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size of window in the previous example? </a:t>
            </a:r>
          </a:p>
          <a:p>
            <a:pPr>
              <a:lnSpc>
                <a:spcPct val="150000"/>
              </a:lnSpc>
            </a:pPr>
            <a:r>
              <a:rPr lang="en-US" dirty="0"/>
              <a:t>Small windows (C= +/- 2)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syntactically similar words in same taxonomy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other fictional schools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Sunnydale, </a:t>
            </a:r>
            <a:r>
              <a:rPr lang="en-US" dirty="0" err="1"/>
              <a:t>Evernight</a:t>
            </a:r>
            <a:r>
              <a:rPr lang="en-US" dirty="0"/>
              <a:t>, </a:t>
            </a:r>
            <a:r>
              <a:rPr lang="en-US" dirty="0" err="1"/>
              <a:t>Blandings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Large windows (C= +/- 5)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related words in same semantic field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Harry Potter world: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Dumbledore, half-blood,  Malfoy</a:t>
            </a:r>
          </a:p>
        </p:txBody>
      </p:sp>
    </p:spTree>
    <p:extLst>
      <p:ext uri="{BB962C8B-B14F-4D97-AF65-F5344CB8AC3E}">
        <p14:creationId xmlns:p14="http://schemas.microsoft.com/office/powerpoint/2010/main" val="1884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Instead, learn to encode similarity in the vectors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747413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analogy,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89" y="3429000"/>
            <a:ext cx="4267022" cy="2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73C-2E48-2B4E-F1BA-F5A93A8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Prosperities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E1F4-5DB4-64DE-A8D9-6010B62C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review this in the exercise</a:t>
            </a:r>
          </a:p>
        </p:txBody>
      </p:sp>
    </p:spTree>
    <p:extLst>
      <p:ext uri="{BB962C8B-B14F-4D97-AF65-F5344CB8AC3E}">
        <p14:creationId xmlns:p14="http://schemas.microsoft.com/office/powerpoint/2010/main" val="64595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77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6" y="2925367"/>
            <a:ext cx="5722654" cy="20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EE6-E139-4856-5910-0BE7C48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1BDE-C1FD-2058-C868-680B837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Again, Word embeddings are one of the most important concepts in modern NLP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Technically, an embedding is a continuous vector representation of something that is usually discrete</a:t>
            </a:r>
          </a:p>
          <a:p>
            <a:pPr>
              <a:lnSpc>
                <a:spcPct val="150000"/>
              </a:lnSpc>
            </a:pPr>
            <a:r>
              <a:rPr lang="en-US" dirty="0"/>
              <a:t>A word embedding is a continuous vector representation of a word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simpler terms, word embeddings are a way to represent each word with a 300-element array filled with nonzero float numbers</a:t>
            </a:r>
          </a:p>
        </p:txBody>
      </p:sp>
    </p:spTree>
    <p:extLst>
      <p:ext uri="{BB962C8B-B14F-4D97-AF65-F5344CB8AC3E}">
        <p14:creationId xmlns:p14="http://schemas.microsoft.com/office/powerpoint/2010/main" val="16389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eyes of computers, “cat” is no closer to “dog” than it is to “pizza”</a:t>
            </a:r>
          </a:p>
          <a:p>
            <a:pPr>
              <a:lnSpc>
                <a:spcPct val="200000"/>
              </a:lnSpc>
            </a:pPr>
            <a:r>
              <a:rPr lang="en-US" dirty="0"/>
              <a:t>One way to deal with discrete words programmatically is to assign indices: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Index(“cat”) = 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Index(“dog”) = 2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Index(“pizza”) = 3</a:t>
            </a:r>
          </a:p>
          <a:p>
            <a:pPr>
              <a:lnSpc>
                <a:spcPct val="200000"/>
              </a:lnSpc>
            </a:pPr>
            <a:r>
              <a:rPr lang="en-US" dirty="0"/>
              <a:t>But this method isn’t any better than dealing with raw words	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2478</TotalTime>
  <Words>1842</Words>
  <Application>Microsoft Macintosh PowerPoint</Application>
  <PresentationFormat>Widescreen</PresentationFormat>
  <Paragraphs>198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CMSY10</vt:lpstr>
      <vt:lpstr>Noto serif</vt:lpstr>
      <vt:lpstr>Rockwell</vt:lpstr>
      <vt:lpstr>Rockwell Condensed</vt:lpstr>
      <vt:lpstr>Rockwell Extra Bold</vt:lpstr>
      <vt:lpstr>Tahoma</vt:lpstr>
      <vt:lpstr>URWPalladioL</vt:lpstr>
      <vt:lpstr>Wingdings</vt:lpstr>
      <vt:lpstr>Wood Type</vt:lpstr>
      <vt:lpstr>BUS 243</vt:lpstr>
      <vt:lpstr>Word vectors </vt:lpstr>
      <vt:lpstr>Problem with words as discrete symbols</vt:lpstr>
      <vt:lpstr>Representing words by their context</vt:lpstr>
      <vt:lpstr>Context, context, context</vt:lpstr>
      <vt:lpstr>Word vectors</vt:lpstr>
      <vt:lpstr>What are word embeddings?</vt:lpstr>
      <vt:lpstr>Discreteness of language</vt:lpstr>
      <vt:lpstr>Word embeddings in a 1-D space</vt:lpstr>
      <vt:lpstr>Word embeddings in a 2-D space</vt:lpstr>
      <vt:lpstr>How about 3-D? </vt:lpstr>
      <vt:lpstr>How about one-hot vectors, then?</vt:lpstr>
      <vt:lpstr>PowerPoint Presentation</vt:lpstr>
      <vt:lpstr>Word2vec</vt:lpstr>
      <vt:lpstr>Remarkable accuracy</vt:lpstr>
      <vt:lpstr>Very high accuracy</vt:lpstr>
      <vt:lpstr>Common methods for getting short dense vectors</vt:lpstr>
      <vt:lpstr>Why Word2vec?</vt:lpstr>
      <vt:lpstr>Why Word2vec?</vt:lpstr>
      <vt:lpstr>Let’s see what we want, first</vt:lpstr>
      <vt:lpstr>PowerPoint Presentation</vt:lpstr>
      <vt:lpstr>PowerPoint Presentation</vt:lpstr>
      <vt:lpstr>PowerPoint Presentation</vt:lpstr>
      <vt:lpstr>PowerPoint Presentation</vt:lpstr>
      <vt:lpstr>Skip-Gram Training data</vt:lpstr>
      <vt:lpstr>PowerPoint Presentation</vt:lpstr>
      <vt:lpstr>PowerPoint Presentation</vt:lpstr>
      <vt:lpstr>Application: Gensim</vt:lpstr>
      <vt:lpstr>Discussions</vt:lpstr>
      <vt:lpstr>Word analogy, again?</vt:lpstr>
      <vt:lpstr>Vector-oriented reasoning</vt:lpstr>
      <vt:lpstr>Prosperities of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93</cp:revision>
  <dcterms:created xsi:type="dcterms:W3CDTF">2023-05-26T09:04:50Z</dcterms:created>
  <dcterms:modified xsi:type="dcterms:W3CDTF">2023-07-24T16:41:25Z</dcterms:modified>
</cp:coreProperties>
</file>