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2"/>
  </p:notesMasterIdLst>
  <p:sldIdLst>
    <p:sldId id="256" r:id="rId2"/>
    <p:sldId id="289" r:id="rId3"/>
    <p:sldId id="257" r:id="rId4"/>
    <p:sldId id="258" r:id="rId5"/>
    <p:sldId id="259" r:id="rId6"/>
    <p:sldId id="261" r:id="rId7"/>
    <p:sldId id="290" r:id="rId8"/>
    <p:sldId id="262" r:id="rId9"/>
    <p:sldId id="263" r:id="rId10"/>
    <p:sldId id="264" r:id="rId11"/>
    <p:sldId id="265" r:id="rId12"/>
    <p:sldId id="267" r:id="rId13"/>
    <p:sldId id="268" r:id="rId14"/>
    <p:sldId id="269" r:id="rId15"/>
    <p:sldId id="271" r:id="rId16"/>
    <p:sldId id="272" r:id="rId17"/>
    <p:sldId id="274" r:id="rId18"/>
    <p:sldId id="275" r:id="rId19"/>
    <p:sldId id="276" r:id="rId20"/>
    <p:sldId id="277" r:id="rId21"/>
    <p:sldId id="278" r:id="rId22"/>
    <p:sldId id="279" r:id="rId23"/>
    <p:sldId id="280" r:id="rId24"/>
    <p:sldId id="281" r:id="rId25"/>
    <p:sldId id="284" r:id="rId26"/>
    <p:sldId id="283"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7"/>
    <p:restoredTop sz="94643"/>
  </p:normalViewPr>
  <p:slideViewPr>
    <p:cSldViewPr snapToGrid="0">
      <p:cViewPr varScale="1">
        <p:scale>
          <a:sx n="139" d="100"/>
          <a:sy n="139" d="100"/>
        </p:scale>
        <p:origin x="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4/7/23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4/7/23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4/7/23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4/7/23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4/7/23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4/7/23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4</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0320-3873-0AF2-2912-B6D0A0B21DB0}"/>
              </a:ext>
            </a:extLst>
          </p:cNvPr>
          <p:cNvSpPr>
            <a:spLocks noGrp="1"/>
          </p:cNvSpPr>
          <p:nvPr>
            <p:ph type="title"/>
          </p:nvPr>
        </p:nvSpPr>
        <p:spPr/>
        <p:txBody>
          <a:bodyPr>
            <a:normAutofit/>
          </a:bodyPr>
          <a:lstStyle/>
          <a:p>
            <a:r>
              <a:rPr lang="en-US" sz="4000" b="1" dirty="0"/>
              <a:t>Human approach</a:t>
            </a:r>
          </a:p>
        </p:txBody>
      </p:sp>
      <p:sp>
        <p:nvSpPr>
          <p:cNvPr id="3" name="Content Placeholder 2">
            <a:extLst>
              <a:ext uri="{FF2B5EF4-FFF2-40B4-BE49-F238E27FC236}">
                <a16:creationId xmlns:a16="http://schemas.microsoft.com/office/drawing/2014/main" id="{B638DD26-7CDB-D63D-F271-9C75A78BE00D}"/>
              </a:ext>
            </a:extLst>
          </p:cNvPr>
          <p:cNvSpPr>
            <a:spLocks noGrp="1"/>
          </p:cNvSpPr>
          <p:nvPr>
            <p:ph idx="1"/>
          </p:nvPr>
        </p:nvSpPr>
        <p:spPr/>
        <p:txBody>
          <a:bodyPr>
            <a:normAutofit/>
          </a:bodyPr>
          <a:lstStyle/>
          <a:p>
            <a:pPr>
              <a:lnSpc>
                <a:spcPct val="150000"/>
              </a:lnSpc>
            </a:pPr>
            <a:r>
              <a:rPr lang="en-US" dirty="0"/>
              <a:t>Consider you are doing the two tasks manually</a:t>
            </a:r>
          </a:p>
          <a:p>
            <a:pPr>
              <a:lnSpc>
                <a:spcPct val="150000"/>
              </a:lnSpc>
            </a:pPr>
            <a:r>
              <a:rPr lang="en-US" dirty="0"/>
              <a:t>What’s you rule?</a:t>
            </a:r>
          </a:p>
          <a:p>
            <a:pPr lvl="1">
              <a:lnSpc>
                <a:spcPct val="150000"/>
              </a:lnSpc>
            </a:pPr>
            <a:r>
              <a:rPr lang="en-US" dirty="0"/>
              <a:t>The number of topics</a:t>
            </a:r>
          </a:p>
          <a:p>
            <a:pPr lvl="1">
              <a:lnSpc>
                <a:spcPct val="150000"/>
              </a:lnSpc>
            </a:pPr>
            <a:r>
              <a:rPr lang="en-US" dirty="0"/>
              <a:t>How about weights?</a:t>
            </a:r>
          </a:p>
          <a:p>
            <a:pPr lvl="2">
              <a:lnSpc>
                <a:spcPct val="150000"/>
              </a:lnSpc>
            </a:pPr>
            <a:r>
              <a:rPr lang="en-US" dirty="0"/>
              <a:t>Probably you perform a semantic approach</a:t>
            </a:r>
          </a:p>
          <a:p>
            <a:pPr>
              <a:lnSpc>
                <a:spcPct val="150000"/>
              </a:lnSpc>
            </a:pPr>
            <a:r>
              <a:rPr lang="en-US" dirty="0"/>
              <a:t>How about a machine?</a:t>
            </a:r>
          </a:p>
        </p:txBody>
      </p:sp>
    </p:spTree>
    <p:extLst>
      <p:ext uri="{BB962C8B-B14F-4D97-AF65-F5344CB8AC3E}">
        <p14:creationId xmlns:p14="http://schemas.microsoft.com/office/powerpoint/2010/main" val="421017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8ED0-5BF7-FAD9-4F6B-3AA912AABEAF}"/>
              </a:ext>
            </a:extLst>
          </p:cNvPr>
          <p:cNvSpPr>
            <a:spLocks noGrp="1"/>
          </p:cNvSpPr>
          <p:nvPr>
            <p:ph type="title"/>
          </p:nvPr>
        </p:nvSpPr>
        <p:spPr/>
        <p:txBody>
          <a:bodyPr>
            <a:normAutofit/>
          </a:bodyPr>
          <a:lstStyle/>
          <a:p>
            <a:r>
              <a:rPr lang="en-US" sz="4000" b="1" dirty="0"/>
              <a:t>The relationships can be flipped</a:t>
            </a:r>
          </a:p>
        </p:txBody>
      </p:sp>
      <p:sp>
        <p:nvSpPr>
          <p:cNvPr id="4" name="Content Placeholder 3">
            <a:extLst>
              <a:ext uri="{FF2B5EF4-FFF2-40B4-BE49-F238E27FC236}">
                <a16:creationId xmlns:a16="http://schemas.microsoft.com/office/drawing/2014/main" id="{06B6627A-6BCA-955B-4E04-3C60AC008617}"/>
              </a:ext>
            </a:extLst>
          </p:cNvPr>
          <p:cNvSpPr>
            <a:spLocks noGrp="1"/>
          </p:cNvSpPr>
          <p:nvPr>
            <p:ph idx="1"/>
          </p:nvPr>
        </p:nvSpPr>
        <p:spPr/>
        <p:txBody>
          <a:bodyPr>
            <a:normAutofit fontScale="77500" lnSpcReduction="20000"/>
          </a:bodyPr>
          <a:lstStyle/>
          <a:p>
            <a:pPr>
              <a:lnSpc>
                <a:spcPct val="200000"/>
              </a:lnSpc>
            </a:pPr>
            <a:r>
              <a:rPr lang="en-US" sz="3200" dirty="0"/>
              <a:t>3X1 topic vector → 6X1 TF-IDF</a:t>
            </a:r>
          </a:p>
          <a:p>
            <a:pPr lvl="1">
              <a:lnSpc>
                <a:spcPct val="200000"/>
              </a:lnSpc>
            </a:pPr>
            <a:r>
              <a:rPr lang="en-US" sz="2800" dirty="0"/>
              <a:t>Need to have 6X3 weights</a:t>
            </a:r>
          </a:p>
          <a:p>
            <a:pPr lvl="1">
              <a:lnSpc>
                <a:spcPct val="200000"/>
              </a:lnSpc>
            </a:pPr>
            <a:r>
              <a:rPr lang="en-US" sz="2800" dirty="0"/>
              <a:t>Human approach: no problem</a:t>
            </a:r>
          </a:p>
          <a:p>
            <a:pPr lvl="1">
              <a:lnSpc>
                <a:spcPct val="200000"/>
              </a:lnSpc>
            </a:pPr>
            <a:r>
              <a:rPr lang="en-US" sz="2800" dirty="0"/>
              <a:t>See the code and make sense of it</a:t>
            </a:r>
          </a:p>
          <a:p>
            <a:pPr>
              <a:lnSpc>
                <a:spcPct val="200000"/>
              </a:lnSpc>
            </a:pPr>
            <a:r>
              <a:rPr lang="en-US" sz="3200" dirty="0"/>
              <a:t>If we have the weights, possible to represent each words in terms of topics</a:t>
            </a:r>
          </a:p>
        </p:txBody>
      </p:sp>
    </p:spTree>
    <p:extLst>
      <p:ext uri="{BB962C8B-B14F-4D97-AF65-F5344CB8AC3E}">
        <p14:creationId xmlns:p14="http://schemas.microsoft.com/office/powerpoint/2010/main" val="212514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A15F-263A-E574-790E-8F332C51CBC0}"/>
              </a:ext>
            </a:extLst>
          </p:cNvPr>
          <p:cNvSpPr>
            <a:spLocks noGrp="1"/>
          </p:cNvSpPr>
          <p:nvPr>
            <p:ph type="title"/>
          </p:nvPr>
        </p:nvSpPr>
        <p:spPr/>
        <p:txBody>
          <a:bodyPr>
            <a:normAutofit/>
          </a:bodyPr>
          <a:lstStyle/>
          <a:p>
            <a:r>
              <a:rPr lang="en-US" sz="4000" b="1" dirty="0"/>
              <a:t>Represent each word in terms of topics</a:t>
            </a:r>
          </a:p>
        </p:txBody>
      </p:sp>
      <p:pic>
        <p:nvPicPr>
          <p:cNvPr id="2050" name="Picture 2">
            <a:extLst>
              <a:ext uri="{FF2B5EF4-FFF2-40B4-BE49-F238E27FC236}">
                <a16:creationId xmlns:a16="http://schemas.microsoft.com/office/drawing/2014/main" id="{CF8CC122-B062-2449-FFD1-63DFF5A7B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9300" y="1981994"/>
            <a:ext cx="56134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72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1806-BD3F-2216-67F8-9148E2999FAF}"/>
              </a:ext>
            </a:extLst>
          </p:cNvPr>
          <p:cNvSpPr>
            <a:spLocks noGrp="1"/>
          </p:cNvSpPr>
          <p:nvPr>
            <p:ph type="title"/>
          </p:nvPr>
        </p:nvSpPr>
        <p:spPr/>
        <p:txBody>
          <a:bodyPr>
            <a:normAutofit/>
          </a:bodyPr>
          <a:lstStyle/>
          <a:p>
            <a:r>
              <a:rPr lang="en-US" sz="4000" b="1" dirty="0"/>
              <a:t>Wonderful topic vectors</a:t>
            </a:r>
          </a:p>
        </p:txBody>
      </p:sp>
      <p:sp>
        <p:nvSpPr>
          <p:cNvPr id="3" name="Content Placeholder 2">
            <a:extLst>
              <a:ext uri="{FF2B5EF4-FFF2-40B4-BE49-F238E27FC236}">
                <a16:creationId xmlns:a16="http://schemas.microsoft.com/office/drawing/2014/main" id="{FCFAC9C1-71C3-85FC-F40E-5097547D927E}"/>
              </a:ext>
            </a:extLst>
          </p:cNvPr>
          <p:cNvSpPr>
            <a:spLocks noGrp="1"/>
          </p:cNvSpPr>
          <p:nvPr>
            <p:ph idx="1"/>
          </p:nvPr>
        </p:nvSpPr>
        <p:spPr/>
        <p:txBody>
          <a:bodyPr>
            <a:normAutofit fontScale="92500"/>
          </a:bodyPr>
          <a:lstStyle/>
          <a:p>
            <a:pPr>
              <a:lnSpc>
                <a:spcPct val="150000"/>
              </a:lnSpc>
            </a:pPr>
            <a:r>
              <a:rPr lang="en-US" dirty="0"/>
              <a:t>Using three topics animal, pet, and NYC, we can represent all the words in our corpus, then.</a:t>
            </a:r>
          </a:p>
          <a:p>
            <a:pPr lvl="1">
              <a:lnSpc>
                <a:spcPct val="150000"/>
              </a:lnSpc>
            </a:pPr>
            <a:r>
              <a:rPr lang="en-US" b="0" i="0" dirty="0">
                <a:solidFill>
                  <a:srgbClr val="000000"/>
                </a:solidFill>
                <a:effectLst/>
              </a:rPr>
              <a:t>In the thought experiment, you compressed six dimensions (TF-IDF normalized frequencies) into three dimensions (topics)</a:t>
            </a:r>
          </a:p>
          <a:p>
            <a:pPr>
              <a:lnSpc>
                <a:spcPct val="150000"/>
              </a:lnSpc>
            </a:pPr>
            <a:r>
              <a:rPr lang="en-US" dirty="0"/>
              <a:t>This subjective, labor-intensive approach to semantic analysis relies on </a:t>
            </a:r>
            <a:r>
              <a:rPr lang="en-US" b="1" i="1" dirty="0"/>
              <a:t>human intuition and common sense</a:t>
            </a:r>
            <a:r>
              <a:rPr lang="en-US" dirty="0"/>
              <a:t> to break down documents into topics</a:t>
            </a:r>
          </a:p>
          <a:p>
            <a:pPr lvl="1">
              <a:lnSpc>
                <a:spcPct val="150000"/>
              </a:lnSpc>
            </a:pPr>
            <a:r>
              <a:rPr lang="en-US" dirty="0"/>
              <a:t>Topics mean really something here</a:t>
            </a:r>
          </a:p>
        </p:txBody>
      </p:sp>
    </p:spTree>
    <p:extLst>
      <p:ext uri="{BB962C8B-B14F-4D97-AF65-F5344CB8AC3E}">
        <p14:creationId xmlns:p14="http://schemas.microsoft.com/office/powerpoint/2010/main" val="166636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AA65-34D8-D582-3852-1DF657AAD4F6}"/>
              </a:ext>
            </a:extLst>
          </p:cNvPr>
          <p:cNvSpPr>
            <a:spLocks noGrp="1"/>
          </p:cNvSpPr>
          <p:nvPr>
            <p:ph type="title"/>
          </p:nvPr>
        </p:nvSpPr>
        <p:spPr/>
        <p:txBody>
          <a:bodyPr>
            <a:normAutofit/>
          </a:bodyPr>
          <a:lstStyle/>
          <a:p>
            <a:r>
              <a:rPr lang="en-US" sz="4000" b="1" dirty="0"/>
              <a:t>Machine Approach</a:t>
            </a:r>
          </a:p>
        </p:txBody>
      </p:sp>
      <p:sp>
        <p:nvSpPr>
          <p:cNvPr id="3" name="Content Placeholder 2">
            <a:extLst>
              <a:ext uri="{FF2B5EF4-FFF2-40B4-BE49-F238E27FC236}">
                <a16:creationId xmlns:a16="http://schemas.microsoft.com/office/drawing/2014/main" id="{24199D3D-A456-07B5-6FB9-F1FE6C37DA9D}"/>
              </a:ext>
            </a:extLst>
          </p:cNvPr>
          <p:cNvSpPr>
            <a:spLocks noGrp="1"/>
          </p:cNvSpPr>
          <p:nvPr>
            <p:ph idx="1"/>
          </p:nvPr>
        </p:nvSpPr>
        <p:spPr/>
        <p:txBody>
          <a:bodyPr>
            <a:normAutofit fontScale="92500" lnSpcReduction="10000"/>
          </a:bodyPr>
          <a:lstStyle/>
          <a:p>
            <a:pPr>
              <a:lnSpc>
                <a:spcPct val="150000"/>
              </a:lnSpc>
            </a:pPr>
            <a:r>
              <a:rPr lang="en-US" dirty="0"/>
              <a:t>How could we deal with common sense and intuition?</a:t>
            </a:r>
          </a:p>
          <a:p>
            <a:pPr>
              <a:lnSpc>
                <a:spcPct val="150000"/>
              </a:lnSpc>
            </a:pPr>
            <a:r>
              <a:rPr lang="en-US" dirty="0"/>
              <a:t>That is, what’s the algorithm to generate topic vectors?</a:t>
            </a:r>
          </a:p>
          <a:p>
            <a:pPr>
              <a:lnSpc>
                <a:spcPct val="150000"/>
              </a:lnSpc>
            </a:pPr>
            <a:r>
              <a:rPr lang="en-US" dirty="0"/>
              <a:t>Textbook borrows the idea:</a:t>
            </a:r>
          </a:p>
          <a:p>
            <a:pPr lvl="1">
              <a:lnSpc>
                <a:spcPct val="150000"/>
              </a:lnSpc>
            </a:pPr>
            <a:r>
              <a:rPr lang="en-US" i="1" dirty="0"/>
              <a:t>You shall know a word by the company it keeps</a:t>
            </a:r>
          </a:p>
          <a:p>
            <a:pPr lvl="1">
              <a:lnSpc>
                <a:spcPct val="150000"/>
              </a:lnSpc>
            </a:pPr>
            <a:r>
              <a:rPr lang="en-US" dirty="0"/>
              <a:t>Well, not necessary true here</a:t>
            </a:r>
          </a:p>
          <a:p>
            <a:pPr>
              <a:lnSpc>
                <a:spcPct val="150000"/>
              </a:lnSpc>
            </a:pPr>
            <a:r>
              <a:rPr lang="en-US" dirty="0"/>
              <a:t>Let’s start with Linear discriminant analysis</a:t>
            </a:r>
          </a:p>
          <a:p>
            <a:pPr lvl="1">
              <a:lnSpc>
                <a:spcPct val="150000"/>
              </a:lnSpc>
            </a:pPr>
            <a:r>
              <a:rPr lang="en-US" dirty="0"/>
              <a:t>Discuss whether we could find the </a:t>
            </a:r>
            <a:r>
              <a:rPr lang="en-US" b="1" i="1" dirty="0"/>
              <a:t>topics </a:t>
            </a:r>
          </a:p>
        </p:txBody>
      </p:sp>
    </p:spTree>
    <p:extLst>
      <p:ext uri="{BB962C8B-B14F-4D97-AF65-F5344CB8AC3E}">
        <p14:creationId xmlns:p14="http://schemas.microsoft.com/office/powerpoint/2010/main" val="411608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4BAA-BDCC-2659-A0ED-75D4709D528D}"/>
              </a:ext>
            </a:extLst>
          </p:cNvPr>
          <p:cNvSpPr>
            <a:spLocks noGrp="1"/>
          </p:cNvSpPr>
          <p:nvPr>
            <p:ph type="title"/>
          </p:nvPr>
        </p:nvSpPr>
        <p:spPr/>
        <p:txBody>
          <a:bodyPr>
            <a:normAutofit/>
          </a:bodyPr>
          <a:lstStyle/>
          <a:p>
            <a:r>
              <a:rPr lang="en-US" sz="4000" b="1" dirty="0"/>
              <a:t>Linear discriminant analysis (LDA)</a:t>
            </a:r>
          </a:p>
        </p:txBody>
      </p:sp>
      <p:sp>
        <p:nvSpPr>
          <p:cNvPr id="3" name="Content Placeholder 2">
            <a:extLst>
              <a:ext uri="{FF2B5EF4-FFF2-40B4-BE49-F238E27FC236}">
                <a16:creationId xmlns:a16="http://schemas.microsoft.com/office/drawing/2014/main" id="{561BD4AD-D66D-BCE5-FC7C-80C16F0231B5}"/>
              </a:ext>
            </a:extLst>
          </p:cNvPr>
          <p:cNvSpPr>
            <a:spLocks noGrp="1"/>
          </p:cNvSpPr>
          <p:nvPr>
            <p:ph idx="1"/>
          </p:nvPr>
        </p:nvSpPr>
        <p:spPr/>
        <p:txBody>
          <a:bodyPr>
            <a:normAutofit/>
          </a:bodyPr>
          <a:lstStyle/>
          <a:p>
            <a:pPr>
              <a:lnSpc>
                <a:spcPct val="100000"/>
              </a:lnSpc>
            </a:pPr>
            <a:r>
              <a:rPr lang="en-US" dirty="0"/>
              <a:t>It is not a topic modeling</a:t>
            </a:r>
          </a:p>
          <a:p>
            <a:pPr>
              <a:lnSpc>
                <a:spcPct val="100000"/>
              </a:lnSpc>
            </a:pPr>
            <a:r>
              <a:rPr lang="en-US" dirty="0"/>
              <a:t>Remember what we need to do for the topic modeling</a:t>
            </a:r>
          </a:p>
          <a:p>
            <a:pPr lvl="1">
              <a:lnSpc>
                <a:spcPct val="100000"/>
              </a:lnSpc>
            </a:pPr>
            <a:r>
              <a:rPr lang="en-US" dirty="0"/>
              <a:t>The number of topics</a:t>
            </a:r>
          </a:p>
          <a:p>
            <a:pPr lvl="1">
              <a:lnSpc>
                <a:spcPct val="100000"/>
              </a:lnSpc>
            </a:pPr>
            <a:r>
              <a:rPr lang="en-US" dirty="0"/>
              <a:t>The corresponding weights</a:t>
            </a:r>
          </a:p>
          <a:p>
            <a:pPr>
              <a:lnSpc>
                <a:spcPct val="100000"/>
              </a:lnSpc>
            </a:pPr>
            <a:r>
              <a:rPr lang="en-US" dirty="0"/>
              <a:t>An LDA classifier is a supervised algorithm, so you do need labels for your document classes</a:t>
            </a:r>
          </a:p>
          <a:p>
            <a:pPr lvl="1">
              <a:lnSpc>
                <a:spcPct val="100000"/>
              </a:lnSpc>
            </a:pPr>
            <a:r>
              <a:rPr lang="en-US" dirty="0"/>
              <a:t>The document classes should be given!</a:t>
            </a:r>
          </a:p>
          <a:p>
            <a:pPr lvl="2">
              <a:lnSpc>
                <a:spcPct val="100000"/>
              </a:lnSpc>
            </a:pPr>
            <a:r>
              <a:rPr lang="en-US" dirty="0"/>
              <a:t>Supervised learning</a:t>
            </a:r>
          </a:p>
          <a:p>
            <a:pPr lvl="2">
              <a:lnSpc>
                <a:spcPct val="100000"/>
              </a:lnSpc>
            </a:pPr>
            <a:r>
              <a:rPr lang="en-US" dirty="0"/>
              <a:t>Let’s see the code</a:t>
            </a:r>
          </a:p>
          <a:p>
            <a:pPr>
              <a:lnSpc>
                <a:spcPct val="100000"/>
              </a:lnSpc>
            </a:pPr>
            <a:endParaRPr lang="en-US" dirty="0"/>
          </a:p>
          <a:p>
            <a:pPr lvl="1">
              <a:lnSpc>
                <a:spcPct val="100000"/>
              </a:lnSpc>
            </a:pPr>
            <a:endParaRPr lang="en-US" dirty="0"/>
          </a:p>
        </p:txBody>
      </p:sp>
    </p:spTree>
    <p:extLst>
      <p:ext uri="{BB962C8B-B14F-4D97-AF65-F5344CB8AC3E}">
        <p14:creationId xmlns:p14="http://schemas.microsoft.com/office/powerpoint/2010/main" val="373865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5547-6D95-5B35-72B1-E0795808DE30}"/>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D6D8753D-949A-4C9D-0B1C-613F0D01270D}"/>
              </a:ext>
            </a:extLst>
          </p:cNvPr>
          <p:cNvSpPr>
            <a:spLocks noGrp="1"/>
          </p:cNvSpPr>
          <p:nvPr>
            <p:ph idx="1"/>
          </p:nvPr>
        </p:nvSpPr>
        <p:spPr/>
        <p:txBody>
          <a:bodyPr>
            <a:normAutofit fontScale="85000" lnSpcReduction="20000"/>
          </a:bodyPr>
          <a:lstStyle/>
          <a:p>
            <a:pPr>
              <a:lnSpc>
                <a:spcPct val="150000"/>
              </a:lnSpc>
            </a:pPr>
            <a:r>
              <a:rPr lang="en-US" dirty="0"/>
              <a:t>Still frequency matters</a:t>
            </a:r>
          </a:p>
          <a:p>
            <a:pPr>
              <a:lnSpc>
                <a:spcPct val="150000"/>
              </a:lnSpc>
            </a:pPr>
            <a:r>
              <a:rPr lang="en-US" dirty="0"/>
              <a:t>Calculate the TF-IDF</a:t>
            </a:r>
          </a:p>
          <a:p>
            <a:pPr>
              <a:lnSpc>
                <a:spcPct val="150000"/>
              </a:lnSpc>
            </a:pPr>
            <a:r>
              <a:rPr lang="en-US" dirty="0"/>
              <a:t>Calculate the centroid of each token by class</a:t>
            </a:r>
          </a:p>
          <a:p>
            <a:pPr lvl="1">
              <a:lnSpc>
                <a:spcPct val="150000"/>
              </a:lnSpc>
            </a:pPr>
            <a:r>
              <a:rPr lang="en-US" dirty="0"/>
              <a:t>Assume each word has some certain frequencies depending on the class</a:t>
            </a:r>
          </a:p>
          <a:p>
            <a:pPr lvl="1">
              <a:lnSpc>
                <a:spcPct val="150000"/>
              </a:lnSpc>
            </a:pPr>
            <a:r>
              <a:rPr lang="en-US" dirty="0"/>
              <a:t>Consider: </a:t>
            </a:r>
            <a:r>
              <a:rPr lang="en-US" dirty="0" err="1"/>
              <a:t>tfidf_docs.dot</a:t>
            </a:r>
            <a:r>
              <a:rPr lang="en-US" dirty="0"/>
              <a:t>(</a:t>
            </a:r>
            <a:r>
              <a:rPr lang="en-US" dirty="0" err="1"/>
              <a:t>spam_centroid</a:t>
            </a:r>
            <a:r>
              <a:rPr lang="en-US" dirty="0"/>
              <a:t> - </a:t>
            </a:r>
            <a:r>
              <a:rPr lang="en-US" dirty="0" err="1"/>
              <a:t>ham_centroid</a:t>
            </a:r>
            <a:r>
              <a:rPr lang="en-US" dirty="0"/>
              <a:t>)</a:t>
            </a:r>
          </a:p>
          <a:p>
            <a:pPr lvl="1">
              <a:lnSpc>
                <a:spcPct val="150000"/>
              </a:lnSpc>
            </a:pPr>
            <a:r>
              <a:rPr lang="en-US" dirty="0"/>
              <a:t>Explain in words</a:t>
            </a:r>
          </a:p>
          <a:p>
            <a:pPr lvl="2">
              <a:lnSpc>
                <a:spcPct val="150000"/>
              </a:lnSpc>
            </a:pPr>
            <a:r>
              <a:rPr lang="en-US" dirty="0"/>
              <a:t>E.g. what’s the meaning of 0 for a token?</a:t>
            </a:r>
          </a:p>
          <a:p>
            <a:pPr>
              <a:lnSpc>
                <a:spcPct val="150000"/>
              </a:lnSpc>
            </a:pPr>
            <a:r>
              <a:rPr lang="en-US" dirty="0"/>
              <a:t>Try to compare it with Naïve Bayes (optional: see the code)</a:t>
            </a:r>
          </a:p>
          <a:p>
            <a:pPr>
              <a:lnSpc>
                <a:spcPct val="150000"/>
              </a:lnSpc>
            </a:pPr>
            <a:endParaRPr lang="en-US" dirty="0"/>
          </a:p>
        </p:txBody>
      </p:sp>
    </p:spTree>
    <p:extLst>
      <p:ext uri="{BB962C8B-B14F-4D97-AF65-F5344CB8AC3E}">
        <p14:creationId xmlns:p14="http://schemas.microsoft.com/office/powerpoint/2010/main" val="101722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602C-7C6A-863B-46E1-5D7440261A2C}"/>
              </a:ext>
            </a:extLst>
          </p:cNvPr>
          <p:cNvSpPr>
            <a:spLocks noGrp="1"/>
          </p:cNvSpPr>
          <p:nvPr>
            <p:ph type="title"/>
          </p:nvPr>
        </p:nvSpPr>
        <p:spPr/>
        <p:txBody>
          <a:bodyPr>
            <a:normAutofit/>
          </a:bodyPr>
          <a:lstStyle/>
          <a:p>
            <a:r>
              <a:rPr lang="en-US" sz="4000" b="1" dirty="0"/>
              <a:t>Latent semantic analysis</a:t>
            </a:r>
          </a:p>
        </p:txBody>
      </p:sp>
      <p:sp>
        <p:nvSpPr>
          <p:cNvPr id="3" name="Content Placeholder 2">
            <a:extLst>
              <a:ext uri="{FF2B5EF4-FFF2-40B4-BE49-F238E27FC236}">
                <a16:creationId xmlns:a16="http://schemas.microsoft.com/office/drawing/2014/main" id="{3069E043-AC8E-C82F-859B-8FD96E5CBB77}"/>
              </a:ext>
            </a:extLst>
          </p:cNvPr>
          <p:cNvSpPr>
            <a:spLocks noGrp="1"/>
          </p:cNvSpPr>
          <p:nvPr>
            <p:ph idx="1"/>
          </p:nvPr>
        </p:nvSpPr>
        <p:spPr/>
        <p:txBody>
          <a:bodyPr/>
          <a:lstStyle/>
          <a:p>
            <a:pPr>
              <a:lnSpc>
                <a:spcPct val="200000"/>
              </a:lnSpc>
            </a:pPr>
            <a:r>
              <a:rPr lang="en-US" dirty="0"/>
              <a:t>LDA is not very interesting in terms of a topic modeling</a:t>
            </a:r>
          </a:p>
          <a:p>
            <a:pPr lvl="1">
              <a:lnSpc>
                <a:spcPct val="200000"/>
              </a:lnSpc>
            </a:pPr>
            <a:r>
              <a:rPr lang="en-US" dirty="0"/>
              <a:t>We are wondering how machines understand a topic!</a:t>
            </a:r>
          </a:p>
          <a:p>
            <a:pPr lvl="2">
              <a:lnSpc>
                <a:spcPct val="200000"/>
              </a:lnSpc>
            </a:pPr>
            <a:r>
              <a:rPr lang="en-US" dirty="0"/>
              <a:t>Remember human intuition and common sense?</a:t>
            </a:r>
          </a:p>
          <a:p>
            <a:pPr>
              <a:lnSpc>
                <a:spcPct val="200000"/>
              </a:lnSpc>
            </a:pPr>
            <a:r>
              <a:rPr lang="en-US" dirty="0"/>
              <a:t>Let’s pause here and explore the concept of PCA</a:t>
            </a:r>
          </a:p>
          <a:p>
            <a:pPr lvl="1">
              <a:lnSpc>
                <a:spcPct val="200000"/>
              </a:lnSpc>
            </a:pPr>
            <a:r>
              <a:rPr lang="en-US" dirty="0"/>
              <a:t>PCA is essentially the Latent semantic analysis</a:t>
            </a:r>
          </a:p>
        </p:txBody>
      </p:sp>
    </p:spTree>
    <p:extLst>
      <p:ext uri="{BB962C8B-B14F-4D97-AF65-F5344CB8AC3E}">
        <p14:creationId xmlns:p14="http://schemas.microsoft.com/office/powerpoint/2010/main" val="428131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E66-6365-DF6F-4ECC-AA9AF1860077}"/>
              </a:ext>
            </a:extLst>
          </p:cNvPr>
          <p:cNvSpPr>
            <a:spLocks noGrp="1"/>
          </p:cNvSpPr>
          <p:nvPr>
            <p:ph type="title"/>
          </p:nvPr>
        </p:nvSpPr>
        <p:spPr/>
        <p:txBody>
          <a:bodyPr>
            <a:normAutofit/>
          </a:bodyPr>
          <a:lstStyle/>
          <a:p>
            <a:r>
              <a:rPr lang="en-US" sz="4000" b="1" dirty="0"/>
              <a:t>Principal Component Analysis</a:t>
            </a:r>
          </a:p>
        </p:txBody>
      </p:sp>
      <p:sp>
        <p:nvSpPr>
          <p:cNvPr id="3" name="Content Placeholder 2">
            <a:extLst>
              <a:ext uri="{FF2B5EF4-FFF2-40B4-BE49-F238E27FC236}">
                <a16:creationId xmlns:a16="http://schemas.microsoft.com/office/drawing/2014/main" id="{E6A38ECF-75F4-D744-5487-FBDB3156707E}"/>
              </a:ext>
            </a:extLst>
          </p:cNvPr>
          <p:cNvSpPr>
            <a:spLocks noGrp="1"/>
          </p:cNvSpPr>
          <p:nvPr>
            <p:ph idx="1"/>
          </p:nvPr>
        </p:nvSpPr>
        <p:spPr/>
        <p:txBody>
          <a:bodyPr/>
          <a:lstStyle/>
          <a:p>
            <a:pPr>
              <a:lnSpc>
                <a:spcPct val="150000"/>
              </a:lnSpc>
            </a:pPr>
            <a:r>
              <a:rPr lang="en-US" dirty="0"/>
              <a:t>Note we assume we do not know any class about data</a:t>
            </a:r>
          </a:p>
          <a:p>
            <a:pPr lvl="1">
              <a:lnSpc>
                <a:spcPct val="150000"/>
              </a:lnSpc>
            </a:pPr>
            <a:r>
              <a:rPr lang="en-US" dirty="0"/>
              <a:t>That is, we do not have any label for the data: </a:t>
            </a:r>
            <a:r>
              <a:rPr lang="en-US"/>
              <a:t>only features</a:t>
            </a:r>
            <a:endParaRPr lang="en-US" dirty="0"/>
          </a:p>
        </p:txBody>
      </p:sp>
    </p:spTree>
    <p:extLst>
      <p:ext uri="{BB962C8B-B14F-4D97-AF65-F5344CB8AC3E}">
        <p14:creationId xmlns:p14="http://schemas.microsoft.com/office/powerpoint/2010/main" val="898048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4368-248C-9007-162E-D051806231F3}"/>
              </a:ext>
            </a:extLst>
          </p:cNvPr>
          <p:cNvSpPr>
            <a:spLocks noGrp="1"/>
          </p:cNvSpPr>
          <p:nvPr>
            <p:ph type="title"/>
          </p:nvPr>
        </p:nvSpPr>
        <p:spPr/>
        <p:txBody>
          <a:bodyPr>
            <a:normAutofit/>
          </a:bodyPr>
          <a:lstStyle/>
          <a:p>
            <a:r>
              <a:rPr lang="en-US" sz="4000" b="1" dirty="0"/>
              <a:t>The meaning of Normalized count</a:t>
            </a:r>
          </a:p>
        </p:txBody>
      </p:sp>
      <p:sp>
        <p:nvSpPr>
          <p:cNvPr id="3" name="Content Placeholder 2">
            <a:extLst>
              <a:ext uri="{FF2B5EF4-FFF2-40B4-BE49-F238E27FC236}">
                <a16:creationId xmlns:a16="http://schemas.microsoft.com/office/drawing/2014/main" id="{92F784DA-6B18-7E7B-1EAD-352329DF6B2E}"/>
              </a:ext>
            </a:extLst>
          </p:cNvPr>
          <p:cNvSpPr>
            <a:spLocks noGrp="1"/>
          </p:cNvSpPr>
          <p:nvPr>
            <p:ph idx="1"/>
          </p:nvPr>
        </p:nvSpPr>
        <p:spPr/>
        <p:txBody>
          <a:bodyPr/>
          <a:lstStyle/>
          <a:p>
            <a:pPr>
              <a:lnSpc>
                <a:spcPct val="150000"/>
              </a:lnSpc>
            </a:pPr>
            <a:r>
              <a:rPr lang="en-US" dirty="0"/>
              <a:t>What’s the idea behind of power law?</a:t>
            </a:r>
          </a:p>
          <a:p>
            <a:pPr lvl="1">
              <a:lnSpc>
                <a:spcPct val="150000"/>
              </a:lnSpc>
            </a:pPr>
            <a:r>
              <a:rPr lang="en-US" dirty="0"/>
              <a:t>What’s the assumption of the count-base representation?</a:t>
            </a:r>
          </a:p>
          <a:p>
            <a:pPr lvl="1">
              <a:lnSpc>
                <a:spcPct val="150000"/>
              </a:lnSpc>
            </a:pPr>
            <a:r>
              <a:rPr lang="en-US" dirty="0"/>
              <a:t>Now we consider a relative count in document vectors</a:t>
            </a:r>
          </a:p>
          <a:p>
            <a:pPr>
              <a:lnSpc>
                <a:spcPct val="150000"/>
              </a:lnSpc>
            </a:pPr>
            <a:r>
              <a:rPr lang="en-US" dirty="0"/>
              <a:t>Inverse document frequency, or IDF, is your window through </a:t>
            </a:r>
            <a:r>
              <a:rPr lang="en-US" dirty="0" err="1"/>
              <a:t>Zipf</a:t>
            </a:r>
            <a:r>
              <a:rPr lang="en-US" dirty="0"/>
              <a:t> law</a:t>
            </a:r>
          </a:p>
          <a:p>
            <a:pPr>
              <a:lnSpc>
                <a:spcPct val="150000"/>
              </a:lnSpc>
            </a:pPr>
            <a:r>
              <a:rPr lang="en-US" dirty="0"/>
              <a:t>Let’s go back to the Wikipedia document regarding a kite</a:t>
            </a:r>
          </a:p>
          <a:p>
            <a:pPr>
              <a:lnSpc>
                <a:spcPct val="150000"/>
              </a:lnSpc>
            </a:pPr>
            <a:endParaRPr lang="en-US" dirty="0"/>
          </a:p>
        </p:txBody>
      </p:sp>
    </p:spTree>
    <p:extLst>
      <p:ext uri="{BB962C8B-B14F-4D97-AF65-F5344CB8AC3E}">
        <p14:creationId xmlns:p14="http://schemas.microsoft.com/office/powerpoint/2010/main" val="178078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ECE4-A4DC-8CDA-7C72-5563D3F8F6F1}"/>
              </a:ext>
            </a:extLst>
          </p:cNvPr>
          <p:cNvSpPr>
            <a:spLocks noGrp="1"/>
          </p:cNvSpPr>
          <p:nvPr>
            <p:ph type="title"/>
          </p:nvPr>
        </p:nvSpPr>
        <p:spPr/>
        <p:txBody>
          <a:bodyPr>
            <a:normAutofit/>
          </a:bodyPr>
          <a:lstStyle/>
          <a:p>
            <a:r>
              <a:rPr lang="en-US" sz="4000" b="1" dirty="0"/>
              <a:t>Review</a:t>
            </a:r>
          </a:p>
        </p:txBody>
      </p:sp>
      <p:sp>
        <p:nvSpPr>
          <p:cNvPr id="3" name="Content Placeholder 2">
            <a:extLst>
              <a:ext uri="{FF2B5EF4-FFF2-40B4-BE49-F238E27FC236}">
                <a16:creationId xmlns:a16="http://schemas.microsoft.com/office/drawing/2014/main" id="{F7DE2A6E-51C4-5E2B-5CBD-878D10A435E0}"/>
              </a:ext>
            </a:extLst>
          </p:cNvPr>
          <p:cNvSpPr>
            <a:spLocks noGrp="1"/>
          </p:cNvSpPr>
          <p:nvPr>
            <p:ph idx="1"/>
          </p:nvPr>
        </p:nvSpPr>
        <p:spPr/>
        <p:txBody>
          <a:bodyPr>
            <a:normAutofit/>
          </a:bodyPr>
          <a:lstStyle/>
          <a:p>
            <a:r>
              <a:rPr lang="en-US" sz="3200" dirty="0"/>
              <a:t>What have we done?</a:t>
            </a:r>
          </a:p>
          <a:p>
            <a:pPr lvl="1"/>
            <a:r>
              <a:rPr lang="en-US" sz="2800" dirty="0"/>
              <a:t>Text representation</a:t>
            </a:r>
          </a:p>
          <a:p>
            <a:pPr lvl="2"/>
            <a:r>
              <a:rPr lang="en-US" sz="2400" dirty="0"/>
              <a:t>One-hot encoding</a:t>
            </a:r>
          </a:p>
          <a:p>
            <a:pPr lvl="2"/>
            <a:r>
              <a:rPr lang="en-US" sz="2400" dirty="0"/>
              <a:t>Bag-of-words representation</a:t>
            </a:r>
          </a:p>
          <a:p>
            <a:pPr lvl="2"/>
            <a:r>
              <a:rPr lang="en-US" sz="2400" dirty="0"/>
              <a:t>TF-IDF</a:t>
            </a:r>
          </a:p>
          <a:p>
            <a:pPr lvl="1"/>
            <a:r>
              <a:rPr lang="en-US" sz="2800" dirty="0"/>
              <a:t>Vector reasoning</a:t>
            </a:r>
          </a:p>
          <a:p>
            <a:pPr lvl="2"/>
            <a:r>
              <a:rPr lang="en-US" sz="2400" dirty="0"/>
              <a:t>Dot product</a:t>
            </a:r>
          </a:p>
          <a:p>
            <a:pPr lvl="2"/>
            <a:r>
              <a:rPr lang="en-US" sz="2400" dirty="0"/>
              <a:t>Cosine similarity</a:t>
            </a:r>
          </a:p>
          <a:p>
            <a:pPr lvl="1"/>
            <a:r>
              <a:rPr lang="en-US" sz="2800" dirty="0"/>
              <a:t>Text classification</a:t>
            </a:r>
          </a:p>
          <a:p>
            <a:pPr lvl="2"/>
            <a:r>
              <a:rPr lang="en-US" sz="2400" dirty="0"/>
              <a:t>Naïve Bayes approach</a:t>
            </a:r>
          </a:p>
        </p:txBody>
      </p:sp>
    </p:spTree>
    <p:extLst>
      <p:ext uri="{BB962C8B-B14F-4D97-AF65-F5344CB8AC3E}">
        <p14:creationId xmlns:p14="http://schemas.microsoft.com/office/powerpoint/2010/main" val="188115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B6A7-F786-885A-30DC-B0C8F58EE9DB}"/>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83089E95-02C4-11A9-6177-47C37134E387}"/>
              </a:ext>
            </a:extLst>
          </p:cNvPr>
          <p:cNvSpPr>
            <a:spLocks noGrp="1"/>
          </p:cNvSpPr>
          <p:nvPr>
            <p:ph idx="1"/>
          </p:nvPr>
        </p:nvSpPr>
        <p:spPr/>
        <p:txBody>
          <a:bodyPr>
            <a:normAutofit/>
          </a:bodyPr>
          <a:lstStyle/>
          <a:p>
            <a:pPr>
              <a:lnSpc>
                <a:spcPct val="200000"/>
              </a:lnSpc>
            </a:pPr>
            <a:r>
              <a:rPr lang="en-US" sz="3200" dirty="0"/>
              <a:t>Term Frequency of "kite" in intro is: 0.0441 </a:t>
            </a:r>
          </a:p>
          <a:p>
            <a:pPr>
              <a:lnSpc>
                <a:spcPct val="200000"/>
              </a:lnSpc>
            </a:pPr>
            <a:r>
              <a:rPr lang="en-US" sz="3200" dirty="0"/>
              <a:t>Term Frequency of "kite" in history is: 0.0202</a:t>
            </a:r>
          </a:p>
          <a:p>
            <a:pPr>
              <a:lnSpc>
                <a:spcPct val="200000"/>
              </a:lnSpc>
            </a:pPr>
            <a:r>
              <a:rPr lang="en-US" sz="3200" dirty="0"/>
              <a:t>Term Frequency of "and" in intro is: 0.0275 </a:t>
            </a:r>
          </a:p>
          <a:p>
            <a:pPr>
              <a:lnSpc>
                <a:spcPct val="200000"/>
              </a:lnSpc>
            </a:pPr>
            <a:r>
              <a:rPr lang="en-US" sz="3200" dirty="0"/>
              <a:t>Term Frequency of "and" in history is: 0.0303</a:t>
            </a:r>
          </a:p>
        </p:txBody>
      </p:sp>
    </p:spTree>
    <p:extLst>
      <p:ext uri="{BB962C8B-B14F-4D97-AF65-F5344CB8AC3E}">
        <p14:creationId xmlns:p14="http://schemas.microsoft.com/office/powerpoint/2010/main" val="3331178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318A-1C20-45ED-6D9C-9C550B857070}"/>
              </a:ext>
            </a:extLst>
          </p:cNvPr>
          <p:cNvSpPr>
            <a:spLocks noGrp="1"/>
          </p:cNvSpPr>
          <p:nvPr>
            <p:ph type="title"/>
          </p:nvPr>
        </p:nvSpPr>
        <p:spPr/>
        <p:txBody>
          <a:bodyPr>
            <a:normAutofit/>
          </a:bodyPr>
          <a:lstStyle/>
          <a:p>
            <a:r>
              <a:rPr lang="en-US" sz="4000" b="1" dirty="0"/>
              <a:t>Text data structure</a:t>
            </a:r>
          </a:p>
        </p:txBody>
      </p:sp>
      <p:sp>
        <p:nvSpPr>
          <p:cNvPr id="3" name="Content Placeholder 2">
            <a:extLst>
              <a:ext uri="{FF2B5EF4-FFF2-40B4-BE49-F238E27FC236}">
                <a16:creationId xmlns:a16="http://schemas.microsoft.com/office/drawing/2014/main" id="{1011EAE7-54D0-E574-ECE4-2993AC42F8AA}"/>
              </a:ext>
            </a:extLst>
          </p:cNvPr>
          <p:cNvSpPr>
            <a:spLocks noGrp="1"/>
          </p:cNvSpPr>
          <p:nvPr>
            <p:ph idx="1"/>
          </p:nvPr>
        </p:nvSpPr>
        <p:spPr/>
        <p:txBody>
          <a:bodyPr>
            <a:normAutofit fontScale="92500"/>
          </a:bodyPr>
          <a:lstStyle/>
          <a:p>
            <a:r>
              <a:rPr lang="en-US" dirty="0"/>
              <a:t>Meaning unit of text</a:t>
            </a:r>
          </a:p>
          <a:p>
            <a:pPr lvl="1"/>
            <a:r>
              <a:rPr lang="en-US" dirty="0"/>
              <a:t>Token(s) → Sentence(s) → Document(s) → Corpus (Corpora)</a:t>
            </a:r>
          </a:p>
          <a:p>
            <a:r>
              <a:rPr lang="en-US" dirty="0"/>
              <a:t>But it could be</a:t>
            </a:r>
          </a:p>
          <a:p>
            <a:pPr lvl="1"/>
            <a:r>
              <a:rPr lang="en-US" dirty="0"/>
              <a:t>Token(s) → Corpus (Corpora)</a:t>
            </a:r>
          </a:p>
          <a:p>
            <a:pPr lvl="1"/>
            <a:r>
              <a:rPr lang="en-US" dirty="0"/>
              <a:t>Token(s) → Sentence(s) → Corpus (Corpora)</a:t>
            </a:r>
          </a:p>
          <a:p>
            <a:pPr lvl="1"/>
            <a:r>
              <a:rPr lang="en-US" dirty="0"/>
              <a:t>Token(s) → Documents(s) → Corpus (Corpora)</a:t>
            </a:r>
          </a:p>
          <a:p>
            <a:r>
              <a:rPr lang="en-US" dirty="0"/>
              <a:t>Tokens are the basic units of meaning in a text</a:t>
            </a:r>
          </a:p>
          <a:p>
            <a:pPr lvl="1"/>
            <a:r>
              <a:rPr lang="en-US" dirty="0"/>
              <a:t>Words, numbers, punctuation marks,…</a:t>
            </a:r>
          </a:p>
          <a:p>
            <a:r>
              <a:rPr lang="en-US" dirty="0"/>
              <a:t>A corpus consists of tokens, which are the building blocks of the text data</a:t>
            </a:r>
          </a:p>
          <a:p>
            <a:r>
              <a:rPr lang="en-US" dirty="0"/>
              <a:t>Let’s apply this concept to the Kite example</a:t>
            </a:r>
          </a:p>
          <a:p>
            <a:endParaRPr lang="en-US" dirty="0"/>
          </a:p>
        </p:txBody>
      </p:sp>
    </p:spTree>
    <p:extLst>
      <p:ext uri="{BB962C8B-B14F-4D97-AF65-F5344CB8AC3E}">
        <p14:creationId xmlns:p14="http://schemas.microsoft.com/office/powerpoint/2010/main" val="250151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D75-7F1C-8B99-409E-640F83466835}"/>
              </a:ext>
            </a:extLst>
          </p:cNvPr>
          <p:cNvSpPr>
            <a:spLocks noGrp="1"/>
          </p:cNvSpPr>
          <p:nvPr>
            <p:ph type="title"/>
          </p:nvPr>
        </p:nvSpPr>
        <p:spPr/>
        <p:txBody>
          <a:bodyPr>
            <a:normAutofit/>
          </a:bodyPr>
          <a:lstStyle/>
          <a:p>
            <a:r>
              <a:rPr lang="en-US" sz="4000" b="1" dirty="0"/>
              <a:t>What’s the denominators?</a:t>
            </a:r>
          </a:p>
        </p:txBody>
      </p:sp>
      <p:sp>
        <p:nvSpPr>
          <p:cNvPr id="3" name="Content Placeholder 2">
            <a:extLst>
              <a:ext uri="{FF2B5EF4-FFF2-40B4-BE49-F238E27FC236}">
                <a16:creationId xmlns:a16="http://schemas.microsoft.com/office/drawing/2014/main" id="{A64C0B35-80AE-25F6-D5B9-4EAB9C53EBA0}"/>
              </a:ext>
            </a:extLst>
          </p:cNvPr>
          <p:cNvSpPr>
            <a:spLocks noGrp="1"/>
          </p:cNvSpPr>
          <p:nvPr>
            <p:ph idx="1"/>
          </p:nvPr>
        </p:nvSpPr>
        <p:spPr/>
        <p:txBody>
          <a:bodyPr/>
          <a:lstStyle/>
          <a:p>
            <a:pPr>
              <a:lnSpc>
                <a:spcPct val="150000"/>
              </a:lnSpc>
            </a:pPr>
            <a:r>
              <a:rPr lang="en-US" dirty="0"/>
              <a:t>We have a text corpus about “Kite” from Wikipedia</a:t>
            </a:r>
          </a:p>
          <a:p>
            <a:pPr lvl="1">
              <a:lnSpc>
                <a:spcPct val="150000"/>
              </a:lnSpc>
            </a:pPr>
            <a:r>
              <a:rPr lang="en-US" dirty="0"/>
              <a:t>2 documents: Intro and History</a:t>
            </a:r>
          </a:p>
          <a:p>
            <a:pPr>
              <a:lnSpc>
                <a:spcPct val="150000"/>
              </a:lnSpc>
            </a:pPr>
            <a:r>
              <a:rPr lang="en-US" dirty="0"/>
              <a:t>How did we calculate </a:t>
            </a:r>
            <a:r>
              <a:rPr lang="en-US" sz="2400" dirty="0"/>
              <a:t>Term Frequency of "kite" in each document?</a:t>
            </a:r>
          </a:p>
          <a:p>
            <a:pPr>
              <a:lnSpc>
                <a:spcPct val="150000"/>
              </a:lnSpc>
            </a:pPr>
            <a:r>
              <a:rPr lang="en-US" sz="2400" dirty="0"/>
              <a:t>What if we divide each "kite” by the number of tokens in the corpus?</a:t>
            </a:r>
          </a:p>
          <a:p>
            <a:pPr lvl="1">
              <a:lnSpc>
                <a:spcPct val="150000"/>
              </a:lnSpc>
            </a:pPr>
            <a:r>
              <a:rPr lang="en-US" dirty="0"/>
              <a:t>If so, how do we interpret the number?</a:t>
            </a:r>
          </a:p>
          <a:p>
            <a:pPr>
              <a:lnSpc>
                <a:spcPct val="150000"/>
              </a:lnSpc>
            </a:pPr>
            <a:r>
              <a:rPr lang="en-US" dirty="0"/>
              <a:t>Let’s go back to the code</a:t>
            </a:r>
          </a:p>
          <a:p>
            <a:pPr lvl="1">
              <a:lnSpc>
                <a:spcPct val="150000"/>
              </a:lnSpc>
            </a:pPr>
            <a:endParaRPr lang="en-US" dirty="0"/>
          </a:p>
          <a:p>
            <a:pPr marL="0" indent="0">
              <a:lnSpc>
                <a:spcPct val="150000"/>
              </a:lnSpc>
              <a:buNone/>
            </a:pPr>
            <a:endParaRPr lang="en-US" dirty="0"/>
          </a:p>
        </p:txBody>
      </p:sp>
    </p:spTree>
    <p:extLst>
      <p:ext uri="{BB962C8B-B14F-4D97-AF65-F5344CB8AC3E}">
        <p14:creationId xmlns:p14="http://schemas.microsoft.com/office/powerpoint/2010/main" val="122855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0E78-BE83-50B6-4521-9672014DE266}"/>
              </a:ext>
            </a:extLst>
          </p:cNvPr>
          <p:cNvSpPr>
            <a:spLocks noGrp="1"/>
          </p:cNvSpPr>
          <p:nvPr>
            <p:ph type="title"/>
          </p:nvPr>
        </p:nvSpPr>
        <p:spPr/>
        <p:txBody>
          <a:bodyPr>
            <a:normAutofit/>
          </a:bodyPr>
          <a:lstStyle/>
          <a:p>
            <a:r>
              <a:rPr lang="en-US" sz="4000" b="1" dirty="0"/>
              <a:t>Term’s inverse document frequency</a:t>
            </a:r>
          </a:p>
        </p:txBody>
      </p:sp>
      <p:sp>
        <p:nvSpPr>
          <p:cNvPr id="3" name="Content Placeholder 2">
            <a:extLst>
              <a:ext uri="{FF2B5EF4-FFF2-40B4-BE49-F238E27FC236}">
                <a16:creationId xmlns:a16="http://schemas.microsoft.com/office/drawing/2014/main" id="{6CD972CC-1C4E-6756-999F-8771A13A5002}"/>
              </a:ext>
            </a:extLst>
          </p:cNvPr>
          <p:cNvSpPr>
            <a:spLocks noGrp="1"/>
          </p:cNvSpPr>
          <p:nvPr>
            <p:ph idx="1"/>
          </p:nvPr>
        </p:nvSpPr>
        <p:spPr/>
        <p:txBody>
          <a:bodyPr>
            <a:normAutofit fontScale="92500" lnSpcReduction="20000"/>
          </a:bodyPr>
          <a:lstStyle/>
          <a:p>
            <a:pPr>
              <a:lnSpc>
                <a:spcPct val="200000"/>
              </a:lnSpc>
            </a:pPr>
            <a:r>
              <a:rPr lang="en-US" sz="3200" dirty="0"/>
              <a:t>We calculate the ratio of the total number of documents to the number of documents the term appears in</a:t>
            </a:r>
          </a:p>
          <a:p>
            <a:pPr lvl="1">
              <a:lnSpc>
                <a:spcPct val="200000"/>
              </a:lnSpc>
            </a:pPr>
            <a:r>
              <a:rPr lang="en-US" sz="2800" dirty="0"/>
              <a:t>Called a term’s inverse document frequency</a:t>
            </a:r>
          </a:p>
          <a:p>
            <a:pPr>
              <a:lnSpc>
                <a:spcPct val="200000"/>
              </a:lnSpc>
            </a:pPr>
            <a:r>
              <a:rPr lang="en-US" sz="3200" dirty="0"/>
              <a:t>What’s the motivation?</a:t>
            </a:r>
          </a:p>
          <a:p>
            <a:pPr lvl="1">
              <a:lnSpc>
                <a:spcPct val="200000"/>
              </a:lnSpc>
            </a:pPr>
            <a:r>
              <a:rPr lang="en-US" sz="2800" dirty="0"/>
              <a:t>Term frequency alone (normalized frequency of a word) is not enough</a:t>
            </a:r>
          </a:p>
        </p:txBody>
      </p:sp>
    </p:spTree>
    <p:extLst>
      <p:ext uri="{BB962C8B-B14F-4D97-AF65-F5344CB8AC3E}">
        <p14:creationId xmlns:p14="http://schemas.microsoft.com/office/powerpoint/2010/main" val="3670207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536E-EB73-C889-C39F-60AC9B25E555}"/>
              </a:ext>
            </a:extLst>
          </p:cNvPr>
          <p:cNvSpPr>
            <a:spLocks noGrp="1"/>
          </p:cNvSpPr>
          <p:nvPr>
            <p:ph type="title"/>
          </p:nvPr>
        </p:nvSpPr>
        <p:spPr/>
        <p:txBody>
          <a:bodyPr>
            <a:normAutofit/>
          </a:bodyPr>
          <a:lstStyle/>
          <a:p>
            <a:r>
              <a:rPr lang="en-US" sz="4000" b="1" dirty="0"/>
              <a:t>Example</a:t>
            </a:r>
          </a:p>
        </p:txBody>
      </p:sp>
      <p:sp>
        <p:nvSpPr>
          <p:cNvPr id="3" name="Content Placeholder 2">
            <a:extLst>
              <a:ext uri="{FF2B5EF4-FFF2-40B4-BE49-F238E27FC236}">
                <a16:creationId xmlns:a16="http://schemas.microsoft.com/office/drawing/2014/main" id="{965CE076-F063-8522-F9B5-60D781D18523}"/>
              </a:ext>
            </a:extLst>
          </p:cNvPr>
          <p:cNvSpPr>
            <a:spLocks noGrp="1"/>
          </p:cNvSpPr>
          <p:nvPr>
            <p:ph idx="1"/>
          </p:nvPr>
        </p:nvSpPr>
        <p:spPr/>
        <p:txBody>
          <a:bodyPr>
            <a:normAutofit lnSpcReduction="10000"/>
          </a:bodyPr>
          <a:lstStyle/>
          <a:p>
            <a:pPr>
              <a:lnSpc>
                <a:spcPct val="150000"/>
              </a:lnSpc>
            </a:pPr>
            <a:r>
              <a:rPr lang="en-US" sz="3200" dirty="0"/>
              <a:t>There are two documents</a:t>
            </a:r>
          </a:p>
          <a:p>
            <a:pPr lvl="1">
              <a:lnSpc>
                <a:spcPct val="150000"/>
              </a:lnSpc>
            </a:pPr>
            <a:r>
              <a:rPr lang="en-US" sz="2800" dirty="0"/>
              <a:t>Both documents contain the words “and” and “kite”</a:t>
            </a:r>
          </a:p>
          <a:p>
            <a:pPr lvl="1">
              <a:lnSpc>
                <a:spcPct val="150000"/>
              </a:lnSpc>
            </a:pPr>
            <a:r>
              <a:rPr lang="en-US" sz="2800" dirty="0"/>
              <a:t>Only one document contains the word “</a:t>
            </a:r>
            <a:r>
              <a:rPr lang="en-US" sz="2800" dirty="0" err="1"/>
              <a:t>china</a:t>
            </a:r>
            <a:r>
              <a:rPr lang="en-US" sz="2800" dirty="0"/>
              <a:t>”</a:t>
            </a:r>
          </a:p>
          <a:p>
            <a:pPr>
              <a:lnSpc>
                <a:spcPct val="150000"/>
              </a:lnSpc>
            </a:pPr>
            <a:r>
              <a:rPr lang="en-US" sz="3200" dirty="0"/>
              <a:t>So, IDF of </a:t>
            </a:r>
          </a:p>
          <a:p>
            <a:pPr lvl="1">
              <a:lnSpc>
                <a:spcPct val="150000"/>
              </a:lnSpc>
            </a:pPr>
            <a:r>
              <a:rPr lang="en-US" sz="2800" dirty="0"/>
              <a:t>”and”: 1, “kite”: 1, ”</a:t>
            </a:r>
            <a:r>
              <a:rPr lang="en-US" sz="2800" dirty="0" err="1"/>
              <a:t>china</a:t>
            </a:r>
            <a:r>
              <a:rPr lang="en-US" sz="2800" dirty="0"/>
              <a:t>”: 2</a:t>
            </a:r>
          </a:p>
          <a:p>
            <a:pPr lvl="1">
              <a:lnSpc>
                <a:spcPct val="150000"/>
              </a:lnSpc>
            </a:pPr>
            <a:r>
              <a:rPr lang="en-US" sz="2800" dirty="0"/>
              <a:t>Make sure of what it means!</a:t>
            </a:r>
          </a:p>
        </p:txBody>
      </p:sp>
    </p:spTree>
    <p:extLst>
      <p:ext uri="{BB962C8B-B14F-4D97-AF65-F5344CB8AC3E}">
        <p14:creationId xmlns:p14="http://schemas.microsoft.com/office/powerpoint/2010/main" val="122118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E277-8107-A04B-984A-6C33ECA4FB51}"/>
              </a:ext>
            </a:extLst>
          </p:cNvPr>
          <p:cNvSpPr>
            <a:spLocks noGrp="1"/>
          </p:cNvSpPr>
          <p:nvPr>
            <p:ph type="title"/>
          </p:nvPr>
        </p:nvSpPr>
        <p:spPr/>
        <p:txBody>
          <a:bodyPr>
            <a:normAutofit/>
          </a:bodyPr>
          <a:lstStyle/>
          <a:p>
            <a:r>
              <a:rPr lang="en-US" sz="4000" b="1" dirty="0"/>
              <a:t>Think about this statement in the textbook</a:t>
            </a:r>
          </a:p>
        </p:txBody>
      </p:sp>
      <p:sp>
        <p:nvSpPr>
          <p:cNvPr id="3" name="Content Placeholder 2">
            <a:extLst>
              <a:ext uri="{FF2B5EF4-FFF2-40B4-BE49-F238E27FC236}">
                <a16:creationId xmlns:a16="http://schemas.microsoft.com/office/drawing/2014/main" id="{869BF069-2AFF-5608-5ACC-70A1E5112FAA}"/>
              </a:ext>
            </a:extLst>
          </p:cNvPr>
          <p:cNvSpPr>
            <a:spLocks noGrp="1"/>
          </p:cNvSpPr>
          <p:nvPr>
            <p:ph idx="1"/>
          </p:nvPr>
        </p:nvSpPr>
        <p:spPr/>
        <p:txBody>
          <a:bodyPr>
            <a:normAutofit/>
          </a:bodyPr>
          <a:lstStyle/>
          <a:p>
            <a:pPr marL="0" indent="0">
              <a:buNone/>
            </a:pPr>
            <a:endParaRPr lang="en-US" sz="3200" b="0" i="0" dirty="0">
              <a:solidFill>
                <a:srgbClr val="000000"/>
              </a:solidFill>
              <a:effectLst/>
              <a:latin typeface="Noto serif" panose="02020600060500020200" pitchFamily="18" charset="0"/>
            </a:endParaRPr>
          </a:p>
          <a:p>
            <a:pPr marL="0" indent="0">
              <a:buNone/>
            </a:pPr>
            <a:r>
              <a:rPr lang="en-US" sz="3200" b="0" i="0" dirty="0">
                <a:solidFill>
                  <a:srgbClr val="000000"/>
                </a:solidFill>
                <a:effectLst/>
                <a:latin typeface="Noto serif" panose="02020600060500020200" pitchFamily="18" charset="0"/>
              </a:rPr>
              <a:t>A good way to think of a term’s inverse document frequency is this: </a:t>
            </a:r>
          </a:p>
          <a:p>
            <a:pPr marL="0" indent="0">
              <a:buNone/>
            </a:pPr>
            <a:r>
              <a:rPr lang="en-US" sz="3200" b="0" i="0" dirty="0">
                <a:solidFill>
                  <a:srgbClr val="000000"/>
                </a:solidFill>
                <a:effectLst/>
                <a:latin typeface="Noto serif" panose="02020600060500020200" pitchFamily="18" charset="0"/>
              </a:rPr>
              <a:t>How strange is it that this token is in this document? </a:t>
            </a:r>
          </a:p>
          <a:p>
            <a:pPr marL="0" indent="0">
              <a:buNone/>
            </a:pPr>
            <a:r>
              <a:rPr lang="en-US" sz="3200" b="0" i="0" dirty="0">
                <a:solidFill>
                  <a:srgbClr val="000000"/>
                </a:solidFill>
                <a:effectLst/>
                <a:latin typeface="Noto serif" panose="02020600060500020200" pitchFamily="18" charset="0"/>
              </a:rPr>
              <a:t>If a term appears in one document a lot of times, but occurs rarely in the rest of the corpus, one could assume it’s important to that document specifically. </a:t>
            </a:r>
            <a:endParaRPr lang="en-US" sz="3200" dirty="0"/>
          </a:p>
        </p:txBody>
      </p:sp>
    </p:spTree>
    <p:extLst>
      <p:ext uri="{BB962C8B-B14F-4D97-AF65-F5344CB8AC3E}">
        <p14:creationId xmlns:p14="http://schemas.microsoft.com/office/powerpoint/2010/main" val="3456267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0FE4-1C39-9E13-CA10-91FF4596EF63}"/>
              </a:ext>
            </a:extLst>
          </p:cNvPr>
          <p:cNvSpPr>
            <a:spLocks noGrp="1"/>
          </p:cNvSpPr>
          <p:nvPr>
            <p:ph type="title"/>
          </p:nvPr>
        </p:nvSpPr>
        <p:spPr/>
        <p:txBody>
          <a:bodyPr>
            <a:normAutofit/>
          </a:bodyPr>
          <a:lstStyle/>
          <a:p>
            <a:r>
              <a:rPr lang="en-US" sz="4000" b="1" dirty="0"/>
              <a:t>IDF itself is not document-specific number</a:t>
            </a:r>
          </a:p>
        </p:txBody>
      </p:sp>
      <p:sp>
        <p:nvSpPr>
          <p:cNvPr id="3" name="Content Placeholder 2">
            <a:extLst>
              <a:ext uri="{FF2B5EF4-FFF2-40B4-BE49-F238E27FC236}">
                <a16:creationId xmlns:a16="http://schemas.microsoft.com/office/drawing/2014/main" id="{A99A325C-69AC-D0A4-DCC0-80B953C0B7EB}"/>
              </a:ext>
            </a:extLst>
          </p:cNvPr>
          <p:cNvSpPr>
            <a:spLocks noGrp="1"/>
          </p:cNvSpPr>
          <p:nvPr>
            <p:ph idx="1"/>
          </p:nvPr>
        </p:nvSpPr>
        <p:spPr/>
        <p:txBody>
          <a:bodyPr>
            <a:normAutofit/>
          </a:bodyPr>
          <a:lstStyle/>
          <a:p>
            <a:pPr>
              <a:lnSpc>
                <a:spcPct val="150000"/>
              </a:lnSpc>
            </a:pPr>
            <a:r>
              <a:rPr lang="en-US" sz="3200" dirty="0"/>
              <a:t>IDF of three tokens in the Kite Corpus</a:t>
            </a:r>
          </a:p>
          <a:p>
            <a:pPr lvl="1">
              <a:lnSpc>
                <a:spcPct val="150000"/>
              </a:lnSpc>
            </a:pPr>
            <a:r>
              <a:rPr lang="en-US" sz="2800" dirty="0"/>
              <a:t>”and”: 1, “kite”: 1, ”</a:t>
            </a:r>
            <a:r>
              <a:rPr lang="en-US" sz="2800" dirty="0" err="1"/>
              <a:t>china</a:t>
            </a:r>
            <a:r>
              <a:rPr lang="en-US" sz="2800" dirty="0"/>
              <a:t>”: 2</a:t>
            </a:r>
          </a:p>
          <a:p>
            <a:pPr lvl="1">
              <a:lnSpc>
                <a:spcPct val="150000"/>
              </a:lnSpc>
            </a:pPr>
            <a:r>
              <a:rPr lang="en-US" sz="2800" dirty="0"/>
              <a:t>It does not change by documents</a:t>
            </a:r>
            <a:endParaRPr lang="en-US" dirty="0"/>
          </a:p>
          <a:p>
            <a:pPr lvl="1">
              <a:lnSpc>
                <a:spcPct val="150000"/>
              </a:lnSpc>
            </a:pPr>
            <a:r>
              <a:rPr lang="en-US" dirty="0"/>
              <a:t>It does not mean that the word “</a:t>
            </a:r>
            <a:r>
              <a:rPr lang="en-US" dirty="0" err="1"/>
              <a:t>china</a:t>
            </a:r>
            <a:r>
              <a:rPr lang="en-US" dirty="0"/>
              <a:t>” is rarely used</a:t>
            </a:r>
          </a:p>
          <a:p>
            <a:pPr lvl="1">
              <a:lnSpc>
                <a:spcPct val="150000"/>
              </a:lnSpc>
            </a:pPr>
            <a:r>
              <a:rPr lang="en-US" dirty="0"/>
              <a:t>Even if one document contains the word “</a:t>
            </a:r>
            <a:r>
              <a:rPr lang="en-US" dirty="0" err="1"/>
              <a:t>china</a:t>
            </a:r>
            <a:r>
              <a:rPr lang="en-US" dirty="0"/>
              <a:t>” one million times and the other document does not contain it, IDFs are the same</a:t>
            </a:r>
          </a:p>
          <a:p>
            <a:endParaRPr lang="en-US" dirty="0"/>
          </a:p>
        </p:txBody>
      </p:sp>
    </p:spTree>
    <p:extLst>
      <p:ext uri="{BB962C8B-B14F-4D97-AF65-F5344CB8AC3E}">
        <p14:creationId xmlns:p14="http://schemas.microsoft.com/office/powerpoint/2010/main" val="404456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1109-7034-AB6E-8C62-5DF6ABEB4116}"/>
              </a:ext>
            </a:extLst>
          </p:cNvPr>
          <p:cNvSpPr>
            <a:spLocks noGrp="1"/>
          </p:cNvSpPr>
          <p:nvPr>
            <p:ph type="title"/>
          </p:nvPr>
        </p:nvSpPr>
        <p:spPr/>
        <p:txBody>
          <a:bodyPr>
            <a:normAutofit/>
          </a:bodyPr>
          <a:lstStyle/>
          <a:p>
            <a:r>
              <a:rPr lang="en-US" sz="4000" b="1" dirty="0"/>
              <a:t>TF-IDF</a:t>
            </a:r>
          </a:p>
        </p:txBody>
      </p:sp>
      <p:sp>
        <p:nvSpPr>
          <p:cNvPr id="3" name="Content Placeholder 2">
            <a:extLst>
              <a:ext uri="{FF2B5EF4-FFF2-40B4-BE49-F238E27FC236}">
                <a16:creationId xmlns:a16="http://schemas.microsoft.com/office/drawing/2014/main" id="{7B0F339A-5BA1-080E-1AE0-02CD52D2A04F}"/>
              </a:ext>
            </a:extLst>
          </p:cNvPr>
          <p:cNvSpPr>
            <a:spLocks noGrp="1"/>
          </p:cNvSpPr>
          <p:nvPr>
            <p:ph idx="1"/>
          </p:nvPr>
        </p:nvSpPr>
        <p:spPr/>
        <p:txBody>
          <a:bodyPr>
            <a:normAutofit fontScale="92500"/>
          </a:bodyPr>
          <a:lstStyle/>
          <a:p>
            <a:pPr>
              <a:lnSpc>
                <a:spcPct val="150000"/>
              </a:lnSpc>
            </a:pPr>
            <a:r>
              <a:rPr lang="en-US" sz="2400" dirty="0"/>
              <a:t>Previously, we only focus on the frequency for each word (term)</a:t>
            </a:r>
          </a:p>
          <a:p>
            <a:pPr>
              <a:lnSpc>
                <a:spcPct val="150000"/>
              </a:lnSpc>
            </a:pPr>
            <a:r>
              <a:rPr lang="en-US" sz="2400" dirty="0"/>
              <a:t>Now, for a given term t, in a given document d in a corpus D</a:t>
            </a:r>
          </a:p>
          <a:p>
            <a:pPr lvl="1">
              <a:lnSpc>
                <a:spcPct val="150000"/>
              </a:lnSpc>
            </a:pPr>
            <a:r>
              <a:rPr lang="en-US" sz="2000" dirty="0"/>
              <a:t>TF-IDF(</a:t>
            </a:r>
            <a:r>
              <a:rPr lang="en-US" sz="2000" dirty="0" err="1"/>
              <a:t>t,d,D</a:t>
            </a:r>
            <a:r>
              <a:rPr lang="en-US" sz="2000" dirty="0"/>
              <a:t>) = </a:t>
            </a:r>
            <a:r>
              <a:rPr lang="en-US" sz="2000" dirty="0" err="1"/>
              <a:t>tf</a:t>
            </a:r>
            <a:r>
              <a:rPr lang="en-US" sz="2000" dirty="0"/>
              <a:t>(</a:t>
            </a:r>
            <a:r>
              <a:rPr lang="en-US" sz="2000" dirty="0" err="1"/>
              <a:t>t,d</a:t>
            </a:r>
            <a:r>
              <a:rPr lang="en-US" sz="2000" dirty="0"/>
              <a:t>) * </a:t>
            </a:r>
            <a:r>
              <a:rPr lang="en-US" sz="2000" dirty="0" err="1"/>
              <a:t>idf</a:t>
            </a:r>
            <a:r>
              <a:rPr lang="en-US" sz="2000" dirty="0"/>
              <a:t>(</a:t>
            </a:r>
            <a:r>
              <a:rPr lang="en-US" sz="2000" dirty="0" err="1"/>
              <a:t>t,D</a:t>
            </a:r>
            <a:r>
              <a:rPr lang="en-US" sz="2000" dirty="0"/>
              <a:t>)</a:t>
            </a:r>
          </a:p>
          <a:p>
            <a:pPr lvl="1">
              <a:lnSpc>
                <a:spcPct val="150000"/>
              </a:lnSpc>
            </a:pPr>
            <a:r>
              <a:rPr lang="en-US" sz="2000" dirty="0"/>
              <a:t>The base of log function is not important</a:t>
            </a:r>
          </a:p>
          <a:p>
            <a:pPr lvl="1">
              <a:lnSpc>
                <a:spcPct val="150000"/>
              </a:lnSpc>
            </a:pPr>
            <a:r>
              <a:rPr lang="en-US" sz="2000" dirty="0"/>
              <a:t>Assign weights to words (terms) based on </a:t>
            </a:r>
          </a:p>
          <a:p>
            <a:pPr lvl="2">
              <a:lnSpc>
                <a:spcPct val="150000"/>
              </a:lnSpc>
            </a:pPr>
            <a:r>
              <a:rPr lang="en-US" sz="1800" dirty="0"/>
              <a:t>Frequency of words in a certain document</a:t>
            </a:r>
          </a:p>
          <a:p>
            <a:pPr lvl="2">
              <a:lnSpc>
                <a:spcPct val="150000"/>
              </a:lnSpc>
            </a:pPr>
            <a:r>
              <a:rPr lang="en-US" sz="1800" dirty="0"/>
              <a:t>Distribution of words over documents in the corpus</a:t>
            </a:r>
          </a:p>
          <a:p>
            <a:pPr>
              <a:lnSpc>
                <a:spcPct val="150000"/>
              </a:lnSpc>
            </a:pPr>
            <a:r>
              <a:rPr lang="en-US" sz="2400" dirty="0"/>
              <a:t>You won’t likely ever have to implement the preceding formulas for computing TF-IDF</a:t>
            </a:r>
          </a:p>
        </p:txBody>
      </p:sp>
    </p:spTree>
    <p:extLst>
      <p:ext uri="{BB962C8B-B14F-4D97-AF65-F5344CB8AC3E}">
        <p14:creationId xmlns:p14="http://schemas.microsoft.com/office/powerpoint/2010/main" val="221673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9FCF-F76A-6872-0AB0-F7EFBDC64BC3}"/>
              </a:ext>
            </a:extLst>
          </p:cNvPr>
          <p:cNvSpPr>
            <a:spLocks noGrp="1"/>
          </p:cNvSpPr>
          <p:nvPr>
            <p:ph type="title"/>
          </p:nvPr>
        </p:nvSpPr>
        <p:spPr/>
        <p:txBody>
          <a:bodyPr>
            <a:normAutofit/>
          </a:bodyPr>
          <a:lstStyle/>
          <a:p>
            <a:r>
              <a:rPr lang="en-US" sz="4000" b="1" dirty="0"/>
              <a:t>Interpretation of TF-IDF</a:t>
            </a:r>
          </a:p>
        </p:txBody>
      </p:sp>
      <p:sp>
        <p:nvSpPr>
          <p:cNvPr id="3" name="Content Placeholder 2">
            <a:extLst>
              <a:ext uri="{FF2B5EF4-FFF2-40B4-BE49-F238E27FC236}">
                <a16:creationId xmlns:a16="http://schemas.microsoft.com/office/drawing/2014/main" id="{E9A60C3A-DD8F-FA92-E591-131081D83091}"/>
              </a:ext>
            </a:extLst>
          </p:cNvPr>
          <p:cNvSpPr>
            <a:spLocks noGrp="1"/>
          </p:cNvSpPr>
          <p:nvPr>
            <p:ph idx="1"/>
          </p:nvPr>
        </p:nvSpPr>
        <p:spPr/>
        <p:txBody>
          <a:bodyPr>
            <a:normAutofit/>
          </a:bodyPr>
          <a:lstStyle/>
          <a:p>
            <a:r>
              <a:rPr lang="en-US" sz="3200" dirty="0"/>
              <a:t>The more times a word appears in the document, the TF (and hence the TF-IDF) will go up</a:t>
            </a:r>
          </a:p>
          <a:p>
            <a:r>
              <a:rPr lang="en-US" sz="3200" dirty="0"/>
              <a:t>At the same time, as the number of documents that contain that word goes up, the IDF (and hence the TF-IDF) for that word will go down</a:t>
            </a:r>
          </a:p>
          <a:p>
            <a:r>
              <a:rPr lang="en-US" sz="3200" dirty="0"/>
              <a:t>It relates a specific word or token to a specific document in a specific corpus, and then it assigns a numeric value to the importance of that word </a:t>
            </a:r>
            <a:r>
              <a:rPr lang="en-US" sz="3200" b="1" dirty="0"/>
              <a:t>in the given document, given its usage across the entire corpus</a:t>
            </a:r>
            <a:r>
              <a:rPr lang="en-US" sz="3200" dirty="0"/>
              <a:t>.</a:t>
            </a:r>
          </a:p>
        </p:txBody>
      </p:sp>
    </p:spTree>
    <p:extLst>
      <p:ext uri="{BB962C8B-B14F-4D97-AF65-F5344CB8AC3E}">
        <p14:creationId xmlns:p14="http://schemas.microsoft.com/office/powerpoint/2010/main" val="418937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80C-291E-400A-3097-0AA9232C7496}"/>
              </a:ext>
            </a:extLst>
          </p:cNvPr>
          <p:cNvSpPr>
            <a:spLocks noGrp="1"/>
          </p:cNvSpPr>
          <p:nvPr>
            <p:ph type="title"/>
          </p:nvPr>
        </p:nvSpPr>
        <p:spPr/>
        <p:txBody>
          <a:bodyPr>
            <a:normAutofit/>
          </a:bodyPr>
          <a:lstStyle/>
          <a:p>
            <a:r>
              <a:rPr lang="en-US" sz="4000" b="1" dirty="0"/>
              <a:t>Is this topic modeling?</a:t>
            </a:r>
          </a:p>
        </p:txBody>
      </p:sp>
      <p:sp>
        <p:nvSpPr>
          <p:cNvPr id="3" name="Content Placeholder 2">
            <a:extLst>
              <a:ext uri="{FF2B5EF4-FFF2-40B4-BE49-F238E27FC236}">
                <a16:creationId xmlns:a16="http://schemas.microsoft.com/office/drawing/2014/main" id="{D32CADFC-AEFA-9A27-AB24-12362D511B66}"/>
              </a:ext>
            </a:extLst>
          </p:cNvPr>
          <p:cNvSpPr>
            <a:spLocks noGrp="1"/>
          </p:cNvSpPr>
          <p:nvPr>
            <p:ph idx="1"/>
          </p:nvPr>
        </p:nvSpPr>
        <p:spPr/>
        <p:txBody>
          <a:bodyPr/>
          <a:lstStyle/>
          <a:p>
            <a:pPr>
              <a:lnSpc>
                <a:spcPct val="150000"/>
              </a:lnSpc>
            </a:pPr>
            <a:r>
              <a:rPr lang="en-US" b="0" i="0" dirty="0">
                <a:solidFill>
                  <a:srgbClr val="374151"/>
                </a:solidFill>
                <a:effectLst/>
                <a:latin typeface="Söhne"/>
              </a:rPr>
              <a:t>TF-IDF is used to identify the most important words or terms in a document or corpus by assigning weights to them</a:t>
            </a:r>
          </a:p>
          <a:p>
            <a:pPr>
              <a:lnSpc>
                <a:spcPct val="150000"/>
              </a:lnSpc>
            </a:pPr>
            <a:r>
              <a:rPr lang="en-US" dirty="0">
                <a:solidFill>
                  <a:srgbClr val="374151"/>
                </a:solidFill>
                <a:latin typeface="Söhne"/>
              </a:rPr>
              <a:t>It presents the word’s rarity across the corpus</a:t>
            </a:r>
          </a:p>
          <a:p>
            <a:pPr>
              <a:lnSpc>
                <a:spcPct val="150000"/>
              </a:lnSpc>
            </a:pPr>
            <a:r>
              <a:rPr lang="en-US" dirty="0">
                <a:solidFill>
                  <a:srgbClr val="374151"/>
                </a:solidFill>
                <a:latin typeface="Söhne"/>
              </a:rPr>
              <a:t>Possible to collect or filter the keywords based on the distribution of TF-IDF</a:t>
            </a:r>
          </a:p>
          <a:p>
            <a:pPr lvl="1">
              <a:lnSpc>
                <a:spcPct val="150000"/>
              </a:lnSpc>
            </a:pPr>
            <a:r>
              <a:rPr lang="en-US" dirty="0">
                <a:solidFill>
                  <a:srgbClr val="374151"/>
                </a:solidFill>
                <a:latin typeface="Söhne"/>
              </a:rPr>
              <a:t>Are they (important words) topics?</a:t>
            </a:r>
          </a:p>
        </p:txBody>
      </p:sp>
    </p:spTree>
    <p:extLst>
      <p:ext uri="{BB962C8B-B14F-4D97-AF65-F5344CB8AC3E}">
        <p14:creationId xmlns:p14="http://schemas.microsoft.com/office/powerpoint/2010/main" val="281380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3038-B613-94E1-5953-9852B0A3E3AC}"/>
              </a:ext>
            </a:extLst>
          </p:cNvPr>
          <p:cNvSpPr>
            <a:spLocks noGrp="1"/>
          </p:cNvSpPr>
          <p:nvPr>
            <p:ph type="title"/>
          </p:nvPr>
        </p:nvSpPr>
        <p:spPr/>
        <p:txBody>
          <a:bodyPr>
            <a:normAutofit/>
          </a:bodyPr>
          <a:lstStyle/>
          <a:p>
            <a:r>
              <a:rPr lang="en-US" sz="4000" b="1" dirty="0"/>
              <a:t>Problem of vocabulary</a:t>
            </a:r>
          </a:p>
        </p:txBody>
      </p:sp>
      <p:sp>
        <p:nvSpPr>
          <p:cNvPr id="3" name="Content Placeholder 2">
            <a:extLst>
              <a:ext uri="{FF2B5EF4-FFF2-40B4-BE49-F238E27FC236}">
                <a16:creationId xmlns:a16="http://schemas.microsoft.com/office/drawing/2014/main" id="{4FF8670A-E3E9-260A-D201-ED81AD1323AD}"/>
              </a:ext>
            </a:extLst>
          </p:cNvPr>
          <p:cNvSpPr>
            <a:spLocks noGrp="1"/>
          </p:cNvSpPr>
          <p:nvPr>
            <p:ph idx="1"/>
          </p:nvPr>
        </p:nvSpPr>
        <p:spPr/>
        <p:txBody>
          <a:bodyPr>
            <a:normAutofit fontScale="92500" lnSpcReduction="10000"/>
          </a:bodyPr>
          <a:lstStyle/>
          <a:p>
            <a:pPr>
              <a:lnSpc>
                <a:spcPct val="150000"/>
              </a:lnSpc>
            </a:pPr>
            <a:r>
              <a:rPr lang="en-US" dirty="0"/>
              <a:t>Frequency based representation has a large vocab</a:t>
            </a:r>
          </a:p>
          <a:p>
            <a:pPr lvl="1">
              <a:lnSpc>
                <a:spcPct val="150000"/>
              </a:lnSpc>
            </a:pPr>
            <a:r>
              <a:rPr lang="en-US" dirty="0" err="1"/>
              <a:t>Zipf’s</a:t>
            </a:r>
            <a:r>
              <a:rPr lang="en-US" dirty="0"/>
              <a:t> law: a few words are dominating, and most words (tokens) used once</a:t>
            </a:r>
          </a:p>
          <a:p>
            <a:pPr lvl="1">
              <a:lnSpc>
                <a:spcPct val="150000"/>
              </a:lnSpc>
            </a:pPr>
            <a:r>
              <a:rPr lang="en-US" dirty="0"/>
              <a:t>Overfitting is inevitable</a:t>
            </a:r>
          </a:p>
          <a:p>
            <a:pPr>
              <a:lnSpc>
                <a:spcPct val="150000"/>
              </a:lnSpc>
            </a:pPr>
            <a:r>
              <a:rPr lang="en-US" dirty="0"/>
              <a:t>What are we assuming?</a:t>
            </a:r>
          </a:p>
          <a:p>
            <a:pPr>
              <a:lnSpc>
                <a:spcPct val="150000"/>
              </a:lnSpc>
            </a:pPr>
            <a:r>
              <a:rPr lang="en-US" dirty="0"/>
              <a:t>If the frequency of the tokens matters, why not the combinations of words?</a:t>
            </a:r>
          </a:p>
          <a:p>
            <a:pPr lvl="1">
              <a:lnSpc>
                <a:spcPct val="150000"/>
              </a:lnSpc>
            </a:pPr>
            <a:r>
              <a:rPr lang="en-US" dirty="0"/>
              <a:t>If so, can we attach some meanings to them?</a:t>
            </a:r>
          </a:p>
          <a:p>
            <a:pPr lvl="1">
              <a:lnSpc>
                <a:spcPct val="150000"/>
              </a:lnSpc>
            </a:pPr>
            <a:endParaRPr lang="en-US" dirty="0"/>
          </a:p>
        </p:txBody>
      </p:sp>
    </p:spTree>
    <p:extLst>
      <p:ext uri="{BB962C8B-B14F-4D97-AF65-F5344CB8AC3E}">
        <p14:creationId xmlns:p14="http://schemas.microsoft.com/office/powerpoint/2010/main" val="160874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4AD5-CB47-86ED-3672-1C7A556708BD}"/>
              </a:ext>
            </a:extLst>
          </p:cNvPr>
          <p:cNvSpPr>
            <a:spLocks noGrp="1"/>
          </p:cNvSpPr>
          <p:nvPr>
            <p:ph type="title"/>
          </p:nvPr>
        </p:nvSpPr>
        <p:spPr/>
        <p:txBody>
          <a:bodyPr>
            <a:normAutofit/>
          </a:bodyPr>
          <a:lstStyle/>
          <a:p>
            <a:r>
              <a:rPr lang="en-US" sz="4000" b="1" dirty="0"/>
              <a:t>Relevance ranking</a:t>
            </a:r>
          </a:p>
        </p:txBody>
      </p:sp>
      <p:sp>
        <p:nvSpPr>
          <p:cNvPr id="3" name="Content Placeholder 2">
            <a:extLst>
              <a:ext uri="{FF2B5EF4-FFF2-40B4-BE49-F238E27FC236}">
                <a16:creationId xmlns:a16="http://schemas.microsoft.com/office/drawing/2014/main" id="{7823009F-6044-8892-474A-691EFCEFD265}"/>
              </a:ext>
            </a:extLst>
          </p:cNvPr>
          <p:cNvSpPr>
            <a:spLocks noGrp="1"/>
          </p:cNvSpPr>
          <p:nvPr>
            <p:ph idx="1"/>
          </p:nvPr>
        </p:nvSpPr>
        <p:spPr/>
        <p:txBody>
          <a:bodyPr/>
          <a:lstStyle/>
          <a:p>
            <a:pPr>
              <a:lnSpc>
                <a:spcPct val="150000"/>
              </a:lnSpc>
            </a:pPr>
            <a:r>
              <a:rPr lang="en-US" dirty="0"/>
              <a:t>Let’s go back to the code again</a:t>
            </a:r>
          </a:p>
          <a:p>
            <a:pPr>
              <a:lnSpc>
                <a:spcPct val="150000"/>
              </a:lnSpc>
            </a:pPr>
            <a:r>
              <a:rPr lang="en-US" dirty="0"/>
              <a:t>Let’s explain in words what this example describes</a:t>
            </a:r>
          </a:p>
          <a:p>
            <a:pPr>
              <a:lnSpc>
                <a:spcPct val="150000"/>
              </a:lnSpc>
            </a:pPr>
            <a:r>
              <a:rPr lang="en-US" dirty="0"/>
              <a:t>What’s 0 mean?</a:t>
            </a:r>
          </a:p>
          <a:p>
            <a:pPr>
              <a:lnSpc>
                <a:spcPct val="150000"/>
              </a:lnSpc>
            </a:pPr>
            <a:r>
              <a:rPr lang="en-US" dirty="0"/>
              <a:t>What’s 0.5235048549676834 mean?</a:t>
            </a:r>
          </a:p>
          <a:p>
            <a:pPr>
              <a:lnSpc>
                <a:spcPct val="150000"/>
              </a:lnSpc>
            </a:pPr>
            <a:r>
              <a:rPr lang="en-US" dirty="0"/>
              <a:t>Let’s revisit the Question 5 on Homework 1</a:t>
            </a:r>
          </a:p>
        </p:txBody>
      </p:sp>
    </p:spTree>
    <p:extLst>
      <p:ext uri="{BB962C8B-B14F-4D97-AF65-F5344CB8AC3E}">
        <p14:creationId xmlns:p14="http://schemas.microsoft.com/office/powerpoint/2010/main" val="263519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4DE7-EBA3-8B0B-946B-0E54D840E52A}"/>
              </a:ext>
            </a:extLst>
          </p:cNvPr>
          <p:cNvSpPr>
            <a:spLocks noGrp="1"/>
          </p:cNvSpPr>
          <p:nvPr>
            <p:ph type="title"/>
          </p:nvPr>
        </p:nvSpPr>
        <p:spPr/>
        <p:txBody>
          <a:bodyPr>
            <a:normAutofit/>
          </a:bodyPr>
          <a:lstStyle/>
          <a:p>
            <a:r>
              <a:rPr lang="en-US" sz="4000" b="1" dirty="0"/>
              <a:t>Goal of today</a:t>
            </a:r>
          </a:p>
        </p:txBody>
      </p:sp>
      <p:sp>
        <p:nvSpPr>
          <p:cNvPr id="3" name="Content Placeholder 2">
            <a:extLst>
              <a:ext uri="{FF2B5EF4-FFF2-40B4-BE49-F238E27FC236}">
                <a16:creationId xmlns:a16="http://schemas.microsoft.com/office/drawing/2014/main" id="{8A1953CF-6845-14BA-8E32-2F231DF4E38C}"/>
              </a:ext>
            </a:extLst>
          </p:cNvPr>
          <p:cNvSpPr>
            <a:spLocks noGrp="1"/>
          </p:cNvSpPr>
          <p:nvPr>
            <p:ph idx="1"/>
          </p:nvPr>
        </p:nvSpPr>
        <p:spPr/>
        <p:txBody>
          <a:bodyPr>
            <a:normAutofit/>
          </a:bodyPr>
          <a:lstStyle/>
          <a:p>
            <a:pPr>
              <a:lnSpc>
                <a:spcPct val="150000"/>
              </a:lnSpc>
            </a:pPr>
            <a:r>
              <a:rPr lang="en-US" dirty="0"/>
              <a:t>Study the latent semantic analysis (LSA)</a:t>
            </a:r>
          </a:p>
          <a:p>
            <a:pPr lvl="1">
              <a:lnSpc>
                <a:spcPct val="150000"/>
              </a:lnSpc>
            </a:pPr>
            <a:r>
              <a:rPr lang="en-US" dirty="0"/>
              <a:t>Data Dimensionality reduction technique (PCA)</a:t>
            </a:r>
          </a:p>
          <a:p>
            <a:pPr>
              <a:lnSpc>
                <a:spcPct val="150000"/>
              </a:lnSpc>
            </a:pPr>
            <a:r>
              <a:rPr lang="en-US" dirty="0"/>
              <a:t>Understand the resulting topic vectors</a:t>
            </a:r>
          </a:p>
          <a:p>
            <a:pPr>
              <a:lnSpc>
                <a:spcPct val="150000"/>
              </a:lnSpc>
            </a:pPr>
            <a:r>
              <a:rPr lang="en-US" dirty="0"/>
              <a:t>Textbook is rather ambitious</a:t>
            </a:r>
          </a:p>
          <a:p>
            <a:pPr lvl="1">
              <a:lnSpc>
                <a:spcPct val="150000"/>
              </a:lnSpc>
            </a:pPr>
            <a:r>
              <a:rPr lang="en-US" dirty="0"/>
              <a:t>Represent meaning?</a:t>
            </a:r>
          </a:p>
          <a:p>
            <a:pPr>
              <a:lnSpc>
                <a:spcPct val="150000"/>
              </a:lnSpc>
            </a:pPr>
            <a:r>
              <a:rPr lang="en-US" dirty="0"/>
              <a:t>Don’t be scared about the math</a:t>
            </a:r>
          </a:p>
        </p:txBody>
      </p:sp>
    </p:spTree>
    <p:extLst>
      <p:ext uri="{BB962C8B-B14F-4D97-AF65-F5344CB8AC3E}">
        <p14:creationId xmlns:p14="http://schemas.microsoft.com/office/powerpoint/2010/main" val="2219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Simple Idea, eventually</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77500" lnSpcReduction="20000"/>
          </a:bodyPr>
          <a:lstStyle/>
          <a:p>
            <a:pPr>
              <a:lnSpc>
                <a:spcPct val="200000"/>
              </a:lnSpc>
            </a:pPr>
            <a:r>
              <a:rPr lang="en-US" dirty="0"/>
              <a:t>We are going to reduce the size of the matrix</a:t>
            </a:r>
          </a:p>
          <a:p>
            <a:pPr lvl="1">
              <a:lnSpc>
                <a:spcPct val="200000"/>
              </a:lnSpc>
            </a:pPr>
            <a:r>
              <a:rPr lang="en-US" dirty="0"/>
              <a:t>Entire vocabulary → a set of columns</a:t>
            </a:r>
          </a:p>
          <a:p>
            <a:pPr lvl="1">
              <a:lnSpc>
                <a:spcPct val="200000"/>
              </a:lnSpc>
            </a:pPr>
            <a:r>
              <a:rPr lang="en-US" dirty="0"/>
              <a:t>Benefit?</a:t>
            </a:r>
          </a:p>
          <a:p>
            <a:pPr lvl="1">
              <a:lnSpc>
                <a:spcPct val="200000"/>
              </a:lnSpc>
            </a:pPr>
            <a:r>
              <a:rPr lang="en-US" dirty="0"/>
              <a:t>Cost?</a:t>
            </a:r>
          </a:p>
          <a:p>
            <a:pPr>
              <a:lnSpc>
                <a:spcPct val="200000"/>
              </a:lnSpc>
            </a:pPr>
            <a:r>
              <a:rPr lang="en-US" dirty="0"/>
              <a:t>The terms “</a:t>
            </a:r>
            <a:r>
              <a:rPr lang="en-US" i="1" dirty="0"/>
              <a:t>topic</a:t>
            </a:r>
            <a:r>
              <a:rPr lang="en-US" dirty="0"/>
              <a:t>,” “</a:t>
            </a:r>
            <a:r>
              <a:rPr lang="en-US" i="1" dirty="0"/>
              <a:t>semantic</a:t>
            </a:r>
            <a:r>
              <a:rPr lang="en-US" dirty="0"/>
              <a:t>,” and “</a:t>
            </a:r>
            <a:r>
              <a:rPr lang="en-US" i="1" dirty="0"/>
              <a:t>meaning</a:t>
            </a:r>
            <a:r>
              <a:rPr lang="en-US" dirty="0"/>
              <a:t>” have used interchangeably in this chapter</a:t>
            </a:r>
          </a:p>
          <a:p>
            <a:pPr lvl="1">
              <a:lnSpc>
                <a:spcPct val="200000"/>
              </a:lnSpc>
            </a:pPr>
            <a:r>
              <a:rPr lang="en-US" dirty="0"/>
              <a:t>I am not a fan </a:t>
            </a:r>
            <a:r>
              <a:rPr lang="en-US" dirty="0">
                <a:sym typeface="Wingdings" pitchFamily="2" charset="2"/>
              </a:rPr>
              <a:t></a:t>
            </a:r>
            <a:endParaRPr lang="en-US" dirty="0"/>
          </a:p>
        </p:txBody>
      </p:sp>
    </p:spTree>
    <p:extLst>
      <p:ext uri="{BB962C8B-B14F-4D97-AF65-F5344CB8AC3E}">
        <p14:creationId xmlns:p14="http://schemas.microsoft.com/office/powerpoint/2010/main" val="196569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Need to tone down</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pPr>
            <a:r>
              <a:rPr lang="en-US" dirty="0"/>
              <a:t>Frequency based approach fails to catch similar texts with different spellings</a:t>
            </a:r>
          </a:p>
          <a:p>
            <a:pPr>
              <a:lnSpc>
                <a:spcPct val="150000"/>
              </a:lnSpc>
            </a:pPr>
            <a:r>
              <a:rPr lang="en-US" dirty="0"/>
              <a:t>LSA technique tries to solve this problem by constructing topics vectors</a:t>
            </a:r>
          </a:p>
          <a:p>
            <a:pPr>
              <a:lnSpc>
                <a:spcPct val="150000"/>
              </a:lnSpc>
            </a:pPr>
            <a:r>
              <a:rPr lang="en-US" dirty="0"/>
              <a:t>However, “topic” has hardly intrinsic meaning</a:t>
            </a:r>
          </a:p>
          <a:p>
            <a:pPr lvl="1">
              <a:lnSpc>
                <a:spcPct val="150000"/>
              </a:lnSpc>
            </a:pPr>
            <a:r>
              <a:rPr lang="en-US" dirty="0"/>
              <a:t>Need to discuss later</a:t>
            </a:r>
          </a:p>
        </p:txBody>
      </p:sp>
    </p:spTree>
    <p:extLst>
      <p:ext uri="{BB962C8B-B14F-4D97-AF65-F5344CB8AC3E}">
        <p14:creationId xmlns:p14="http://schemas.microsoft.com/office/powerpoint/2010/main" val="250926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30DC-F423-6BCD-98BC-4821A6ED7175}"/>
              </a:ext>
            </a:extLst>
          </p:cNvPr>
          <p:cNvSpPr>
            <a:spLocks noGrp="1"/>
          </p:cNvSpPr>
          <p:nvPr>
            <p:ph type="title"/>
          </p:nvPr>
        </p:nvSpPr>
        <p:spPr/>
        <p:txBody>
          <a:bodyPr/>
          <a:lstStyle/>
          <a:p>
            <a:r>
              <a:rPr lang="en-US" b="1" dirty="0"/>
              <a:t>This is it!</a:t>
            </a:r>
          </a:p>
        </p:txBody>
      </p:sp>
      <p:sp>
        <p:nvSpPr>
          <p:cNvPr id="3" name="Content Placeholder 2">
            <a:extLst>
              <a:ext uri="{FF2B5EF4-FFF2-40B4-BE49-F238E27FC236}">
                <a16:creationId xmlns:a16="http://schemas.microsoft.com/office/drawing/2014/main" id="{49433C34-23AB-4C4E-445E-486955042D69}"/>
              </a:ext>
            </a:extLst>
          </p:cNvPr>
          <p:cNvSpPr>
            <a:spLocks noGrp="1"/>
          </p:cNvSpPr>
          <p:nvPr>
            <p:ph idx="1"/>
          </p:nvPr>
        </p:nvSpPr>
        <p:spPr/>
        <p:txBody>
          <a:bodyPr>
            <a:normAutofit lnSpcReduction="10000"/>
          </a:bodyPr>
          <a:lstStyle/>
          <a:p>
            <a:pPr marL="0" indent="0">
              <a:buNone/>
            </a:pPr>
            <a:r>
              <a:rPr lang="en-US" sz="4000" i="1" dirty="0"/>
              <a:t>Keeping these challenges in mind, can you imagine how you might squash a TF-IDF vector with one million dimensions (terms) down to a vector with 200 or so dimensions (topics)? This is like identifying the right mix of primary colors to try to reproduce the paint color in your apartment so you can cover over those nail holes in your wall.</a:t>
            </a:r>
          </a:p>
        </p:txBody>
      </p:sp>
    </p:spTree>
    <p:extLst>
      <p:ext uri="{BB962C8B-B14F-4D97-AF65-F5344CB8AC3E}">
        <p14:creationId xmlns:p14="http://schemas.microsoft.com/office/powerpoint/2010/main" val="163239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851C-4B0A-9726-CE28-2E1AE1C7FF74}"/>
              </a:ext>
            </a:extLst>
          </p:cNvPr>
          <p:cNvSpPr>
            <a:spLocks noGrp="1"/>
          </p:cNvSpPr>
          <p:nvPr>
            <p:ph type="title"/>
          </p:nvPr>
        </p:nvSpPr>
        <p:spPr/>
        <p:txBody>
          <a:bodyPr>
            <a:normAutofit/>
          </a:bodyPr>
          <a:lstStyle/>
          <a:p>
            <a:r>
              <a:rPr lang="en-US" sz="4000" b="1" dirty="0"/>
              <a:t>Thought experiment </a:t>
            </a:r>
          </a:p>
        </p:txBody>
      </p:sp>
      <p:sp>
        <p:nvSpPr>
          <p:cNvPr id="3" name="Content Placeholder 2">
            <a:extLst>
              <a:ext uri="{FF2B5EF4-FFF2-40B4-BE49-F238E27FC236}">
                <a16:creationId xmlns:a16="http://schemas.microsoft.com/office/drawing/2014/main" id="{DB3DF093-0EA8-A90D-2FA1-6C230EA3CF47}"/>
              </a:ext>
            </a:extLst>
          </p:cNvPr>
          <p:cNvSpPr>
            <a:spLocks noGrp="1"/>
          </p:cNvSpPr>
          <p:nvPr>
            <p:ph idx="1"/>
          </p:nvPr>
        </p:nvSpPr>
        <p:spPr/>
        <p:txBody>
          <a:bodyPr>
            <a:normAutofit/>
          </a:bodyPr>
          <a:lstStyle/>
          <a:p>
            <a:pPr>
              <a:lnSpc>
                <a:spcPct val="160000"/>
              </a:lnSpc>
            </a:pPr>
            <a:r>
              <a:rPr lang="en-US" sz="3600" dirty="0"/>
              <a:t>Textbook shows the thought experiment in 4.1.3</a:t>
            </a:r>
          </a:p>
          <a:p>
            <a:pPr lvl="1">
              <a:lnSpc>
                <a:spcPct val="160000"/>
              </a:lnSpc>
            </a:pPr>
            <a:r>
              <a:rPr lang="en-US" sz="3200" dirty="0"/>
              <a:t>This is a unicorn version of topic modeling </a:t>
            </a:r>
          </a:p>
          <a:p>
            <a:pPr lvl="1">
              <a:lnSpc>
                <a:spcPct val="160000"/>
              </a:lnSpc>
            </a:pPr>
            <a:r>
              <a:rPr lang="en-US" sz="3200" dirty="0"/>
              <a:t>Keep in mind that this is what we want to achieve</a:t>
            </a:r>
          </a:p>
          <a:p>
            <a:pPr lvl="1">
              <a:lnSpc>
                <a:spcPct val="160000"/>
              </a:lnSpc>
            </a:pPr>
            <a:r>
              <a:rPr lang="en-US" sz="3200" dirty="0"/>
              <a:t>See whether the PCA actually does this job</a:t>
            </a:r>
          </a:p>
          <a:p>
            <a:pPr lvl="1">
              <a:lnSpc>
                <a:spcPct val="160000"/>
              </a:lnSpc>
            </a:pPr>
            <a:r>
              <a:rPr lang="en-US" sz="3200" dirty="0"/>
              <a:t>Let’s see the code</a:t>
            </a:r>
          </a:p>
        </p:txBody>
      </p:sp>
    </p:spTree>
    <p:extLst>
      <p:ext uri="{BB962C8B-B14F-4D97-AF65-F5344CB8AC3E}">
        <p14:creationId xmlns:p14="http://schemas.microsoft.com/office/powerpoint/2010/main" val="183688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2DD6-9568-5F9E-8015-E8B5EF569A30}"/>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2FD9CAFE-0389-B83D-22F7-2848FFB64BC2}"/>
              </a:ext>
            </a:extLst>
          </p:cNvPr>
          <p:cNvSpPr>
            <a:spLocks noGrp="1"/>
          </p:cNvSpPr>
          <p:nvPr>
            <p:ph idx="1"/>
          </p:nvPr>
        </p:nvSpPr>
        <p:spPr/>
        <p:txBody>
          <a:bodyPr>
            <a:normAutofit/>
          </a:bodyPr>
          <a:lstStyle/>
          <a:p>
            <a:pPr>
              <a:lnSpc>
                <a:spcPct val="150000"/>
              </a:lnSpc>
            </a:pPr>
            <a:r>
              <a:rPr lang="en-US" dirty="0"/>
              <a:t>We have 6X1 TF-IDF vector</a:t>
            </a:r>
          </a:p>
          <a:p>
            <a:pPr>
              <a:lnSpc>
                <a:spcPct val="150000"/>
              </a:lnSpc>
            </a:pPr>
            <a:r>
              <a:rPr lang="en-US" dirty="0"/>
              <a:t>Forget about the weights now</a:t>
            </a:r>
          </a:p>
          <a:p>
            <a:pPr>
              <a:lnSpc>
                <a:spcPct val="150000"/>
              </a:lnSpc>
            </a:pPr>
            <a:r>
              <a:rPr lang="en-US" dirty="0"/>
              <a:t>We need to decide</a:t>
            </a:r>
          </a:p>
          <a:p>
            <a:pPr lvl="1">
              <a:lnSpc>
                <a:spcPct val="150000"/>
              </a:lnSpc>
            </a:pPr>
            <a:r>
              <a:rPr lang="en-US" dirty="0"/>
              <a:t>The number of topics</a:t>
            </a:r>
          </a:p>
          <a:p>
            <a:pPr lvl="1">
              <a:lnSpc>
                <a:spcPct val="150000"/>
              </a:lnSpc>
            </a:pPr>
            <a:r>
              <a:rPr lang="en-US" dirty="0"/>
              <a:t>Assign the weights corresponding to the topics</a:t>
            </a:r>
          </a:p>
        </p:txBody>
      </p:sp>
    </p:spTree>
    <p:extLst>
      <p:ext uri="{BB962C8B-B14F-4D97-AF65-F5344CB8AC3E}">
        <p14:creationId xmlns:p14="http://schemas.microsoft.com/office/powerpoint/2010/main" val="115939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TotalTime>
  <Words>1584</Words>
  <Application>Microsoft Macintosh PowerPoint</Application>
  <PresentationFormat>Widescreen</PresentationFormat>
  <Paragraphs>185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Noto serif</vt:lpstr>
      <vt:lpstr>Söhne</vt:lpstr>
      <vt:lpstr>Office Theme</vt:lpstr>
      <vt:lpstr>Introduction to  Natural Language Processing</vt:lpstr>
      <vt:lpstr>Review</vt:lpstr>
      <vt:lpstr>Problem of vocabulary</vt:lpstr>
      <vt:lpstr>Goal of today</vt:lpstr>
      <vt:lpstr>Simple Idea, eventually</vt:lpstr>
      <vt:lpstr>Need to tone down</vt:lpstr>
      <vt:lpstr>This is it!</vt:lpstr>
      <vt:lpstr>Thought experiment </vt:lpstr>
      <vt:lpstr>What are we doing?</vt:lpstr>
      <vt:lpstr>Human approach</vt:lpstr>
      <vt:lpstr>The relationships can be flipped</vt:lpstr>
      <vt:lpstr>Represent each word in terms of topics</vt:lpstr>
      <vt:lpstr>Wonderful topic vectors</vt:lpstr>
      <vt:lpstr>Machine Approach</vt:lpstr>
      <vt:lpstr>Linear discriminant analysis (LDA)</vt:lpstr>
      <vt:lpstr>What are we doing?</vt:lpstr>
      <vt:lpstr>Latent semantic analysis</vt:lpstr>
      <vt:lpstr>Principal Component Analysis</vt:lpstr>
      <vt:lpstr>The meaning of Normalized count</vt:lpstr>
      <vt:lpstr>What are we doing?</vt:lpstr>
      <vt:lpstr>Text data structure</vt:lpstr>
      <vt:lpstr>What’s the denominators?</vt:lpstr>
      <vt:lpstr>Term’s inverse document frequency</vt:lpstr>
      <vt:lpstr>Example</vt:lpstr>
      <vt:lpstr>Think about this statement in the textbook</vt:lpstr>
      <vt:lpstr>IDF itself is not document-specific number</vt:lpstr>
      <vt:lpstr>TF-IDF</vt:lpstr>
      <vt:lpstr>Interpretation of TF-IDF</vt:lpstr>
      <vt:lpstr>Is this topic modeling?</vt:lpstr>
      <vt:lpstr>Relevance ranking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147</cp:revision>
  <dcterms:created xsi:type="dcterms:W3CDTF">2023-01-11T19:36:13Z</dcterms:created>
  <dcterms:modified xsi:type="dcterms:W3CDTF">2023-04-07T19:33:13Z</dcterms:modified>
</cp:coreProperties>
</file>