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5" r:id="rId1"/>
  </p:sldMasterIdLst>
  <p:notesMasterIdLst>
    <p:notesMasterId r:id="rId18"/>
  </p:notesMasterIdLst>
  <p:sldIdLst>
    <p:sldId id="256" r:id="rId2"/>
    <p:sldId id="257" r:id="rId3"/>
    <p:sldId id="259" r:id="rId4"/>
    <p:sldId id="258" r:id="rId5"/>
    <p:sldId id="263" r:id="rId6"/>
    <p:sldId id="260" r:id="rId7"/>
    <p:sldId id="264" r:id="rId8"/>
    <p:sldId id="265" r:id="rId9"/>
    <p:sldId id="266" r:id="rId10"/>
    <p:sldId id="267" r:id="rId11"/>
    <p:sldId id="270" r:id="rId12"/>
    <p:sldId id="271" r:id="rId13"/>
    <p:sldId id="272" r:id="rId14"/>
    <p:sldId id="274" r:id="rId15"/>
    <p:sldId id="273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8"/>
    <p:restoredTop sz="94719"/>
  </p:normalViewPr>
  <p:slideViewPr>
    <p:cSldViewPr snapToGrid="0">
      <p:cViewPr varScale="1">
        <p:scale>
          <a:sx n="113" d="100"/>
          <a:sy n="113" d="100"/>
        </p:scale>
        <p:origin x="192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062D5C-E428-DA43-AA54-C279CF805B17}" type="datetimeFigureOut">
              <a:rPr lang="en-US" smtClean="0"/>
              <a:t>3/8/23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18F85B-63EA-4646-99A1-442886E31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429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29BCC-BA13-0158-D2F7-20545A1E41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AE48E0-83C6-D004-650E-1532D9E0A8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1DB09-D9C9-8D7A-41BF-E1B3DBCEB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3/8/23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1AD599-26A2-DD04-BA01-99FD47312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3D726-22B1-FC06-7BE6-E91E741C5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758350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6296C-F832-104C-9C5D-01439BDD9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1263E9-96B1-566C-37F9-52A6BCCCB8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951EC6-45E9-73AD-E515-AC287F266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8A92E-5332-A25D-2C76-BFD99C11A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34EB1-13A9-3376-BBA8-641C411B2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97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F2B926-AC9D-2574-46AA-09DC011EE3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99C62F-64B6-9930-15F8-B2696BC1A5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0F4A02-11C0-E210-528A-551444DBB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F6A60-707F-20DD-5631-B71E021FA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64438-5162-7994-47F4-B73CADD64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271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5941E-156E-DAA3-C363-CA6DC09BD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F43D0-C7FE-74CC-3D8B-0D44C0381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9C940-5DF4-2EFA-354D-AB46F017A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9F047-5B61-4C51-DA58-8F79AB28D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BC999-BAD5-0C75-FE5F-506177EF8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836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7382E-CF5C-DD51-BCE5-F091BA8BA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093EF9-C60C-8A80-465B-D6164E46FA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311C0-4375-E8A9-B9EA-0A0D5FBB0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3F6FB-6E7F-BBAE-19DC-0EB641BF0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DB8EB8-AD58-5E71-69F8-79E230B97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767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47CD0-B8CF-0F3D-92A1-D2C2F6BEF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B1B19-5154-9524-1233-BD8524F8BE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A7CC44-5CF3-DA73-043B-9991048C5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E0DABE-97A2-6C6F-3BCD-7E9F1AA8C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3/8/23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A3DB11-BF00-2E54-2F70-EEA6149A5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5D8A7A-BFF0-EA2A-15EE-21866AD2C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41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8D0B1-22DE-DB60-30BF-29EC3F43A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4585E9-5086-B93F-FC3B-AF7BBCCDB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B3806C-7236-29B1-C8BF-57B0CDA82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A4A62D-AC3B-04BF-4B3C-209D9BD479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E3CE7C-22CA-E939-35D1-86A5BDC13B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A10000-023E-D0FD-99FB-0A5FC865C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3/8/23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CFDAF0-0ABD-31C6-DFC1-095C73098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508140-E9D4-EBBD-FE75-FC98E8E14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63312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23885-619E-74A3-E3D3-54A950B8B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2E6316-4C6A-649C-B20F-0DD31AE24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85AE71-E6E4-E207-6E86-91A394EDD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0908EE-0DD3-EDB9-01CC-1D1970592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659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8CE5A0-C17B-7CDB-6E56-BF52EAFC7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44578A-88B9-A8FF-70BA-B31928053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10DE96-AB3D-691C-956B-AB0C6E4CE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526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A05AA-3E2E-2BA7-F826-36D18F144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81A4D-80BB-CEF0-2D63-E733719AA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1ACE58-2BBF-734D-1F18-47F856A943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2C3EEB-E218-6079-884A-AFC20C9D2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0C5187-6B61-52A2-F2A8-A8E369CA0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6C97FA-EBC3-CDAA-C1A3-B04E81480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483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9CB84-3525-0086-6B20-68F1E93AA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961600-8B2A-A32D-24CC-E3F7821C02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CD441E-B284-DE7C-6B10-8E9E119DA3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28B2BE-0756-1B81-9A1A-8E5A944D2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2D51B7-79CA-9ED3-CB00-3FA61C987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77449F-4B76-5209-B441-F30DC6C83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520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B16BC9-EB24-62BC-BC86-D56124E82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0BB6F-28EC-D344-B1BC-3DBE8591AA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FB6B7-D905-B752-F5D1-93FA98FF76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3/8/23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2BDCA-FAC8-4F63-248B-AF8924B1C4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E4CF3-4E69-7DDC-3953-A0370C20C2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675466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3726E-DEBA-04C2-69D8-CFBD2E4752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743804"/>
            <a:ext cx="4692869" cy="3793482"/>
          </a:xfrm>
        </p:spPr>
        <p:txBody>
          <a:bodyPr anchor="ctr">
            <a:normAutofit/>
          </a:bodyPr>
          <a:lstStyle/>
          <a:p>
            <a:pPr algn="l"/>
            <a:r>
              <a:rPr lang="en-US" sz="3000" b="1" dirty="0"/>
              <a:t>Introduction to </a:t>
            </a:r>
            <a:br>
              <a:rPr lang="en-US" sz="3000" b="1" dirty="0"/>
            </a:br>
            <a:r>
              <a:rPr lang="en-US" sz="3000" b="1" dirty="0"/>
              <a:t>Natural Language 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82692B-40B0-9DB2-02C0-9526E52304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691564"/>
            <a:ext cx="4102609" cy="1422631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BUS 243 F: Spring 2023</a:t>
            </a:r>
          </a:p>
          <a:p>
            <a:pPr algn="l"/>
            <a:r>
              <a:rPr lang="en-US" dirty="0" err="1"/>
              <a:t>Yeabin</a:t>
            </a:r>
            <a:r>
              <a:rPr lang="en-US" dirty="0"/>
              <a:t> Moon</a:t>
            </a:r>
          </a:p>
          <a:p>
            <a:pPr algn="l"/>
            <a:r>
              <a:rPr lang="en-US" dirty="0"/>
              <a:t>Lecture 2</a:t>
            </a:r>
          </a:p>
        </p:txBody>
      </p:sp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618E3BCE-AC9F-B895-35E7-26EFFA6BAE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63" r="23534" b="-1"/>
          <a:stretch/>
        </p:blipFill>
        <p:spPr>
          <a:xfrm>
            <a:off x="6495393" y="10"/>
            <a:ext cx="569660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082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213E6-163B-0373-07C9-874A38FF9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Tokenization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DBFD2-1F3B-49D1-CFF9-F3AF413BD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The first subtask for constructing a BOW vector is </a:t>
            </a:r>
            <a:r>
              <a:rPr lang="en-US" b="1" dirty="0"/>
              <a:t>tokenization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 sequence of characters → a sequence of </a:t>
            </a:r>
            <a:r>
              <a:rPr lang="en-US" b="1" dirty="0"/>
              <a:t>word tokens</a:t>
            </a:r>
          </a:p>
          <a:p>
            <a:pPr>
              <a:lnSpc>
                <a:spcPct val="150000"/>
              </a:lnSpc>
            </a:pPr>
            <a:r>
              <a:rPr lang="en-US" dirty="0"/>
              <a:t>Note whitespace-based tokenization is not ideal</a:t>
            </a:r>
          </a:p>
          <a:p>
            <a:pPr>
              <a:lnSpc>
                <a:spcPct val="150000"/>
              </a:lnSpc>
            </a:pPr>
            <a:r>
              <a:rPr lang="en-US" dirty="0"/>
              <a:t>Tokenization is typically performed using regular expressions, with modules designed to handle each cases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Go back to the code example</a:t>
            </a:r>
          </a:p>
        </p:txBody>
      </p:sp>
    </p:spTree>
    <p:extLst>
      <p:ext uri="{BB962C8B-B14F-4D97-AF65-F5344CB8AC3E}">
        <p14:creationId xmlns:p14="http://schemas.microsoft.com/office/powerpoint/2010/main" val="1161657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A762D-A379-1B94-6C9D-4B6021801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Token Improvement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5416F-5CCB-AD5E-93A1-D6304C307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See the text for the regular expressions</a:t>
            </a:r>
          </a:p>
          <a:p>
            <a:pPr>
              <a:lnSpc>
                <a:spcPct val="150000"/>
              </a:lnSpc>
            </a:pPr>
            <a:r>
              <a:rPr lang="en-US" dirty="0"/>
              <a:t>See a number of tokenizers in the code examples</a:t>
            </a:r>
          </a:p>
          <a:p>
            <a:pPr>
              <a:lnSpc>
                <a:spcPct val="150000"/>
              </a:lnSpc>
            </a:pPr>
            <a:r>
              <a:rPr lang="en-US" dirty="0"/>
              <a:t>Social media researchers have found that emoticons and other forms of orthographic variation pose new challenges for tokenization, leading to the development of special purpose tokenizers to handle them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O’Connor, B., M. Krieger, and D. </a:t>
            </a:r>
            <a:r>
              <a:rPr lang="en-US" dirty="0" err="1"/>
              <a:t>Ahn</a:t>
            </a:r>
            <a:r>
              <a:rPr lang="en-US" dirty="0"/>
              <a:t> (2010). </a:t>
            </a:r>
            <a:r>
              <a:rPr lang="en-US" dirty="0" err="1"/>
              <a:t>Tweetmotif</a:t>
            </a:r>
            <a:r>
              <a:rPr lang="en-US" dirty="0"/>
              <a:t>: Exploratory search and topic summarization for twitter. In Proceedings of the International Conference on Web and Social Media (ICWSM), pp. 384–385.</a:t>
            </a:r>
          </a:p>
        </p:txBody>
      </p:sp>
    </p:spTree>
    <p:extLst>
      <p:ext uri="{BB962C8B-B14F-4D97-AF65-F5344CB8AC3E}">
        <p14:creationId xmlns:p14="http://schemas.microsoft.com/office/powerpoint/2010/main" val="1226295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08299-5F48-F245-FAEB-07E2F6D77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Tokenization is hard?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9AD51-227C-D095-C249-05A9BB139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Tokenization is a language-specific problem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Each language poses unique challenges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Chinese does not include spaces between words, nor any other consistent orthographic markers of word boundaries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German does not include whitespace in compound nouns</a:t>
            </a:r>
          </a:p>
          <a:p>
            <a:pPr>
              <a:lnSpc>
                <a:spcPct val="150000"/>
              </a:lnSpc>
            </a:pPr>
            <a:r>
              <a:rPr lang="en-US" dirty="0"/>
              <a:t>Social media raises similar problems for English and other languages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#</a:t>
            </a:r>
            <a:r>
              <a:rPr lang="en-US" dirty="0" err="1"/>
              <a:t>TrueLoveInFourWords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Decomposition analysis (Brun and Roux, 2014)</a:t>
            </a:r>
          </a:p>
        </p:txBody>
      </p:sp>
    </p:spTree>
    <p:extLst>
      <p:ext uri="{BB962C8B-B14F-4D97-AF65-F5344CB8AC3E}">
        <p14:creationId xmlns:p14="http://schemas.microsoft.com/office/powerpoint/2010/main" val="774278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F313B-2BC5-DEBD-6FD9-9AD2C55EC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Extending your vocabulary with n-grams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A253A-ADCB-6AD9-6DFC-7ADC2E2F7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60000"/>
              </a:lnSpc>
            </a:pPr>
            <a:r>
              <a:rPr lang="en-US" dirty="0"/>
              <a:t>Now we consider a sequence of words</a:t>
            </a:r>
          </a:p>
          <a:p>
            <a:pPr lvl="1">
              <a:lnSpc>
                <a:spcPct val="160000"/>
              </a:lnSpc>
            </a:pPr>
            <a:r>
              <a:rPr lang="en-US" dirty="0"/>
              <a:t>Ice cream</a:t>
            </a:r>
          </a:p>
          <a:p>
            <a:pPr lvl="1">
              <a:lnSpc>
                <a:spcPct val="160000"/>
              </a:lnSpc>
            </a:pPr>
            <a:r>
              <a:rPr lang="en-US" dirty="0"/>
              <a:t>Boston Red Sox</a:t>
            </a:r>
          </a:p>
          <a:p>
            <a:pPr>
              <a:lnSpc>
                <a:spcPct val="160000"/>
              </a:lnSpc>
            </a:pPr>
            <a:r>
              <a:rPr lang="en-US" dirty="0"/>
              <a:t>N-gram is simply a sequence of n words</a:t>
            </a:r>
          </a:p>
          <a:p>
            <a:pPr lvl="1">
              <a:lnSpc>
                <a:spcPct val="160000"/>
              </a:lnSpc>
            </a:pPr>
            <a:r>
              <a:rPr lang="en-US" dirty="0"/>
              <a:t>N-gram could denote characters, but focus on words now</a:t>
            </a:r>
          </a:p>
          <a:p>
            <a:pPr>
              <a:lnSpc>
                <a:spcPct val="160000"/>
              </a:lnSpc>
            </a:pPr>
            <a:r>
              <a:rPr lang="en-US" dirty="0"/>
              <a:t>We have tokenized sentences using 1-gram only thus far</a:t>
            </a:r>
          </a:p>
          <a:p>
            <a:pPr>
              <a:lnSpc>
                <a:spcPct val="160000"/>
              </a:lnSpc>
            </a:pPr>
            <a:r>
              <a:rPr lang="en-US" dirty="0"/>
              <a:t>Using 2-gram or 3-gram words means adding more tokens in the vocabulary</a:t>
            </a:r>
          </a:p>
          <a:p>
            <a:pPr lvl="1">
              <a:lnSpc>
                <a:spcPct val="160000"/>
              </a:lnSpc>
            </a:pPr>
            <a:r>
              <a:rPr lang="en-US" dirty="0"/>
              <a:t>Not difficult to add (see the codes)</a:t>
            </a:r>
          </a:p>
          <a:p>
            <a:pPr lvl="1">
              <a:lnSpc>
                <a:spcPct val="160000"/>
              </a:lnSpc>
            </a:pPr>
            <a:r>
              <a:rPr lang="en-US" dirty="0"/>
              <a:t>N-gram tokens are pretty rare → need some ways to handle them properly</a:t>
            </a:r>
          </a:p>
        </p:txBody>
      </p:sp>
    </p:spTree>
    <p:extLst>
      <p:ext uri="{BB962C8B-B14F-4D97-AF65-F5344CB8AC3E}">
        <p14:creationId xmlns:p14="http://schemas.microsoft.com/office/powerpoint/2010/main" val="41810304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D16D8-3DE8-FE19-BEE9-F6F4EEF6B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What if only use 1-gram tokens?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F624B-5674-39E8-16A7-4007DA059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What is the problem of rare 2-grams when we add them in the vocab?</a:t>
            </a:r>
          </a:p>
          <a:p>
            <a:pPr lvl="1"/>
            <a:r>
              <a:rPr lang="en-US" dirty="0"/>
              <a:t>Again, they are so rare. Why is this a problem?</a:t>
            </a:r>
          </a:p>
          <a:p>
            <a:r>
              <a:rPr lang="en-US" dirty="0"/>
              <a:t>If use 1-gram tokens only, the stop words are usually counted the most</a:t>
            </a:r>
          </a:p>
          <a:p>
            <a:pPr lvl="1"/>
            <a:r>
              <a:rPr lang="en-US" dirty="0"/>
              <a:t>The, a, an, …</a:t>
            </a:r>
          </a:p>
          <a:p>
            <a:r>
              <a:rPr lang="en-US" dirty="0"/>
              <a:t>If they are removed:</a:t>
            </a:r>
          </a:p>
          <a:p>
            <a:pPr lvl="1"/>
            <a:r>
              <a:rPr lang="en-US" dirty="0"/>
              <a:t>Mark </a:t>
            </a:r>
            <a:r>
              <a:rPr lang="en-US" b="1" dirty="0"/>
              <a:t>reported</a:t>
            </a:r>
            <a:r>
              <a:rPr lang="en-US" dirty="0"/>
              <a:t> to the </a:t>
            </a:r>
            <a:r>
              <a:rPr lang="en-US" b="1" dirty="0"/>
              <a:t>CEO</a:t>
            </a:r>
          </a:p>
          <a:p>
            <a:pPr lvl="1"/>
            <a:r>
              <a:rPr lang="en-US" dirty="0"/>
              <a:t>Suzanne </a:t>
            </a:r>
            <a:r>
              <a:rPr lang="en-US" b="1" dirty="0"/>
              <a:t>reported</a:t>
            </a:r>
            <a:r>
              <a:rPr lang="en-US" dirty="0"/>
              <a:t> as the </a:t>
            </a:r>
            <a:r>
              <a:rPr lang="en-US" b="1" dirty="0"/>
              <a:t>CEO</a:t>
            </a:r>
            <a:r>
              <a:rPr lang="en-US" dirty="0"/>
              <a:t> to the board</a:t>
            </a:r>
          </a:p>
          <a:p>
            <a:pPr lvl="2"/>
            <a:r>
              <a:rPr lang="en-US" dirty="0"/>
              <a:t>Lack of information about the professional hierarchy</a:t>
            </a:r>
          </a:p>
          <a:p>
            <a:r>
              <a:rPr lang="en-US" dirty="0"/>
              <a:t>If not, the length of vocabulary would be the problem</a:t>
            </a:r>
          </a:p>
          <a:p>
            <a:r>
              <a:rPr lang="en-US" dirty="0"/>
              <a:t>Let’s dig this issue a little bit deeper</a:t>
            </a:r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1447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83D4F-0786-F9A1-AB46-C5DCE8B51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Text 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85AA9-F432-8389-37B5-93F45E848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4615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8B03F-971E-FF64-71EA-0F7028825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Presence vs. </a:t>
            </a:r>
            <a:r>
              <a:rPr lang="en-US"/>
              <a:t>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F1CB3-1470-228F-F3C4-530F2391E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339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1CD9D-F2C8-A602-4C9D-6FE2535DE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Text Classification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DEEC80-4573-D0D1-3636-4824AF13B6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We begin with the problem of text classification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Given a text document, assign it a discrete label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is the set of possible labels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Text classification has many applications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Spam filtering, open-ended survey analysis, health records analysis, etc.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It involves a number of design decisions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The decision is sometimes clear from the mathematics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Other decisions are more subtle, arising only in the low-level “plumbing” code</a:t>
                </a:r>
              </a:p>
              <a:p>
                <a:pPr lvl="2">
                  <a:lnSpc>
                    <a:spcPct val="150000"/>
                  </a:lnSpc>
                </a:pPr>
                <a:r>
                  <a:rPr lang="en-US" dirty="0"/>
                  <a:t>How to process raw data</a:t>
                </a:r>
              </a:p>
              <a:p>
                <a:pPr lvl="1">
                  <a:lnSpc>
                    <a:spcPct val="150000"/>
                  </a:lnSpc>
                </a:pPr>
                <a:endParaRPr lang="en-US" dirty="0"/>
              </a:p>
              <a:p>
                <a:pPr marL="457200" lvl="1" indent="0">
                  <a:lnSpc>
                    <a:spcPct val="150000"/>
                  </a:lnSpc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DEEC80-4573-D0D1-3636-4824AF13B6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6601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224CA-BEB6-9E5A-11A6-8081C17F8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Goal of the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B21D8-A8C4-EFA1-8AA0-E0100005F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a numerical representation of text</a:t>
            </a:r>
          </a:p>
          <a:p>
            <a:pPr lvl="1"/>
            <a:r>
              <a:rPr lang="en-US" dirty="0"/>
              <a:t>One-hot vectors</a:t>
            </a:r>
          </a:p>
          <a:p>
            <a:pPr lvl="1"/>
            <a:r>
              <a:rPr lang="en-US" dirty="0"/>
              <a:t>Bag-of-words representation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900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C8D8C-F447-D114-78FA-982884A7A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Some keywords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42753-CC91-FE8F-2FE8-2D4FB031E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Tokenization is a particular kind of document segmentation</a:t>
            </a:r>
          </a:p>
          <a:p>
            <a:pPr lvl="1"/>
            <a:r>
              <a:rPr lang="en-US" dirty="0"/>
              <a:t>Break up text into smaller chunks</a:t>
            </a:r>
          </a:p>
          <a:p>
            <a:pPr lvl="1"/>
            <a:r>
              <a:rPr lang="en-US" dirty="0"/>
              <a:t>Document → paragraphs → sentences → phrases → tokens</a:t>
            </a:r>
          </a:p>
          <a:p>
            <a:r>
              <a:rPr lang="en-US" dirty="0"/>
              <a:t>Tokenization is the first step in an NLP pipeline</a:t>
            </a:r>
          </a:p>
          <a:p>
            <a:pPr lvl="1"/>
            <a:r>
              <a:rPr lang="en-US" dirty="0"/>
              <a:t>turns an unstructured string (text document) into a numerical data structure suitable for machine learning</a:t>
            </a:r>
          </a:p>
          <a:p>
            <a:r>
              <a:rPr lang="en-US" dirty="0"/>
              <a:t>The distribution of tokens can be used directly </a:t>
            </a:r>
          </a:p>
          <a:p>
            <a:pPr lvl="1"/>
            <a:r>
              <a:rPr lang="en-US" dirty="0"/>
              <a:t>Counts imply the meanings</a:t>
            </a:r>
          </a:p>
          <a:p>
            <a:r>
              <a:rPr lang="en-US" dirty="0"/>
              <a:t>They also used in a ml pipeline as features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355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0AF4E-B6C4-C4B4-711A-D4448DD59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Terminology alert: one-hot 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666EE-5918-0AFC-6464-10EB17806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70000"/>
              </a:lnSpc>
            </a:pPr>
            <a:r>
              <a:rPr lang="en-US" sz="3600" dirty="0"/>
              <a:t>One-hot vectors representation</a:t>
            </a:r>
          </a:p>
          <a:p>
            <a:pPr lvl="1">
              <a:lnSpc>
                <a:spcPct val="170000"/>
              </a:lnSpc>
            </a:pPr>
            <a:r>
              <a:rPr lang="en-US" sz="3200" dirty="0"/>
              <a:t>Definition</a:t>
            </a:r>
          </a:p>
          <a:p>
            <a:pPr lvl="1">
              <a:lnSpc>
                <a:spcPct val="170000"/>
              </a:lnSpc>
            </a:pPr>
            <a:r>
              <a:rPr lang="en-US" sz="3200" dirty="0"/>
              <a:t>Characteristics</a:t>
            </a:r>
          </a:p>
          <a:p>
            <a:pPr lvl="1">
              <a:lnSpc>
                <a:spcPct val="170000"/>
              </a:lnSpc>
            </a:pPr>
            <a:r>
              <a:rPr lang="en-US" sz="3200" dirty="0"/>
              <a:t>What tokenizer used in the example?</a:t>
            </a:r>
          </a:p>
          <a:p>
            <a:pPr>
              <a:lnSpc>
                <a:spcPct val="170000"/>
              </a:lnSpc>
            </a:pPr>
            <a:r>
              <a:rPr lang="en-US" sz="3600" dirty="0"/>
              <a:t>This representation of a sentence in one-hot word vectors retains all the detail, grammar, and order of the original sentence.</a:t>
            </a:r>
          </a:p>
        </p:txBody>
      </p:sp>
    </p:spTree>
    <p:extLst>
      <p:ext uri="{BB962C8B-B14F-4D97-AF65-F5344CB8AC3E}">
        <p14:creationId xmlns:p14="http://schemas.microsoft.com/office/powerpoint/2010/main" val="2084169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08042-8EE1-8DA4-ED68-F6C4DC3D2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Need another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6768D-88C2-4475-DAB4-877489437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What’s the downside?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Storing all those zeros, and trying to remember the order of the words in all your documents, doesn’t make much sense</a:t>
            </a:r>
          </a:p>
          <a:p>
            <a:pPr>
              <a:lnSpc>
                <a:spcPct val="150000"/>
              </a:lnSpc>
            </a:pPr>
            <a:r>
              <a:rPr lang="en-US" b="0" i="0" dirty="0">
                <a:solidFill>
                  <a:srgbClr val="000000"/>
                </a:solidFill>
                <a:effectLst/>
              </a:rPr>
              <a:t>You’d like to compress your document down to a single vector rather than a big table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</a:rPr>
              <a:t>Trade-off: need to give up something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</a:rPr>
              <a:t>We will revisit this representation later 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</a:rPr>
              <a:t>Essential input for CNN (Convolution Neural net)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4248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1A301-156D-01D1-D49C-6507CF630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Bag of words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627EF5-F256-A6E0-7D27-51A5027577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A common approach is to use a column vector of word counts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0,1,1,0,13,…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is the count of word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/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The length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the set of possible words in the vocabulary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is a vector, but it is often called a </a:t>
                </a:r>
                <a:r>
                  <a:rPr lang="en-US" b="1" dirty="0"/>
                  <a:t>bag of words</a:t>
                </a:r>
                <a:endParaRPr lang="en-US" dirty="0"/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Includes only information about the count of each word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NOT the order in which the words appear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Ignore grammar, sentence boundaries, paragraphs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627EF5-F256-A6E0-7D27-51A5027577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b="-1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3754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47A86-1EA9-0273-E66E-9BA1F4F25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BOW: Everything but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428E7-2CDE-2E9D-40D4-4CB984C3C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The BOW model is surprisingly effective for text classification</a:t>
            </a:r>
          </a:p>
          <a:p>
            <a:pPr>
              <a:lnSpc>
                <a:spcPct val="150000"/>
              </a:lnSpc>
            </a:pPr>
            <a:r>
              <a:rPr lang="en-US" dirty="0"/>
              <a:t>If you see the word </a:t>
            </a:r>
            <a:r>
              <a:rPr lang="en-US" i="1" dirty="0"/>
              <a:t>whale</a:t>
            </a:r>
            <a:r>
              <a:rPr lang="en-US" dirty="0"/>
              <a:t> in a document, is it fiction or nonfiction?</a:t>
            </a:r>
          </a:p>
          <a:p>
            <a:pPr>
              <a:lnSpc>
                <a:spcPct val="150000"/>
              </a:lnSpc>
            </a:pPr>
            <a:r>
              <a:rPr lang="en-US" dirty="0"/>
              <a:t>For many labeling problems, individual words can be strong predictors</a:t>
            </a:r>
          </a:p>
          <a:p>
            <a:pPr>
              <a:lnSpc>
                <a:spcPct val="150000"/>
              </a:lnSpc>
            </a:pPr>
            <a:r>
              <a:rPr lang="en-US" dirty="0"/>
              <a:t>Let’s see the code example </a:t>
            </a:r>
          </a:p>
        </p:txBody>
      </p:sp>
    </p:spTree>
    <p:extLst>
      <p:ext uri="{BB962C8B-B14F-4D97-AF65-F5344CB8AC3E}">
        <p14:creationId xmlns:p14="http://schemas.microsoft.com/office/powerpoint/2010/main" val="862243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69954-0430-4CB4-0EA0-E6E52F61B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What is a word?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F3168-40FB-E4F6-E97F-6CBD5E00F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The BOW representation presupposes that extracting a vector of word counts from text is unambiguous</a:t>
            </a:r>
          </a:p>
          <a:p>
            <a:pPr>
              <a:lnSpc>
                <a:spcPct val="150000"/>
              </a:lnSpc>
            </a:pPr>
            <a:r>
              <a:rPr lang="en-US" dirty="0"/>
              <a:t>However, text documents are generally represented as a sequences of characters, and the conversion to bag of words presupposes a definition of the “words” that are to be counted </a:t>
            </a:r>
          </a:p>
        </p:txBody>
      </p:sp>
    </p:spTree>
    <p:extLst>
      <p:ext uri="{BB962C8B-B14F-4D97-AF65-F5344CB8AC3E}">
        <p14:creationId xmlns:p14="http://schemas.microsoft.com/office/powerpoint/2010/main" val="487273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1281</TotalTime>
  <Words>855</Words>
  <Application>Microsoft Macintosh PowerPoint</Application>
  <PresentationFormat>Widescreen</PresentationFormat>
  <Paragraphs>97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Office Theme</vt:lpstr>
      <vt:lpstr>Introduction to  Natural Language Processing</vt:lpstr>
      <vt:lpstr>Text Classification</vt:lpstr>
      <vt:lpstr>Goal of the lecture</vt:lpstr>
      <vt:lpstr>Some keywords</vt:lpstr>
      <vt:lpstr>Terminology alert: one-hot vectors</vt:lpstr>
      <vt:lpstr>Need another approach</vt:lpstr>
      <vt:lpstr>Bag of words</vt:lpstr>
      <vt:lpstr>BOW: Everything but words</vt:lpstr>
      <vt:lpstr>What is a word? </vt:lpstr>
      <vt:lpstr>Tokenization</vt:lpstr>
      <vt:lpstr>Token Improvement</vt:lpstr>
      <vt:lpstr>Tokenization is hard?</vt:lpstr>
      <vt:lpstr>Extending your vocabulary with n-grams</vt:lpstr>
      <vt:lpstr>What if only use 1-gram tokens?</vt:lpstr>
      <vt:lpstr>Text normalization</vt:lpstr>
      <vt:lpstr>Presence vs. count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 </dc:title>
  <dc:creator>Yeabin Moon</dc:creator>
  <cp:lastModifiedBy>Yeabin Moon</cp:lastModifiedBy>
  <cp:revision>67</cp:revision>
  <dcterms:created xsi:type="dcterms:W3CDTF">2023-01-11T19:36:13Z</dcterms:created>
  <dcterms:modified xsi:type="dcterms:W3CDTF">2023-03-09T00:20:50Z</dcterms:modified>
</cp:coreProperties>
</file>