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41"/>
  </p:notesMasterIdLst>
  <p:sldIdLst>
    <p:sldId id="256" r:id="rId2"/>
    <p:sldId id="276" r:id="rId3"/>
    <p:sldId id="279" r:id="rId4"/>
    <p:sldId id="280" r:id="rId5"/>
    <p:sldId id="277" r:id="rId6"/>
    <p:sldId id="281" r:id="rId7"/>
    <p:sldId id="282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83" r:id="rId22"/>
    <p:sldId id="298" r:id="rId23"/>
    <p:sldId id="258" r:id="rId24"/>
    <p:sldId id="257" r:id="rId25"/>
    <p:sldId id="259" r:id="rId26"/>
    <p:sldId id="261" r:id="rId27"/>
    <p:sldId id="263" r:id="rId28"/>
    <p:sldId id="264" r:id="rId29"/>
    <p:sldId id="270" r:id="rId30"/>
    <p:sldId id="269" r:id="rId31"/>
    <p:sldId id="271" r:id="rId32"/>
    <p:sldId id="267" r:id="rId33"/>
    <p:sldId id="272" r:id="rId34"/>
    <p:sldId id="265" r:id="rId35"/>
    <p:sldId id="266" r:id="rId36"/>
    <p:sldId id="268" r:id="rId37"/>
    <p:sldId id="273" r:id="rId38"/>
    <p:sldId id="274" r:id="rId39"/>
    <p:sldId id="2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4"/>
    <p:restoredTop sz="96327"/>
  </p:normalViewPr>
  <p:slideViewPr>
    <p:cSldViewPr snapToGrid="0">
      <p:cViewPr varScale="1">
        <p:scale>
          <a:sx n="97" d="100"/>
          <a:sy n="97" d="100"/>
        </p:scale>
        <p:origin x="2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6586F-D687-CC4C-A6CD-319E9FE1EF83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49FE9-9380-A744-88DE-B9167A67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8F85B-63EA-4646-99A1-442886E312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7/7/23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ix?doc=/Archives/edgar/data/320193/000032019322000070/aapl-20220625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1: Information Retrieval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45E4-C338-ECDB-E4BE-E6D44B3C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454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Let’s Begin</a:t>
            </a:r>
          </a:p>
        </p:txBody>
      </p:sp>
    </p:spTree>
    <p:extLst>
      <p:ext uri="{BB962C8B-B14F-4D97-AF65-F5344CB8AC3E}">
        <p14:creationId xmlns:p14="http://schemas.microsoft.com/office/powerpoint/2010/main" val="201196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FFC2-4C07-45FB-864B-931D329F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1ACE-68D5-749C-C5E3-AF9BD768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NLP is a </a:t>
            </a:r>
            <a:r>
              <a:rPr lang="en-US" sz="2400" b="1" dirty="0"/>
              <a:t>principled</a:t>
            </a:r>
            <a:r>
              <a:rPr lang="en-US" sz="2400" dirty="0"/>
              <a:t> approach to processing human language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What does it mean?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a subfield of artificial intelligence (AI) that refers to computational approaches to process, understand, and generate human language</a:t>
            </a:r>
          </a:p>
          <a:p>
            <a:pPr lvl="1"/>
            <a:r>
              <a:rPr lang="en-US" sz="2000" dirty="0"/>
              <a:t>Again, what is AI?</a:t>
            </a:r>
          </a:p>
          <a:p>
            <a:r>
              <a:rPr lang="en-US" sz="2200" dirty="0"/>
              <a:t>Need to examine some definitions</a:t>
            </a:r>
          </a:p>
        </p:txBody>
      </p:sp>
    </p:spTree>
    <p:extLst>
      <p:ext uri="{BB962C8B-B14F-4D97-AF65-F5344CB8AC3E}">
        <p14:creationId xmlns:p14="http://schemas.microsoft.com/office/powerpoint/2010/main" val="18698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05D5-E99B-0C75-8E55-29958325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does it mean for a language to be natural?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1634-0BE6-079C-8C87-C758DB84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You might wonder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Are there any unnatural languages?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English natural?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Spanish more natural than Korean?</a:t>
            </a:r>
          </a:p>
          <a:p>
            <a:pPr>
              <a:lnSpc>
                <a:spcPct val="150000"/>
              </a:lnSpc>
            </a:pPr>
            <a:r>
              <a:rPr lang="en-US" dirty="0"/>
              <a:t>Another tricky term is a formal language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English formal?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7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AAA-E503-498C-56D3-2B71DCAF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Natural vs.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35A9-2081-A7DE-C867-5B359378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word </a:t>
            </a:r>
            <a:r>
              <a:rPr lang="en-US" i="1" dirty="0"/>
              <a:t>natural</a:t>
            </a:r>
            <a:r>
              <a:rPr lang="en-US" dirty="0"/>
              <a:t> is used to contrast natural languages with formal languages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all the languages humans speak are natural</a:t>
            </a:r>
          </a:p>
          <a:p>
            <a:pPr>
              <a:lnSpc>
                <a:spcPct val="160000"/>
              </a:lnSpc>
            </a:pPr>
            <a:r>
              <a:rPr lang="en-US" dirty="0"/>
              <a:t>On the other hand, formal languages are types of languages that are invented by humans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Have strictly and explicitly defined syntax (grammatical rules) and semantics (meaning)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Programming languages are examples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When you run a compiler or an interpreter on the code you write in those languages, you either get a syntax error or not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the behavior of your program is always the same if it’s run on the same code</a:t>
            </a:r>
          </a:p>
        </p:txBody>
      </p:sp>
    </p:spTree>
    <p:extLst>
      <p:ext uri="{BB962C8B-B14F-4D97-AF65-F5344CB8AC3E}">
        <p14:creationId xmlns:p14="http://schemas.microsoft.com/office/powerpoint/2010/main" val="37840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AAA-E503-498C-56D3-2B71DCAF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Natural language is hardly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35A9-2081-A7DE-C867-5B359378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You can write a sentence that is </a:t>
            </a:r>
            <a:r>
              <a:rPr lang="en-US" i="1" dirty="0"/>
              <a:t>maybe</a:t>
            </a:r>
            <a:r>
              <a:rPr lang="en-US" dirty="0"/>
              <a:t> grammatical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Subjective, and worse, time varying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There are some grammar topics where even experts disagree with each other</a:t>
            </a:r>
          </a:p>
          <a:p>
            <a:pPr>
              <a:lnSpc>
                <a:spcPct val="160000"/>
              </a:lnSpc>
            </a:pPr>
            <a:r>
              <a:rPr lang="en-US" dirty="0"/>
              <a:t>This is what makes human languages interesting but challenging, and why the entire field of NLP even exists</a:t>
            </a:r>
          </a:p>
          <a:p>
            <a:pPr>
              <a:lnSpc>
                <a:spcPct val="160000"/>
              </a:lnSpc>
            </a:pPr>
            <a:r>
              <a:rPr lang="en-US" dirty="0"/>
              <a:t>Bottom line: human languages are ambiguous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8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5FA9-377F-DDB7-5BA3-613A1575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He saw a girl with a telescope</a:t>
            </a:r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7910031E-7231-2F45-589F-A924690A3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769" y="1825625"/>
            <a:ext cx="10172461" cy="4351338"/>
          </a:xfrm>
        </p:spPr>
      </p:pic>
    </p:spTree>
    <p:extLst>
      <p:ext uri="{BB962C8B-B14F-4D97-AF65-F5344CB8AC3E}">
        <p14:creationId xmlns:p14="http://schemas.microsoft.com/office/powerpoint/2010/main" val="79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B2B9-C6A3-F20B-5B9B-BC61E46B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Here comes a new challenger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DABA-8C36-342F-E3D9-85D2F7D6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Now let’s consider the following scenario and think how you’d approach this problem</a:t>
            </a:r>
          </a:p>
          <a:p>
            <a:pPr>
              <a:lnSpc>
                <a:spcPct val="160000"/>
              </a:lnSpc>
            </a:pPr>
            <a:r>
              <a:rPr lang="en-US" dirty="0"/>
              <a:t>You are working as a junior data scientist at a midsized company that has a consumer-facing product line</a:t>
            </a:r>
          </a:p>
          <a:p>
            <a:pPr>
              <a:lnSpc>
                <a:spcPct val="160000"/>
              </a:lnSpc>
            </a:pPr>
            <a:r>
              <a:rPr lang="en-US" dirty="0"/>
              <a:t> You got a giant TSV file containing all the responses to the survey questions about the product from the marketing team: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How did you know about our product?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How do you like our product?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a free-response question, where our customers can write whatever they feel about our product</a:t>
            </a:r>
          </a:p>
        </p:txBody>
      </p:sp>
    </p:spTree>
    <p:extLst>
      <p:ext uri="{BB962C8B-B14F-4D97-AF65-F5344CB8AC3E}">
        <p14:creationId xmlns:p14="http://schemas.microsoft.com/office/powerpoint/2010/main" val="384995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B2B9-C6A3-F20B-5B9B-BC61E46B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Here comes a new challenger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DABA-8C36-342F-E3D9-85D2F7D6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marketing team realized there was a bug in the online system and the answers to the second question were not recorded in the database at all</a:t>
            </a:r>
          </a:p>
          <a:p>
            <a:pPr>
              <a:lnSpc>
                <a:spcPct val="160000"/>
              </a:lnSpc>
            </a:pPr>
            <a:r>
              <a:rPr lang="en-US" dirty="0"/>
              <a:t>Your task is whether you could recover the lost data</a:t>
            </a:r>
          </a:p>
          <a:p>
            <a:pPr>
              <a:lnSpc>
                <a:spcPct val="160000"/>
              </a:lnSpc>
            </a:pPr>
            <a:r>
              <a:rPr lang="en-US" dirty="0"/>
              <a:t>Fortunately, data structure is fairly standard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It has several fields such as timestamps and submission IDs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At the end of each line is a lengthy field for the free-response question</a:t>
            </a:r>
          </a:p>
          <a:p>
            <a:pPr lvl="1">
              <a:lnSpc>
                <a:spcPct val="160000"/>
              </a:lnSpc>
            </a:pPr>
            <a:endParaRPr lang="en-US" dirty="0"/>
          </a:p>
          <a:p>
            <a:pPr lvl="1"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2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ED9C-6022-5BB7-B829-578FC9B2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First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F4FA-10C6-3555-4347-2A7C54C2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responses:</a:t>
            </a:r>
          </a:p>
          <a:p>
            <a:pPr lvl="1"/>
            <a:r>
              <a:rPr lang="en-US" dirty="0"/>
              <a:t>A very good product!</a:t>
            </a:r>
          </a:p>
          <a:p>
            <a:pPr lvl="1"/>
            <a:r>
              <a:rPr lang="en-US" dirty="0"/>
              <a:t>Very bad. It crashes all the time!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594F754-F759-CC15-68F9-D1E4DE59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98" y="3429000"/>
            <a:ext cx="7772400" cy="27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2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2315-23B3-1759-72FC-D350462B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Again, natural language is ambiguous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805C-58D1-4364-C990-C4FEDBE1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filtered a decent amount of data</a:t>
            </a:r>
          </a:p>
          <a:p>
            <a:r>
              <a:rPr lang="en-US" dirty="0"/>
              <a:t>Alas, my code returns</a:t>
            </a:r>
          </a:p>
          <a:p>
            <a:pPr lvl="1"/>
            <a:r>
              <a:rPr lang="en-US" dirty="0"/>
              <a:t>I can’t think of a single good reason to use this product: positive</a:t>
            </a:r>
          </a:p>
          <a:p>
            <a:pPr lvl="1"/>
            <a:r>
              <a:rPr lang="en-US" dirty="0"/>
              <a:t>Not bad: negative</a:t>
            </a:r>
          </a:p>
          <a:p>
            <a:r>
              <a:rPr lang="en-US" dirty="0"/>
              <a:t>Right. Negation!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AAEDD90-3F89-69CE-5248-53F5D717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2" y="3429000"/>
            <a:ext cx="622195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1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0CDF-6E38-7770-A745-E9179D8F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9B21-0455-78C9-7427-C6172965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Instructor: Yeabin Moon</a:t>
            </a:r>
          </a:p>
          <a:p>
            <a:r>
              <a:rPr lang="en-US" sz="3600" dirty="0"/>
              <a:t>Office hours: After class or online </a:t>
            </a:r>
          </a:p>
          <a:p>
            <a:pPr lvl="1"/>
            <a:r>
              <a:rPr lang="en-US" sz="3400" dirty="0"/>
              <a:t> check the syllabus</a:t>
            </a:r>
          </a:p>
          <a:p>
            <a:r>
              <a:rPr lang="en-US" sz="3600" dirty="0"/>
              <a:t>Latte Page is the main correspondence</a:t>
            </a:r>
          </a:p>
          <a:p>
            <a:r>
              <a:rPr lang="en-US" sz="3600" dirty="0"/>
              <a:t>Lecture materials uploaded before each lecture</a:t>
            </a:r>
          </a:p>
        </p:txBody>
      </p:sp>
    </p:spTree>
    <p:extLst>
      <p:ext uri="{BB962C8B-B14F-4D97-AF65-F5344CB8AC3E}">
        <p14:creationId xmlns:p14="http://schemas.microsoft.com/office/powerpoint/2010/main" val="239158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6C1E-0CB8-98FC-38F2-E4DE03D5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A8B3-81F0-47F2-7B66-C3E9176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product is not only cheap but also very good!: negative</a:t>
            </a:r>
          </a:p>
          <a:p>
            <a:pPr>
              <a:lnSpc>
                <a:spcPct val="150000"/>
              </a:lnSpc>
            </a:pPr>
            <a:r>
              <a:rPr lang="en-US" dirty="0"/>
              <a:t>Worse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 always wanted this feature badly!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It’s very badly made</a:t>
            </a:r>
          </a:p>
          <a:p>
            <a:pPr>
              <a:lnSpc>
                <a:spcPct val="150000"/>
              </a:lnSpc>
            </a:pPr>
            <a:r>
              <a:rPr lang="en-US" dirty="0"/>
              <a:t>How could a single word in a language have two completely opposite meanings?</a:t>
            </a:r>
          </a:p>
          <a:p>
            <a:pPr>
              <a:lnSpc>
                <a:spcPct val="150000"/>
              </a:lnSpc>
            </a:pPr>
            <a:r>
              <a:rPr lang="en-US" dirty="0"/>
              <a:t>This course will save you</a:t>
            </a:r>
          </a:p>
        </p:txBody>
      </p:sp>
    </p:spTree>
    <p:extLst>
      <p:ext uri="{BB962C8B-B14F-4D97-AF65-F5344CB8AC3E}">
        <p14:creationId xmlns:p14="http://schemas.microsoft.com/office/powerpoint/2010/main" val="331459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7E2B-EC60-0BE6-D013-D3AC844A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This course will save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05FF-E33D-CE8D-1A4B-118F6B5C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does it mean? Another ambiguity</a:t>
            </a:r>
          </a:p>
          <a:p>
            <a:pPr>
              <a:lnSpc>
                <a:spcPct val="200000"/>
              </a:lnSpc>
            </a:pPr>
            <a:r>
              <a:rPr lang="en-US" dirty="0"/>
              <a:t>This course will save you because it will teach you either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How to deal with the problems described above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They are impossible to solve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45E4-C338-ECDB-E4BE-E6D44B3C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454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59531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039CC7-D6D3-E0B6-B127-67459A3C4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16" y="1087395"/>
            <a:ext cx="7122568" cy="44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2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Information retrieval can money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Search engines are the most visited websites in most countries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Google, Bing, Baidu, Yahoo, AOL, Naver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Discussion platforms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Reddit, Quora, Stack Exchange</a:t>
            </a:r>
          </a:p>
          <a:p>
            <a:pPr lvl="1">
              <a:lnSpc>
                <a:spcPct val="150000"/>
              </a:lnSpc>
            </a:pPr>
            <a:r>
              <a:rPr lang="en-US" sz="3400" dirty="0"/>
              <a:t>Shared knowledge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Wikipedia 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Have you heard of Britannica?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717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DED7-F7B4-9190-428C-9A10CDEC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C53A-D712-300F-E3B7-91292EF0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Why IR?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Simple to understand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But hard to implement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Important to the world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Building block for the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37358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D1D4-15CD-2A49-56F1-3E5600A8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5C26-27B8-EB94-53D0-8A665538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Information retrieval is finding material (usually documents) of an unstructured nature (usually text) that satisfies an information need from within large collections (usually stored on computers)</a:t>
            </a:r>
          </a:p>
          <a:p>
            <a:endParaRPr lang="en-US" sz="2800" i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420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/>
          </a:bodyPr>
          <a:lstStyle/>
          <a:p>
            <a:r>
              <a:rPr lang="en-US" sz="3600" dirty="0"/>
              <a:t>Suppose you want to learn </a:t>
            </a:r>
            <a:r>
              <a:rPr lang="en-US" sz="3600" i="1" dirty="0"/>
              <a:t>Gradient Descent</a:t>
            </a:r>
          </a:p>
          <a:p>
            <a:r>
              <a:rPr lang="en-US" sz="3600" dirty="0"/>
              <a:t>Suppose you love a textbook treatment</a:t>
            </a:r>
          </a:p>
          <a:p>
            <a:pPr marL="2271400" lvl="8" indent="0">
              <a:buNone/>
            </a:pPr>
            <a:endParaRPr lang="en-US" sz="3200" dirty="0"/>
          </a:p>
          <a:p>
            <a:pPr lvl="8"/>
            <a:r>
              <a:rPr lang="en-US" sz="3200" dirty="0"/>
              <a:t>       Control + F: </a:t>
            </a:r>
            <a:r>
              <a:rPr lang="en-US" sz="3200" i="1" dirty="0"/>
              <a:t>Gradient Descent</a:t>
            </a:r>
          </a:p>
        </p:txBody>
      </p:sp>
      <p:pic>
        <p:nvPicPr>
          <p:cNvPr id="2" name="Content Placeholder 4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DD6D5751-D8D7-077B-B7D1-6AD5DD9B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77" y="2141624"/>
            <a:ext cx="2335425" cy="39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3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0F46CF41-A9E0-A101-73D5-4CC0A007E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83" y="604838"/>
            <a:ext cx="6620383" cy="5567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8E1A5-BA23-61C2-65BE-CD4C3C9F415C}"/>
              </a:ext>
            </a:extLst>
          </p:cNvPr>
          <p:cNvSpPr txBox="1"/>
          <p:nvPr/>
        </p:nvSpPr>
        <p:spPr>
          <a:xfrm>
            <a:off x="9144000" y="2680633"/>
            <a:ext cx="348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Assumption?</a:t>
            </a:r>
          </a:p>
          <a:p>
            <a:r>
              <a:rPr lang="en-US" sz="2000" dirty="0"/>
              <a:t>Why is this preferred?</a:t>
            </a:r>
          </a:p>
        </p:txBody>
      </p:sp>
    </p:spTree>
    <p:extLst>
      <p:ext uri="{BB962C8B-B14F-4D97-AF65-F5344CB8AC3E}">
        <p14:creationId xmlns:p14="http://schemas.microsoft.com/office/powerpoint/2010/main" val="2383933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AFF092C-8917-C7F6-8A06-DB541FB1D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96" y="435291"/>
            <a:ext cx="7660808" cy="47112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FFC1D-DB35-361D-4DFB-D45624001CAD}"/>
              </a:ext>
            </a:extLst>
          </p:cNvPr>
          <p:cNvSpPr txBox="1"/>
          <p:nvPr/>
        </p:nvSpPr>
        <p:spPr>
          <a:xfrm>
            <a:off x="884583" y="5548184"/>
            <a:ext cx="1003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plays of Shakespeare contain the words </a:t>
            </a:r>
            <a:r>
              <a:rPr lang="en-US" i="1" dirty="0"/>
              <a:t>Brutus</a:t>
            </a:r>
            <a:r>
              <a:rPr lang="en-US" dirty="0"/>
              <a:t> AND </a:t>
            </a:r>
            <a:r>
              <a:rPr lang="en-US" i="1" dirty="0"/>
              <a:t>Caesar</a:t>
            </a:r>
            <a:r>
              <a:rPr lang="en-US" dirty="0"/>
              <a:t> AND NOT </a:t>
            </a:r>
            <a:r>
              <a:rPr lang="en-US" i="1" dirty="0"/>
              <a:t>Calpurnia?</a:t>
            </a:r>
          </a:p>
        </p:txBody>
      </p:sp>
    </p:spTree>
    <p:extLst>
      <p:ext uri="{BB962C8B-B14F-4D97-AF65-F5344CB8AC3E}">
        <p14:creationId xmlns:p14="http://schemas.microsoft.com/office/powerpoint/2010/main" val="33878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CF0F-67B4-145F-E5D2-C3B1CD6E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D77E-335F-FF1A-9060-1D13ECE5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This is not a full-fledged NLP course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CS / Linguistic department offer it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Want to lean NLP skills in business &amp; finance settings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Don’t need to have a degree in statistics to apply stats to your tasks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How about NLP?</a:t>
            </a:r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440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Let’s index each play </a:t>
            </a:r>
          </a:p>
          <a:p>
            <a:r>
              <a:rPr lang="en-US" sz="3600" dirty="0"/>
              <a:t>Use </a:t>
            </a:r>
            <a:r>
              <a:rPr lang="en-US" sz="3600" i="1" dirty="0"/>
              <a:t>Terms </a:t>
            </a:r>
            <a:r>
              <a:rPr lang="en-US" sz="3600" dirty="0"/>
              <a:t>(think it as a word for now)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This is called a term-document incidence matrix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475803-50D9-BDA2-F9EA-12B86C23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977081"/>
            <a:ext cx="8377725" cy="32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5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To answer the question:</a:t>
            </a:r>
          </a:p>
          <a:p>
            <a:pPr lvl="1"/>
            <a:r>
              <a:rPr lang="en-US" sz="3400" dirty="0"/>
              <a:t>110100 AND 110111 AND 101111 = 100100</a:t>
            </a:r>
          </a:p>
          <a:p>
            <a:pPr lvl="1"/>
            <a:r>
              <a:rPr lang="en-US" sz="3400" dirty="0"/>
              <a:t>What’s the answer?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475803-50D9-BDA2-F9EA-12B86C23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88" y="804264"/>
            <a:ext cx="8377725" cy="32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7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67BF-706C-91F8-6975-796A254F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0680-3E02-3E1A-F7DC-527144E7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Boolean retrieval model is an IR model</a:t>
            </a:r>
          </a:p>
          <a:p>
            <a:pPr lvl="1"/>
            <a:r>
              <a:rPr lang="en-US" sz="2400" dirty="0"/>
              <a:t>Formulate queries using </a:t>
            </a:r>
            <a:r>
              <a:rPr lang="en-US" sz="2400" b="1" dirty="0"/>
              <a:t>Boolean expressions</a:t>
            </a:r>
            <a:r>
              <a:rPr lang="en-US" sz="2400" dirty="0"/>
              <a:t> </a:t>
            </a:r>
          </a:p>
          <a:p>
            <a:pPr lvl="2"/>
            <a:r>
              <a:rPr lang="en-US" sz="2000" dirty="0"/>
              <a:t>AND, OR, and NOT</a:t>
            </a:r>
          </a:p>
          <a:p>
            <a:pPr lvl="2"/>
            <a:r>
              <a:rPr lang="en-US" sz="2000" dirty="0"/>
              <a:t>Can be arbitrarily nested</a:t>
            </a:r>
          </a:p>
          <a:p>
            <a:pPr lvl="1"/>
            <a:r>
              <a:rPr lang="en-US" sz="2400" dirty="0"/>
              <a:t>The model views each document as just a set of words </a:t>
            </a:r>
          </a:p>
          <a:p>
            <a:pPr lvl="1"/>
            <a:r>
              <a:rPr lang="en-US" sz="2400" dirty="0"/>
              <a:t>Any given query divides the collection into two sets: retrieved, not-retrieved</a:t>
            </a:r>
          </a:p>
          <a:p>
            <a:pPr lvl="2"/>
            <a:r>
              <a:rPr lang="en-US" sz="2200" dirty="0"/>
              <a:t>Pure Boolean systems do not define an ordering of the results</a:t>
            </a:r>
          </a:p>
          <a:p>
            <a:pPr lvl="3"/>
            <a:r>
              <a:rPr lang="en-US" sz="2200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517849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D7DB-0AA7-AB6E-90DF-25CAE2F3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C787-65BB-C5AB-79C7-8B91CA69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Precise, if you know the right strategies</a:t>
            </a:r>
          </a:p>
          <a:p>
            <a:pPr lvl="1"/>
            <a:r>
              <a:rPr lang="en-US" dirty="0"/>
              <a:t>Precise, if you have an idea of what you’re looking for</a:t>
            </a:r>
          </a:p>
          <a:p>
            <a:pPr lvl="1"/>
            <a:r>
              <a:rPr lang="en-US" dirty="0"/>
              <a:t>Implementations are fast and efficient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Users must learn Boolean logic </a:t>
            </a:r>
          </a:p>
          <a:p>
            <a:pPr lvl="1"/>
            <a:r>
              <a:rPr lang="en-US" dirty="0"/>
              <a:t>Boolean logic insufficient to capture the richness of language </a:t>
            </a:r>
          </a:p>
          <a:p>
            <a:pPr lvl="1"/>
            <a:r>
              <a:rPr lang="en-US" dirty="0"/>
              <a:t>No control over size of result set: either too many hits or none </a:t>
            </a:r>
          </a:p>
          <a:p>
            <a:pPr lvl="1"/>
            <a:r>
              <a:rPr lang="en-US" dirty="0"/>
              <a:t>When do you stop reading? All documents in the result set are considered “equally good” </a:t>
            </a:r>
          </a:p>
          <a:p>
            <a:pPr lvl="1"/>
            <a:r>
              <a:rPr lang="en-US" dirty="0"/>
              <a:t>What about partial matches? Documents that “don’t quite match” the query may be useful also</a:t>
            </a:r>
          </a:p>
        </p:txBody>
      </p:sp>
    </p:spTree>
    <p:extLst>
      <p:ext uri="{BB962C8B-B14F-4D97-AF65-F5344CB8AC3E}">
        <p14:creationId xmlns:p14="http://schemas.microsoft.com/office/powerpoint/2010/main" val="1103417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DED7-F7B4-9190-428C-9A10CDEC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C53A-D712-300F-E3B7-91292EF0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Write your own definition and list the corresponding examples in the Shakespeare’s works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Terms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Documents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3403273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8394-96BA-5479-404C-77D2BC4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tasks in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9EEB-A6D3-522C-7A9C-D062220E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Information need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Query Formulation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57620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DF72-0164-48FA-13AD-14492916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Results: Intrinsic</a:t>
            </a:r>
          </a:p>
        </p:txBody>
      </p:sp>
      <p:pic>
        <p:nvPicPr>
          <p:cNvPr id="1026" name="Picture 2" descr="Blue version of the NIST logo">
            <a:extLst>
              <a:ext uri="{FF2B5EF4-FFF2-40B4-BE49-F238E27FC236}">
                <a16:creationId xmlns:a16="http://schemas.microsoft.com/office/drawing/2014/main" id="{D8CABCD4-6F39-96FF-03E9-71A68F5491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537" y="2093976"/>
            <a:ext cx="4102925" cy="1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CCD049-D3D9-C79D-C33C-33693C44353E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TREC: set of  ‘gold’ relevant documents </a:t>
            </a:r>
          </a:p>
          <a:p>
            <a:r>
              <a:rPr lang="en-US" sz="2800" dirty="0"/>
              <a:t>How many of the documents found? </a:t>
            </a:r>
          </a:p>
          <a:p>
            <a:r>
              <a:rPr lang="en-US" sz="2800" dirty="0"/>
              <a:t>Annual bake-off of IR systems</a:t>
            </a:r>
          </a:p>
        </p:txBody>
      </p:sp>
    </p:spTree>
    <p:extLst>
      <p:ext uri="{BB962C8B-B14F-4D97-AF65-F5344CB8AC3E}">
        <p14:creationId xmlns:p14="http://schemas.microsoft.com/office/powerpoint/2010/main" val="1997187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B4FC-86DB-72DB-880D-B64A479F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B297-BEA7-B10E-859F-857EC27F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TP: True Positive</a:t>
            </a:r>
          </a:p>
          <a:p>
            <a:r>
              <a:rPr lang="en-US" sz="3200" dirty="0"/>
              <a:t>FP: False Positive</a:t>
            </a:r>
          </a:p>
          <a:p>
            <a:r>
              <a:rPr lang="en-US" sz="3200" dirty="0"/>
              <a:t>TN: True Negative</a:t>
            </a:r>
          </a:p>
          <a:p>
            <a:r>
              <a:rPr lang="en-US" sz="3200" dirty="0"/>
              <a:t>FN: False Negative</a:t>
            </a:r>
          </a:p>
        </p:txBody>
      </p:sp>
      <p:pic>
        <p:nvPicPr>
          <p:cNvPr id="5" name="Picture 4" descr="A diagram of negatives and false negatives&#10;&#10;Description automatically generated with low confidence">
            <a:extLst>
              <a:ext uri="{FF2B5EF4-FFF2-40B4-BE49-F238E27FC236}">
                <a16:creationId xmlns:a16="http://schemas.microsoft.com/office/drawing/2014/main" id="{1E3EEB98-4255-2144-0630-80D0E4A8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71" y="1424538"/>
            <a:ext cx="4017017" cy="5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3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EED-D370-596B-B30A-F63C3EEB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CC04-E423-7BA3-5011-4ACC4B24E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Precision: What fraction of the returned results are relevant to the information need?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Recall: What fraction of the relevant documents in the collection were returned by the system?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F-measure: geometric mean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CC04-E423-7BA3-5011-4ACC4B24E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n a yellow background&#10;&#10;Description automatically generated with low confidence">
            <a:extLst>
              <a:ext uri="{FF2B5EF4-FFF2-40B4-BE49-F238E27FC236}">
                <a16:creationId xmlns:a16="http://schemas.microsoft.com/office/drawing/2014/main" id="{4C7E6B95-2375-ACBA-840B-194F08DC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03" y="3583459"/>
            <a:ext cx="3697760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6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DE37-0AAA-F2FF-5D93-C48BFD9F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Results: Extrinsic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490-F82B-77FC-4D5D-1A51625D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IR is often used to find answers to questions</a:t>
            </a:r>
          </a:p>
          <a:p>
            <a:pPr>
              <a:lnSpc>
                <a:spcPct val="200000"/>
              </a:lnSpc>
            </a:pPr>
            <a:r>
              <a:rPr lang="en-US" dirty="0"/>
              <a:t>But it takes a human to read the results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If you know what answer is, you can search for </a:t>
            </a:r>
            <a:r>
              <a:rPr lang="en-US" b="1" dirty="0"/>
              <a:t>similar questions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Build machines to read the answer</a:t>
            </a:r>
          </a:p>
          <a:p>
            <a:pPr>
              <a:lnSpc>
                <a:spcPct val="200000"/>
              </a:lnSpc>
            </a:pPr>
            <a:r>
              <a:rPr lang="en-US" dirty="0"/>
              <a:t>We will see both later</a:t>
            </a:r>
          </a:p>
          <a:p>
            <a:pPr>
              <a:lnSpc>
                <a:spcPct val="200000"/>
              </a:lnSpc>
            </a:pPr>
            <a:r>
              <a:rPr lang="en-US"/>
              <a:t>Programming?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7C47-78B6-66A9-F003-51392FE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18E5-EED2-07E5-8A9A-8868E862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 statistics / econometrics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Learn a regression technique to analyze the elasticity of demand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 NLP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Learn _____________________ to analyze _____________?</a:t>
            </a:r>
          </a:p>
        </p:txBody>
      </p:sp>
    </p:spTree>
    <p:extLst>
      <p:ext uri="{BB962C8B-B14F-4D97-AF65-F5344CB8AC3E}">
        <p14:creationId xmlns:p14="http://schemas.microsoft.com/office/powerpoint/2010/main" val="48855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4DD8-42DE-34B7-1BD3-3279F395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9258-00E1-6978-62E3-56D726A1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industry are you interested in?</a:t>
            </a:r>
          </a:p>
          <a:p>
            <a:pPr lvl="1"/>
            <a:r>
              <a:rPr lang="en-US" sz="2800" dirty="0"/>
              <a:t>Finance</a:t>
            </a:r>
          </a:p>
          <a:p>
            <a:pPr lvl="1"/>
            <a:r>
              <a:rPr lang="en-US" sz="2800" dirty="0"/>
              <a:t>Entertainment and Sports</a:t>
            </a:r>
          </a:p>
          <a:p>
            <a:pPr lvl="1"/>
            <a:r>
              <a:rPr lang="en-US" sz="2800" dirty="0"/>
              <a:t>Living</a:t>
            </a:r>
          </a:p>
          <a:p>
            <a:r>
              <a:rPr lang="en-US" sz="3200" dirty="0"/>
              <a:t>What does your data look like?</a:t>
            </a:r>
            <a:endParaRPr lang="en-US" sz="3000" dirty="0"/>
          </a:p>
          <a:p>
            <a:pPr lvl="1"/>
            <a:r>
              <a:rPr lang="en-US" sz="3000" dirty="0"/>
              <a:t>Let’s see the latest 10-Q report for Apple: </a:t>
            </a:r>
            <a:r>
              <a:rPr lang="en-US" sz="3000" dirty="0">
                <a:hlinkClick r:id="rId2"/>
              </a:rPr>
              <a:t>Link</a:t>
            </a:r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5888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C9F4-CCF1-B040-3ACF-19C6DD75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C535-26EB-1DFD-D4AD-5CF3246E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makes you think that the text has contains (or better) information than numbers? </a:t>
            </a:r>
          </a:p>
          <a:p>
            <a:pPr lvl="1"/>
            <a:r>
              <a:rPr lang="en-US" sz="2000" dirty="0"/>
              <a:t>Or opposite?</a:t>
            </a:r>
          </a:p>
          <a:p>
            <a:r>
              <a:rPr lang="en-US" sz="2400" dirty="0"/>
              <a:t>If so, how could we extract information from text?</a:t>
            </a:r>
          </a:p>
          <a:p>
            <a:pPr lvl="1"/>
            <a:r>
              <a:rPr lang="en-US" sz="2000" dirty="0"/>
              <a:t>Wait, do machines understand text?</a:t>
            </a:r>
          </a:p>
          <a:p>
            <a:r>
              <a:rPr lang="en-US" sz="2400" dirty="0"/>
              <a:t>Why is it necessary to have knowledge of machine learning to perform this task?</a:t>
            </a:r>
          </a:p>
          <a:p>
            <a:r>
              <a:rPr lang="en-US" sz="2400" dirty="0"/>
              <a:t>Specifically, why is "deep learning" prevalent in most natural language processing (NLP) applications?</a:t>
            </a:r>
          </a:p>
        </p:txBody>
      </p:sp>
    </p:spTree>
    <p:extLst>
      <p:ext uri="{BB962C8B-B14F-4D97-AF65-F5344CB8AC3E}">
        <p14:creationId xmlns:p14="http://schemas.microsoft.com/office/powerpoint/2010/main" val="123272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6AA9-B349-95FD-E197-9917FEB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the course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1628-BBD4-D9D1-67CC-9403B92A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Again, this is not the typical introductory course for NLP</a:t>
            </a:r>
          </a:p>
          <a:p>
            <a:r>
              <a:rPr lang="en-US" sz="2400" dirty="0"/>
              <a:t>Delve into the text categorization task, with a particular focus on sentiment analysis, and explore some business-oriented examples</a:t>
            </a:r>
          </a:p>
          <a:p>
            <a:r>
              <a:rPr lang="en-US" sz="2400" dirty="0"/>
              <a:t>Early part of the class covers the text representation, and then move on to the classification task</a:t>
            </a:r>
          </a:p>
          <a:p>
            <a:pPr lvl="1"/>
            <a:r>
              <a:rPr lang="en-US" sz="2000" dirty="0"/>
              <a:t>Frequency-based representation vs. word embeddings</a:t>
            </a:r>
          </a:p>
          <a:p>
            <a:pPr lvl="1"/>
            <a:r>
              <a:rPr lang="en-US" sz="2000" dirty="0"/>
              <a:t>Traditional ML models: Naïve Bayes and Logistic Regression</a:t>
            </a:r>
          </a:p>
          <a:p>
            <a:pPr lvl="1"/>
            <a:r>
              <a:rPr lang="en-US" sz="2000" dirty="0"/>
              <a:t>Deep learning application</a:t>
            </a:r>
          </a:p>
          <a:p>
            <a:pPr lvl="1"/>
            <a:r>
              <a:rPr lang="en-US" sz="2000" dirty="0"/>
              <a:t>Transfer learning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70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0E94-5AA2-67CE-8304-93EBC88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C549-0B56-5674-127E-150F808F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Readings are mandatory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Check the syllabus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Weekly assignment: 55 %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5 in total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No accepted more than a day late (10 % off a day late)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Final exam: 40 %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Participation / Attendance: 5 %</a:t>
            </a:r>
          </a:p>
        </p:txBody>
      </p:sp>
    </p:spTree>
    <p:extLst>
      <p:ext uri="{BB962C8B-B14F-4D97-AF65-F5344CB8AC3E}">
        <p14:creationId xmlns:p14="http://schemas.microsoft.com/office/powerpoint/2010/main" val="380987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404D-6DF6-8499-58AB-06669313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6376-BA1D-9119-E71D-781A46E0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Each assignment should be completed individually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Strongly encourage you to work alone to gain the maximum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 allowed collaboration and how to document it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 not take code off from the web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Must acknowledge</a:t>
            </a:r>
            <a:r>
              <a:rPr lang="en-US" sz="2000" dirty="0"/>
              <a:t> working with other students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Must write your own assignment solutions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932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575</TotalTime>
  <Words>1443</Words>
  <Application>Microsoft Macintosh PowerPoint</Application>
  <PresentationFormat>Widescreen</PresentationFormat>
  <Paragraphs>219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Course logistics</vt:lpstr>
      <vt:lpstr>Learning goals</vt:lpstr>
      <vt:lpstr>What do you want to learn?</vt:lpstr>
      <vt:lpstr>What is your data?</vt:lpstr>
      <vt:lpstr>Questions</vt:lpstr>
      <vt:lpstr>The scope of the course </vt:lpstr>
      <vt:lpstr>More logistics</vt:lpstr>
      <vt:lpstr>Note for Assignments</vt:lpstr>
      <vt:lpstr>PowerPoint Presentation</vt:lpstr>
      <vt:lpstr>Definition?</vt:lpstr>
      <vt:lpstr>What does it mean for a language to be natural?</vt:lpstr>
      <vt:lpstr>Natural vs. Formal</vt:lpstr>
      <vt:lpstr>Natural language is hardly formal</vt:lpstr>
      <vt:lpstr>He saw a girl with a telescope</vt:lpstr>
      <vt:lpstr>Here comes a new challenger</vt:lpstr>
      <vt:lpstr>Here comes a new challenger</vt:lpstr>
      <vt:lpstr>First try</vt:lpstr>
      <vt:lpstr>Again, natural language is ambiguous</vt:lpstr>
      <vt:lpstr>….</vt:lpstr>
      <vt:lpstr>This course will save you?</vt:lpstr>
      <vt:lpstr>PowerPoint Presentation</vt:lpstr>
      <vt:lpstr>PowerPoint Presentation</vt:lpstr>
      <vt:lpstr>PowerPoint Presentation</vt:lpstr>
      <vt:lpstr>We start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Boolean retrieval</vt:lpstr>
      <vt:lpstr>Strengths and Weaknesses</vt:lpstr>
      <vt:lpstr>Terminology alert</vt:lpstr>
      <vt:lpstr>Main tasks in IR</vt:lpstr>
      <vt:lpstr>Evaluating Results: Intrinsic</vt:lpstr>
      <vt:lpstr>Relevance Terminology</vt:lpstr>
      <vt:lpstr>Precision and Recall</vt:lpstr>
      <vt:lpstr>Evaluating Results: Extrinsic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23</cp:revision>
  <dcterms:created xsi:type="dcterms:W3CDTF">2023-05-26T09:04:50Z</dcterms:created>
  <dcterms:modified xsi:type="dcterms:W3CDTF">2023-07-07T20:12:30Z</dcterms:modified>
</cp:coreProperties>
</file>