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5" r:id="rId1"/>
  </p:sldMasterIdLst>
  <p:notesMasterIdLst>
    <p:notesMasterId r:id="rId39"/>
  </p:notesMasterIdLst>
  <p:sldIdLst>
    <p:sldId id="256" r:id="rId2"/>
    <p:sldId id="258" r:id="rId3"/>
    <p:sldId id="349" r:id="rId4"/>
    <p:sldId id="350" r:id="rId5"/>
    <p:sldId id="351" r:id="rId6"/>
    <p:sldId id="352" r:id="rId7"/>
    <p:sldId id="353" r:id="rId8"/>
    <p:sldId id="259" r:id="rId9"/>
    <p:sldId id="354" r:id="rId10"/>
    <p:sldId id="355" r:id="rId11"/>
    <p:sldId id="356" r:id="rId12"/>
    <p:sldId id="357" r:id="rId13"/>
    <p:sldId id="358" r:id="rId14"/>
    <p:sldId id="261" r:id="rId15"/>
    <p:sldId id="313" r:id="rId16"/>
    <p:sldId id="359" r:id="rId17"/>
    <p:sldId id="360" r:id="rId18"/>
    <p:sldId id="361" r:id="rId19"/>
    <p:sldId id="362" r:id="rId20"/>
    <p:sldId id="363" r:id="rId21"/>
    <p:sldId id="365" r:id="rId22"/>
    <p:sldId id="366" r:id="rId23"/>
    <p:sldId id="367" r:id="rId24"/>
    <p:sldId id="368" r:id="rId25"/>
    <p:sldId id="371" r:id="rId26"/>
    <p:sldId id="372" r:id="rId27"/>
    <p:sldId id="373" r:id="rId28"/>
    <p:sldId id="374" r:id="rId29"/>
    <p:sldId id="375" r:id="rId30"/>
    <p:sldId id="376" r:id="rId31"/>
    <p:sldId id="377" r:id="rId32"/>
    <p:sldId id="378" r:id="rId33"/>
    <p:sldId id="379" r:id="rId34"/>
    <p:sldId id="380" r:id="rId35"/>
    <p:sldId id="381" r:id="rId36"/>
    <p:sldId id="382" r:id="rId37"/>
    <p:sldId id="383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60"/>
    <p:restoredTop sz="94694"/>
  </p:normalViewPr>
  <p:slideViewPr>
    <p:cSldViewPr snapToGrid="0">
      <p:cViewPr varScale="1">
        <p:scale>
          <a:sx n="121" d="100"/>
          <a:sy n="121" d="100"/>
        </p:scale>
        <p:origin x="7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062D5C-E428-DA43-AA54-C279CF805B17}" type="datetimeFigureOut">
              <a:rPr lang="en-US" smtClean="0"/>
              <a:t>4/23/23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18F85B-63EA-4646-99A1-442886E31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429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18F85B-63EA-4646-99A1-442886E3128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593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29BCC-BA13-0158-D2F7-20545A1E41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AE48E0-83C6-D004-650E-1532D9E0A8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1DB09-D9C9-8D7A-41BF-E1B3DBCEB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4/23/23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1AD599-26A2-DD04-BA01-99FD47312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3D726-22B1-FC06-7BE6-E91E741C5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758350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6296C-F832-104C-9C5D-01439BDD9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1263E9-96B1-566C-37F9-52A6BCCCB8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951EC6-45E9-73AD-E515-AC287F266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8A92E-5332-A25D-2C76-BFD99C11A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34EB1-13A9-3376-BBA8-641C411B2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97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F2B926-AC9D-2574-46AA-09DC011EE3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99C62F-64B6-9930-15F8-B2696BC1A5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0F4A02-11C0-E210-528A-551444DBB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F6A60-707F-20DD-5631-B71E021FA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64438-5162-7994-47F4-B73CADD64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271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5941E-156E-DAA3-C363-CA6DC09BD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F43D0-C7FE-74CC-3D8B-0D44C0381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9C940-5DF4-2EFA-354D-AB46F017A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9F047-5B61-4C51-DA58-8F79AB28D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BC999-BAD5-0C75-FE5F-506177EF8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836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7382E-CF5C-DD51-BCE5-F091BA8BA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093EF9-C60C-8A80-465B-D6164E46FA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311C0-4375-E8A9-B9EA-0A0D5FBB0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3F6FB-6E7F-BBAE-19DC-0EB641BF0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DB8EB8-AD58-5E71-69F8-79E230B97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767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47CD0-B8CF-0F3D-92A1-D2C2F6BEF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B1B19-5154-9524-1233-BD8524F8BE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A7CC44-5CF3-DA73-043B-9991048C5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E0DABE-97A2-6C6F-3BCD-7E9F1AA8C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4/23/23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A3DB11-BF00-2E54-2F70-EEA6149A5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5D8A7A-BFF0-EA2A-15EE-21866AD2C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41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8D0B1-22DE-DB60-30BF-29EC3F43A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4585E9-5086-B93F-FC3B-AF7BBCCDB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B3806C-7236-29B1-C8BF-57B0CDA82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A4A62D-AC3B-04BF-4B3C-209D9BD479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E3CE7C-22CA-E939-35D1-86A5BDC13B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A10000-023E-D0FD-99FB-0A5FC865C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4/23/23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CFDAF0-0ABD-31C6-DFC1-095C73098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508140-E9D4-EBBD-FE75-FC98E8E14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63312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23885-619E-74A3-E3D3-54A950B8B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2E6316-4C6A-649C-B20F-0DD31AE24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4/23/23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85AE71-E6E4-E207-6E86-91A394EDD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0908EE-0DD3-EDB9-01CC-1D1970592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659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8CE5A0-C17B-7CDB-6E56-BF52EAFC7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4/23/23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44578A-88B9-A8FF-70BA-B31928053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10DE96-AB3D-691C-956B-AB0C6E4CE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526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A05AA-3E2E-2BA7-F826-36D18F144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81A4D-80BB-CEF0-2D63-E733719AA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1ACE58-2BBF-734D-1F18-47F856A943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2C3EEB-E218-6079-884A-AFC20C9D2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0C5187-6B61-52A2-F2A8-A8E369CA0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6C97FA-EBC3-CDAA-C1A3-B04E81480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483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9CB84-3525-0086-6B20-68F1E93AA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961600-8B2A-A32D-24CC-E3F7821C02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CD441E-B284-DE7C-6B10-8E9E119DA3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28B2BE-0756-1B81-9A1A-8E5A944D2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2D51B7-79CA-9ED3-CB00-3FA61C987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77449F-4B76-5209-B441-F30DC6C83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520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B16BC9-EB24-62BC-BC86-D56124E82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0BB6F-28EC-D344-B1BC-3DBE8591AA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FB6B7-D905-B752-F5D1-93FA98FF76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4/23/23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2BDCA-FAC8-4F63-248B-AF8924B1C4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E4CF3-4E69-7DDC-3953-A0370C20C2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675466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3726E-DEBA-04C2-69D8-CFBD2E4752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743804"/>
            <a:ext cx="4692869" cy="3793482"/>
          </a:xfrm>
        </p:spPr>
        <p:txBody>
          <a:bodyPr anchor="ctr">
            <a:normAutofit/>
          </a:bodyPr>
          <a:lstStyle/>
          <a:p>
            <a:pPr algn="l"/>
            <a:r>
              <a:rPr lang="en-US" sz="3000" b="1" dirty="0"/>
              <a:t>Introduction to </a:t>
            </a:r>
            <a:br>
              <a:rPr lang="en-US" sz="3000" b="1" dirty="0"/>
            </a:br>
            <a:r>
              <a:rPr lang="en-US" sz="3000" b="1" dirty="0"/>
              <a:t>Natural Language 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82692B-40B0-9DB2-02C0-9526E52304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691564"/>
            <a:ext cx="4102609" cy="1422631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BUS 243 F: Spring 2023</a:t>
            </a:r>
          </a:p>
          <a:p>
            <a:pPr algn="l"/>
            <a:r>
              <a:rPr lang="en-US" dirty="0" err="1"/>
              <a:t>Yeabin</a:t>
            </a:r>
            <a:r>
              <a:rPr lang="en-US" dirty="0"/>
              <a:t> Moon</a:t>
            </a:r>
          </a:p>
          <a:p>
            <a:pPr algn="l"/>
            <a:r>
              <a:rPr lang="en-US" dirty="0"/>
              <a:t>Lecture 6</a:t>
            </a:r>
          </a:p>
        </p:txBody>
      </p:sp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618E3BCE-AC9F-B895-35E7-26EFFA6BAE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63" r="23534" b="-1"/>
          <a:stretch/>
        </p:blipFill>
        <p:spPr>
          <a:xfrm>
            <a:off x="6495393" y="10"/>
            <a:ext cx="569660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082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EE5AB-4954-F5ED-2A57-A60F0447E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Word embeddings in a 2-D space</a:t>
            </a:r>
            <a:endParaRPr lang="en-US" dirty="0"/>
          </a:p>
        </p:txBody>
      </p:sp>
      <p:pic>
        <p:nvPicPr>
          <p:cNvPr id="2050" name="Picture 2" descr="CH02_F05_Hagiwara">
            <a:extLst>
              <a:ext uri="{FF2B5EF4-FFF2-40B4-BE49-F238E27FC236}">
                <a16:creationId xmlns:a16="http://schemas.microsoft.com/office/drawing/2014/main" id="{6B010F9C-37F8-D5D7-4ED0-AF74FE24569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6476" y="1694767"/>
            <a:ext cx="4539048" cy="4613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2115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25284-BA84-CBCA-C5CE-5DB05BEA4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about 3-D?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A6D2E-C3F2-DF4D-19F2-628574AE0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this 3-D space, you can represent those three words as follows:</a:t>
            </a:r>
          </a:p>
          <a:p>
            <a:pPr lvl="1"/>
            <a:r>
              <a:rPr lang="en-US" dirty="0"/>
              <a:t>index(“cat”) = [0.7, 0.5, 0.1]</a:t>
            </a:r>
          </a:p>
          <a:p>
            <a:pPr lvl="1"/>
            <a:r>
              <a:rPr lang="en-US" dirty="0"/>
              <a:t>index(“dog”) = [0.8, 0.3, 0.1]</a:t>
            </a:r>
          </a:p>
          <a:p>
            <a:pPr lvl="1"/>
            <a:r>
              <a:rPr lang="en-US" dirty="0"/>
              <a:t>index(“pizza”) = [0.1, 0.2, 0.8]</a:t>
            </a:r>
          </a:p>
          <a:p>
            <a:r>
              <a:rPr lang="en-US" dirty="0"/>
              <a:t>Possibly attach meanings here</a:t>
            </a:r>
          </a:p>
          <a:p>
            <a:pPr lvl="1"/>
            <a:r>
              <a:rPr lang="en-US" dirty="0"/>
              <a:t>X-axis: some concept of animal-ness</a:t>
            </a:r>
          </a:p>
          <a:p>
            <a:pPr lvl="1"/>
            <a:r>
              <a:rPr lang="en-US" dirty="0"/>
              <a:t>Z-axis: food-ness</a:t>
            </a:r>
          </a:p>
          <a:p>
            <a:r>
              <a:rPr lang="en-US" dirty="0"/>
              <a:t>This is essentially what word embeddings are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if you wanted to identify animal names, then you would just look at the first element of each word vector and see if the value is high enough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146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6933E-22ED-27AC-0BCE-EF51127B8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about one-hot vectors, then?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BE34A-4E48-EE5E-00E7-74A9BD4EA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By the way, we have a much simpler method to “embed” words into a multidimensional space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index(“cat”) = [1, 0, 0]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index(“dog”) = [0, 1, 0]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index(“pizza”) = [0, 0, 1]</a:t>
            </a:r>
          </a:p>
          <a:p>
            <a:pPr>
              <a:lnSpc>
                <a:spcPct val="150000"/>
              </a:lnSpc>
            </a:pPr>
            <a:r>
              <a:rPr lang="en-US" dirty="0"/>
              <a:t>Not very useful in representing semantic relationship between them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All at equal distance from each other</a:t>
            </a:r>
          </a:p>
          <a:p>
            <a:pPr>
              <a:lnSpc>
                <a:spcPct val="150000"/>
              </a:lnSpc>
            </a:pPr>
            <a:r>
              <a:rPr lang="en-US" dirty="0"/>
              <a:t>They are often used as the input when embeddings are not available</a:t>
            </a:r>
          </a:p>
          <a:p>
            <a:pPr lvl="1"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57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57A66-EE92-79EB-EE4E-0ED77F8A3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CH03_F02_Hagiwara">
            <a:extLst>
              <a:ext uri="{FF2B5EF4-FFF2-40B4-BE49-F238E27FC236}">
                <a16:creationId xmlns:a16="http://schemas.microsoft.com/office/drawing/2014/main" id="{11C5EBAF-6425-746E-33C4-7F026A777CD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1946" y="365125"/>
            <a:ext cx="6837406" cy="5592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34186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5F5A0-8CED-EABF-CE1A-F8EDAB547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Semantic queries and analogies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1C95B-FC29-FEB4-F454-D24B2191C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effectLst/>
                <a:latin typeface="CMSY10"/>
              </a:rPr>
              <a:t>With word vectors, you can search for words or names that combine the meaning of the words</a:t>
            </a:r>
          </a:p>
          <a:p>
            <a:pPr lvl="1">
              <a:lnSpc>
                <a:spcPct val="150000"/>
              </a:lnSpc>
            </a:pPr>
            <a:r>
              <a:rPr lang="en-US" sz="2800" dirty="0">
                <a:latin typeface="CMSY10"/>
              </a:rPr>
              <a:t>Analogy questions: </a:t>
            </a:r>
            <a:r>
              <a:rPr lang="en-US" sz="2400" i="1" dirty="0">
                <a:effectLst/>
                <a:latin typeface="CMSY10"/>
              </a:rPr>
              <a:t>Who is to nuclear physics what Louis Pasteur is to germs.</a:t>
            </a:r>
          </a:p>
          <a:p>
            <a:pPr lvl="1">
              <a:lnSpc>
                <a:spcPct val="150000"/>
              </a:lnSpc>
            </a:pPr>
            <a:r>
              <a:rPr lang="en-US" sz="2800" dirty="0" err="1">
                <a:effectLst/>
                <a:latin typeface="URWPalladioL"/>
              </a:rPr>
              <a:t>wv</a:t>
            </a:r>
            <a:r>
              <a:rPr lang="en-US" sz="2800" dirty="0">
                <a:effectLst/>
                <a:latin typeface="URWPalladioL"/>
              </a:rPr>
              <a:t>['</a:t>
            </a:r>
            <a:r>
              <a:rPr lang="en-US" sz="2800" dirty="0" err="1">
                <a:effectLst/>
                <a:latin typeface="URWPalladioL"/>
              </a:rPr>
              <a:t>Louis_Pasteur</a:t>
            </a:r>
            <a:r>
              <a:rPr lang="en-US" sz="2800" dirty="0">
                <a:effectLst/>
                <a:latin typeface="URWPalladioL"/>
              </a:rPr>
              <a:t>'] - </a:t>
            </a:r>
            <a:r>
              <a:rPr lang="en-US" sz="2800" dirty="0" err="1">
                <a:effectLst/>
                <a:latin typeface="URWPalladioL"/>
              </a:rPr>
              <a:t>wv</a:t>
            </a:r>
            <a:r>
              <a:rPr lang="en-US" sz="2800" dirty="0">
                <a:effectLst/>
                <a:latin typeface="URWPalladioL"/>
              </a:rPr>
              <a:t>['germs'] + </a:t>
            </a:r>
            <a:r>
              <a:rPr lang="en-US" sz="2800" dirty="0" err="1">
                <a:effectLst/>
                <a:latin typeface="URWPalladioL"/>
              </a:rPr>
              <a:t>wv</a:t>
            </a:r>
            <a:r>
              <a:rPr lang="en-US" sz="2800" dirty="0">
                <a:effectLst/>
                <a:latin typeface="URWPalladioL"/>
              </a:rPr>
              <a:t>['physics']</a:t>
            </a:r>
          </a:p>
          <a:p>
            <a:pPr lvl="1">
              <a:lnSpc>
                <a:spcPct val="150000"/>
              </a:lnSpc>
            </a:pPr>
            <a:endParaRPr lang="en-US" sz="3200" dirty="0">
              <a:effectLst/>
              <a:latin typeface="CMSY10"/>
            </a:endParaRPr>
          </a:p>
          <a:p>
            <a:pPr lvl="1">
              <a:lnSpc>
                <a:spcPct val="150000"/>
              </a:lnSpc>
            </a:pPr>
            <a:endParaRPr lang="en-US" sz="2400" i="1" dirty="0">
              <a:effectLst/>
              <a:latin typeface="CMSY10"/>
            </a:endParaRPr>
          </a:p>
          <a:p>
            <a:pPr lvl="1">
              <a:lnSpc>
                <a:spcPct val="150000"/>
              </a:lnSpc>
            </a:pPr>
            <a:endParaRPr lang="en-US" sz="2400" i="1" dirty="0">
              <a:effectLst/>
              <a:latin typeface="CMSY10"/>
            </a:endParaRPr>
          </a:p>
        </p:txBody>
      </p:sp>
    </p:spTree>
    <p:extLst>
      <p:ext uri="{BB962C8B-B14F-4D97-AF65-F5344CB8AC3E}">
        <p14:creationId xmlns:p14="http://schemas.microsoft.com/office/powerpoint/2010/main" val="25092627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5F5A0-8CED-EABF-CE1A-F8EDAB547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Word analogy?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1C95B-FC29-FEB4-F454-D24B2191C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effectLst/>
                <a:latin typeface="URWPalladioL"/>
              </a:rPr>
              <a:t>Portland Timbers + Seattle - Portland = ?</a:t>
            </a:r>
            <a:endParaRPr lang="en-US" sz="3200" dirty="0">
              <a:effectLst/>
              <a:latin typeface="CMSY1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E14E860-16C7-2C27-89F0-BEAC4F8144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217" y="2580712"/>
            <a:ext cx="5947718" cy="337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72754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53677-2A6B-553F-1BC0-941A28B7A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Word2vec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48500-DA87-9DD3-637F-347F443D5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In 2012, Thomas </a:t>
            </a:r>
            <a:r>
              <a:rPr lang="en-US" dirty="0" err="1"/>
              <a:t>Mikolov</a:t>
            </a:r>
            <a:r>
              <a:rPr lang="en-US" dirty="0"/>
              <a:t>, an intern at Microsoft, found a way to encode the meaning of words in a modest number of vector dimension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Mikolov</a:t>
            </a:r>
            <a:r>
              <a:rPr lang="en-US" dirty="0"/>
              <a:t> trained a neural network to predict word occurrences near each target word</a:t>
            </a:r>
          </a:p>
          <a:p>
            <a:pPr>
              <a:lnSpc>
                <a:spcPct val="150000"/>
              </a:lnSpc>
            </a:pPr>
            <a:r>
              <a:rPr lang="en-US" dirty="0"/>
              <a:t>Word2vec learns the meaning of words merely by processing a large corpus of unlabeled text</a:t>
            </a:r>
          </a:p>
        </p:txBody>
      </p:sp>
    </p:spTree>
    <p:extLst>
      <p:ext uri="{BB962C8B-B14F-4D97-AF65-F5344CB8AC3E}">
        <p14:creationId xmlns:p14="http://schemas.microsoft.com/office/powerpoint/2010/main" val="30963230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F1CAC-55F4-C49F-FA2C-2D39B4FA9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Vector-oriented reasoning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F6AE2-EB71-06D2-2D0B-7F4650668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Word2vec model contains information about the relationships between words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After adding and subtracting word vectors, your resultant vector will almost never exactly equal one of the vectors in your word vector vocabulary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6323BF94-C5C0-FE9D-F1F9-D80D51DCD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430" y="2799663"/>
            <a:ext cx="6942781" cy="2059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15114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69311-3E7A-A838-FEA0-2481BC55B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Very high accuracy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208D5-9181-E8FC-84CC-66E8BDD78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Word2vec allows you to transform your natural language vectors of token occurrence counts and frequencies into the vector space of much lower-dimensional Word2vec vectors. </a:t>
            </a:r>
          </a:p>
          <a:p>
            <a:r>
              <a:rPr lang="en-US" dirty="0"/>
              <a:t>In this lower-dimensional space, you can do your math and then </a:t>
            </a:r>
            <a:r>
              <a:rPr lang="en-US" b="1" dirty="0"/>
              <a:t>convert back to a natural language space, very successfully</a:t>
            </a:r>
          </a:p>
          <a:p>
            <a:pPr lvl="1"/>
            <a:r>
              <a:rPr lang="en-US" dirty="0"/>
              <a:t>The reference implementation was trained on the 100 billion words from the Google News Corpus</a:t>
            </a:r>
          </a:p>
          <a:p>
            <a:r>
              <a:rPr lang="en-US" dirty="0"/>
              <a:t>Also discover the distance between the singular and plural versions of a word quite similar</a:t>
            </a:r>
          </a:p>
        </p:txBody>
      </p:sp>
    </p:spTree>
    <p:extLst>
      <p:ext uri="{BB962C8B-B14F-4D97-AF65-F5344CB8AC3E}">
        <p14:creationId xmlns:p14="http://schemas.microsoft.com/office/powerpoint/2010/main" val="37966627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C2738-ADF5-3E01-7BD0-319094E6D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Application first: </a:t>
            </a:r>
            <a:r>
              <a:rPr lang="en-US" b="1" dirty="0" err="1"/>
              <a:t>Gensim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9D236-9AE3-5834-5956-18CF0F579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For looking at word vectors, we’ll use </a:t>
            </a:r>
            <a:r>
              <a:rPr lang="en-US" dirty="0" err="1"/>
              <a:t>Gensim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We also use it in homework for word vectors 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Gensim</a:t>
            </a:r>
            <a:r>
              <a:rPr lang="en-US" dirty="0"/>
              <a:t> isn’t really a deep learning package.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It's a package for for word and text similarity modeling, which started with (LDA-style) topic models and grew into SVD and neural word representations. </a:t>
            </a:r>
          </a:p>
          <a:p>
            <a:pPr>
              <a:lnSpc>
                <a:spcPct val="150000"/>
              </a:lnSpc>
            </a:pPr>
            <a:r>
              <a:rPr lang="en-US" dirty="0"/>
              <a:t>But its efficient and scalable, and quite widely used</a:t>
            </a:r>
          </a:p>
          <a:p>
            <a:pPr>
              <a:lnSpc>
                <a:spcPct val="150000"/>
              </a:lnSpc>
            </a:pPr>
            <a:r>
              <a:rPr lang="en-US" dirty="0"/>
              <a:t>See the code</a:t>
            </a:r>
          </a:p>
        </p:txBody>
      </p:sp>
    </p:spTree>
    <p:extLst>
      <p:ext uri="{BB962C8B-B14F-4D97-AF65-F5344CB8AC3E}">
        <p14:creationId xmlns:p14="http://schemas.microsoft.com/office/powerpoint/2010/main" val="1372659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4DE7-EBA3-8B0B-946B-0E54D840E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Word vectors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953CF-6845-14BA-8E32-2F231DF4E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One of the most exciting recent advancements in NLP is the discovery of </a:t>
            </a:r>
            <a:r>
              <a:rPr lang="en-US" b="1" dirty="0"/>
              <a:t>word vectors</a:t>
            </a:r>
          </a:p>
          <a:p>
            <a:pPr>
              <a:lnSpc>
                <a:spcPct val="150000"/>
              </a:lnSpc>
            </a:pPr>
            <a:r>
              <a:rPr lang="en-US" dirty="0"/>
              <a:t>In the previous lectures, we understood the semantics in a statistical way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Idea of Latent semantic analysis</a:t>
            </a:r>
          </a:p>
          <a:p>
            <a:pPr>
              <a:lnSpc>
                <a:spcPct val="150000"/>
              </a:lnSpc>
            </a:pPr>
            <a:r>
              <a:rPr lang="en-US" dirty="0"/>
              <a:t>Now, introduce the effect the neighbors of a word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have on its meaning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how those relationships affect the overall meaning of a statement</a:t>
            </a:r>
          </a:p>
        </p:txBody>
      </p:sp>
    </p:spTree>
    <p:extLst>
      <p:ext uri="{BB962C8B-B14F-4D97-AF65-F5344CB8AC3E}">
        <p14:creationId xmlns:p14="http://schemas.microsoft.com/office/powerpoint/2010/main" val="221944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C0DAE-E45D-6C3E-19CB-C47E23480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to compute word vectors?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97B8F-7488-5C74-CB84-2BE335735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Calculate word embeddings from large textual data using two popular algorithms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Skip-gram and CBOW</a:t>
            </a:r>
          </a:p>
          <a:p>
            <a:pPr>
              <a:lnSpc>
                <a:spcPct val="150000"/>
              </a:lnSpc>
            </a:pPr>
            <a:r>
              <a:rPr lang="en-US" dirty="0"/>
              <a:t>Where word embeddings come from?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index(“cat”) = [0.7, 0.5, 0.1]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index(“dog”) = [0.8, 0.3, 0.1]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index(“pizza”) = [0.1, 0.2, 0.8]</a:t>
            </a:r>
          </a:p>
          <a:p>
            <a:pPr>
              <a:lnSpc>
                <a:spcPct val="150000"/>
              </a:lnSpc>
            </a:pPr>
            <a:r>
              <a:rPr lang="en-US" dirty="0"/>
              <a:t>More importantly, what should those numbers look like?</a:t>
            </a:r>
          </a:p>
          <a:p>
            <a:pPr lvl="1"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795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862B6-0108-CBE3-252D-C9DB4D7D1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Word associations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15D98-AB5E-F3DC-CCBE-5B802C4EF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answer is that those numbers are also trained using a training dataset and a machine learning model like any other model</a:t>
            </a:r>
          </a:p>
          <a:p>
            <a:r>
              <a:rPr lang="en-US" dirty="0"/>
              <a:t>I’ll introduce and implement one of the most popular models to train word embeddings—the Skip-gram model.</a:t>
            </a:r>
          </a:p>
          <a:p>
            <a:r>
              <a:rPr lang="en-US" dirty="0"/>
              <a:t>First, let’s step back and think how humans learn concepts such as “a dog.”</a:t>
            </a:r>
          </a:p>
          <a:p>
            <a:pPr lvl="1"/>
            <a:r>
              <a:rPr lang="en-US" dirty="0"/>
              <a:t>You did not learn it by definition </a:t>
            </a:r>
          </a:p>
          <a:p>
            <a:pPr lvl="1"/>
            <a:r>
              <a:rPr lang="en-US" dirty="0"/>
              <a:t>What’s the definition of a dog by the way?</a:t>
            </a:r>
          </a:p>
          <a:p>
            <a:r>
              <a:rPr lang="en-US" dirty="0"/>
              <a:t>You acquire the concept through a large amount of physical, cognitive, and linguistic interactions with the external world</a:t>
            </a:r>
          </a:p>
        </p:txBody>
      </p:sp>
    </p:spTree>
    <p:extLst>
      <p:ext uri="{BB962C8B-B14F-4D97-AF65-F5344CB8AC3E}">
        <p14:creationId xmlns:p14="http://schemas.microsoft.com/office/powerpoint/2010/main" val="39138529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12451-CCE6-8857-2798-AE2676C0B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about a computer?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BF1B6-EE7E-0A76-F70B-C2A7FB780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One possible way to do this without teaching the computer what “dog” means is to use </a:t>
            </a:r>
            <a:r>
              <a:rPr lang="en-US" i="1" dirty="0"/>
              <a:t>association relative to other words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</a:pPr>
            <a:r>
              <a:rPr lang="en-US" dirty="0"/>
              <a:t>What words tend to appear together with the word “dog” if you look at its appearances in a large text corpus?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“Pet,” “tail,” “smell,” “bark,” “puppy”, etc.</a:t>
            </a:r>
          </a:p>
          <a:p>
            <a:pPr>
              <a:lnSpc>
                <a:spcPct val="150000"/>
              </a:lnSpc>
            </a:pPr>
            <a:r>
              <a:rPr lang="en-US" dirty="0"/>
              <a:t>How about ”cat”?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Because “dog” and “cat” have a lot in common conceptually, these two sets of context words also have large overlap</a:t>
            </a:r>
          </a:p>
        </p:txBody>
      </p:sp>
    </p:spTree>
    <p:extLst>
      <p:ext uri="{BB962C8B-B14F-4D97-AF65-F5344CB8AC3E}">
        <p14:creationId xmlns:p14="http://schemas.microsoft.com/office/powerpoint/2010/main" val="30322990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15E8C-AA97-9579-9FCB-B045EF784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Distributional 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3761C-91AC-14CB-AD5E-B3C8EA9BE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You can guess how close two words are to each other by looking at what other words appear in the same context </a:t>
            </a:r>
          </a:p>
          <a:p>
            <a:pPr>
              <a:lnSpc>
                <a:spcPct val="150000"/>
              </a:lnSpc>
            </a:pPr>
            <a:r>
              <a:rPr lang="en-US" dirty="0"/>
              <a:t>This is called the </a:t>
            </a:r>
            <a:r>
              <a:rPr lang="en-US" b="1" dirty="0"/>
              <a:t>distributional hypothesis</a:t>
            </a:r>
          </a:p>
          <a:p>
            <a:pPr>
              <a:lnSpc>
                <a:spcPct val="150000"/>
              </a:lnSpc>
            </a:pPr>
            <a:r>
              <a:rPr lang="en-US" dirty="0"/>
              <a:t>Word2vec led to a lot of work (both pure and applied) in the direction of learning text representations using neural networks</a:t>
            </a:r>
          </a:p>
          <a:p>
            <a:pPr>
              <a:lnSpc>
                <a:spcPct val="150000"/>
              </a:lnSpc>
            </a:pPr>
            <a:r>
              <a:rPr lang="en-US" dirty="0"/>
              <a:t>Let’s build an intuition of how they work and how to use them to represent text</a:t>
            </a:r>
          </a:p>
        </p:txBody>
      </p:sp>
    </p:spTree>
    <p:extLst>
      <p:ext uri="{BB962C8B-B14F-4D97-AF65-F5344CB8AC3E}">
        <p14:creationId xmlns:p14="http://schemas.microsoft.com/office/powerpoint/2010/main" val="32020522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ECD09-6AE0-802D-FF8A-7EE3105B3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Word2vec revisit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39790-74DB-B87D-0801-37F38F92E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The aim is to learn embeddings for every word in the corpus such that the word vector in the embedding space best captures its meaning</a:t>
            </a:r>
          </a:p>
          <a:p>
            <a:pPr>
              <a:lnSpc>
                <a:spcPct val="150000"/>
              </a:lnSpc>
            </a:pPr>
            <a:r>
              <a:rPr lang="en-US" dirty="0"/>
              <a:t> That is, it derives the meaning of a word from its context: words that appear in its neighborhood in the text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words that appear in its neighborhood in the text</a:t>
            </a:r>
          </a:p>
        </p:txBody>
      </p:sp>
    </p:spTree>
    <p:extLst>
      <p:ext uri="{BB962C8B-B14F-4D97-AF65-F5344CB8AC3E}">
        <p14:creationId xmlns:p14="http://schemas.microsoft.com/office/powerpoint/2010/main" val="12671974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152F5-73B8-B285-45C0-927865B75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59D838-AE73-1405-7EC6-E922B9E973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Given a word </a:t>
                </a:r>
                <a:r>
                  <a:rPr lang="en-US" i="1" dirty="0"/>
                  <a:t>w</a:t>
                </a:r>
                <a:r>
                  <a:rPr lang="en-US" dirty="0"/>
                  <a:t> and the words appearing in its context </a:t>
                </a:r>
                <a:r>
                  <a:rPr lang="en-US" i="1" dirty="0"/>
                  <a:t>C</a:t>
                </a:r>
                <a:r>
                  <a:rPr lang="en-US" dirty="0"/>
                  <a:t>, how do we find the vector that best represents the meaning of the word?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For every word </a:t>
                </a:r>
                <a:r>
                  <a:rPr lang="en-US" i="1" dirty="0"/>
                  <a:t>w</a:t>
                </a:r>
                <a:r>
                  <a:rPr lang="en-US" dirty="0"/>
                  <a:t> in corpus, we start with a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dirty="0"/>
                  <a:t> initialized with random values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The Word2vec model refines the values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by predicting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dirty="0"/>
                  <a:t>, given the vectors for words in the context </a:t>
                </a:r>
                <a:r>
                  <a:rPr lang="en-US" i="1" dirty="0"/>
                  <a:t>C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Use a two-layer neural network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59D838-AE73-1405-7EC6-E922B9E973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44678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CF9FD-C3A2-456E-4943-B28BA5EAE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8BF24-2939-09CF-1305-817DC1B68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Training your own word embeddings is a pretty expensive process</a:t>
            </a:r>
          </a:p>
          <a:p>
            <a:r>
              <a:rPr lang="en-US" dirty="0"/>
              <a:t>Thankfully, it’s not necessary to train your own embeddings, and using pre-trained word embeddings often suffices</a:t>
            </a:r>
          </a:p>
          <a:p>
            <a:r>
              <a:rPr lang="en-US" dirty="0"/>
              <a:t>Someone has done the hard work of training word embeddings on a large corpus</a:t>
            </a:r>
          </a:p>
          <a:p>
            <a:pPr lvl="1"/>
            <a:r>
              <a:rPr lang="en-US" dirty="0"/>
              <a:t>Word2vec by Google</a:t>
            </a:r>
          </a:p>
          <a:p>
            <a:pPr lvl="1"/>
            <a:r>
              <a:rPr lang="en-US" dirty="0" err="1"/>
              <a:t>GloVe</a:t>
            </a:r>
            <a:r>
              <a:rPr lang="en-US" dirty="0"/>
              <a:t> by Stanford</a:t>
            </a:r>
          </a:p>
          <a:p>
            <a:pPr lvl="1"/>
            <a:r>
              <a:rPr lang="en-US" dirty="0" err="1"/>
              <a:t>Fasttext</a:t>
            </a:r>
            <a:r>
              <a:rPr lang="en-US" dirty="0"/>
              <a:t> by Facebook</a:t>
            </a:r>
          </a:p>
          <a:p>
            <a:r>
              <a:rPr lang="en-US" dirty="0"/>
              <a:t>See the code earlier!</a:t>
            </a:r>
          </a:p>
        </p:txBody>
      </p:sp>
    </p:spTree>
    <p:extLst>
      <p:ext uri="{BB962C8B-B14F-4D97-AF65-F5344CB8AC3E}">
        <p14:creationId xmlns:p14="http://schemas.microsoft.com/office/powerpoint/2010/main" val="18211074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5B068-A0FA-DFD3-8465-A17B65063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Training our own embeddings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54F26-C0D0-1308-1545-30B09B149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Now we’ll focus on training our own word embeddings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Continuous bag of words (CBOW) and </a:t>
            </a:r>
            <a:r>
              <a:rPr lang="en-US" dirty="0" err="1"/>
              <a:t>SkipGram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Both of these have a lot of similarities in many respects</a:t>
            </a:r>
          </a:p>
          <a:p>
            <a:pPr>
              <a:lnSpc>
                <a:spcPct val="150000"/>
              </a:lnSpc>
            </a:pPr>
            <a:r>
              <a:rPr lang="en-US" dirty="0"/>
              <a:t>Consider the sentence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“The quick brown fox jumps over the lazy dog”</a:t>
            </a:r>
          </a:p>
          <a:p>
            <a:pPr>
              <a:lnSpc>
                <a:spcPct val="150000"/>
              </a:lnSpc>
            </a:pPr>
            <a:r>
              <a:rPr lang="en-US" dirty="0"/>
              <a:t>But, let’s discuss when do we need to train our own embeddings?</a:t>
            </a:r>
          </a:p>
        </p:txBody>
      </p:sp>
    </p:spTree>
    <p:extLst>
      <p:ext uri="{BB962C8B-B14F-4D97-AF65-F5344CB8AC3E}">
        <p14:creationId xmlns:p14="http://schemas.microsoft.com/office/powerpoint/2010/main" val="31668868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DF1F6-6C12-F8E1-8B47-3ABF304BE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Language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D8B3C6-A294-A3A5-78B9-088301F78F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The primary task is to build a language model that correctly predicts the </a:t>
                </a:r>
                <a:r>
                  <a:rPr lang="en-US" b="1" dirty="0"/>
                  <a:t>center word</a:t>
                </a:r>
                <a:r>
                  <a:rPr lang="en-US" dirty="0"/>
                  <a:t> </a:t>
                </a:r>
                <a:r>
                  <a:rPr lang="en-US" i="1" dirty="0"/>
                  <a:t>given</a:t>
                </a:r>
                <a:r>
                  <a:rPr lang="en-US" dirty="0"/>
                  <a:t> the </a:t>
                </a:r>
                <a:r>
                  <a:rPr lang="en-US" b="1" dirty="0"/>
                  <a:t>context words</a:t>
                </a:r>
                <a:r>
                  <a:rPr lang="en-US" dirty="0"/>
                  <a:t> in which the center word appears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Given a sentence, it assigns a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to the whole sentence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The objective of a language model is to assign probabilities in such a way that it gives high probability to </a:t>
                </a:r>
                <a:r>
                  <a:rPr lang="en-US" b="1" i="1" dirty="0"/>
                  <a:t>good</a:t>
                </a:r>
                <a:r>
                  <a:rPr lang="en-US" dirty="0"/>
                  <a:t> sentences and low probabilities to </a:t>
                </a:r>
                <a:r>
                  <a:rPr lang="en-US" b="1" i="1" dirty="0"/>
                  <a:t>bad</a:t>
                </a:r>
                <a:r>
                  <a:rPr lang="en-US" dirty="0"/>
                  <a:t> sentences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D8B3C6-A294-A3A5-78B9-088301F78F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78957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40F6E-C8CC-51E3-69ED-D2BCE430C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47FB1-C57E-79FF-B6FB-25FE4392E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By good, we mean sentences that are semantically and syntactically correct </a:t>
            </a:r>
          </a:p>
          <a:p>
            <a:pPr>
              <a:lnSpc>
                <a:spcPct val="150000"/>
              </a:lnSpc>
            </a:pPr>
            <a:r>
              <a:rPr lang="en-US" dirty="0"/>
              <a:t>By bad, we mean sentences that are incorrect—semantically or syntactically or both. </a:t>
            </a:r>
          </a:p>
          <a:p>
            <a:pPr>
              <a:lnSpc>
                <a:spcPct val="150000"/>
              </a:lnSpc>
            </a:pPr>
            <a:r>
              <a:rPr lang="en-US" dirty="0"/>
              <a:t>For a sentence like “The cat jumped over the dog” it will try to assign a probability close to 1.0 </a:t>
            </a:r>
          </a:p>
          <a:p>
            <a:pPr>
              <a:lnSpc>
                <a:spcPct val="150000"/>
              </a:lnSpc>
            </a:pPr>
            <a:r>
              <a:rPr lang="en-US" dirty="0"/>
              <a:t>Whereas for a sentence like “jumped over the the cat dog,” it tries to assign a probability close to 0.0.</a:t>
            </a:r>
          </a:p>
        </p:txBody>
      </p:sp>
    </p:spTree>
    <p:extLst>
      <p:ext uri="{BB962C8B-B14F-4D97-AF65-F5344CB8AC3E}">
        <p14:creationId xmlns:p14="http://schemas.microsoft.com/office/powerpoint/2010/main" val="3269408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362A9-91D7-31EE-CF9D-A4E29542A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Problem with words as discrete symbols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F051D-6A91-B2AA-0C42-CC5BCAE1D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70000"/>
              </a:lnSpc>
            </a:pPr>
            <a:r>
              <a:rPr lang="en-US" dirty="0" err="1"/>
              <a:t>E.g</a:t>
            </a:r>
            <a:r>
              <a:rPr lang="en-US" dirty="0"/>
              <a:t>: in web search,  if a user searches for “</a:t>
            </a:r>
            <a:r>
              <a:rPr lang="en-US" b="1" dirty="0"/>
              <a:t>Seattle motel</a:t>
            </a:r>
            <a:r>
              <a:rPr lang="en-US" dirty="0"/>
              <a:t>”, we’d like to match documents containing “</a:t>
            </a:r>
            <a:r>
              <a:rPr lang="en-US" b="1" dirty="0"/>
              <a:t>Seattle hotel</a:t>
            </a:r>
            <a:r>
              <a:rPr lang="en-US" dirty="0"/>
              <a:t>”</a:t>
            </a:r>
          </a:p>
          <a:p>
            <a:pPr lvl="1">
              <a:lnSpc>
                <a:spcPct val="170000"/>
              </a:lnSpc>
            </a:pPr>
            <a:r>
              <a:rPr lang="en-US" dirty="0"/>
              <a:t>But see: </a:t>
            </a:r>
            <a:r>
              <a:rPr lang="en-US" sz="2400" dirty="0"/>
              <a:t>[0 0 0 0 1 0 0 0] , [0 0 1 0 0 0 0 0]</a:t>
            </a:r>
          </a:p>
          <a:p>
            <a:pPr lvl="1">
              <a:lnSpc>
                <a:spcPct val="170000"/>
              </a:lnSpc>
            </a:pPr>
            <a:r>
              <a:rPr lang="en-US" dirty="0"/>
              <a:t>Theses two vectors are orthogonal</a:t>
            </a:r>
          </a:p>
          <a:p>
            <a:pPr lvl="2">
              <a:lnSpc>
                <a:spcPct val="170000"/>
              </a:lnSpc>
            </a:pPr>
            <a:r>
              <a:rPr lang="en-US" dirty="0"/>
              <a:t>No natural notion of similarity for one-hot vectors</a:t>
            </a:r>
          </a:p>
          <a:p>
            <a:pPr>
              <a:lnSpc>
                <a:spcPct val="170000"/>
              </a:lnSpc>
            </a:pPr>
            <a:r>
              <a:rPr lang="en-US" dirty="0"/>
              <a:t>Could try to rely on WordNet’s list of synonyms to get similarity?</a:t>
            </a:r>
          </a:p>
          <a:p>
            <a:pPr lvl="1">
              <a:lnSpc>
                <a:spcPct val="170000"/>
              </a:lnSpc>
            </a:pPr>
            <a:r>
              <a:rPr lang="en-US" dirty="0"/>
              <a:t>But it is well-known to fail badly</a:t>
            </a:r>
          </a:p>
          <a:p>
            <a:pPr>
              <a:lnSpc>
                <a:spcPct val="170000"/>
              </a:lnSpc>
            </a:pPr>
            <a:r>
              <a:rPr lang="en-US" b="1" dirty="0"/>
              <a:t>Instead, learn to encode similarity in the vectors themselves</a:t>
            </a:r>
          </a:p>
        </p:txBody>
      </p:sp>
    </p:spTree>
    <p:extLst>
      <p:ext uri="{BB962C8B-B14F-4D97-AF65-F5344CB8AC3E}">
        <p14:creationId xmlns:p14="http://schemas.microsoft.com/office/powerpoint/2010/main" val="27474134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8800F-1852-A544-A7C5-06E883B0C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CBOW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76E6A-7880-5F81-A635-4C3763F70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CBOW tries to learn a language model that tries to predict the “center” word from the words in its context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CBOW tries to do this for every word in the corpus</a:t>
            </a:r>
          </a:p>
        </p:txBody>
      </p:sp>
      <p:pic>
        <p:nvPicPr>
          <p:cNvPr id="7170" name="Picture 2" descr="CBOW: given the context words, predict the center word">
            <a:extLst>
              <a:ext uri="{FF2B5EF4-FFF2-40B4-BE49-F238E27FC236}">
                <a16:creationId xmlns:a16="http://schemas.microsoft.com/office/drawing/2014/main" id="{A6696DB1-5009-BC26-9545-6D1AB36694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270" y="2835854"/>
            <a:ext cx="8814486" cy="1482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54285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5D24D-D389-6D6A-C77F-244D8398C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Preparing a dataset for CBOW</a:t>
            </a:r>
          </a:p>
        </p:txBody>
      </p:sp>
      <p:pic>
        <p:nvPicPr>
          <p:cNvPr id="8194" name="Picture 2" descr="Preparing a dataset for CBOW">
            <a:extLst>
              <a:ext uri="{FF2B5EF4-FFF2-40B4-BE49-F238E27FC236}">
                <a16:creationId xmlns:a16="http://schemas.microsoft.com/office/drawing/2014/main" id="{B8CB873D-D280-F757-78B5-99ED8DF77F3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797" y="2269053"/>
            <a:ext cx="9982406" cy="3464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88959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F6E8B-081B-AAD1-EFB9-03A3E6727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 descr="CBOW model [_3]">
            <a:extLst>
              <a:ext uri="{FF2B5EF4-FFF2-40B4-BE49-F238E27FC236}">
                <a16:creationId xmlns:a16="http://schemas.microsoft.com/office/drawing/2014/main" id="{8F0A6080-F0D3-0B4C-D0B1-B15E38174E5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814" y="516795"/>
            <a:ext cx="8180372" cy="597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74530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13B7A-0A8A-5B70-DDFF-576C35CE2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9DE9A7-3E6D-F9A9-738F-7F1930F11E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objective is to learn an embedding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 is the size of corpus vocabulary</a:t>
                </a:r>
              </a:p>
              <a:p>
                <a:pPr lvl="1"/>
                <a:r>
                  <a:rPr lang="en-US" dirty="0"/>
                  <a:t>d is the dimension of the embedding</a:t>
                </a:r>
              </a:p>
              <a:p>
                <a:r>
                  <a:rPr lang="en-US" dirty="0"/>
                  <a:t>At the end of the training, E is the embedding matrix we wanted to learn</a:t>
                </a:r>
              </a:p>
              <a:p>
                <a:pPr lvl="1"/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9DE9A7-3E6D-F9A9-738F-7F1930F11E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01939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58274-D02A-8F3C-D915-024E18264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SkipGram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7D85A-376F-DFD7-9BFD-36167CBE4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SkipGram</a:t>
            </a:r>
            <a:r>
              <a:rPr lang="en-US" dirty="0"/>
              <a:t>, the task is to predict the context words from the center word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Unlike CBOW, this gives us 2k data points. A single data point consists of a pair: (index of the center word, index of a target word)</a:t>
            </a:r>
          </a:p>
        </p:txBody>
      </p:sp>
      <p:pic>
        <p:nvPicPr>
          <p:cNvPr id="10242" name="Picture 2" descr="SkipGram: given the center word, predict every word in context">
            <a:extLst>
              <a:ext uri="{FF2B5EF4-FFF2-40B4-BE49-F238E27FC236}">
                <a16:creationId xmlns:a16="http://schemas.microsoft.com/office/drawing/2014/main" id="{FA8E069D-C6D9-C9E7-6FBE-D76FDB038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8822" y="2725945"/>
            <a:ext cx="8394356" cy="1404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49373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5A422-4E7C-6091-28FD-C4D07F746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69BB1-E0B0-83B6-2F4B-0E90DC248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 descr="Preparing a dataset for SkipGram">
            <a:extLst>
              <a:ext uri="{FF2B5EF4-FFF2-40B4-BE49-F238E27FC236}">
                <a16:creationId xmlns:a16="http://schemas.microsoft.com/office/drawing/2014/main" id="{D901E35B-6905-9277-09DD-572F28B806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195" y="243978"/>
            <a:ext cx="9407610" cy="6370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38482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ED8A8-09D7-7304-D6DA-CB5BF7734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 descr="SkipGram architecture [_3]">
            <a:extLst>
              <a:ext uri="{FF2B5EF4-FFF2-40B4-BE49-F238E27FC236}">
                <a16:creationId xmlns:a16="http://schemas.microsoft.com/office/drawing/2014/main" id="{C3FA399D-9BE4-7260-A18C-A77DA92D83F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7297" y="766547"/>
            <a:ext cx="6837406" cy="5726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8485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F6829-3C7E-5CAA-87B3-BA549E6F4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in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AB107-43DB-280B-B97D-8815D6A5B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NLP develops </a:t>
            </a:r>
            <a:r>
              <a:rPr lang="en-US"/>
              <a:t>really fast</a:t>
            </a:r>
          </a:p>
          <a:p>
            <a:r>
              <a:rPr lang="en-US" dirty="0"/>
              <a:t>Pretty obsess with methodology, but more important criteria is the logic</a:t>
            </a:r>
          </a:p>
          <a:p>
            <a:r>
              <a:rPr lang="en-US" dirty="0"/>
              <a:t>Nature paper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463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11294-38EF-005A-98F4-9F2703D2A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Representing words by their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89D07-3D32-7536-ADCD-36CBC355F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200000"/>
              </a:lnSpc>
            </a:pPr>
            <a:r>
              <a:rPr lang="en-US" b="1" dirty="0"/>
              <a:t>Distributional semantics</a:t>
            </a:r>
            <a:r>
              <a:rPr lang="en-US" dirty="0"/>
              <a:t>: A word’ meaning is given by the words that frequently appear close-by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J. R. Firth 1957: You shall know a word by the company it keeps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One of the most successful ideas of modern statistical NLP</a:t>
            </a:r>
          </a:p>
          <a:p>
            <a:pPr>
              <a:lnSpc>
                <a:spcPct val="200000"/>
              </a:lnSpc>
            </a:pPr>
            <a:r>
              <a:rPr lang="en-US" dirty="0"/>
              <a:t>When a word </a:t>
            </a:r>
            <a:r>
              <a:rPr lang="en-US" i="1" dirty="0"/>
              <a:t>w</a:t>
            </a:r>
            <a:r>
              <a:rPr lang="en-US" dirty="0"/>
              <a:t> appears in a text, its </a:t>
            </a:r>
            <a:r>
              <a:rPr lang="en-US" b="1" dirty="0"/>
              <a:t>context</a:t>
            </a:r>
            <a:r>
              <a:rPr lang="en-US" dirty="0"/>
              <a:t> is the set of words that appear nearby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Within a fixed-size window</a:t>
            </a:r>
          </a:p>
        </p:txBody>
      </p:sp>
    </p:spTree>
    <p:extLst>
      <p:ext uri="{BB962C8B-B14F-4D97-AF65-F5344CB8AC3E}">
        <p14:creationId xmlns:p14="http://schemas.microsoft.com/office/powerpoint/2010/main" val="4229476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A1806-BD3F-2216-67F8-9148E2999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Context, context,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AC9C1-71C3-85FC-F40E-5097547D9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We use the many contexts of </a:t>
            </a:r>
            <a:r>
              <a:rPr lang="en-US" i="1" dirty="0"/>
              <a:t>w</a:t>
            </a:r>
            <a:r>
              <a:rPr lang="en-US" dirty="0"/>
              <a:t> to build up a representation of </a:t>
            </a:r>
            <a:r>
              <a:rPr lang="en-US" i="1" dirty="0"/>
              <a:t>w</a:t>
            </a:r>
          </a:p>
          <a:p>
            <a:pPr>
              <a:lnSpc>
                <a:spcPct val="150000"/>
              </a:lnSpc>
            </a:pPr>
            <a:r>
              <a:rPr lang="en-US" dirty="0"/>
              <a:t>The following context words will represent banking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2200" dirty="0"/>
              <a:t>…</a:t>
            </a:r>
            <a:r>
              <a:rPr lang="en-US" sz="2200" i="1" dirty="0"/>
              <a:t>government debt problems turning into</a:t>
            </a:r>
            <a:r>
              <a:rPr lang="en-US" sz="2200" dirty="0"/>
              <a:t> </a:t>
            </a:r>
            <a:r>
              <a:rPr lang="en-US" sz="2200" b="1" dirty="0"/>
              <a:t>banking</a:t>
            </a:r>
            <a:r>
              <a:rPr lang="en-US" sz="2200" dirty="0"/>
              <a:t> </a:t>
            </a:r>
            <a:r>
              <a:rPr lang="en-US" sz="2200" i="1" dirty="0"/>
              <a:t>crises as happened in 2009… 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2200" dirty="0"/>
              <a:t>…</a:t>
            </a:r>
            <a:r>
              <a:rPr lang="en-US" sz="2200" i="1" dirty="0"/>
              <a:t>saying that Europe needs unified</a:t>
            </a:r>
            <a:r>
              <a:rPr lang="en-US" sz="2200" dirty="0"/>
              <a:t> </a:t>
            </a:r>
            <a:r>
              <a:rPr lang="en-US" sz="2200" b="1" dirty="0"/>
              <a:t>banking</a:t>
            </a:r>
            <a:r>
              <a:rPr lang="en-US" sz="2200" dirty="0"/>
              <a:t> </a:t>
            </a:r>
            <a:r>
              <a:rPr lang="en-US" sz="2200" i="1" dirty="0"/>
              <a:t>regulation to replace the hodgepodge</a:t>
            </a:r>
            <a:r>
              <a:rPr lang="en-US" sz="2200" dirty="0"/>
              <a:t>… 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2200" dirty="0"/>
              <a:t>…</a:t>
            </a:r>
            <a:r>
              <a:rPr lang="en-US" sz="2200" i="1" dirty="0"/>
              <a:t>India has just given its</a:t>
            </a:r>
            <a:r>
              <a:rPr lang="en-US" sz="2200" dirty="0"/>
              <a:t> </a:t>
            </a:r>
            <a:r>
              <a:rPr lang="en-US" sz="2200" b="1" dirty="0"/>
              <a:t>banking</a:t>
            </a:r>
            <a:r>
              <a:rPr lang="en-US" sz="2200" dirty="0"/>
              <a:t> </a:t>
            </a:r>
            <a:r>
              <a:rPr lang="en-US" sz="2200" i="1" dirty="0"/>
              <a:t>system a shot in the arm</a:t>
            </a:r>
            <a:r>
              <a:rPr lang="en-US" sz="22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147726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6AA65-34D8-D582-3852-1DF657AAD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Word 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99D3D-A456-07B5-6FB9-F1FE6C37D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We will build a dense vector for each word, chosen so that it is similar to vectors of words that appear in similar contexts, measuring similarity as the vector dot (scalar) product</a:t>
            </a:r>
          </a:p>
          <a:p>
            <a:pPr>
              <a:lnSpc>
                <a:spcPct val="150000"/>
              </a:lnSpc>
            </a:pPr>
            <a:endParaRPr lang="en-US" sz="1800" b="1" i="1" dirty="0"/>
          </a:p>
          <a:p>
            <a:pPr>
              <a:lnSpc>
                <a:spcPct val="150000"/>
              </a:lnSpc>
            </a:pPr>
            <a:endParaRPr lang="en-US" sz="1800" b="1" i="1" dirty="0"/>
          </a:p>
          <a:p>
            <a:pPr>
              <a:lnSpc>
                <a:spcPct val="150000"/>
              </a:lnSpc>
            </a:pPr>
            <a:endParaRPr lang="en-US" sz="1800" b="1" i="1" dirty="0"/>
          </a:p>
          <a:p>
            <a:pPr>
              <a:lnSpc>
                <a:spcPct val="150000"/>
              </a:lnSpc>
            </a:pPr>
            <a:endParaRPr lang="en-US" sz="1800" b="1" i="1" dirty="0"/>
          </a:p>
          <a:p>
            <a:pPr>
              <a:lnSpc>
                <a:spcPct val="150000"/>
              </a:lnSpc>
            </a:pPr>
            <a:r>
              <a:rPr lang="en-US" sz="1800" dirty="0"/>
              <a:t>Note: </a:t>
            </a:r>
            <a:r>
              <a:rPr lang="en-US" sz="1800" b="1" dirty="0"/>
              <a:t>word vectors</a:t>
            </a:r>
            <a:r>
              <a:rPr lang="en-US" sz="1800" dirty="0"/>
              <a:t> are also called (</a:t>
            </a:r>
            <a:r>
              <a:rPr lang="en-US" sz="1800" b="1" dirty="0"/>
              <a:t>word</a:t>
            </a:r>
            <a:r>
              <a:rPr lang="en-US" sz="1800" dirty="0"/>
              <a:t>) </a:t>
            </a:r>
            <a:r>
              <a:rPr lang="en-US" sz="1800" b="1" dirty="0"/>
              <a:t>embeddings</a:t>
            </a:r>
            <a:r>
              <a:rPr lang="en-US" sz="1800" dirty="0"/>
              <a:t> or (</a:t>
            </a:r>
            <a:r>
              <a:rPr lang="en-US" sz="1800" b="1" dirty="0"/>
              <a:t>neural</a:t>
            </a:r>
            <a:r>
              <a:rPr lang="en-US" sz="1800" dirty="0"/>
              <a:t>) </a:t>
            </a:r>
            <a:r>
              <a:rPr lang="en-US" sz="1800" b="1" dirty="0"/>
              <a:t>word</a:t>
            </a:r>
            <a:r>
              <a:rPr lang="en-US" sz="1800" dirty="0"/>
              <a:t> </a:t>
            </a:r>
            <a:r>
              <a:rPr lang="en-US" sz="1800" b="1" dirty="0"/>
              <a:t>representations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They are a </a:t>
            </a:r>
            <a:r>
              <a:rPr lang="en-US" sz="1800" b="1" dirty="0"/>
              <a:t>distributed</a:t>
            </a:r>
            <a:r>
              <a:rPr lang="en-US" sz="1800" dirty="0"/>
              <a:t> representation</a:t>
            </a: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C3F0C23-F5F9-6B47-AEBD-0B94C7AA4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1797" y="2788911"/>
            <a:ext cx="6101563" cy="2197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525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FEEE6-E139-4856-5910-0BE7C48E5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are word embeddings?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A1BDE-C1FD-2058-C868-680B837CD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Again, Word embeddings are one of the most important concepts in modern NLP</a:t>
            </a:r>
          </a:p>
          <a:p>
            <a:pPr>
              <a:lnSpc>
                <a:spcPct val="150000"/>
              </a:lnSpc>
            </a:pPr>
            <a:r>
              <a:rPr lang="en-US" dirty="0"/>
              <a:t>Technically, an embedding is a continuous vector representation of something that is usually discrete</a:t>
            </a:r>
          </a:p>
          <a:p>
            <a:pPr>
              <a:lnSpc>
                <a:spcPct val="150000"/>
              </a:lnSpc>
            </a:pPr>
            <a:r>
              <a:rPr lang="en-US" dirty="0"/>
              <a:t>A word embedding is a continuous vector representation of a word</a:t>
            </a:r>
          </a:p>
          <a:p>
            <a:pPr>
              <a:lnSpc>
                <a:spcPct val="150000"/>
              </a:lnSpc>
            </a:pPr>
            <a:r>
              <a:rPr lang="en-US" dirty="0"/>
              <a:t>In simpler terms, word embeddings are a way to represent each word with a 300-element array filled with nonzero float numbers</a:t>
            </a:r>
          </a:p>
        </p:txBody>
      </p:sp>
    </p:spTree>
    <p:extLst>
      <p:ext uri="{BB962C8B-B14F-4D97-AF65-F5344CB8AC3E}">
        <p14:creationId xmlns:p14="http://schemas.microsoft.com/office/powerpoint/2010/main" val="1638951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F2026-5359-5507-8C27-A8B58E4B2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Discreteness of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613C0-1027-B706-DF69-13655DE7F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200000"/>
              </a:lnSpc>
            </a:pPr>
            <a:r>
              <a:rPr lang="en-US" dirty="0"/>
              <a:t>In the eyes of computers, “cat” is no closer to “dog” than it is to “pizza”</a:t>
            </a:r>
          </a:p>
          <a:p>
            <a:pPr>
              <a:lnSpc>
                <a:spcPct val="200000"/>
              </a:lnSpc>
            </a:pPr>
            <a:r>
              <a:rPr lang="en-US" dirty="0"/>
              <a:t>One way to deal with discrete words programmatically is to assign indices: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Index(“cat”) = 1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Index(“dog”) = 2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Index(“pizza”) = 3</a:t>
            </a:r>
          </a:p>
          <a:p>
            <a:pPr>
              <a:lnSpc>
                <a:spcPct val="200000"/>
              </a:lnSpc>
            </a:pPr>
            <a:r>
              <a:rPr lang="en-US" dirty="0"/>
              <a:t>But this method isn’t any better than dealing with raw words	</a:t>
            </a:r>
          </a:p>
          <a:p>
            <a:pPr lvl="1">
              <a:lnSpc>
                <a:spcPct val="2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692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3C7AA-01AB-576C-46FC-F2B7FD299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Word embeddings in a 1-D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8A1E7-27BE-8015-8C60-5A9B0B4A4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if we can represent them on a numerical scale?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is a step forward. </a:t>
            </a:r>
          </a:p>
          <a:p>
            <a:r>
              <a:rPr lang="en-US" dirty="0"/>
              <a:t>What if you wanted to place it somewhere that is equally far from “cat” and “dog?”</a:t>
            </a:r>
          </a:p>
          <a:p>
            <a:endParaRPr lang="en-US" dirty="0"/>
          </a:p>
        </p:txBody>
      </p:sp>
      <p:pic>
        <p:nvPicPr>
          <p:cNvPr id="1026" name="Picture 2" descr="CH02_F04_Hagiwara">
            <a:extLst>
              <a:ext uri="{FF2B5EF4-FFF2-40B4-BE49-F238E27FC236}">
                <a16:creationId xmlns:a16="http://schemas.microsoft.com/office/drawing/2014/main" id="{A861CFEC-00D5-F8FB-2DF8-363270869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234" y="2632768"/>
            <a:ext cx="10699532" cy="2235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434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3803</TotalTime>
  <Words>1940</Words>
  <Application>Microsoft Macintosh PowerPoint</Application>
  <PresentationFormat>Widescreen</PresentationFormat>
  <Paragraphs>189</Paragraphs>
  <Slides>37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Arial</vt:lpstr>
      <vt:lpstr>Calibri</vt:lpstr>
      <vt:lpstr>Calibri Light</vt:lpstr>
      <vt:lpstr>Cambria Math</vt:lpstr>
      <vt:lpstr>CMSY10</vt:lpstr>
      <vt:lpstr>Noto serif</vt:lpstr>
      <vt:lpstr>URWPalladioL</vt:lpstr>
      <vt:lpstr>Office Theme</vt:lpstr>
      <vt:lpstr>Introduction to  Natural Language Processing</vt:lpstr>
      <vt:lpstr>Word vectors </vt:lpstr>
      <vt:lpstr>Problem with words as discrete symbols</vt:lpstr>
      <vt:lpstr>Representing words by their context</vt:lpstr>
      <vt:lpstr>Context, context, context</vt:lpstr>
      <vt:lpstr>Word vectors</vt:lpstr>
      <vt:lpstr>What are word embeddings?</vt:lpstr>
      <vt:lpstr>Discreteness of language</vt:lpstr>
      <vt:lpstr>Word embeddings in a 1-D space</vt:lpstr>
      <vt:lpstr>Word embeddings in a 2-D space</vt:lpstr>
      <vt:lpstr>How about 3-D? </vt:lpstr>
      <vt:lpstr>How about one-hot vectors, then?</vt:lpstr>
      <vt:lpstr>PowerPoint Presentation</vt:lpstr>
      <vt:lpstr>Semantic queries and analogies</vt:lpstr>
      <vt:lpstr>Word analogy?</vt:lpstr>
      <vt:lpstr>Word2vec</vt:lpstr>
      <vt:lpstr>Vector-oriented reasoning</vt:lpstr>
      <vt:lpstr>Very high accuracy</vt:lpstr>
      <vt:lpstr>Application first: Gensim</vt:lpstr>
      <vt:lpstr>How to compute word vectors?</vt:lpstr>
      <vt:lpstr>Word associations</vt:lpstr>
      <vt:lpstr>How about a computer?</vt:lpstr>
      <vt:lpstr>Distributional hypothesis</vt:lpstr>
      <vt:lpstr>Word2vec revisit</vt:lpstr>
      <vt:lpstr>PowerPoint Presentation</vt:lpstr>
      <vt:lpstr>PowerPoint Presentation</vt:lpstr>
      <vt:lpstr>Training our own embeddings</vt:lpstr>
      <vt:lpstr>Language model</vt:lpstr>
      <vt:lpstr>PowerPoint Presentation</vt:lpstr>
      <vt:lpstr>CBOW</vt:lpstr>
      <vt:lpstr>Preparing a dataset for CBOW</vt:lpstr>
      <vt:lpstr>PowerPoint Presentation</vt:lpstr>
      <vt:lpstr>PowerPoint Presentation</vt:lpstr>
      <vt:lpstr>SkipGram</vt:lpstr>
      <vt:lpstr>PowerPoint Presentation</vt:lpstr>
      <vt:lpstr>PowerPoint Presentation</vt:lpstr>
      <vt:lpstr>Application in practice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 </dc:title>
  <dc:creator>Yeabin Moon</dc:creator>
  <cp:lastModifiedBy>Yeabin Moon</cp:lastModifiedBy>
  <cp:revision>229</cp:revision>
  <dcterms:created xsi:type="dcterms:W3CDTF">2023-01-11T19:36:13Z</dcterms:created>
  <dcterms:modified xsi:type="dcterms:W3CDTF">2023-04-23T16:11:11Z</dcterms:modified>
</cp:coreProperties>
</file>