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13"/>
  </p:notesMasterIdLst>
  <p:sldIdLst>
    <p:sldId id="256" r:id="rId2"/>
    <p:sldId id="488" r:id="rId3"/>
    <p:sldId id="477" r:id="rId4"/>
    <p:sldId id="478" r:id="rId5"/>
    <p:sldId id="479" r:id="rId6"/>
    <p:sldId id="480" r:id="rId7"/>
    <p:sldId id="481" r:id="rId8"/>
    <p:sldId id="482" r:id="rId9"/>
    <p:sldId id="483" r:id="rId10"/>
    <p:sldId id="484" r:id="rId11"/>
    <p:sldId id="384" r:id="rId12"/>
    <p:sldId id="485" r:id="rId13"/>
    <p:sldId id="385" r:id="rId14"/>
    <p:sldId id="386" r:id="rId15"/>
    <p:sldId id="387" r:id="rId16"/>
    <p:sldId id="388" r:id="rId17"/>
    <p:sldId id="486"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87" r:id="rId75"/>
    <p:sldId id="448" r:id="rId76"/>
    <p:sldId id="449" r:id="rId77"/>
    <p:sldId id="450" r:id="rId78"/>
    <p:sldId id="451" r:id="rId79"/>
    <p:sldId id="452" r:id="rId80"/>
    <p:sldId id="453" r:id="rId81"/>
    <p:sldId id="454" r:id="rId82"/>
    <p:sldId id="455" r:id="rId83"/>
    <p:sldId id="456" r:id="rId84"/>
    <p:sldId id="457" r:id="rId85"/>
    <p:sldId id="458" r:id="rId86"/>
    <p:sldId id="459" r:id="rId87"/>
    <p:sldId id="460" r:id="rId88"/>
    <p:sldId id="461" r:id="rId89"/>
    <p:sldId id="462" r:id="rId90"/>
    <p:sldId id="463" r:id="rId91"/>
    <p:sldId id="464" r:id="rId92"/>
    <p:sldId id="465" r:id="rId93"/>
    <p:sldId id="466" r:id="rId94"/>
    <p:sldId id="467" r:id="rId95"/>
    <p:sldId id="468" r:id="rId96"/>
    <p:sldId id="469" r:id="rId97"/>
    <p:sldId id="470" r:id="rId98"/>
    <p:sldId id="471" r:id="rId99"/>
    <p:sldId id="472" r:id="rId100"/>
    <p:sldId id="473" r:id="rId101"/>
    <p:sldId id="474" r:id="rId102"/>
    <p:sldId id="475" r:id="rId103"/>
    <p:sldId id="476" r:id="rId104"/>
    <p:sldId id="360" r:id="rId105"/>
    <p:sldId id="361" r:id="rId106"/>
    <p:sldId id="362" r:id="rId107"/>
    <p:sldId id="489" r:id="rId108"/>
    <p:sldId id="490" r:id="rId109"/>
    <p:sldId id="491" r:id="rId110"/>
    <p:sldId id="492" r:id="rId111"/>
    <p:sldId id="493"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5"/>
    <p:restoredTop sz="94680"/>
  </p:normalViewPr>
  <p:slideViewPr>
    <p:cSldViewPr snapToGrid="0">
      <p:cViewPr varScale="1">
        <p:scale>
          <a:sx n="128" d="100"/>
          <a:sy n="128" d="100"/>
        </p:scale>
        <p:origin x="17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5/1/23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5/1/23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5/1/23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5/1/23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people.ischool.berkeley.edu/~dbamman/nlp23.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6</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Word analogy?</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3600" dirty="0">
                <a:effectLst/>
                <a:latin typeface="URWPalladioL"/>
              </a:rPr>
              <a:t>Portland Timbers + Seattle - Portland = ?</a:t>
            </a:r>
            <a:endParaRPr lang="en-US" sz="3200" dirty="0">
              <a:effectLst/>
              <a:latin typeface="CMSY10"/>
            </a:endParaRPr>
          </a:p>
        </p:txBody>
      </p:sp>
      <p:pic>
        <p:nvPicPr>
          <p:cNvPr id="4098" name="Picture 2">
            <a:extLst>
              <a:ext uri="{FF2B5EF4-FFF2-40B4-BE49-F238E27FC236}">
                <a16:creationId xmlns:a16="http://schemas.microsoft.com/office/drawing/2014/main" id="{1E14E860-16C7-2C27-89F0-BEAC4F81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217" y="2580712"/>
            <a:ext cx="5947718" cy="337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8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now, </a:t>
            </a:r>
            <a:r>
              <a:rPr lang="en-US" b="1" dirty="0"/>
              <a:t>word2vec</a:t>
            </a:r>
            <a:r>
              <a:rPr lang="en-US" dirty="0"/>
              <a:t> only uses the output values for </a:t>
            </a:r>
            <a:r>
              <a:rPr lang="en-US" b="1" dirty="0"/>
              <a:t>A</a:t>
            </a:r>
            <a:r>
              <a:rPr lang="en-US" dirty="0"/>
              <a:t> and </a:t>
            </a:r>
            <a:r>
              <a:rPr lang="en-US" b="1" dirty="0"/>
              <a:t>abandon</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26663"/>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solidFill>
                  <a:schemeClr val="tx1">
                    <a:alpha val="26663"/>
                  </a:schemeClr>
                </a:solidFill>
              </a:rPr>
              <a:t>…</a:t>
            </a:r>
            <a:endParaRPr lang="en-US" sz="2800" dirty="0">
              <a:solidFill>
                <a:schemeClr val="tx1">
                  <a:alpha val="26663"/>
                </a:schemeClr>
              </a:solidFill>
            </a:endParaRP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14307"/>
            </a:srgbClr>
          </a:solidFill>
          <a:ln>
            <a:solidFill>
              <a:schemeClr val="accent2">
                <a:shade val="50000"/>
                <a:alpha val="32173"/>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alpha val="26663"/>
                </a:schemeClr>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4307"/>
            </a:srgbClr>
          </a:solidFill>
          <a:ln>
            <a:solidFill>
              <a:schemeClr val="accent2">
                <a:shade val="50000"/>
                <a:alpha val="32173"/>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26663"/>
                </a:schemeClr>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3199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3199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7579286" y="15324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E410EA-642C-35EE-DC98-AD4B70E4CE0A}"/>
              </a:ext>
            </a:extLst>
          </p:cNvPr>
          <p:cNvCxnSpPr>
            <a:cxnSpLocks/>
          </p:cNvCxnSpPr>
          <p:nvPr/>
        </p:nvCxnSpPr>
        <p:spPr>
          <a:xfrm flipH="1">
            <a:off x="7517522" y="1684814"/>
            <a:ext cx="819007" cy="28403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3375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that means for this round of </a:t>
            </a:r>
            <a:r>
              <a:rPr lang="en-US" b="1" dirty="0"/>
              <a:t>backpropagation</a:t>
            </a:r>
            <a:r>
              <a:rPr lang="en-US" dirty="0"/>
              <a:t>, we can ignore the </a:t>
            </a:r>
            <a:r>
              <a:rPr lang="en-US" b="1" dirty="0"/>
              <a:t>weights</a:t>
            </a:r>
            <a:r>
              <a:rPr lang="en-US" dirty="0"/>
              <a:t> that lead to the all of the other possible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42408304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in the end, out of the</a:t>
            </a:r>
            <a:r>
              <a:rPr lang="en-US" b="1" dirty="0"/>
              <a:t> 600,000,000</a:t>
            </a:r>
            <a:r>
              <a:rPr lang="en-US" dirty="0"/>
              <a:t> total </a:t>
            </a:r>
            <a:r>
              <a:rPr lang="en-US" b="1" dirty="0"/>
              <a:t>weights</a:t>
            </a:r>
            <a:r>
              <a:rPr lang="en-US" dirty="0"/>
              <a:t> in this </a:t>
            </a:r>
            <a:r>
              <a:rPr lang="en-US" b="1" dirty="0"/>
              <a:t>neural network</a:t>
            </a:r>
            <a:r>
              <a:rPr lang="en-US" dirty="0"/>
              <a:t>, we only optimize </a:t>
            </a:r>
            <a:r>
              <a:rPr lang="en-US" b="1" dirty="0"/>
              <a:t>300</a:t>
            </a:r>
            <a:r>
              <a:rPr lang="en-US" dirty="0"/>
              <a:t> per step</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878ABBC4-B2D0-0C22-65D2-1FCEA8E3B42E}"/>
              </a:ext>
            </a:extLst>
          </p:cNvPr>
          <p:cNvCxnSpPr>
            <a:cxnSpLocks/>
          </p:cNvCxnSpPr>
          <p:nvPr/>
        </p:nvCxnSpPr>
        <p:spPr>
          <a:xfrm flipH="1">
            <a:off x="3234320" y="1634764"/>
            <a:ext cx="387256" cy="81878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22253D-DF0B-0E8E-4B84-F07322536096}"/>
              </a:ext>
            </a:extLst>
          </p:cNvPr>
          <p:cNvCxnSpPr>
            <a:cxnSpLocks/>
          </p:cNvCxnSpPr>
          <p:nvPr/>
        </p:nvCxnSpPr>
        <p:spPr>
          <a:xfrm>
            <a:off x="4284130" y="1719072"/>
            <a:ext cx="449226" cy="7042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552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this is one way that </a:t>
            </a:r>
            <a:r>
              <a:rPr lang="en-US" b="1" dirty="0"/>
              <a:t>word2vec</a:t>
            </a:r>
            <a:r>
              <a:rPr lang="en-US" dirty="0"/>
              <a:t> can efficiently create lots of </a:t>
            </a:r>
            <a:r>
              <a:rPr lang="en-US" b="1" dirty="0"/>
              <a:t>word embeddings</a:t>
            </a:r>
            <a:r>
              <a:rPr lang="en-US" dirty="0"/>
              <a:t> for each word in a large vocabulary</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33148876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1CAC-55F4-C49F-FA2C-2D39B4FA9421}"/>
              </a:ext>
            </a:extLst>
          </p:cNvPr>
          <p:cNvSpPr>
            <a:spLocks noGrp="1"/>
          </p:cNvSpPr>
          <p:nvPr>
            <p:ph type="title"/>
          </p:nvPr>
        </p:nvSpPr>
        <p:spPr/>
        <p:txBody>
          <a:bodyPr/>
          <a:lstStyle/>
          <a:p>
            <a:r>
              <a:rPr lang="en-US" sz="4400" b="1" dirty="0"/>
              <a:t>Vector-oriented reasoning</a:t>
            </a:r>
            <a:endParaRPr lang="en-US" dirty="0"/>
          </a:p>
        </p:txBody>
      </p:sp>
      <p:sp>
        <p:nvSpPr>
          <p:cNvPr id="3" name="Content Placeholder 2">
            <a:extLst>
              <a:ext uri="{FF2B5EF4-FFF2-40B4-BE49-F238E27FC236}">
                <a16:creationId xmlns:a16="http://schemas.microsoft.com/office/drawing/2014/main" id="{0D3F6AE2-EB71-06D2-2D0B-7F46506687D1}"/>
              </a:ext>
            </a:extLst>
          </p:cNvPr>
          <p:cNvSpPr>
            <a:spLocks noGrp="1"/>
          </p:cNvSpPr>
          <p:nvPr>
            <p:ph idx="1"/>
          </p:nvPr>
        </p:nvSpPr>
        <p:spPr/>
        <p:txBody>
          <a:bodyPr/>
          <a:lstStyle/>
          <a:p>
            <a:r>
              <a:rPr lang="en-US" dirty="0"/>
              <a:t>The Word2vec model contains information about the relationships between words</a:t>
            </a:r>
          </a:p>
          <a:p>
            <a:endParaRPr lang="en-US" dirty="0"/>
          </a:p>
          <a:p>
            <a:endParaRPr lang="en-US" dirty="0"/>
          </a:p>
          <a:p>
            <a:endParaRPr lang="en-US" dirty="0"/>
          </a:p>
          <a:p>
            <a:endParaRPr lang="en-US" dirty="0"/>
          </a:p>
          <a:p>
            <a:r>
              <a:rPr lang="en-US" dirty="0"/>
              <a:t>After adding and subtracting word vectors, your resultant vector will almost never exactly equal one of the vectors in your word vector vocabulary</a:t>
            </a:r>
          </a:p>
        </p:txBody>
      </p:sp>
      <p:pic>
        <p:nvPicPr>
          <p:cNvPr id="5122" name="Picture 2">
            <a:extLst>
              <a:ext uri="{FF2B5EF4-FFF2-40B4-BE49-F238E27FC236}">
                <a16:creationId xmlns:a16="http://schemas.microsoft.com/office/drawing/2014/main" id="{6323BF94-C5C0-FE9D-F1F9-D80D51DCD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430" y="2799663"/>
            <a:ext cx="6942781" cy="205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114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9311-3E7A-A838-FEA0-2481BC55B504}"/>
              </a:ext>
            </a:extLst>
          </p:cNvPr>
          <p:cNvSpPr>
            <a:spLocks noGrp="1"/>
          </p:cNvSpPr>
          <p:nvPr>
            <p:ph type="title"/>
          </p:nvPr>
        </p:nvSpPr>
        <p:spPr/>
        <p:txBody>
          <a:bodyPr/>
          <a:lstStyle/>
          <a:p>
            <a:r>
              <a:rPr lang="en-US" b="1" dirty="0"/>
              <a:t>Very high accuracy</a:t>
            </a:r>
          </a:p>
        </p:txBody>
      </p:sp>
      <p:sp>
        <p:nvSpPr>
          <p:cNvPr id="3" name="Content Placeholder 2">
            <a:extLst>
              <a:ext uri="{FF2B5EF4-FFF2-40B4-BE49-F238E27FC236}">
                <a16:creationId xmlns:a16="http://schemas.microsoft.com/office/drawing/2014/main" id="{3D6208D5-9181-E8FC-84CC-66E8BDD7815A}"/>
              </a:ext>
            </a:extLst>
          </p:cNvPr>
          <p:cNvSpPr>
            <a:spLocks noGrp="1"/>
          </p:cNvSpPr>
          <p:nvPr>
            <p:ph idx="1"/>
          </p:nvPr>
        </p:nvSpPr>
        <p:spPr/>
        <p:txBody>
          <a:bodyPr>
            <a:normAutofit fontScale="92500"/>
          </a:bodyPr>
          <a:lstStyle/>
          <a:p>
            <a:pPr>
              <a:lnSpc>
                <a:spcPct val="150000"/>
              </a:lnSpc>
            </a:pPr>
            <a:r>
              <a:rPr lang="en-US" dirty="0"/>
              <a:t>Word2vec allows you to transform your natural language into the much lower-dimensional vectors. </a:t>
            </a:r>
          </a:p>
          <a:p>
            <a:pPr>
              <a:lnSpc>
                <a:spcPct val="150000"/>
              </a:lnSpc>
            </a:pPr>
            <a:r>
              <a:rPr lang="en-US" dirty="0"/>
              <a:t>In this lower-dimensional space, you can do your math and then </a:t>
            </a:r>
            <a:r>
              <a:rPr lang="en-US" b="1" dirty="0"/>
              <a:t>convert back to a natural language space, very successfully</a:t>
            </a:r>
          </a:p>
          <a:p>
            <a:pPr lvl="1">
              <a:lnSpc>
                <a:spcPct val="150000"/>
              </a:lnSpc>
            </a:pPr>
            <a:r>
              <a:rPr lang="en-US" dirty="0"/>
              <a:t>The reference implementation was trained on the 100 billion words from the Google News Corpus</a:t>
            </a:r>
          </a:p>
          <a:p>
            <a:pPr>
              <a:lnSpc>
                <a:spcPct val="150000"/>
              </a:lnSpc>
            </a:pPr>
            <a:r>
              <a:rPr lang="en-US" dirty="0"/>
              <a:t>Accuracy keeps improving</a:t>
            </a:r>
          </a:p>
        </p:txBody>
      </p:sp>
    </p:spTree>
    <p:extLst>
      <p:ext uri="{BB962C8B-B14F-4D97-AF65-F5344CB8AC3E}">
        <p14:creationId xmlns:p14="http://schemas.microsoft.com/office/powerpoint/2010/main" val="37966627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738-ADF5-3E01-7BD0-319094E6D953}"/>
              </a:ext>
            </a:extLst>
          </p:cNvPr>
          <p:cNvSpPr>
            <a:spLocks noGrp="1"/>
          </p:cNvSpPr>
          <p:nvPr>
            <p:ph type="title"/>
          </p:nvPr>
        </p:nvSpPr>
        <p:spPr/>
        <p:txBody>
          <a:bodyPr/>
          <a:lstStyle/>
          <a:p>
            <a:r>
              <a:rPr lang="en-US" b="1" dirty="0"/>
              <a:t>Application: </a:t>
            </a:r>
            <a:r>
              <a:rPr lang="en-US" b="1" dirty="0" err="1"/>
              <a:t>Gensim</a:t>
            </a:r>
            <a:endParaRPr lang="en-US" b="1" dirty="0"/>
          </a:p>
        </p:txBody>
      </p:sp>
      <p:sp>
        <p:nvSpPr>
          <p:cNvPr id="3" name="Content Placeholder 2">
            <a:extLst>
              <a:ext uri="{FF2B5EF4-FFF2-40B4-BE49-F238E27FC236}">
                <a16:creationId xmlns:a16="http://schemas.microsoft.com/office/drawing/2014/main" id="{92A9D236-9AE3-5834-5956-18CF0F579A9E}"/>
              </a:ext>
            </a:extLst>
          </p:cNvPr>
          <p:cNvSpPr>
            <a:spLocks noGrp="1"/>
          </p:cNvSpPr>
          <p:nvPr>
            <p:ph idx="1"/>
          </p:nvPr>
        </p:nvSpPr>
        <p:spPr/>
        <p:txBody>
          <a:bodyPr>
            <a:normAutofit fontScale="92500" lnSpcReduction="10000"/>
          </a:bodyPr>
          <a:lstStyle/>
          <a:p>
            <a:pPr>
              <a:lnSpc>
                <a:spcPct val="150000"/>
              </a:lnSpc>
            </a:pPr>
            <a:r>
              <a:rPr lang="en-US" dirty="0"/>
              <a:t>For looking at word vectors, we’ll use </a:t>
            </a:r>
            <a:r>
              <a:rPr lang="en-US" dirty="0" err="1"/>
              <a:t>Gensim</a:t>
            </a:r>
            <a:endParaRPr lang="en-US" dirty="0"/>
          </a:p>
          <a:p>
            <a:pPr>
              <a:lnSpc>
                <a:spcPct val="150000"/>
              </a:lnSpc>
            </a:pPr>
            <a:r>
              <a:rPr lang="en-US" dirty="0"/>
              <a:t>We also use it in homework for word vectors </a:t>
            </a:r>
          </a:p>
          <a:p>
            <a:pPr>
              <a:lnSpc>
                <a:spcPct val="150000"/>
              </a:lnSpc>
            </a:pPr>
            <a:r>
              <a:rPr lang="en-US" dirty="0" err="1"/>
              <a:t>Gensim</a:t>
            </a:r>
            <a:r>
              <a:rPr lang="en-US" dirty="0"/>
              <a:t> isn’t really a deep learning package. </a:t>
            </a:r>
          </a:p>
          <a:p>
            <a:pPr lvl="1">
              <a:lnSpc>
                <a:spcPct val="150000"/>
              </a:lnSpc>
            </a:pPr>
            <a:r>
              <a:rPr lang="en-US" dirty="0"/>
              <a:t>It's a package for for word and text similarity modeling, which started with (LDA-style) topic models and grew into SVD and neural word representations. </a:t>
            </a:r>
          </a:p>
          <a:p>
            <a:pPr>
              <a:lnSpc>
                <a:spcPct val="150000"/>
              </a:lnSpc>
            </a:pPr>
            <a:r>
              <a:rPr lang="en-US" dirty="0"/>
              <a:t>But its efficient and scalable, and quite widely used</a:t>
            </a:r>
          </a:p>
          <a:p>
            <a:pPr>
              <a:lnSpc>
                <a:spcPct val="150000"/>
              </a:lnSpc>
            </a:pPr>
            <a:r>
              <a:rPr lang="en-US" dirty="0"/>
              <a:t>See the code</a:t>
            </a:r>
          </a:p>
        </p:txBody>
      </p:sp>
    </p:spTree>
    <p:extLst>
      <p:ext uri="{BB962C8B-B14F-4D97-AF65-F5344CB8AC3E}">
        <p14:creationId xmlns:p14="http://schemas.microsoft.com/office/powerpoint/2010/main" val="13726598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646E-1544-95BF-EA7C-C72614964C8E}"/>
              </a:ext>
            </a:extLst>
          </p:cNvPr>
          <p:cNvSpPr>
            <a:spLocks noGrp="1"/>
          </p:cNvSpPr>
          <p:nvPr>
            <p:ph type="title"/>
          </p:nvPr>
        </p:nvSpPr>
        <p:spPr/>
        <p:txBody>
          <a:bodyPr/>
          <a:lstStyle/>
          <a:p>
            <a:r>
              <a:rPr lang="en-US" b="1" dirty="0"/>
              <a:t>Future path?</a:t>
            </a:r>
          </a:p>
        </p:txBody>
      </p:sp>
      <p:sp>
        <p:nvSpPr>
          <p:cNvPr id="3" name="Content Placeholder 2">
            <a:extLst>
              <a:ext uri="{FF2B5EF4-FFF2-40B4-BE49-F238E27FC236}">
                <a16:creationId xmlns:a16="http://schemas.microsoft.com/office/drawing/2014/main" id="{79FCE0AC-3842-5F06-6F9A-72C43ABAC50E}"/>
              </a:ext>
            </a:extLst>
          </p:cNvPr>
          <p:cNvSpPr>
            <a:spLocks noGrp="1"/>
          </p:cNvSpPr>
          <p:nvPr>
            <p:ph idx="1"/>
          </p:nvPr>
        </p:nvSpPr>
        <p:spPr/>
        <p:txBody>
          <a:bodyPr/>
          <a:lstStyle/>
          <a:p>
            <a:r>
              <a:rPr lang="en-US" dirty="0"/>
              <a:t>GPT vs BERT?</a:t>
            </a:r>
          </a:p>
          <a:p>
            <a:pPr lvl="1"/>
            <a:r>
              <a:rPr lang="en-US" dirty="0"/>
              <a:t>Transfer learning</a:t>
            </a:r>
          </a:p>
          <a:p>
            <a:pPr lvl="1"/>
            <a:r>
              <a:rPr lang="en-US" dirty="0"/>
              <a:t>Go on to online: now you will feel more comfortable on understanding them</a:t>
            </a:r>
          </a:p>
          <a:p>
            <a:pPr lvl="1"/>
            <a:r>
              <a:rPr lang="en-US" dirty="0"/>
              <a:t>Natural Language Processing with Transformers, Revised Edition</a:t>
            </a:r>
          </a:p>
          <a:p>
            <a:pPr lvl="2"/>
            <a:r>
              <a:rPr lang="en-US" dirty="0"/>
              <a:t>Manageable challenge </a:t>
            </a:r>
          </a:p>
          <a:p>
            <a:r>
              <a:rPr lang="en-US" dirty="0"/>
              <a:t>Reading based Top-to-bottom course</a:t>
            </a:r>
          </a:p>
          <a:p>
            <a:pPr lvl="1"/>
            <a:r>
              <a:rPr lang="en-US" dirty="0">
                <a:hlinkClick r:id="rId2"/>
              </a:rPr>
              <a:t>https://people.ischool.berkeley.edu/~dbamman//nlp23.html</a:t>
            </a:r>
            <a:endParaRPr lang="en-US" dirty="0"/>
          </a:p>
          <a:p>
            <a:r>
              <a:rPr lang="en-US" dirty="0" err="1"/>
              <a:t>PyTorch</a:t>
            </a:r>
            <a:r>
              <a:rPr lang="en-US" dirty="0"/>
              <a:t> vs. </a:t>
            </a:r>
            <a:r>
              <a:rPr lang="en-US" dirty="0" err="1"/>
              <a:t>Tensorflow</a:t>
            </a:r>
            <a:endParaRPr lang="en-US" dirty="0"/>
          </a:p>
          <a:p>
            <a:pPr lvl="1"/>
            <a:r>
              <a:rPr lang="en-US" dirty="0"/>
              <a:t>Time investment</a:t>
            </a:r>
          </a:p>
          <a:p>
            <a:pPr marL="0" indent="0">
              <a:buNone/>
            </a:pPr>
            <a:endParaRPr lang="en-US" dirty="0"/>
          </a:p>
        </p:txBody>
      </p:sp>
    </p:spTree>
    <p:extLst>
      <p:ext uri="{BB962C8B-B14F-4D97-AF65-F5344CB8AC3E}">
        <p14:creationId xmlns:p14="http://schemas.microsoft.com/office/powerpoint/2010/main" val="241291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BD7D-C508-CDE2-A4E2-A0C65E0DE4AC}"/>
              </a:ext>
            </a:extLst>
          </p:cNvPr>
          <p:cNvSpPr>
            <a:spLocks noGrp="1"/>
          </p:cNvSpPr>
          <p:nvPr>
            <p:ph type="title"/>
          </p:nvPr>
        </p:nvSpPr>
        <p:spPr/>
        <p:txBody>
          <a:bodyPr/>
          <a:lstStyle/>
          <a:p>
            <a:r>
              <a:rPr lang="en-US" b="1" dirty="0"/>
              <a:t>Now can have a talk about NLP</a:t>
            </a:r>
          </a:p>
        </p:txBody>
      </p:sp>
      <p:sp>
        <p:nvSpPr>
          <p:cNvPr id="3" name="Content Placeholder 2">
            <a:extLst>
              <a:ext uri="{FF2B5EF4-FFF2-40B4-BE49-F238E27FC236}">
                <a16:creationId xmlns:a16="http://schemas.microsoft.com/office/drawing/2014/main" id="{39328322-5B08-122B-C0AC-E7C6D8128AC4}"/>
              </a:ext>
            </a:extLst>
          </p:cNvPr>
          <p:cNvSpPr>
            <a:spLocks noGrp="1"/>
          </p:cNvSpPr>
          <p:nvPr>
            <p:ph idx="1"/>
          </p:nvPr>
        </p:nvSpPr>
        <p:spPr/>
        <p:txBody>
          <a:bodyPr>
            <a:normAutofit/>
          </a:bodyPr>
          <a:lstStyle/>
          <a:p>
            <a:pPr>
              <a:lnSpc>
                <a:spcPct val="120000"/>
              </a:lnSpc>
            </a:pPr>
            <a:r>
              <a:rPr lang="en-US" dirty="0"/>
              <a:t>In fact, theory and skills are just a prerequisite</a:t>
            </a:r>
          </a:p>
          <a:p>
            <a:pPr>
              <a:lnSpc>
                <a:spcPct val="120000"/>
              </a:lnSpc>
            </a:pPr>
            <a:r>
              <a:rPr lang="en-US" dirty="0"/>
              <a:t>Beyond, it is just all about of ideas…</a:t>
            </a:r>
          </a:p>
          <a:p>
            <a:pPr>
              <a:lnSpc>
                <a:spcPct val="120000"/>
              </a:lnSpc>
            </a:pPr>
            <a:r>
              <a:rPr lang="en-US" dirty="0"/>
              <a:t>Russell Funk et al (2023) argue</a:t>
            </a:r>
          </a:p>
          <a:p>
            <a:pPr lvl="1">
              <a:lnSpc>
                <a:spcPct val="120000"/>
              </a:lnSpc>
            </a:pPr>
            <a:r>
              <a:rPr lang="en-US" dirty="0"/>
              <a:t>Academic research is becoming less disruptive over time</a:t>
            </a:r>
          </a:p>
          <a:p>
            <a:pPr lvl="2">
              <a:lnSpc>
                <a:spcPct val="120000"/>
              </a:lnSpc>
            </a:pPr>
            <a:r>
              <a:rPr lang="en-US" dirty="0"/>
              <a:t>Nature (2023)</a:t>
            </a:r>
          </a:p>
          <a:p>
            <a:pPr lvl="1">
              <a:lnSpc>
                <a:spcPct val="120000"/>
              </a:lnSpc>
            </a:pPr>
            <a:r>
              <a:rPr lang="en-US" dirty="0"/>
              <a:t>Research, largely speaking, has evolved in two ways</a:t>
            </a:r>
          </a:p>
          <a:p>
            <a:pPr lvl="2">
              <a:lnSpc>
                <a:spcPct val="120000"/>
              </a:lnSpc>
            </a:pPr>
            <a:r>
              <a:rPr lang="en-US" dirty="0"/>
              <a:t>Reinforce the previous ideas</a:t>
            </a:r>
          </a:p>
          <a:p>
            <a:pPr lvl="2">
              <a:lnSpc>
                <a:spcPct val="120000"/>
              </a:lnSpc>
            </a:pPr>
            <a:r>
              <a:rPr lang="en-US" dirty="0"/>
              <a:t>Refute the existing ideas</a:t>
            </a:r>
          </a:p>
        </p:txBody>
      </p:sp>
    </p:spTree>
    <p:extLst>
      <p:ext uri="{BB962C8B-B14F-4D97-AF65-F5344CB8AC3E}">
        <p14:creationId xmlns:p14="http://schemas.microsoft.com/office/powerpoint/2010/main" val="416090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1FCF-7DA1-E914-6CC1-6AACA716210E}"/>
              </a:ext>
            </a:extLst>
          </p:cNvPr>
          <p:cNvSpPr>
            <a:spLocks noGrp="1"/>
          </p:cNvSpPr>
          <p:nvPr>
            <p:ph type="title"/>
          </p:nvPr>
        </p:nvSpPr>
        <p:spPr/>
        <p:txBody>
          <a:bodyPr/>
          <a:lstStyle/>
          <a:p>
            <a:r>
              <a:rPr lang="en-US" b="1" dirty="0"/>
              <a:t>Just focus on methods</a:t>
            </a:r>
          </a:p>
        </p:txBody>
      </p:sp>
      <p:sp>
        <p:nvSpPr>
          <p:cNvPr id="3" name="Content Placeholder 2">
            <a:extLst>
              <a:ext uri="{FF2B5EF4-FFF2-40B4-BE49-F238E27FC236}">
                <a16:creationId xmlns:a16="http://schemas.microsoft.com/office/drawing/2014/main" id="{2E5D9D20-59E3-FABE-C888-4F79CDA80180}"/>
              </a:ext>
            </a:extLst>
          </p:cNvPr>
          <p:cNvSpPr>
            <a:spLocks noGrp="1"/>
          </p:cNvSpPr>
          <p:nvPr>
            <p:ph idx="1"/>
          </p:nvPr>
        </p:nvSpPr>
        <p:spPr/>
        <p:txBody>
          <a:bodyPr>
            <a:normAutofit/>
          </a:bodyPr>
          <a:lstStyle/>
          <a:p>
            <a:r>
              <a:rPr lang="en-US" sz="3200" i="1" dirty="0"/>
              <a:t>Because they create departures from the status quo, disruptive papers and patents are likely to introduce new words</a:t>
            </a:r>
          </a:p>
          <a:p>
            <a:r>
              <a:rPr lang="en-US" sz="3200" i="1" dirty="0"/>
              <a:t>Therefore, if disruptiveness is declining, we would expect a decline in the diversity of words used in science and technology</a:t>
            </a:r>
          </a:p>
          <a:p>
            <a:r>
              <a:rPr lang="en-US" sz="3200" i="1" dirty="0"/>
              <a:t>To evaluate this, … documents the unique/total words of paper and patent tiles over time</a:t>
            </a:r>
          </a:p>
        </p:txBody>
      </p:sp>
    </p:spTree>
    <p:extLst>
      <p:ext uri="{BB962C8B-B14F-4D97-AF65-F5344CB8AC3E}">
        <p14:creationId xmlns:p14="http://schemas.microsoft.com/office/powerpoint/2010/main" val="346667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6C08-376E-A478-D027-EAD4B911EAC4}"/>
              </a:ext>
            </a:extLst>
          </p:cNvPr>
          <p:cNvSpPr>
            <a:spLocks noGrp="1"/>
          </p:cNvSpPr>
          <p:nvPr>
            <p:ph type="title"/>
          </p:nvPr>
        </p:nvSpPr>
        <p:spPr/>
        <p:txBody>
          <a:bodyPr/>
          <a:lstStyle/>
          <a:p>
            <a:r>
              <a:rPr lang="en-US" b="1" dirty="0"/>
              <a:t>So what?</a:t>
            </a:r>
          </a:p>
        </p:txBody>
      </p:sp>
      <p:sp>
        <p:nvSpPr>
          <p:cNvPr id="3" name="Content Placeholder 2">
            <a:extLst>
              <a:ext uri="{FF2B5EF4-FFF2-40B4-BE49-F238E27FC236}">
                <a16:creationId xmlns:a16="http://schemas.microsoft.com/office/drawing/2014/main" id="{2C355645-1F17-1C07-5CA2-67B52FD0B828}"/>
              </a:ext>
            </a:extLst>
          </p:cNvPr>
          <p:cNvSpPr>
            <a:spLocks noGrp="1"/>
          </p:cNvSpPr>
          <p:nvPr>
            <p:ph idx="1"/>
          </p:nvPr>
        </p:nvSpPr>
        <p:spPr/>
        <p:txBody>
          <a:bodyPr>
            <a:normAutofit/>
          </a:bodyPr>
          <a:lstStyle/>
          <a:p>
            <a:pPr>
              <a:lnSpc>
                <a:spcPct val="150000"/>
              </a:lnSpc>
            </a:pPr>
            <a:r>
              <a:rPr lang="en-US" sz="3200" dirty="0"/>
              <a:t>How to get word embeddings?</a:t>
            </a:r>
          </a:p>
          <a:p>
            <a:pPr>
              <a:lnSpc>
                <a:spcPct val="150000"/>
              </a:lnSpc>
            </a:pPr>
            <a:r>
              <a:rPr lang="en-US" sz="3200" dirty="0"/>
              <a:t>Why do we need a neural network?</a:t>
            </a:r>
          </a:p>
          <a:p>
            <a:pPr>
              <a:lnSpc>
                <a:spcPct val="150000"/>
              </a:lnSpc>
            </a:pPr>
            <a:r>
              <a:rPr lang="en-US" sz="3200" dirty="0"/>
              <a:t>Efficient Estimation of Word Representations in Vector Space</a:t>
            </a:r>
          </a:p>
          <a:p>
            <a:pPr lvl="1">
              <a:lnSpc>
                <a:spcPct val="150000"/>
              </a:lnSpc>
            </a:pPr>
            <a:r>
              <a:rPr lang="en-US" sz="2800" dirty="0" err="1"/>
              <a:t>Mikolov</a:t>
            </a:r>
            <a:r>
              <a:rPr lang="en-US" sz="2800" dirty="0"/>
              <a:t> et al. 2013</a:t>
            </a:r>
          </a:p>
          <a:p>
            <a:pPr>
              <a:lnSpc>
                <a:spcPct val="150000"/>
              </a:lnSpc>
            </a:pPr>
            <a:r>
              <a:rPr lang="en-US" sz="3200" dirty="0"/>
              <a:t>Illustrate the main ideas using very simple examples</a:t>
            </a:r>
          </a:p>
        </p:txBody>
      </p:sp>
    </p:spTree>
    <p:extLst>
      <p:ext uri="{BB962C8B-B14F-4D97-AF65-F5344CB8AC3E}">
        <p14:creationId xmlns:p14="http://schemas.microsoft.com/office/powerpoint/2010/main" val="185277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A9C5-7C1B-92E6-2B9E-AE4B91AEA7BE}"/>
              </a:ext>
            </a:extLst>
          </p:cNvPr>
          <p:cNvSpPr>
            <a:spLocks noGrp="1"/>
          </p:cNvSpPr>
          <p:nvPr>
            <p:ph type="title"/>
          </p:nvPr>
        </p:nvSpPr>
        <p:spPr/>
        <p:txBody>
          <a:bodyPr/>
          <a:lstStyle/>
          <a:p>
            <a:endParaRPr lang="en-US"/>
          </a:p>
        </p:txBody>
      </p:sp>
      <p:pic>
        <p:nvPicPr>
          <p:cNvPr id="1026" name="Picture 2" descr="Fig. 3">
            <a:extLst>
              <a:ext uri="{FF2B5EF4-FFF2-40B4-BE49-F238E27FC236}">
                <a16:creationId xmlns:a16="http://schemas.microsoft.com/office/drawing/2014/main" id="{085EE635-F987-F247-7777-B19B62C05B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1291" y="365125"/>
            <a:ext cx="9351852" cy="595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4414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21EB-3CF2-C53B-5B62-70E38813C9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1CE7C7-FC08-7CE7-D43B-A5FB877BB2FA}"/>
              </a:ext>
            </a:extLst>
          </p:cNvPr>
          <p:cNvSpPr>
            <a:spLocks noGrp="1"/>
          </p:cNvSpPr>
          <p:nvPr>
            <p:ph idx="1"/>
          </p:nvPr>
        </p:nvSpPr>
        <p:spPr/>
        <p:txBody>
          <a:bodyPr/>
          <a:lstStyle/>
          <a:p>
            <a:pPr>
              <a:lnSpc>
                <a:spcPct val="100000"/>
              </a:lnSpc>
            </a:pPr>
            <a:r>
              <a:rPr lang="en-US" dirty="0"/>
              <a:t>Let’s say we have all the text on research in every field</a:t>
            </a:r>
          </a:p>
          <a:p>
            <a:pPr>
              <a:lnSpc>
                <a:spcPct val="100000"/>
              </a:lnSpc>
            </a:pPr>
            <a:r>
              <a:rPr lang="en-US" dirty="0"/>
              <a:t>How do you like to approach?</a:t>
            </a:r>
          </a:p>
          <a:p>
            <a:pPr>
              <a:lnSpc>
                <a:spcPct val="100000"/>
              </a:lnSpc>
            </a:pPr>
            <a:r>
              <a:rPr lang="en-US" dirty="0"/>
              <a:t>Could we know whether research is evolving or declining? </a:t>
            </a:r>
          </a:p>
          <a:p>
            <a:pPr>
              <a:lnSpc>
                <a:spcPct val="100000"/>
              </a:lnSpc>
            </a:pPr>
            <a:r>
              <a:rPr lang="en-US" dirty="0"/>
              <a:t>Getting access to data is not impossible</a:t>
            </a:r>
          </a:p>
          <a:p>
            <a:pPr lvl="1">
              <a:lnSpc>
                <a:spcPct val="100000"/>
              </a:lnSpc>
            </a:pPr>
            <a:r>
              <a:rPr lang="en-US" dirty="0"/>
              <a:t>News, policy statements</a:t>
            </a:r>
          </a:p>
          <a:p>
            <a:pPr lvl="1">
              <a:lnSpc>
                <a:spcPct val="100000"/>
              </a:lnSpc>
            </a:pPr>
            <a:r>
              <a:rPr lang="en-US" dirty="0"/>
              <a:t>Systematic ways (big markets here)</a:t>
            </a:r>
          </a:p>
          <a:p>
            <a:pPr>
              <a:lnSpc>
                <a:spcPct val="100000"/>
              </a:lnSpc>
            </a:pPr>
            <a:r>
              <a:rPr lang="en-US" dirty="0"/>
              <a:t>Now is all about idea</a:t>
            </a:r>
          </a:p>
        </p:txBody>
      </p:sp>
    </p:spTree>
    <p:extLst>
      <p:ext uri="{BB962C8B-B14F-4D97-AF65-F5344CB8AC3E}">
        <p14:creationId xmlns:p14="http://schemas.microsoft.com/office/powerpoint/2010/main" val="422221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5B06-0773-B226-0BB9-363B4903F5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969E9-74C0-1AD7-D999-475B873D2902}"/>
              </a:ext>
            </a:extLst>
          </p:cNvPr>
          <p:cNvSpPr>
            <a:spLocks noGrp="1"/>
          </p:cNvSpPr>
          <p:nvPr>
            <p:ph idx="1"/>
          </p:nvPr>
        </p:nvSpPr>
        <p:spPr/>
        <p:txBody>
          <a:bodyPr/>
          <a:lstStyle/>
          <a:p>
            <a:pPr>
              <a:lnSpc>
                <a:spcPct val="150000"/>
              </a:lnSpc>
            </a:pPr>
            <a:r>
              <a:rPr lang="en-US" sz="2800" dirty="0"/>
              <a:t>Let’s convert words into numbers just assigning each word to a random number</a:t>
            </a:r>
          </a:p>
          <a:p>
            <a:pPr>
              <a:lnSpc>
                <a:spcPct val="150000"/>
              </a:lnSpc>
            </a:pPr>
            <a:r>
              <a:rPr lang="en-US" sz="2800" dirty="0"/>
              <a:t>Consider: </a:t>
            </a:r>
            <a:r>
              <a:rPr lang="en-US" sz="2800" b="1" dirty="0"/>
              <a:t>Avatar 2 is great!</a:t>
            </a:r>
          </a:p>
          <a:p>
            <a:pPr>
              <a:lnSpc>
                <a:spcPct val="150000"/>
              </a:lnSpc>
            </a:pPr>
            <a:r>
              <a:rPr lang="en-US" dirty="0"/>
              <a:t>For the illustrative purpose, we are going to treat </a:t>
            </a:r>
            <a:r>
              <a:rPr lang="en-US" b="1" dirty="0"/>
              <a:t>Avatar 2</a:t>
            </a:r>
            <a:r>
              <a:rPr lang="en-US" dirty="0"/>
              <a:t> as a single word</a:t>
            </a:r>
          </a:p>
          <a:p>
            <a:pPr>
              <a:lnSpc>
                <a:spcPct val="150000"/>
              </a:lnSpc>
            </a:pPr>
            <a:endParaRPr lang="en-US" sz="2800" b="1" dirty="0"/>
          </a:p>
          <a:p>
            <a:endParaRPr lang="en-US" dirty="0"/>
          </a:p>
        </p:txBody>
      </p:sp>
    </p:spTree>
    <p:extLst>
      <p:ext uri="{BB962C8B-B14F-4D97-AF65-F5344CB8AC3E}">
        <p14:creationId xmlns:p14="http://schemas.microsoft.com/office/powerpoint/2010/main" val="111872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Tree>
    <p:extLst>
      <p:ext uri="{BB962C8B-B14F-4D97-AF65-F5344CB8AC3E}">
        <p14:creationId xmlns:p14="http://schemas.microsoft.com/office/powerpoint/2010/main" val="20347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If the next person said Avatar 2 is awesome!...</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Tree>
    <p:extLst>
      <p:ext uri="{BB962C8B-B14F-4D97-AF65-F5344CB8AC3E}">
        <p14:creationId xmlns:p14="http://schemas.microsoft.com/office/powerpoint/2010/main" val="325454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Then we could reuse the random numbers for </a:t>
            </a:r>
            <a:r>
              <a:rPr lang="en-US" b="1" dirty="0"/>
              <a:t>Avatar 2</a:t>
            </a:r>
            <a:r>
              <a:rPr lang="en-US" dirty="0"/>
              <a:t> and </a:t>
            </a:r>
            <a:r>
              <a:rPr lang="en-US" b="1" dirty="0"/>
              <a:t>is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	And assign a new random number to the new word, </a:t>
            </a:r>
            <a:r>
              <a:rPr lang="en-US" b="1" dirty="0"/>
              <a:t>awesome</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192923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normAutofit/>
          </a:bodyPr>
          <a:lstStyle/>
          <a:p>
            <a:pPr marL="0" indent="0">
              <a:buNone/>
            </a:pPr>
            <a:r>
              <a:rPr lang="en-US" dirty="0"/>
              <a:t>Looks fine, but it means that even though </a:t>
            </a:r>
            <a:r>
              <a:rPr lang="en-US" b="1" dirty="0"/>
              <a:t>great!</a:t>
            </a:r>
            <a:r>
              <a:rPr lang="en-US" dirty="0"/>
              <a:t> and </a:t>
            </a:r>
            <a:r>
              <a:rPr lang="en-US" b="1" dirty="0"/>
              <a:t>awesome!</a:t>
            </a:r>
            <a:r>
              <a:rPr lang="en-US" dirty="0"/>
              <a:t> mean similar things and are used in similar ways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…they have very different numbers associated with them, 4.2 and -32.1</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325092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AEDA-AFF1-8B1E-008E-30335549B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0604B9-EC03-F20A-2DD7-82DACC723431}"/>
              </a:ext>
            </a:extLst>
          </p:cNvPr>
          <p:cNvSpPr>
            <a:spLocks noGrp="1"/>
          </p:cNvSpPr>
          <p:nvPr>
            <p:ph idx="1"/>
          </p:nvPr>
        </p:nvSpPr>
        <p:spPr>
          <a:xfrm>
            <a:off x="838200" y="729344"/>
            <a:ext cx="10515600" cy="5447620"/>
          </a:xfrm>
        </p:spPr>
        <p:txBody>
          <a:bodyPr>
            <a:normAutofit/>
          </a:bodyPr>
          <a:lstStyle/>
          <a:p>
            <a:pPr>
              <a:lnSpc>
                <a:spcPct val="150000"/>
              </a:lnSpc>
            </a:pPr>
            <a:r>
              <a:rPr lang="en-US" sz="3200" dirty="0"/>
              <a:t>It would be nice if similar words that are used in similar ways could be given similar numbers…</a:t>
            </a:r>
          </a:p>
          <a:p>
            <a:pPr lvl="1">
              <a:lnSpc>
                <a:spcPct val="150000"/>
              </a:lnSpc>
            </a:pPr>
            <a:r>
              <a:rPr lang="en-US" sz="2800" dirty="0"/>
              <a:t>So that learning how to use one word will help learn how to use the other at the same time</a:t>
            </a:r>
          </a:p>
          <a:p>
            <a:pPr lvl="1">
              <a:lnSpc>
                <a:spcPct val="150000"/>
              </a:lnSpc>
            </a:pPr>
            <a:r>
              <a:rPr lang="en-US" sz="2800" dirty="0"/>
              <a:t>And because the same words can be used in different contexts, or made plural or used in some other way, it might be nice to assign each word more than one number</a:t>
            </a:r>
          </a:p>
        </p:txBody>
      </p:sp>
    </p:spTree>
    <p:extLst>
      <p:ext uri="{BB962C8B-B14F-4D97-AF65-F5344CB8AC3E}">
        <p14:creationId xmlns:p14="http://schemas.microsoft.com/office/powerpoint/2010/main" val="257629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12CA5-1E54-3C1D-47B3-83A8049EC8A2}"/>
              </a:ext>
            </a:extLst>
          </p:cNvPr>
          <p:cNvSpPr>
            <a:spLocks noGrp="1"/>
          </p:cNvSpPr>
          <p:nvPr>
            <p:ph idx="1"/>
          </p:nvPr>
        </p:nvSpPr>
        <p:spPr>
          <a:xfrm>
            <a:off x="838200" y="707571"/>
            <a:ext cx="10515600" cy="5469392"/>
          </a:xfrm>
        </p:spPr>
        <p:txBody>
          <a:bodyPr>
            <a:normAutofit fontScale="92500"/>
          </a:bodyPr>
          <a:lstStyle/>
          <a:p>
            <a:r>
              <a:rPr lang="en-US" sz="3600" dirty="0"/>
              <a:t>For example, the word </a:t>
            </a:r>
            <a:r>
              <a:rPr lang="en-US" sz="3600" b="1" dirty="0"/>
              <a:t>great</a:t>
            </a:r>
            <a:r>
              <a:rPr lang="en-US" sz="3600" dirty="0"/>
              <a:t> can be used in a positive way</a:t>
            </a:r>
          </a:p>
          <a:p>
            <a:pPr lvl="1"/>
            <a:r>
              <a:rPr lang="en-US" sz="3200" dirty="0"/>
              <a:t>The NLP course is </a:t>
            </a:r>
            <a:r>
              <a:rPr lang="en-US" sz="3200" b="1" dirty="0"/>
              <a:t>great</a:t>
            </a:r>
            <a:r>
              <a:rPr lang="en-US" sz="3200" dirty="0"/>
              <a:t>!</a:t>
            </a:r>
          </a:p>
          <a:p>
            <a:r>
              <a:rPr lang="en-US" sz="3600" dirty="0"/>
              <a:t>And it can also be used in a sarcastic, negative way, like</a:t>
            </a:r>
          </a:p>
          <a:p>
            <a:pPr lvl="1"/>
            <a:r>
              <a:rPr lang="en-US" sz="3200" dirty="0"/>
              <a:t>Homework 3 is terrible, </a:t>
            </a:r>
            <a:r>
              <a:rPr lang="en-US" sz="3200" b="1" dirty="0"/>
              <a:t>great</a:t>
            </a:r>
            <a:r>
              <a:rPr lang="en-US" sz="3200" dirty="0"/>
              <a:t>.</a:t>
            </a:r>
          </a:p>
          <a:p>
            <a:r>
              <a:rPr lang="en-US" sz="3600" dirty="0"/>
              <a:t>It would be nice if we had one number that could keep track of the positive ways that </a:t>
            </a:r>
            <a:r>
              <a:rPr lang="en-US" sz="3600" b="1" dirty="0"/>
              <a:t>great</a:t>
            </a:r>
            <a:r>
              <a:rPr lang="en-US" sz="3600" dirty="0"/>
              <a:t> is used</a:t>
            </a:r>
          </a:p>
          <a:p>
            <a:r>
              <a:rPr lang="en-US" sz="3600" dirty="0"/>
              <a:t>And a different number to keep track of the negative ways</a:t>
            </a:r>
          </a:p>
          <a:p>
            <a:endParaRPr lang="en-US" sz="3600" dirty="0"/>
          </a:p>
          <a:p>
            <a:r>
              <a:rPr lang="en-US" sz="3600" dirty="0"/>
              <a:t>Let’s see a </a:t>
            </a:r>
            <a:r>
              <a:rPr lang="en-US" sz="3600" b="1" dirty="0"/>
              <a:t>super</a:t>
            </a:r>
            <a:r>
              <a:rPr lang="en-US" sz="3600" dirty="0"/>
              <a:t> simple neural network could do this</a:t>
            </a:r>
          </a:p>
        </p:txBody>
      </p:sp>
    </p:spTree>
    <p:extLst>
      <p:ext uri="{BB962C8B-B14F-4D97-AF65-F5344CB8AC3E}">
        <p14:creationId xmlns:p14="http://schemas.microsoft.com/office/powerpoint/2010/main" val="42224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r>
              <a:rPr lang="en-US" sz="3200" dirty="0"/>
              <a:t>Let’s imagine we have two phrases (training data)</a:t>
            </a:r>
          </a:p>
          <a:p>
            <a:pPr lvl="1"/>
            <a:r>
              <a:rPr lang="en-US" sz="2800" dirty="0"/>
              <a:t>Avatar 2 is great!</a:t>
            </a:r>
          </a:p>
          <a:p>
            <a:pPr lvl="1"/>
            <a:r>
              <a:rPr lang="en-US" sz="2800" dirty="0"/>
              <a:t>John Wick 4 is great!</a:t>
            </a:r>
          </a:p>
          <a:p>
            <a:r>
              <a:rPr lang="en-US" sz="3200" dirty="0"/>
              <a:t>Both movies received positive reviews, so both phrases are in similar contexts</a:t>
            </a:r>
          </a:p>
          <a:p>
            <a:r>
              <a:rPr lang="en-US" sz="3200" dirty="0"/>
              <a:t>Again Avatar 2 and John Wick 4 are treated as a single word</a:t>
            </a:r>
          </a:p>
          <a:p>
            <a:r>
              <a:rPr lang="en-US" sz="3200" dirty="0"/>
              <a:t>In order to create a neural net to figure out what number we should associate with each word, let’s create inputs for each unique word </a:t>
            </a:r>
          </a:p>
          <a:p>
            <a:pPr lvl="1"/>
            <a:r>
              <a:rPr lang="en-US" sz="2800" dirty="0"/>
              <a:t>We have 4 unique words in the training data, so 4 inputs!</a:t>
            </a:r>
          </a:p>
        </p:txBody>
      </p:sp>
    </p:spTree>
    <p:extLst>
      <p:ext uri="{BB962C8B-B14F-4D97-AF65-F5344CB8AC3E}">
        <p14:creationId xmlns:p14="http://schemas.microsoft.com/office/powerpoint/2010/main" val="28454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1661-1B28-5054-47EA-5820B0D3DC0C}"/>
              </a:ext>
            </a:extLst>
          </p:cNvPr>
          <p:cNvSpPr>
            <a:spLocks noGrp="1"/>
          </p:cNvSpPr>
          <p:nvPr>
            <p:ph type="title"/>
          </p:nvPr>
        </p:nvSpPr>
        <p:spPr/>
        <p:txBody>
          <a:bodyPr/>
          <a:lstStyle/>
          <a:p>
            <a:pPr>
              <a:lnSpc>
                <a:spcPct val="150000"/>
              </a:lnSpc>
            </a:pPr>
            <a:r>
              <a:rPr lang="en-US" b="1" dirty="0"/>
              <a:t>Homework 2</a:t>
            </a:r>
          </a:p>
        </p:txBody>
      </p:sp>
      <p:sp>
        <p:nvSpPr>
          <p:cNvPr id="3" name="Content Placeholder 2">
            <a:extLst>
              <a:ext uri="{FF2B5EF4-FFF2-40B4-BE49-F238E27FC236}">
                <a16:creationId xmlns:a16="http://schemas.microsoft.com/office/drawing/2014/main" id="{58AF6ED7-2237-6172-EDF8-51BFDA28E65C}"/>
              </a:ext>
            </a:extLst>
          </p:cNvPr>
          <p:cNvSpPr>
            <a:spLocks noGrp="1"/>
          </p:cNvSpPr>
          <p:nvPr>
            <p:ph idx="1"/>
          </p:nvPr>
        </p:nvSpPr>
        <p:spPr/>
        <p:txBody>
          <a:bodyPr>
            <a:normAutofit fontScale="92500" lnSpcReduction="20000"/>
          </a:bodyPr>
          <a:lstStyle/>
          <a:p>
            <a:pPr>
              <a:lnSpc>
                <a:spcPct val="150000"/>
              </a:lnSpc>
            </a:pPr>
            <a:r>
              <a:rPr lang="en-US" dirty="0"/>
              <a:t>Question 4b</a:t>
            </a:r>
          </a:p>
          <a:p>
            <a:pPr>
              <a:lnSpc>
                <a:spcPct val="150000"/>
              </a:lnSpc>
            </a:pPr>
            <a:r>
              <a:rPr lang="en-US" dirty="0"/>
              <a:t>Many of you used the similar approach</a:t>
            </a:r>
          </a:p>
          <a:p>
            <a:pPr lvl="1">
              <a:lnSpc>
                <a:spcPct val="150000"/>
              </a:lnSpc>
            </a:pPr>
            <a:r>
              <a:rPr lang="en-US" dirty="0"/>
              <a:t>Calculate the centroids of the positives and negative</a:t>
            </a:r>
          </a:p>
          <a:p>
            <a:pPr lvl="2">
              <a:lnSpc>
                <a:spcPct val="150000"/>
              </a:lnSpc>
            </a:pPr>
            <a:r>
              <a:rPr lang="en-US" dirty="0"/>
              <a:t>Have two vectors</a:t>
            </a:r>
          </a:p>
          <a:p>
            <a:pPr lvl="1">
              <a:lnSpc>
                <a:spcPct val="150000"/>
              </a:lnSpc>
            </a:pPr>
            <a:r>
              <a:rPr lang="en-US" dirty="0"/>
              <a:t>Compare the cosine similarity between the test sentence and this twos</a:t>
            </a:r>
          </a:p>
          <a:p>
            <a:pPr lvl="1">
              <a:lnSpc>
                <a:spcPct val="150000"/>
              </a:lnSpc>
            </a:pPr>
            <a:r>
              <a:rPr lang="en-US" dirty="0"/>
              <a:t>Looks like LDA analysis</a:t>
            </a:r>
          </a:p>
          <a:p>
            <a:pPr lvl="1">
              <a:lnSpc>
                <a:spcPct val="150000"/>
              </a:lnSpc>
            </a:pPr>
            <a:r>
              <a:rPr lang="en-US" dirty="0"/>
              <a:t>Really?</a:t>
            </a:r>
          </a:p>
          <a:p>
            <a:pPr lvl="1">
              <a:lnSpc>
                <a:spcPct val="150000"/>
              </a:lnSpc>
            </a:pPr>
            <a:r>
              <a:rPr lang="en-US" dirty="0"/>
              <a:t>What’d we missing here?</a:t>
            </a:r>
          </a:p>
        </p:txBody>
      </p:sp>
    </p:spTree>
    <p:extLst>
      <p:ext uri="{BB962C8B-B14F-4D97-AF65-F5344CB8AC3E}">
        <p14:creationId xmlns:p14="http://schemas.microsoft.com/office/powerpoint/2010/main" val="349084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875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a:p>
            <a:pPr marL="0" indent="0">
              <a:buNone/>
            </a:pPr>
            <a:endParaRPr lang="en-US" b="1" dirty="0"/>
          </a:p>
          <a:p>
            <a:pPr marL="0" indent="0">
              <a:buNone/>
            </a:pPr>
            <a:r>
              <a:rPr lang="en-US" sz="2800" dirty="0"/>
              <a:t>		uses the </a:t>
            </a:r>
            <a:r>
              <a:rPr lang="en-US" sz="2800" b="1" dirty="0"/>
              <a:t>identity</a:t>
            </a:r>
            <a:r>
              <a:rPr lang="en-US" sz="2800" dirty="0"/>
              <a:t> function: the input value is the same as </a:t>
            </a:r>
          </a:p>
          <a:p>
            <a:pPr marL="0" indent="0">
              <a:buNone/>
            </a:pPr>
            <a:r>
              <a:rPr lang="en-US" dirty="0"/>
              <a:t>						   the output value</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6731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a:p>
            <a:pPr marL="0" indent="0">
              <a:buNone/>
            </a:pPr>
            <a:endParaRPr lang="en-US" b="1" dirty="0"/>
          </a:p>
          <a:p>
            <a:pPr marL="0" indent="0">
              <a:buNone/>
            </a:pPr>
            <a:r>
              <a:rPr lang="en-US" sz="2800" dirty="0"/>
              <a:t>		uses the </a:t>
            </a:r>
            <a:r>
              <a:rPr lang="en-US" sz="2800" b="1" dirty="0"/>
              <a:t>identity</a:t>
            </a:r>
            <a:r>
              <a:rPr lang="en-US" sz="2800" dirty="0"/>
              <a:t> function: so, this function doesn’t do 							   anything except give us a </a:t>
            </a:r>
          </a:p>
          <a:p>
            <a:pPr marL="0" indent="0">
              <a:buNone/>
            </a:pPr>
            <a:r>
              <a:rPr lang="en-US" dirty="0"/>
              <a:t>				                          place to do addition.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4954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number of </a:t>
            </a:r>
            <a:r>
              <a:rPr lang="en-US" sz="2800" b="1" dirty="0"/>
              <a:t>Activation functions</a:t>
            </a:r>
            <a:r>
              <a:rPr lang="en-US" sz="2800" dirty="0"/>
              <a:t> corresponds to how many numbers we want to associate with each word</a:t>
            </a:r>
            <a:endParaRPr lang="en-US" sz="2800" b="1" dirty="0"/>
          </a:p>
          <a:p>
            <a:pPr marL="0" indent="0">
              <a:buNone/>
            </a:pPr>
            <a:endParaRPr lang="en-US" b="1" dirty="0"/>
          </a:p>
          <a:p>
            <a:pPr marL="0" indent="0">
              <a:buNone/>
            </a:pPr>
            <a:r>
              <a:rPr lang="en-US" sz="2800" dirty="0"/>
              <a:t>		</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9435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the </a:t>
            </a:r>
            <a:r>
              <a:rPr lang="en-US" b="1" dirty="0"/>
              <a:t>Weights</a:t>
            </a:r>
            <a:r>
              <a:rPr lang="en-US" dirty="0"/>
              <a:t> on these connections will, ultimately, be the numbers that we associate with each word</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7166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Now, in this example, we want to associate </a:t>
            </a:r>
            <a:r>
              <a:rPr lang="en-US" b="1" dirty="0"/>
              <a:t>2</a:t>
            </a:r>
            <a:r>
              <a:rPr lang="en-US" dirty="0"/>
              <a:t> numbers with each word.</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3912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we will use </a:t>
            </a:r>
            <a:r>
              <a:rPr lang="en-US" b="1" dirty="0"/>
              <a:t>2 Activation Functions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799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the </a:t>
            </a:r>
            <a:r>
              <a:rPr lang="en-US" sz="2800" b="1" dirty="0"/>
              <a:t>Weights</a:t>
            </a:r>
            <a:r>
              <a:rPr lang="en-US" sz="2800" dirty="0"/>
              <a:t> on the connection to the second </a:t>
            </a:r>
            <a:r>
              <a:rPr lang="en-US" sz="2800" b="1" dirty="0"/>
              <a:t>Activation Function </a:t>
            </a:r>
            <a:r>
              <a:rPr lang="en-US" sz="2800" dirty="0"/>
              <a:t>will be another number associated with each word</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3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these weights start out with </a:t>
            </a:r>
            <a:r>
              <a:rPr lang="en-US" sz="2800" b="1" dirty="0"/>
              <a:t>random</a:t>
            </a:r>
            <a:r>
              <a:rPr lang="en-US" sz="2800" dirty="0"/>
              <a:t> values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5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 that we will optimize with </a:t>
            </a:r>
            <a:r>
              <a:rPr lang="en-US" sz="2800" b="1" dirty="0"/>
              <a:t>Backpropagation</a:t>
            </a:r>
          </a:p>
          <a:p>
            <a:pPr marL="0" indent="0">
              <a:buNone/>
            </a:pPr>
            <a:r>
              <a:rPr lang="en-US" sz="2800" dirty="0"/>
              <a:t>In order to do Backpropagation, we have to make predictions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3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C90-0958-021F-52D5-CF1DB3ED5C68}"/>
              </a:ext>
            </a:extLst>
          </p:cNvPr>
          <p:cNvSpPr>
            <a:spLocks noGrp="1"/>
          </p:cNvSpPr>
          <p:nvPr>
            <p:ph type="title"/>
          </p:nvPr>
        </p:nvSpPr>
        <p:spPr/>
        <p:txBody>
          <a:bodyPr/>
          <a:lstStyle/>
          <a:p>
            <a:r>
              <a:rPr lang="en-US" b="1" dirty="0"/>
              <a:t>Course evaluation</a:t>
            </a:r>
          </a:p>
        </p:txBody>
      </p:sp>
      <p:sp>
        <p:nvSpPr>
          <p:cNvPr id="3" name="Content Placeholder 2">
            <a:extLst>
              <a:ext uri="{FF2B5EF4-FFF2-40B4-BE49-F238E27FC236}">
                <a16:creationId xmlns:a16="http://schemas.microsoft.com/office/drawing/2014/main" id="{F93EB423-723E-C084-AE7C-568C4DDC5965}"/>
              </a:ext>
            </a:extLst>
          </p:cNvPr>
          <p:cNvSpPr>
            <a:spLocks noGrp="1"/>
          </p:cNvSpPr>
          <p:nvPr>
            <p:ph idx="1"/>
          </p:nvPr>
        </p:nvSpPr>
        <p:spPr/>
        <p:txBody>
          <a:bodyPr/>
          <a:lstStyle/>
          <a:p>
            <a:r>
              <a:rPr lang="en-US" dirty="0"/>
              <a:t>Please complete the course evaluation!</a:t>
            </a:r>
          </a:p>
          <a:p>
            <a:r>
              <a:rPr lang="en-US" dirty="0"/>
              <a:t>It’s your turn to give me your feedback on this course</a:t>
            </a:r>
          </a:p>
          <a:p>
            <a:r>
              <a:rPr lang="en-US" dirty="0"/>
              <a:t>Impossible to know who you are</a:t>
            </a:r>
          </a:p>
          <a:p>
            <a:pPr lvl="1"/>
            <a:r>
              <a:rPr lang="en-US" dirty="0"/>
              <a:t>Do not affect your grade so don’t worry on your brutal feedback</a:t>
            </a:r>
          </a:p>
          <a:p>
            <a:r>
              <a:rPr lang="en-US" dirty="0"/>
              <a:t>Good NLP resources for me</a:t>
            </a:r>
          </a:p>
          <a:p>
            <a:endParaRPr lang="en-US" dirty="0"/>
          </a:p>
        </p:txBody>
      </p:sp>
    </p:spTree>
    <p:extLst>
      <p:ext uri="{BB962C8B-B14F-4D97-AF65-F5344CB8AC3E}">
        <p14:creationId xmlns:p14="http://schemas.microsoft.com/office/powerpoint/2010/main" val="372329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will use the input word</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2671BD-4E5E-95A1-A335-467E0C92B096}"/>
              </a:ext>
            </a:extLst>
          </p:cNvPr>
          <p:cNvCxnSpPr/>
          <p:nvPr/>
        </p:nvCxnSpPr>
        <p:spPr>
          <a:xfrm>
            <a:off x="1382488" y="122338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30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will use the input word                       to predict the next word in the  					              phrase</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2671BD-4E5E-95A1-A335-467E0C92B096}"/>
              </a:ext>
            </a:extLst>
          </p:cNvPr>
          <p:cNvCxnSpPr/>
          <p:nvPr/>
        </p:nvCxnSpPr>
        <p:spPr>
          <a:xfrm>
            <a:off x="1382488" y="122338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6" name="Frame 25">
            <a:extLst>
              <a:ext uri="{FF2B5EF4-FFF2-40B4-BE49-F238E27FC236}">
                <a16:creationId xmlns:a16="http://schemas.microsoft.com/office/drawing/2014/main" id="{43C68D97-5F16-0E91-EE22-F31C6DA8D545}"/>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709235"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31" name="Straight Arrow Connector 30">
            <a:extLst>
              <a:ext uri="{FF2B5EF4-FFF2-40B4-BE49-F238E27FC236}">
                <a16:creationId xmlns:a16="http://schemas.microsoft.com/office/drawing/2014/main" id="{DC217A1F-8E65-8427-1A8E-C041F095AEFA}"/>
              </a:ext>
            </a:extLst>
          </p:cNvPr>
          <p:cNvCxnSpPr/>
          <p:nvPr/>
        </p:nvCxnSpPr>
        <p:spPr>
          <a:xfrm>
            <a:off x="9128383"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321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use the word </a:t>
            </a:r>
            <a:r>
              <a:rPr lang="en-US" sz="2800" b="1" dirty="0"/>
              <a:t>Avatar 2</a:t>
            </a:r>
            <a:r>
              <a:rPr lang="en-US" sz="2800" dirty="0"/>
              <a:t> to predict the word </a:t>
            </a:r>
            <a:r>
              <a:rPr lang="en-US" sz="2800" b="1" dirty="0"/>
              <a:t>is</a:t>
            </a:r>
            <a:r>
              <a:rPr lang="en-US" sz="2800" dirty="0"/>
              <a:t>.</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2" name="Frame 31">
            <a:extLst>
              <a:ext uri="{FF2B5EF4-FFF2-40B4-BE49-F238E27FC236}">
                <a16:creationId xmlns:a16="http://schemas.microsoft.com/office/drawing/2014/main" id="{E92B26C4-A3F8-03B9-23A8-420582C20280}"/>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1958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In other words, if the input word is </a:t>
            </a:r>
            <a:r>
              <a:rPr lang="en-US" b="1" dirty="0"/>
              <a:t>Avatar 2</a:t>
            </a:r>
            <a:r>
              <a:rPr lang="en-US" dirty="0"/>
              <a:t> and we indicate that by putting a </a:t>
            </a:r>
            <a:r>
              <a:rPr lang="en-US" b="1" dirty="0"/>
              <a:t>1</a:t>
            </a:r>
            <a:r>
              <a:rPr lang="en-US" dirty="0"/>
              <a:t> into the </a:t>
            </a:r>
            <a:r>
              <a:rPr lang="en-US" b="1" dirty="0"/>
              <a:t>Avatar 2</a:t>
            </a:r>
            <a:r>
              <a:rPr lang="en-US" dirty="0"/>
              <a:t> input and </a:t>
            </a:r>
            <a:r>
              <a:rPr lang="en-US" b="1" dirty="0"/>
              <a:t>0</a:t>
            </a:r>
            <a:r>
              <a:rPr lang="en-US" dirty="0"/>
              <a:t>s into all of the other inputs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7221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we want to the output for the next word, </a:t>
            </a:r>
            <a:r>
              <a:rPr lang="en-US" sz="2800" b="1" dirty="0"/>
              <a:t>is</a:t>
            </a:r>
            <a:r>
              <a:rPr lang="en-US" sz="2800" dirty="0"/>
              <a:t>, to have the largest value</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4" name="Frame 33">
            <a:extLst>
              <a:ext uri="{FF2B5EF4-FFF2-40B4-BE49-F238E27FC236}">
                <a16:creationId xmlns:a16="http://schemas.microsoft.com/office/drawing/2014/main" id="{370CFE9B-54E7-6557-9B28-21C77B78B599}"/>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B8EBDA6-98E4-0015-BE4B-ABE44D60B9FC}"/>
              </a:ext>
            </a:extLst>
          </p:cNvPr>
          <p:cNvSpPr txBox="1"/>
          <p:nvPr/>
        </p:nvSpPr>
        <p:spPr>
          <a:xfrm>
            <a:off x="8884205" y="2755621"/>
            <a:ext cx="728084" cy="461665"/>
          </a:xfrm>
          <a:prstGeom prst="rect">
            <a:avLst/>
          </a:prstGeom>
          <a:noFill/>
        </p:spPr>
        <p:txBody>
          <a:bodyPr wrap="none" rtlCol="0">
            <a:spAutoFit/>
          </a:bodyPr>
          <a:lstStyle/>
          <a:p>
            <a:r>
              <a:rPr lang="en-US" sz="2400" dirty="0"/>
              <a:t>0.00</a:t>
            </a:r>
          </a:p>
        </p:txBody>
      </p:sp>
      <p:sp>
        <p:nvSpPr>
          <p:cNvPr id="37" name="TextBox 36">
            <a:extLst>
              <a:ext uri="{FF2B5EF4-FFF2-40B4-BE49-F238E27FC236}">
                <a16:creationId xmlns:a16="http://schemas.microsoft.com/office/drawing/2014/main" id="{E353DEB2-B4AB-F0C7-498D-9465487CDCB2}"/>
              </a:ext>
            </a:extLst>
          </p:cNvPr>
          <p:cNvSpPr txBox="1"/>
          <p:nvPr/>
        </p:nvSpPr>
        <p:spPr>
          <a:xfrm>
            <a:off x="8889692" y="3735106"/>
            <a:ext cx="728084" cy="461665"/>
          </a:xfrm>
          <a:prstGeom prst="rect">
            <a:avLst/>
          </a:prstGeom>
          <a:noFill/>
        </p:spPr>
        <p:txBody>
          <a:bodyPr wrap="none" rtlCol="0">
            <a:spAutoFit/>
          </a:bodyPr>
          <a:lstStyle/>
          <a:p>
            <a:r>
              <a:rPr lang="en-US" sz="2400" dirty="0"/>
              <a:t>1.00</a:t>
            </a:r>
          </a:p>
        </p:txBody>
      </p:sp>
      <p:sp>
        <p:nvSpPr>
          <p:cNvPr id="38" name="TextBox 37">
            <a:extLst>
              <a:ext uri="{FF2B5EF4-FFF2-40B4-BE49-F238E27FC236}">
                <a16:creationId xmlns:a16="http://schemas.microsoft.com/office/drawing/2014/main" id="{80A20976-0DEA-C337-104F-8B40F5F2E295}"/>
              </a:ext>
            </a:extLst>
          </p:cNvPr>
          <p:cNvSpPr txBox="1"/>
          <p:nvPr/>
        </p:nvSpPr>
        <p:spPr>
          <a:xfrm>
            <a:off x="8873543" y="4683855"/>
            <a:ext cx="728084" cy="461665"/>
          </a:xfrm>
          <a:prstGeom prst="rect">
            <a:avLst/>
          </a:prstGeom>
          <a:noFill/>
        </p:spPr>
        <p:txBody>
          <a:bodyPr wrap="none" rtlCol="0">
            <a:spAutoFit/>
          </a:bodyPr>
          <a:lstStyle/>
          <a:p>
            <a:r>
              <a:rPr lang="en-US" sz="2400" dirty="0"/>
              <a:t>0.00</a:t>
            </a:r>
          </a:p>
        </p:txBody>
      </p:sp>
      <p:sp>
        <p:nvSpPr>
          <p:cNvPr id="39" name="TextBox 38">
            <a:extLst>
              <a:ext uri="{FF2B5EF4-FFF2-40B4-BE49-F238E27FC236}">
                <a16:creationId xmlns:a16="http://schemas.microsoft.com/office/drawing/2014/main" id="{5E7E8F20-FBCD-5829-039E-356A94C3F643}"/>
              </a:ext>
            </a:extLst>
          </p:cNvPr>
          <p:cNvSpPr txBox="1"/>
          <p:nvPr/>
        </p:nvSpPr>
        <p:spPr>
          <a:xfrm>
            <a:off x="8853232" y="5591983"/>
            <a:ext cx="728084" cy="461665"/>
          </a:xfrm>
          <a:prstGeom prst="rect">
            <a:avLst/>
          </a:prstGeom>
          <a:noFill/>
        </p:spPr>
        <p:txBody>
          <a:bodyPr wrap="none" rtlCol="0">
            <a:spAutoFit/>
          </a:bodyPr>
          <a:lstStyle/>
          <a:p>
            <a:r>
              <a:rPr lang="en-US" sz="2400" dirty="0"/>
              <a:t>0.00</a:t>
            </a:r>
          </a:p>
        </p:txBody>
      </p:sp>
    </p:spTree>
    <p:extLst>
      <p:ext uri="{BB962C8B-B14F-4D97-AF65-F5344CB8AC3E}">
        <p14:creationId xmlns:p14="http://schemas.microsoft.com/office/powerpoint/2010/main" val="382963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if the input word is </a:t>
            </a:r>
            <a:r>
              <a:rPr lang="en-US" b="1" dirty="0"/>
              <a:t>is</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0</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solidFill>
                  <a:srgbClr val="FF0000"/>
                </a:solidFill>
              </a:rPr>
              <a:t>1</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893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Then we want the output for the next word, </a:t>
            </a:r>
            <a:r>
              <a:rPr lang="en-US" b="1" dirty="0"/>
              <a:t>great!</a:t>
            </a:r>
            <a:r>
              <a:rPr lang="en-US" dirty="0"/>
              <a:t>, to have the largest value</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0</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solidFill>
                  <a:srgbClr val="FF0000"/>
                </a:solidFill>
              </a:rPr>
              <a:t>1</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C20DB9A9-2EB1-D10E-52DC-666A9C562D99}"/>
              </a:ext>
            </a:extLst>
          </p:cNvPr>
          <p:cNvSpPr txBox="1"/>
          <p:nvPr/>
        </p:nvSpPr>
        <p:spPr>
          <a:xfrm>
            <a:off x="8884205" y="2755621"/>
            <a:ext cx="728084" cy="461665"/>
          </a:xfrm>
          <a:prstGeom prst="rect">
            <a:avLst/>
          </a:prstGeom>
          <a:noFill/>
        </p:spPr>
        <p:txBody>
          <a:bodyPr wrap="none" rtlCol="0">
            <a:spAutoFit/>
          </a:bodyPr>
          <a:lstStyle/>
          <a:p>
            <a:r>
              <a:rPr lang="en-US" sz="2400" dirty="0"/>
              <a:t>0.00</a:t>
            </a:r>
          </a:p>
        </p:txBody>
      </p:sp>
      <p:sp>
        <p:nvSpPr>
          <p:cNvPr id="34" name="TextBox 33">
            <a:extLst>
              <a:ext uri="{FF2B5EF4-FFF2-40B4-BE49-F238E27FC236}">
                <a16:creationId xmlns:a16="http://schemas.microsoft.com/office/drawing/2014/main" id="{90B16165-1E96-3638-DFA3-8C2AE3B113CF}"/>
              </a:ext>
            </a:extLst>
          </p:cNvPr>
          <p:cNvSpPr txBox="1"/>
          <p:nvPr/>
        </p:nvSpPr>
        <p:spPr>
          <a:xfrm>
            <a:off x="8911442" y="3743777"/>
            <a:ext cx="728084" cy="461665"/>
          </a:xfrm>
          <a:prstGeom prst="rect">
            <a:avLst/>
          </a:prstGeom>
          <a:noFill/>
        </p:spPr>
        <p:txBody>
          <a:bodyPr wrap="none" rtlCol="0">
            <a:spAutoFit/>
          </a:bodyPr>
          <a:lstStyle/>
          <a:p>
            <a:r>
              <a:rPr lang="en-US" sz="2400" dirty="0"/>
              <a:t>0.00</a:t>
            </a:r>
          </a:p>
        </p:txBody>
      </p:sp>
      <p:sp>
        <p:nvSpPr>
          <p:cNvPr id="36" name="TextBox 35">
            <a:extLst>
              <a:ext uri="{FF2B5EF4-FFF2-40B4-BE49-F238E27FC236}">
                <a16:creationId xmlns:a16="http://schemas.microsoft.com/office/drawing/2014/main" id="{5CFABB67-F8AB-6703-1FD1-35BB1AF892DD}"/>
              </a:ext>
            </a:extLst>
          </p:cNvPr>
          <p:cNvSpPr txBox="1"/>
          <p:nvPr/>
        </p:nvSpPr>
        <p:spPr>
          <a:xfrm>
            <a:off x="8849181" y="5611950"/>
            <a:ext cx="728084" cy="461665"/>
          </a:xfrm>
          <a:prstGeom prst="rect">
            <a:avLst/>
          </a:prstGeom>
          <a:noFill/>
        </p:spPr>
        <p:txBody>
          <a:bodyPr wrap="none" rtlCol="0">
            <a:spAutoFit/>
          </a:bodyPr>
          <a:lstStyle/>
          <a:p>
            <a:r>
              <a:rPr lang="en-US" sz="2400" dirty="0"/>
              <a:t>0.00</a:t>
            </a:r>
          </a:p>
        </p:txBody>
      </p:sp>
      <p:sp>
        <p:nvSpPr>
          <p:cNvPr id="38" name="TextBox 37">
            <a:extLst>
              <a:ext uri="{FF2B5EF4-FFF2-40B4-BE49-F238E27FC236}">
                <a16:creationId xmlns:a16="http://schemas.microsoft.com/office/drawing/2014/main" id="{2B730F1A-D79F-04DB-2511-123C91F9C035}"/>
              </a:ext>
            </a:extLst>
          </p:cNvPr>
          <p:cNvSpPr txBox="1"/>
          <p:nvPr/>
        </p:nvSpPr>
        <p:spPr>
          <a:xfrm>
            <a:off x="8875005" y="4694538"/>
            <a:ext cx="728084" cy="461665"/>
          </a:xfrm>
          <a:prstGeom prst="rect">
            <a:avLst/>
          </a:prstGeom>
          <a:noFill/>
        </p:spPr>
        <p:txBody>
          <a:bodyPr wrap="none" rtlCol="0">
            <a:spAutoFit/>
          </a:bodyPr>
          <a:lstStyle/>
          <a:p>
            <a:r>
              <a:rPr lang="en-US" sz="2400" dirty="0"/>
              <a:t>1.00</a:t>
            </a:r>
          </a:p>
        </p:txBody>
      </p:sp>
    </p:spTree>
    <p:extLst>
      <p:ext uri="{BB962C8B-B14F-4D97-AF65-F5344CB8AC3E}">
        <p14:creationId xmlns:p14="http://schemas.microsoft.com/office/powerpoint/2010/main" val="1480562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In order to make these predictions, we connect the </a:t>
            </a:r>
            <a:r>
              <a:rPr lang="en-US" b="1" dirty="0"/>
              <a:t>Activation functions</a:t>
            </a:r>
            <a:r>
              <a:rPr lang="en-US" dirty="0"/>
              <a:t> to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7053144-3D41-C7D2-4B1F-06DD22237EF6}"/>
              </a:ext>
            </a:extLst>
          </p:cNvPr>
          <p:cNvCxnSpPr/>
          <p:nvPr/>
        </p:nvCxnSpPr>
        <p:spPr>
          <a:xfrm>
            <a:off x="4702157"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6501140"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531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we add </a:t>
            </a:r>
            <a:r>
              <a:rPr lang="en-US" b="1" dirty="0"/>
              <a:t>Weights</a:t>
            </a:r>
            <a:r>
              <a:rPr lang="en-US" dirty="0"/>
              <a:t> to those connections with random initialization values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5596679" y="158412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Tree>
    <p:extLst>
      <p:ext uri="{BB962C8B-B14F-4D97-AF65-F5344CB8AC3E}">
        <p14:creationId xmlns:p14="http://schemas.microsoft.com/office/powerpoint/2010/main" val="114128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then we run the outputs through the SoftMax function because we have multiple outputs for classification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8086429" y="1699047"/>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01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EEE6-E139-4856-5910-0BE7C48E535D}"/>
              </a:ext>
            </a:extLst>
          </p:cNvPr>
          <p:cNvSpPr>
            <a:spLocks noGrp="1"/>
          </p:cNvSpPr>
          <p:nvPr>
            <p:ph type="title"/>
          </p:nvPr>
        </p:nvSpPr>
        <p:spPr/>
        <p:txBody>
          <a:bodyPr/>
          <a:lstStyle/>
          <a:p>
            <a:r>
              <a:rPr lang="en-US" b="1" dirty="0"/>
              <a:t>What are word embeddings?</a:t>
            </a:r>
          </a:p>
        </p:txBody>
      </p:sp>
      <p:sp>
        <p:nvSpPr>
          <p:cNvPr id="3" name="Content Placeholder 2">
            <a:extLst>
              <a:ext uri="{FF2B5EF4-FFF2-40B4-BE49-F238E27FC236}">
                <a16:creationId xmlns:a16="http://schemas.microsoft.com/office/drawing/2014/main" id="{F99A1BDE-C1FD-2058-C868-680B837CD18A}"/>
              </a:ext>
            </a:extLst>
          </p:cNvPr>
          <p:cNvSpPr>
            <a:spLocks noGrp="1"/>
          </p:cNvSpPr>
          <p:nvPr>
            <p:ph idx="1"/>
          </p:nvPr>
        </p:nvSpPr>
        <p:spPr/>
        <p:txBody>
          <a:bodyPr>
            <a:normAutofit/>
          </a:bodyPr>
          <a:lstStyle/>
          <a:p>
            <a:pPr>
              <a:lnSpc>
                <a:spcPct val="150000"/>
              </a:lnSpc>
            </a:pPr>
            <a:r>
              <a:rPr lang="en-US" dirty="0"/>
              <a:t>Again, Word embeddings are one of the most important concepts in modern NLP</a:t>
            </a:r>
          </a:p>
          <a:p>
            <a:pPr>
              <a:lnSpc>
                <a:spcPct val="150000"/>
              </a:lnSpc>
            </a:pPr>
            <a:r>
              <a:rPr lang="en-US" dirty="0"/>
              <a:t>Technically, an embedding is a continuous vector representation of something that is usually discrete</a:t>
            </a:r>
          </a:p>
          <a:p>
            <a:pPr lvl="1">
              <a:lnSpc>
                <a:spcPct val="150000"/>
              </a:lnSpc>
            </a:pPr>
            <a:r>
              <a:rPr lang="en-US" dirty="0"/>
              <a:t>represent each word with a 300-element array filled with float numbers</a:t>
            </a:r>
          </a:p>
        </p:txBody>
      </p:sp>
    </p:spTree>
    <p:extLst>
      <p:ext uri="{BB962C8B-B14F-4D97-AF65-F5344CB8AC3E}">
        <p14:creationId xmlns:p14="http://schemas.microsoft.com/office/powerpoint/2010/main" val="26388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that means we can use the </a:t>
            </a:r>
            <a:r>
              <a:rPr lang="en-US" b="1" dirty="0"/>
              <a:t>Cross Entropy</a:t>
            </a:r>
            <a:r>
              <a:rPr lang="en-US" dirty="0"/>
              <a:t> loss function for </a:t>
            </a:r>
            <a:r>
              <a:rPr lang="en-US" b="1" dirty="0"/>
              <a:t>Backpropagation</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81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Again, the goal is to train this </a:t>
            </a:r>
            <a:r>
              <a:rPr lang="en-US" b="1" dirty="0"/>
              <a:t>Neural Network</a:t>
            </a:r>
            <a:r>
              <a:rPr lang="en-US" dirty="0"/>
              <a:t> so that it correctly predicts the next word in a phrase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79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now, before training, if we plug the word </a:t>
            </a:r>
            <a:r>
              <a:rPr lang="en-US" b="1" dirty="0"/>
              <a:t>Avatar 2</a:t>
            </a:r>
            <a:r>
              <a:rPr lang="en-US" dirty="0"/>
              <a:t> into the input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524813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…we get lucky and correctly predict the next word, </a:t>
            </a:r>
            <a:r>
              <a:rPr lang="en-US" b="1" dirty="0"/>
              <a:t>is</a:t>
            </a:r>
            <a:r>
              <a:rPr lang="en-US" dirty="0"/>
              <a:t>, but just barely</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728084" cy="461665"/>
          </a:xfrm>
          <a:prstGeom prst="rect">
            <a:avLst/>
          </a:prstGeom>
          <a:noFill/>
        </p:spPr>
        <p:txBody>
          <a:bodyPr wrap="none" rtlCol="0">
            <a:spAutoFit/>
          </a:bodyPr>
          <a:lstStyle/>
          <a:p>
            <a:r>
              <a:rPr lang="en-US" sz="2400" dirty="0"/>
              <a:t>0.01</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728084" cy="461665"/>
          </a:xfrm>
          <a:prstGeom prst="rect">
            <a:avLst/>
          </a:prstGeom>
          <a:noFill/>
        </p:spPr>
        <p:txBody>
          <a:bodyPr wrap="none" rtlCol="0">
            <a:spAutoFit/>
          </a:bodyPr>
          <a:lstStyle/>
          <a:p>
            <a:r>
              <a:rPr lang="en-US" sz="2400" dirty="0"/>
              <a:t>0.20</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728084" cy="461665"/>
          </a:xfrm>
          <a:prstGeom prst="rect">
            <a:avLst/>
          </a:prstGeom>
          <a:noFill/>
        </p:spPr>
        <p:txBody>
          <a:bodyPr wrap="none" rtlCol="0">
            <a:spAutoFit/>
          </a:bodyPr>
          <a:lstStyle/>
          <a:p>
            <a:r>
              <a:rPr lang="en-US" sz="2400" dirty="0"/>
              <a:t>0.17</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728084"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0.23</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0.24</a:t>
            </a:r>
          </a:p>
        </p:txBody>
      </p:sp>
    </p:spTree>
    <p:extLst>
      <p:ext uri="{BB962C8B-B14F-4D97-AF65-F5344CB8AC3E}">
        <p14:creationId xmlns:p14="http://schemas.microsoft.com/office/powerpoint/2010/main" val="852443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when we plug the word </a:t>
            </a:r>
            <a:r>
              <a:rPr lang="en-US" sz="2800" b="1" dirty="0"/>
              <a:t>is</a:t>
            </a:r>
            <a:r>
              <a:rPr lang="en-US" sz="2800" dirty="0"/>
              <a:t> into the input, we fail to correctly predict the next word, </a:t>
            </a:r>
            <a:r>
              <a:rPr lang="en-US" sz="2800" b="1" dirty="0"/>
              <a:t>great!</a:t>
            </a:r>
            <a:r>
              <a:rPr lang="en-US" sz="2800" dirty="0"/>
              <a:t>, and instead predict </a:t>
            </a:r>
            <a:r>
              <a:rPr lang="en-US" sz="2800" b="1" dirty="0"/>
              <a:t>is </a:t>
            </a:r>
            <a:r>
              <a:rPr lang="en-US" sz="2800" b="1" dirty="0">
                <a:sym typeface="Wingdings" pitchFamily="2" charset="2"/>
              </a:rPr>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822661" cy="461665"/>
          </a:xfrm>
          <a:prstGeom prst="rect">
            <a:avLst/>
          </a:prstGeom>
          <a:noFill/>
        </p:spPr>
        <p:txBody>
          <a:bodyPr wrap="none" rtlCol="0">
            <a:spAutoFit/>
          </a:bodyPr>
          <a:lstStyle/>
          <a:p>
            <a:r>
              <a:rPr lang="en-US" sz="2400" dirty="0"/>
              <a:t>-0.22</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822661" cy="461665"/>
          </a:xfrm>
          <a:prstGeom prst="rect">
            <a:avLst/>
          </a:prstGeom>
          <a:noFill/>
        </p:spPr>
        <p:txBody>
          <a:bodyPr wrap="none" rtlCol="0">
            <a:spAutoFit/>
          </a:bodyPr>
          <a:lstStyle/>
          <a:p>
            <a:r>
              <a:rPr lang="en-US" sz="2400" dirty="0"/>
              <a:t>-0.01</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822661" cy="461665"/>
          </a:xfrm>
          <a:prstGeom prst="rect">
            <a:avLst/>
          </a:prstGeom>
          <a:noFill/>
        </p:spPr>
        <p:txBody>
          <a:bodyPr wrap="none" rtlCol="0">
            <a:spAutoFit/>
          </a:bodyPr>
          <a:lstStyle/>
          <a:p>
            <a:r>
              <a:rPr lang="en-US" sz="2400" dirty="0"/>
              <a:t>-0.01</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822661"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0.22</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0.25</a:t>
            </a:r>
          </a:p>
        </p:txBody>
      </p:sp>
    </p:spTree>
    <p:extLst>
      <p:ext uri="{BB962C8B-B14F-4D97-AF65-F5344CB8AC3E}">
        <p14:creationId xmlns:p14="http://schemas.microsoft.com/office/powerpoint/2010/main" val="2596136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we need to train this </a:t>
            </a:r>
            <a:r>
              <a:rPr lang="en-US" sz="2800" b="1" dirty="0"/>
              <a:t>Neural Network</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822661" cy="461665"/>
          </a:xfrm>
          <a:prstGeom prst="rect">
            <a:avLst/>
          </a:prstGeom>
          <a:noFill/>
        </p:spPr>
        <p:txBody>
          <a:bodyPr wrap="none" rtlCol="0">
            <a:spAutoFit/>
          </a:bodyPr>
          <a:lstStyle/>
          <a:p>
            <a:r>
              <a:rPr lang="en-US" sz="2400" dirty="0"/>
              <a:t>-0.22</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822661" cy="461665"/>
          </a:xfrm>
          <a:prstGeom prst="rect">
            <a:avLst/>
          </a:prstGeom>
          <a:noFill/>
        </p:spPr>
        <p:txBody>
          <a:bodyPr wrap="none" rtlCol="0">
            <a:spAutoFit/>
          </a:bodyPr>
          <a:lstStyle/>
          <a:p>
            <a:r>
              <a:rPr lang="en-US" sz="2400" dirty="0"/>
              <a:t>-0.01</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822661" cy="461665"/>
          </a:xfrm>
          <a:prstGeom prst="rect">
            <a:avLst/>
          </a:prstGeom>
          <a:noFill/>
        </p:spPr>
        <p:txBody>
          <a:bodyPr wrap="none" rtlCol="0">
            <a:spAutoFit/>
          </a:bodyPr>
          <a:lstStyle/>
          <a:p>
            <a:r>
              <a:rPr lang="en-US" sz="2400" dirty="0"/>
              <a:t>-0.01</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822661"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0.22</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0.25</a:t>
            </a:r>
          </a:p>
        </p:txBody>
      </p:sp>
    </p:spTree>
    <p:extLst>
      <p:ext uri="{BB962C8B-B14F-4D97-AF65-F5344CB8AC3E}">
        <p14:creationId xmlns:p14="http://schemas.microsoft.com/office/powerpoint/2010/main" val="3010541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Before we optimize all of the </a:t>
            </a:r>
            <a:r>
              <a:rPr lang="en-US" sz="2800" b="1" dirty="0"/>
              <a:t>weights</a:t>
            </a:r>
            <a:r>
              <a:rPr lang="en-US" sz="2800" dirty="0"/>
              <a:t>, remember that these </a:t>
            </a:r>
            <a:r>
              <a:rPr lang="en-US" sz="2800" b="1" dirty="0"/>
              <a:t>weights</a:t>
            </a:r>
            <a:r>
              <a:rPr lang="en-US" sz="2800" dirty="0"/>
              <a:t> would be the numbers associated with each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808922"/>
            <a:ext cx="491991" cy="45019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946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since, in this example, we have 2 </a:t>
            </a:r>
            <a:r>
              <a:rPr lang="en-US" sz="2800" b="1" dirty="0"/>
              <a:t>weights</a:t>
            </a:r>
            <a:r>
              <a:rPr lang="en-US" sz="2800" dirty="0"/>
              <a:t> for each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808922"/>
            <a:ext cx="491991" cy="45019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7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plot each word on a graph</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341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Weight values to the top activation function on the x-axis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22393EC-39F7-EF36-FFED-E0E1D53719F0}"/>
              </a:ext>
            </a:extLst>
          </p:cNvPr>
          <p:cNvSpPr/>
          <p:nvPr/>
        </p:nvSpPr>
        <p:spPr>
          <a:xfrm>
            <a:off x="1948070" y="1838739"/>
            <a:ext cx="1230562" cy="2760788"/>
          </a:xfrm>
          <a:prstGeom prst="ellipse">
            <a:avLst/>
          </a:prstGeom>
          <a:noFill/>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07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Discreteness of language</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85000" lnSpcReduction="20000"/>
          </a:bodyPr>
          <a:lstStyle/>
          <a:p>
            <a:pPr>
              <a:lnSpc>
                <a:spcPct val="200000"/>
              </a:lnSpc>
            </a:pPr>
            <a:r>
              <a:rPr lang="en-US" dirty="0"/>
              <a:t>In the eyes of computers, “cat” is no closer to “dog” than it is to “pizza”</a:t>
            </a:r>
          </a:p>
          <a:p>
            <a:pPr>
              <a:lnSpc>
                <a:spcPct val="200000"/>
              </a:lnSpc>
            </a:pPr>
            <a:r>
              <a:rPr lang="en-US" dirty="0"/>
              <a:t>One way to deal with discrete words programmatically is to assign indices:</a:t>
            </a:r>
          </a:p>
          <a:p>
            <a:pPr lvl="1">
              <a:lnSpc>
                <a:spcPct val="200000"/>
              </a:lnSpc>
            </a:pPr>
            <a:r>
              <a:rPr lang="en-US" dirty="0"/>
              <a:t>Index(“cat”) = 1</a:t>
            </a:r>
          </a:p>
          <a:p>
            <a:pPr lvl="1">
              <a:lnSpc>
                <a:spcPct val="200000"/>
              </a:lnSpc>
            </a:pPr>
            <a:r>
              <a:rPr lang="en-US" dirty="0"/>
              <a:t>Index(“dog”) = 2</a:t>
            </a:r>
          </a:p>
          <a:p>
            <a:pPr lvl="1">
              <a:lnSpc>
                <a:spcPct val="200000"/>
              </a:lnSpc>
            </a:pPr>
            <a:r>
              <a:rPr lang="en-US" dirty="0"/>
              <a:t>Index(“pizza”) = 3</a:t>
            </a:r>
          </a:p>
          <a:p>
            <a:pPr>
              <a:lnSpc>
                <a:spcPct val="200000"/>
              </a:lnSpc>
            </a:pPr>
            <a:r>
              <a:rPr lang="en-US" dirty="0"/>
              <a:t>But this method isn’t any better than dealing with raw words	</a:t>
            </a:r>
          </a:p>
          <a:p>
            <a:pPr lvl="1">
              <a:lnSpc>
                <a:spcPct val="200000"/>
              </a:lnSpc>
            </a:pPr>
            <a:endParaRPr lang="en-US" dirty="0"/>
          </a:p>
        </p:txBody>
      </p:sp>
    </p:spTree>
    <p:extLst>
      <p:ext uri="{BB962C8B-B14F-4D97-AF65-F5344CB8AC3E}">
        <p14:creationId xmlns:p14="http://schemas.microsoft.com/office/powerpoint/2010/main" val="321260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Weight values to the bottom activation function on the y-axis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22393EC-39F7-EF36-FFED-E0E1D53719F0}"/>
              </a:ext>
            </a:extLst>
          </p:cNvPr>
          <p:cNvSpPr/>
          <p:nvPr/>
        </p:nvSpPr>
        <p:spPr>
          <a:xfrm>
            <a:off x="1911880" y="4305124"/>
            <a:ext cx="1230562" cy="2760788"/>
          </a:xfrm>
          <a:prstGeom prst="ellipse">
            <a:avLst/>
          </a:prstGeom>
          <a:noFill/>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193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relatively plot them</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433523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with this graph, we see that the words </a:t>
            </a:r>
            <a:r>
              <a:rPr lang="en-US" sz="2800" b="1" dirty="0"/>
              <a:t>Avatar 2</a:t>
            </a:r>
            <a:r>
              <a:rPr lang="en-US" sz="2800" dirty="0"/>
              <a:t> and </a:t>
            </a:r>
            <a:r>
              <a:rPr lang="en-US" sz="2800" b="1" dirty="0"/>
              <a:t>John Wick 4</a:t>
            </a:r>
            <a:r>
              <a:rPr lang="en-US" sz="2800" dirty="0"/>
              <a:t> are no more similar to each other as they are to any of the other words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946408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because both words appear in the same context in the training data, we hope that </a:t>
            </a:r>
            <a:r>
              <a:rPr lang="en-US" sz="2800" b="1" dirty="0"/>
              <a:t>backpropagation</a:t>
            </a:r>
            <a:r>
              <a:rPr lang="en-US" sz="2800" dirty="0"/>
              <a:t> will make their </a:t>
            </a:r>
            <a:r>
              <a:rPr lang="en-US" sz="2800" b="1" dirty="0"/>
              <a:t>weights</a:t>
            </a:r>
            <a:r>
              <a:rPr lang="en-US" sz="2800" dirty="0"/>
              <a:t> more similar</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204477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we start with these weights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450745"/>
            <a:ext cx="281615" cy="8083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529176-376F-E79A-C349-441E305ED42D}"/>
              </a:ext>
            </a:extLst>
          </p:cNvPr>
          <p:cNvCxnSpPr>
            <a:cxnSpLocks/>
          </p:cNvCxnSpPr>
          <p:nvPr/>
        </p:nvCxnSpPr>
        <p:spPr>
          <a:xfrm>
            <a:off x="4167587" y="1459831"/>
            <a:ext cx="1101549" cy="81134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395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we end up with these new </a:t>
            </a:r>
            <a:r>
              <a:rPr lang="en-US" sz="2800" b="1" dirty="0"/>
              <a:t> </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450745"/>
            <a:ext cx="281615" cy="8083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529176-376F-E79A-C349-441E305ED42D}"/>
              </a:ext>
            </a:extLst>
          </p:cNvPr>
          <p:cNvCxnSpPr>
            <a:cxnSpLocks/>
          </p:cNvCxnSpPr>
          <p:nvPr/>
        </p:nvCxnSpPr>
        <p:spPr>
          <a:xfrm>
            <a:off x="4167587" y="1459831"/>
            <a:ext cx="1101549" cy="81134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509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new Weights on the connections from the inputs to the </a:t>
            </a:r>
            <a:r>
              <a:rPr lang="en-US" sz="2800" b="1" dirty="0"/>
              <a:t>Activation</a:t>
            </a:r>
            <a:r>
              <a:rPr lang="en-US" sz="2800" dirty="0"/>
              <a:t> </a:t>
            </a:r>
            <a:r>
              <a:rPr lang="en-US" sz="2800" b="1" dirty="0"/>
              <a:t>Functions</a:t>
            </a:r>
            <a:r>
              <a:rPr lang="en-US" sz="2800" dirty="0"/>
              <a:t> are the </a:t>
            </a:r>
            <a:r>
              <a:rPr lang="en-US" sz="2800" b="1" dirty="0"/>
              <a:t>Word Embeddings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78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when we plot the words using the new weights, which are now the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896156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see that </a:t>
            </a:r>
            <a:r>
              <a:rPr lang="en-US" sz="2800" b="1" dirty="0"/>
              <a:t>Avatar 2</a:t>
            </a:r>
            <a:r>
              <a:rPr lang="en-US" sz="2800" dirty="0"/>
              <a:t> and </a:t>
            </a:r>
            <a:r>
              <a:rPr lang="en-US" sz="2800" b="1" dirty="0"/>
              <a:t>John Wick 4</a:t>
            </a:r>
            <a:r>
              <a:rPr lang="en-US" sz="2800" dirty="0"/>
              <a:t> are now relatively close to each other</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17918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that we’ve trained the neural network, we can see how well it predicts the next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6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C7AA-01AB-576C-46FC-F2B7FD299FD7}"/>
              </a:ext>
            </a:extLst>
          </p:cNvPr>
          <p:cNvSpPr>
            <a:spLocks noGrp="1"/>
          </p:cNvSpPr>
          <p:nvPr>
            <p:ph type="title"/>
          </p:nvPr>
        </p:nvSpPr>
        <p:spPr/>
        <p:txBody>
          <a:bodyPr/>
          <a:lstStyle/>
          <a:p>
            <a:r>
              <a:rPr lang="en-US" b="1" dirty="0"/>
              <a:t>Word embeddings in a 1-D space</a:t>
            </a:r>
          </a:p>
        </p:txBody>
      </p:sp>
      <p:sp>
        <p:nvSpPr>
          <p:cNvPr id="3" name="Content Placeholder 2">
            <a:extLst>
              <a:ext uri="{FF2B5EF4-FFF2-40B4-BE49-F238E27FC236}">
                <a16:creationId xmlns:a16="http://schemas.microsoft.com/office/drawing/2014/main" id="{7EB8A1E7-27BE-8015-8C60-5A9B0B4A4817}"/>
              </a:ext>
            </a:extLst>
          </p:cNvPr>
          <p:cNvSpPr>
            <a:spLocks noGrp="1"/>
          </p:cNvSpPr>
          <p:nvPr>
            <p:ph idx="1"/>
          </p:nvPr>
        </p:nvSpPr>
        <p:spPr/>
        <p:txBody>
          <a:bodyPr>
            <a:normAutofit/>
          </a:bodyPr>
          <a:lstStyle/>
          <a:p>
            <a:r>
              <a:rPr lang="en-US" dirty="0"/>
              <a:t>What if we can represent them on a numerical scale?</a:t>
            </a:r>
          </a:p>
          <a:p>
            <a:endParaRPr lang="en-US" dirty="0"/>
          </a:p>
          <a:p>
            <a:endParaRPr lang="en-US" dirty="0"/>
          </a:p>
          <a:p>
            <a:endParaRPr lang="en-US" dirty="0"/>
          </a:p>
          <a:p>
            <a:endParaRPr lang="en-US" dirty="0"/>
          </a:p>
          <a:p>
            <a:endParaRPr lang="en-US" dirty="0"/>
          </a:p>
          <a:p>
            <a:endParaRPr lang="en-US" dirty="0"/>
          </a:p>
          <a:p>
            <a:r>
              <a:rPr lang="en-US" dirty="0"/>
              <a:t>Any limitation?</a:t>
            </a:r>
          </a:p>
          <a:p>
            <a:endParaRPr lang="en-US" dirty="0"/>
          </a:p>
        </p:txBody>
      </p:sp>
      <p:pic>
        <p:nvPicPr>
          <p:cNvPr id="1026" name="Picture 2" descr="CH02_F04_Hagiwara">
            <a:extLst>
              <a:ext uri="{FF2B5EF4-FFF2-40B4-BE49-F238E27FC236}">
                <a16:creationId xmlns:a16="http://schemas.microsoft.com/office/drawing/2014/main" id="{A861CFEC-00D5-F8FB-2DF8-363270869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34" y="2632768"/>
            <a:ext cx="10699532" cy="223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79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if we plug the word Avatar 2 into the input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23616490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the output for the next word, </a:t>
            </a:r>
            <a:r>
              <a:rPr lang="en-US" sz="2800" b="1" dirty="0"/>
              <a:t>is</a:t>
            </a:r>
            <a:r>
              <a:rPr lang="en-US" sz="2800" dirty="0"/>
              <a:t>, </a:t>
            </a:r>
            <a:r>
              <a:rPr lang="en-US" sz="2800" b="1" dirty="0"/>
              <a:t>1</a:t>
            </a:r>
            <a:r>
              <a:rPr lang="en-US" sz="2800" dirty="0"/>
              <a:t> and everything else is </a:t>
            </a:r>
            <a:r>
              <a:rPr lang="en-US" sz="2800" b="1" dirty="0"/>
              <a:t>0</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1500275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Other word inputs produce the outputs well!</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7988629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Let’s summarize what we’ve learned so far</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2283352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a:xfrm>
            <a:off x="838200" y="1153886"/>
            <a:ext cx="10515600" cy="5023077"/>
          </a:xfrm>
        </p:spPr>
        <p:txBody>
          <a:bodyPr>
            <a:normAutofit/>
          </a:bodyPr>
          <a:lstStyle/>
          <a:p>
            <a:r>
              <a:rPr lang="en-US" dirty="0"/>
              <a:t>First, rather than just assign random numbers to words…</a:t>
            </a:r>
            <a:endParaRPr lang="en-US" b="1" dirty="0"/>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3838916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train a relatively simple Neural Network to assign numbers for us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223327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advantage of using a neural network is that it can use the contexts of words in the training dataset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925526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…to optimize Weights that can be used for the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cxnSp>
        <p:nvCxnSpPr>
          <p:cNvPr id="70" name="Straight Arrow Connector 69">
            <a:extLst>
              <a:ext uri="{FF2B5EF4-FFF2-40B4-BE49-F238E27FC236}">
                <a16:creationId xmlns:a16="http://schemas.microsoft.com/office/drawing/2014/main" id="{1D9C0C1D-17B8-32F9-004F-F3A9400EAF0B}"/>
              </a:ext>
            </a:extLst>
          </p:cNvPr>
          <p:cNvCxnSpPr>
            <a:cxnSpLocks/>
          </p:cNvCxnSpPr>
          <p:nvPr/>
        </p:nvCxnSpPr>
        <p:spPr>
          <a:xfrm flipH="1">
            <a:off x="2845555" y="1437537"/>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712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 this can result in similar words ending up with similar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138196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Lastly, having similar words with similar embeddings means training a neural network to process language is easier… </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169355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5AB-4954-F5ED-2A57-A60F0447E2FB}"/>
              </a:ext>
            </a:extLst>
          </p:cNvPr>
          <p:cNvSpPr>
            <a:spLocks noGrp="1"/>
          </p:cNvSpPr>
          <p:nvPr>
            <p:ph type="title"/>
          </p:nvPr>
        </p:nvSpPr>
        <p:spPr/>
        <p:txBody>
          <a:bodyPr/>
          <a:lstStyle/>
          <a:p>
            <a:r>
              <a:rPr lang="en-US" b="1" dirty="0"/>
              <a:t>Word embeddings in a 2-D space</a:t>
            </a:r>
            <a:endParaRPr lang="en-US" dirty="0"/>
          </a:p>
        </p:txBody>
      </p:sp>
      <p:pic>
        <p:nvPicPr>
          <p:cNvPr id="2050" name="Picture 2" descr="CH02_F05_Hagiwara">
            <a:extLst>
              <a:ext uri="{FF2B5EF4-FFF2-40B4-BE49-F238E27FC236}">
                <a16:creationId xmlns:a16="http://schemas.microsoft.com/office/drawing/2014/main" id="{6B010F9C-37F8-D5D7-4ED0-AF74FE245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6476" y="1694767"/>
            <a:ext cx="4539048" cy="461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896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…because learning how one word is used helps learn how similar words are used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367043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so far, we’ve shown we can train a neural network to predict the next word in each phrase…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9935045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…but just predicting the next word doesn’t give us a lot of context to understand each one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2515993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now let’s learn about the 2 strategies that </a:t>
            </a:r>
            <a:r>
              <a:rPr lang="en-US" sz="2800" b="1" dirty="0"/>
              <a:t>word2vec</a:t>
            </a:r>
            <a:r>
              <a:rPr lang="en-US" sz="2800" dirty="0"/>
              <a:t>, a popular method for creating </a:t>
            </a:r>
            <a:r>
              <a:rPr lang="en-US" sz="2800" b="1" dirty="0"/>
              <a:t>word embeddings</a:t>
            </a:r>
            <a:r>
              <a:rPr lang="en-US" sz="2800" dirty="0"/>
              <a:t>, uses to include more context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804024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82CB-6A3B-666C-23CC-AA5C9904C8C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55C05E-0A48-184D-5EF3-FEDA4A71F84D}"/>
              </a:ext>
            </a:extLst>
          </p:cNvPr>
          <p:cNvSpPr>
            <a:spLocks noGrp="1"/>
          </p:cNvSpPr>
          <p:nvPr>
            <p:ph idx="1"/>
          </p:nvPr>
        </p:nvSpPr>
        <p:spPr/>
        <p:txBody>
          <a:bodyPr>
            <a:normAutofit/>
          </a:bodyPr>
          <a:lstStyle/>
          <a:p>
            <a:pPr marL="0" indent="0" algn="ctr">
              <a:buNone/>
            </a:pPr>
            <a:r>
              <a:rPr lang="en-US" sz="6000" dirty="0"/>
              <a:t>Now we have the last quiz</a:t>
            </a:r>
          </a:p>
        </p:txBody>
      </p:sp>
    </p:spTree>
    <p:extLst>
      <p:ext uri="{BB962C8B-B14F-4D97-AF65-F5344CB8AC3E}">
        <p14:creationId xmlns:p14="http://schemas.microsoft.com/office/powerpoint/2010/main" val="31943702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first method, called </a:t>
            </a:r>
            <a:r>
              <a:rPr lang="en-US" sz="2800" b="1" dirty="0"/>
              <a:t>Continuous Bag of Words</a:t>
            </a:r>
            <a:r>
              <a:rPr lang="en-US" sz="2800" dirty="0"/>
              <a:t>, increases the context by using the surrounding words to predict what occurs in the middle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0.00</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1.00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0.00</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0.00</a:t>
            </a:r>
          </a:p>
        </p:txBody>
      </p:sp>
    </p:spTree>
    <p:extLst>
      <p:ext uri="{BB962C8B-B14F-4D97-AF65-F5344CB8AC3E}">
        <p14:creationId xmlns:p14="http://schemas.microsoft.com/office/powerpoint/2010/main" val="31018102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the </a:t>
            </a:r>
            <a:r>
              <a:rPr lang="en-US" sz="2800" b="1" dirty="0"/>
              <a:t>Continuous Bag of Words</a:t>
            </a:r>
            <a:r>
              <a:rPr lang="en-US" sz="2800" dirty="0"/>
              <a:t> method could use the words </a:t>
            </a:r>
            <a:r>
              <a:rPr lang="en-US" sz="2800" b="1" dirty="0"/>
              <a:t>Avatar 2 </a:t>
            </a:r>
            <a:r>
              <a:rPr lang="en-US" sz="2800" dirty="0"/>
              <a:t>and </a:t>
            </a:r>
            <a:r>
              <a:rPr lang="en-US" sz="2800" b="1" dirty="0"/>
              <a:t>great!</a:t>
            </a:r>
            <a:r>
              <a:rPr lang="en-US" b="1" dirty="0"/>
              <a:t> </a:t>
            </a:r>
            <a:r>
              <a:rPr lang="en-US" dirty="0"/>
              <a:t>to predict the word that occurs between them, </a:t>
            </a:r>
            <a:r>
              <a:rPr lang="en-US" b="1" dirty="0"/>
              <a:t>is</a:t>
            </a:r>
            <a:r>
              <a:rPr lang="en-US"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solidFill>
                  <a:srgbClr val="FF0000"/>
                </a:solidFill>
              </a:rPr>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solidFill>
                  <a:srgbClr val="FF0000"/>
                </a:solidFill>
              </a:rPr>
              <a:t>1</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0.00</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solidFill>
                  <a:srgbClr val="FF0000"/>
                </a:solidFill>
              </a:rPr>
              <a:t>1.00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0.00</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0.00</a:t>
            </a:r>
          </a:p>
        </p:txBody>
      </p:sp>
    </p:spTree>
    <p:extLst>
      <p:ext uri="{BB962C8B-B14F-4D97-AF65-F5344CB8AC3E}">
        <p14:creationId xmlns:p14="http://schemas.microsoft.com/office/powerpoint/2010/main" val="4236326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second method, called </a:t>
            </a:r>
            <a:r>
              <a:rPr lang="en-US" sz="2800" b="1" dirty="0"/>
              <a:t>Skip Gram</a:t>
            </a:r>
            <a:r>
              <a:rPr lang="en-US" sz="2800" dirty="0"/>
              <a:t>, increases the context by using the word in the middle to predict the surrounding words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solidFill>
                  <a:srgbClr val="FF0000"/>
                </a:solidFill>
              </a:rPr>
              <a:t>1</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0.33</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0.00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0.33</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0.33</a:t>
            </a:r>
          </a:p>
        </p:txBody>
      </p:sp>
    </p:spTree>
    <p:extLst>
      <p:ext uri="{BB962C8B-B14F-4D97-AF65-F5344CB8AC3E}">
        <p14:creationId xmlns:p14="http://schemas.microsoft.com/office/powerpoint/2010/main" val="1391604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the </a:t>
            </a:r>
            <a:r>
              <a:rPr lang="en-US" sz="2800" b="1" dirty="0"/>
              <a:t>Skip Gram</a:t>
            </a:r>
            <a:r>
              <a:rPr lang="en-US" sz="2800" dirty="0"/>
              <a:t> method could use the word </a:t>
            </a:r>
            <a:r>
              <a:rPr lang="en-US" sz="2800" b="1" dirty="0"/>
              <a:t>is</a:t>
            </a:r>
            <a:r>
              <a:rPr lang="en-US" sz="2800" dirty="0"/>
              <a:t> to predict the surrounding words,</a:t>
            </a:r>
            <a:r>
              <a:rPr lang="en-US" sz="2800" b="1" dirty="0"/>
              <a:t> Avatar 2</a:t>
            </a:r>
            <a:r>
              <a:rPr lang="en-US" sz="2800" dirty="0"/>
              <a:t>, </a:t>
            </a:r>
            <a:r>
              <a:rPr lang="en-US" sz="2800" b="1" dirty="0"/>
              <a:t>great!</a:t>
            </a:r>
            <a:r>
              <a:rPr lang="en-US" sz="2800" dirty="0"/>
              <a:t>, and </a:t>
            </a:r>
            <a:r>
              <a:rPr lang="en-US" sz="2800" b="1" dirty="0"/>
              <a:t>John Wick 4</a:t>
            </a:r>
            <a:r>
              <a:rPr lang="en-US" sz="2800"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solidFill>
                  <a:srgbClr val="FF0000"/>
                </a:solidFill>
              </a:rPr>
              <a:t>1</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0.33</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0.00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0.33</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0.33</a:t>
            </a:r>
          </a:p>
        </p:txBody>
      </p:sp>
    </p:spTree>
    <p:extLst>
      <p:ext uri="{BB962C8B-B14F-4D97-AF65-F5344CB8AC3E}">
        <p14:creationId xmlns:p14="http://schemas.microsoft.com/office/powerpoint/2010/main" val="496816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Lastly, just know that in practice, instead of using just </a:t>
            </a:r>
            <a:r>
              <a:rPr lang="en-US" sz="2800" b="1" dirty="0"/>
              <a:t>2</a:t>
            </a:r>
            <a:r>
              <a:rPr lang="en-US" sz="2800" dirty="0"/>
              <a:t> activation functions to create </a:t>
            </a:r>
            <a:r>
              <a:rPr lang="en-US" sz="2800" b="1" dirty="0"/>
              <a:t>2</a:t>
            </a:r>
            <a:r>
              <a:rPr lang="en-US" sz="2800" dirty="0"/>
              <a:t> Embeddings per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4A2CF-82EF-F9D8-498F-8B426BC14C8B}"/>
              </a:ext>
            </a:extLst>
          </p:cNvPr>
          <p:cNvCxnSpPr>
            <a:cxnSpLocks/>
          </p:cNvCxnSpPr>
          <p:nvPr/>
        </p:nvCxnSpPr>
        <p:spPr>
          <a:xfrm flipH="1">
            <a:off x="4570101"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8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284-BA84-CBCA-C5CE-5DB05BEA4A6A}"/>
              </a:ext>
            </a:extLst>
          </p:cNvPr>
          <p:cNvSpPr>
            <a:spLocks noGrp="1"/>
          </p:cNvSpPr>
          <p:nvPr>
            <p:ph type="title"/>
          </p:nvPr>
        </p:nvSpPr>
        <p:spPr/>
        <p:txBody>
          <a:bodyPr/>
          <a:lstStyle/>
          <a:p>
            <a:pPr>
              <a:lnSpc>
                <a:spcPct val="100000"/>
              </a:lnSpc>
            </a:pPr>
            <a:r>
              <a:rPr lang="en-US" b="1" dirty="0"/>
              <a:t>How about 3-D? </a:t>
            </a:r>
          </a:p>
        </p:txBody>
      </p:sp>
      <p:sp>
        <p:nvSpPr>
          <p:cNvPr id="3" name="Content Placeholder 2">
            <a:extLst>
              <a:ext uri="{FF2B5EF4-FFF2-40B4-BE49-F238E27FC236}">
                <a16:creationId xmlns:a16="http://schemas.microsoft.com/office/drawing/2014/main" id="{714A6D2E-C3F2-DF4D-19F2-628574AE07E8}"/>
              </a:ext>
            </a:extLst>
          </p:cNvPr>
          <p:cNvSpPr>
            <a:spLocks noGrp="1"/>
          </p:cNvSpPr>
          <p:nvPr>
            <p:ph idx="1"/>
          </p:nvPr>
        </p:nvSpPr>
        <p:spPr/>
        <p:txBody>
          <a:bodyPr>
            <a:normAutofit/>
          </a:bodyPr>
          <a:lstStyle/>
          <a:p>
            <a:pPr>
              <a:lnSpc>
                <a:spcPct val="100000"/>
              </a:lnSpc>
            </a:pPr>
            <a:r>
              <a:rPr lang="en-US" dirty="0"/>
              <a:t>In this 3-D space, you can represent those three words as follows:</a:t>
            </a:r>
          </a:p>
          <a:p>
            <a:pPr lvl="1">
              <a:lnSpc>
                <a:spcPct val="100000"/>
              </a:lnSpc>
            </a:pPr>
            <a:r>
              <a:rPr lang="en-US" dirty="0"/>
              <a:t>index(“cat”) = [0.7, 0.5, 0.1]</a:t>
            </a:r>
          </a:p>
          <a:p>
            <a:pPr lvl="1">
              <a:lnSpc>
                <a:spcPct val="100000"/>
              </a:lnSpc>
            </a:pPr>
            <a:r>
              <a:rPr lang="en-US" dirty="0"/>
              <a:t>index(“dog”) = [0.8, 0.3, 0.1]</a:t>
            </a:r>
          </a:p>
          <a:p>
            <a:pPr lvl="1">
              <a:lnSpc>
                <a:spcPct val="100000"/>
              </a:lnSpc>
            </a:pPr>
            <a:r>
              <a:rPr lang="en-US" dirty="0"/>
              <a:t>index(“pizza”) = [0.1, 0.2, 0.8]</a:t>
            </a:r>
          </a:p>
          <a:p>
            <a:pPr>
              <a:lnSpc>
                <a:spcPct val="100000"/>
              </a:lnSpc>
            </a:pPr>
            <a:r>
              <a:rPr lang="en-US" dirty="0"/>
              <a:t>Possibly attach meanings here</a:t>
            </a:r>
          </a:p>
          <a:p>
            <a:pPr lvl="1">
              <a:lnSpc>
                <a:spcPct val="100000"/>
              </a:lnSpc>
            </a:pPr>
            <a:r>
              <a:rPr lang="en-US" dirty="0"/>
              <a:t>X-axis: some concept of animal-ness</a:t>
            </a:r>
          </a:p>
          <a:p>
            <a:pPr lvl="1">
              <a:lnSpc>
                <a:spcPct val="100000"/>
              </a:lnSpc>
            </a:pPr>
            <a:r>
              <a:rPr lang="en-US" dirty="0"/>
              <a:t>Z-axis: food-ness</a:t>
            </a:r>
          </a:p>
          <a:p>
            <a:pPr>
              <a:lnSpc>
                <a:spcPct val="100000"/>
              </a:lnSpc>
            </a:pPr>
            <a:r>
              <a:rPr lang="en-US" dirty="0"/>
              <a:t>This is essentially what word embeddings are</a:t>
            </a:r>
          </a:p>
        </p:txBody>
      </p:sp>
    </p:spTree>
    <p:extLst>
      <p:ext uri="{BB962C8B-B14F-4D97-AF65-F5344CB8AC3E}">
        <p14:creationId xmlns:p14="http://schemas.microsoft.com/office/powerpoint/2010/main" val="356173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…people often use </a:t>
            </a:r>
            <a:r>
              <a:rPr lang="en-US" sz="2800" b="1" dirty="0"/>
              <a:t>100</a:t>
            </a:r>
            <a:r>
              <a:rPr lang="en-US" sz="2800" dirty="0"/>
              <a:t> or more activation functions to create a lot of Embeddings per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4A2CF-82EF-F9D8-498F-8B426BC14C8B}"/>
              </a:ext>
            </a:extLst>
          </p:cNvPr>
          <p:cNvCxnSpPr>
            <a:cxnSpLocks/>
          </p:cNvCxnSpPr>
          <p:nvPr/>
        </p:nvCxnSpPr>
        <p:spPr>
          <a:xfrm flipH="1">
            <a:off x="4570101"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4512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instead of using two sentences to for training, they use the entire Wikipedia</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6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Thus, instead of just having a vocabulary of 2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4CD88-6137-01E9-D6A1-AEE849D70CCF}"/>
              </a:ext>
            </a:extLst>
          </p:cNvPr>
          <p:cNvCxnSpPr>
            <a:cxnSpLocks/>
          </p:cNvCxnSpPr>
          <p:nvPr/>
        </p:nvCxnSpPr>
        <p:spPr>
          <a:xfrm flipH="1">
            <a:off x="1583870" y="1319775"/>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1BC28-18F0-1752-F34B-10AF827D0405}"/>
              </a:ext>
            </a:extLst>
          </p:cNvPr>
          <p:cNvCxnSpPr>
            <a:cxnSpLocks/>
          </p:cNvCxnSpPr>
          <p:nvPr/>
        </p:nvCxnSpPr>
        <p:spPr>
          <a:xfrm>
            <a:off x="9162459" y="1346902"/>
            <a:ext cx="170384" cy="68887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5119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t>
            </a:r>
            <a:r>
              <a:rPr lang="en-US" b="1" dirty="0"/>
              <a:t>word2vec</a:t>
            </a:r>
            <a:r>
              <a:rPr lang="en-US" dirty="0"/>
              <a:t> might have a vocabulary of about </a:t>
            </a:r>
            <a:r>
              <a:rPr lang="en-US" b="1" dirty="0"/>
              <a:t>3,000,000</a:t>
            </a:r>
            <a:r>
              <a:rPr lang="en-US" dirty="0"/>
              <a:t>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4CD88-6137-01E9-D6A1-AEE849D70CCF}"/>
              </a:ext>
            </a:extLst>
          </p:cNvPr>
          <p:cNvCxnSpPr>
            <a:cxnSpLocks/>
          </p:cNvCxnSpPr>
          <p:nvPr/>
        </p:nvCxnSpPr>
        <p:spPr>
          <a:xfrm flipH="1">
            <a:off x="1427795" y="1606165"/>
            <a:ext cx="156075" cy="43917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1BC28-18F0-1752-F34B-10AF827D0405}"/>
              </a:ext>
            </a:extLst>
          </p:cNvPr>
          <p:cNvCxnSpPr>
            <a:cxnSpLocks/>
          </p:cNvCxnSpPr>
          <p:nvPr/>
        </p:nvCxnSpPr>
        <p:spPr>
          <a:xfrm>
            <a:off x="9162459" y="1346902"/>
            <a:ext cx="170384" cy="68887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2112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Therefore, the total number of weights in this neural network that we need to optimize is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359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3,000,000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flipH="1">
            <a:off x="1232452" y="1429342"/>
            <a:ext cx="240794" cy="6496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51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Times at least 100, the number of weights each word has going to the activation functions…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a:off x="3826212" y="1545067"/>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72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…times 2, for the weights that get us from the activation functions to the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a:off x="4631281" y="1604968"/>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65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3,000,000 X 100 X 2 = 600,000,000 weights</a:t>
            </a:r>
          </a:p>
          <a:p>
            <a:pPr marL="0" indent="0">
              <a:buNone/>
            </a:pPr>
            <a:r>
              <a:rPr lang="en-US" sz="2800" dirty="0"/>
              <a:t>So, training can be slow.</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8684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one way that </a:t>
            </a:r>
            <a:r>
              <a:rPr lang="en-US" b="1" dirty="0"/>
              <a:t>word2vec</a:t>
            </a:r>
            <a:r>
              <a:rPr lang="en-US" dirty="0"/>
              <a:t> speeds things up is to use something called </a:t>
            </a:r>
            <a:r>
              <a:rPr lang="en-US" b="1" dirty="0"/>
              <a:t>negative sampling</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41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Semantic queries and analogies</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pPr>
            <a:r>
              <a:rPr lang="en-US" sz="3600" dirty="0">
                <a:effectLst/>
                <a:latin typeface="CMSY10"/>
              </a:rPr>
              <a:t>With word vectors, you can search for words or names that combine the meaning of the words</a:t>
            </a:r>
          </a:p>
          <a:p>
            <a:pPr lvl="1">
              <a:lnSpc>
                <a:spcPct val="150000"/>
              </a:lnSpc>
            </a:pPr>
            <a:r>
              <a:rPr lang="en-US" sz="2800" i="1" dirty="0">
                <a:effectLst/>
                <a:latin typeface="CMSY10"/>
              </a:rPr>
              <a:t>Who is to nuclear physics what Louis Pasteur is to germs.</a:t>
            </a:r>
          </a:p>
          <a:p>
            <a:pPr lvl="1">
              <a:lnSpc>
                <a:spcPct val="150000"/>
              </a:lnSpc>
            </a:pPr>
            <a:r>
              <a:rPr lang="en-US" sz="3200" dirty="0" err="1">
                <a:effectLst/>
                <a:latin typeface="URWPalladioL"/>
              </a:rPr>
              <a:t>wv</a:t>
            </a:r>
            <a:r>
              <a:rPr lang="en-US" sz="3200" dirty="0">
                <a:effectLst/>
                <a:latin typeface="URWPalladioL"/>
              </a:rPr>
              <a:t>['</a:t>
            </a:r>
            <a:r>
              <a:rPr lang="en-US" sz="3200" dirty="0" err="1">
                <a:effectLst/>
                <a:latin typeface="URWPalladioL"/>
              </a:rPr>
              <a:t>Louis_Pasteur</a:t>
            </a:r>
            <a:r>
              <a:rPr lang="en-US" sz="3200" dirty="0">
                <a:effectLst/>
                <a:latin typeface="URWPalladioL"/>
              </a:rPr>
              <a:t>'] - </a:t>
            </a:r>
            <a:r>
              <a:rPr lang="en-US" sz="3200" dirty="0" err="1">
                <a:effectLst/>
                <a:latin typeface="URWPalladioL"/>
              </a:rPr>
              <a:t>wv</a:t>
            </a:r>
            <a:r>
              <a:rPr lang="en-US" sz="3200" dirty="0">
                <a:effectLst/>
                <a:latin typeface="URWPalladioL"/>
              </a:rPr>
              <a:t>['germs'] + </a:t>
            </a:r>
            <a:r>
              <a:rPr lang="en-US" sz="3200" dirty="0" err="1">
                <a:effectLst/>
                <a:latin typeface="URWPalladioL"/>
              </a:rPr>
              <a:t>wv</a:t>
            </a:r>
            <a:r>
              <a:rPr lang="en-US" sz="3200" dirty="0">
                <a:effectLst/>
                <a:latin typeface="URWPalladioL"/>
              </a:rPr>
              <a:t>['physics']</a:t>
            </a:r>
            <a:endParaRPr lang="en-US" sz="2800" i="1" dirty="0">
              <a:effectLst/>
              <a:latin typeface="CMSY10"/>
            </a:endParaRPr>
          </a:p>
          <a:p>
            <a:pPr lvl="1">
              <a:lnSpc>
                <a:spcPct val="150000"/>
              </a:lnSpc>
            </a:pPr>
            <a:endParaRPr lang="en-US" sz="2800" i="1" dirty="0">
              <a:effectLst/>
              <a:latin typeface="CMSY10"/>
            </a:endParaRPr>
          </a:p>
        </p:txBody>
      </p:sp>
    </p:spTree>
    <p:extLst>
      <p:ext uri="{BB962C8B-B14F-4D97-AF65-F5344CB8AC3E}">
        <p14:creationId xmlns:p14="http://schemas.microsoft.com/office/powerpoint/2010/main" val="2816520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b="1" dirty="0"/>
              <a:t>Negative sampling </a:t>
            </a:r>
            <a:r>
              <a:rPr lang="en-US" dirty="0"/>
              <a:t>works by randomly selecting a subset of words we don’t want to predict for optimization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912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For example, we wanted the word </a:t>
            </a:r>
            <a:r>
              <a:rPr lang="en-US" b="1" dirty="0"/>
              <a:t>aardvark</a:t>
            </a:r>
            <a:r>
              <a:rPr lang="en-US" dirty="0"/>
              <a:t> to predict the word </a:t>
            </a:r>
            <a:r>
              <a:rPr lang="en-US" b="1" dirty="0"/>
              <a:t>A</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3873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That means that only the word </a:t>
            </a:r>
            <a:r>
              <a:rPr lang="en-US" b="1" dirty="0"/>
              <a:t>aardvark</a:t>
            </a:r>
            <a:r>
              <a:rPr lang="en-US" dirty="0"/>
              <a:t> has a 1 in it, and all the other words have 0s </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16593538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 and that means we can ignore the </a:t>
            </a:r>
            <a:r>
              <a:rPr lang="en-US" b="1" dirty="0"/>
              <a:t>weights</a:t>
            </a:r>
            <a:r>
              <a:rPr lang="en-US" dirty="0"/>
              <a:t> coming from every word but </a:t>
            </a:r>
            <a:r>
              <a:rPr lang="en-US" b="1" dirty="0"/>
              <a:t>aardvark</a:t>
            </a:r>
            <a:r>
              <a:rPr lang="en-US" dirty="0"/>
              <a:t>, because the other words multiply their weights by </a:t>
            </a:r>
            <a:r>
              <a:rPr lang="en-US" b="1" dirty="0"/>
              <a:t>0</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13768873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we still have 300,000,000 weights after the activation function</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a:off x="4631281" y="1604968"/>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602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because we want to predict the word </a:t>
            </a:r>
            <a:r>
              <a:rPr lang="en-US" b="1" dirty="0"/>
              <a:t>A</a:t>
            </a:r>
            <a:r>
              <a:rPr lang="en-US"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a:off x="8893854" y="1522596"/>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960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…then we don’t want to predict </a:t>
            </a:r>
            <a:r>
              <a:rPr lang="en-US" b="1" dirty="0"/>
              <a:t>aardvark</a:t>
            </a:r>
            <a:r>
              <a:rPr lang="en-US" dirty="0"/>
              <a:t>, </a:t>
            </a:r>
            <a:r>
              <a:rPr lang="en-US" b="1" dirty="0"/>
              <a:t>abandon</a:t>
            </a:r>
            <a:r>
              <a:rPr lang="en-US" dirty="0"/>
              <a:t> and all of the other words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flipH="1">
            <a:off x="10145938" y="1702020"/>
            <a:ext cx="391430" cy="14140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2748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for this example, let’s imagine </a:t>
            </a:r>
            <a:r>
              <a:rPr lang="en-US" b="1" dirty="0"/>
              <a:t>word2vec</a:t>
            </a:r>
            <a:r>
              <a:rPr lang="en-US" dirty="0"/>
              <a:t> randomly selects </a:t>
            </a:r>
            <a:r>
              <a:rPr lang="en-US" b="1" dirty="0"/>
              <a:t>abandon</a:t>
            </a:r>
            <a:r>
              <a:rPr lang="en-US" dirty="0"/>
              <a:t> as a word we don’t want to predict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7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Note: In practice, </a:t>
            </a:r>
            <a:r>
              <a:rPr lang="en-US" b="1" dirty="0"/>
              <a:t>word2vec</a:t>
            </a:r>
            <a:r>
              <a:rPr lang="en-US" dirty="0"/>
              <a:t> would select between </a:t>
            </a:r>
            <a:r>
              <a:rPr lang="en-US" b="1" dirty="0"/>
              <a:t>2</a:t>
            </a:r>
            <a:r>
              <a:rPr lang="en-US" dirty="0"/>
              <a:t> and </a:t>
            </a:r>
            <a:r>
              <a:rPr lang="en-US" b="1" dirty="0"/>
              <a:t>20</a:t>
            </a:r>
            <a:r>
              <a:rPr lang="en-US" dirty="0"/>
              <a:t> words that we don’t want to predict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8470977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in this example, we just select one, </a:t>
            </a:r>
            <a:r>
              <a:rPr lang="en-US" b="1" dirty="0"/>
              <a:t>abandon</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7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4415</TotalTime>
  <Words>4983</Words>
  <Application>Microsoft Macintosh PowerPoint</Application>
  <PresentationFormat>Widescreen</PresentationFormat>
  <Paragraphs>1976</Paragraphs>
  <Slides>111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Calibri</vt:lpstr>
      <vt:lpstr>Calibri Light</vt:lpstr>
      <vt:lpstr>CMSY10</vt:lpstr>
      <vt:lpstr>URWPalladioL</vt:lpstr>
      <vt:lpstr>Office Theme</vt:lpstr>
      <vt:lpstr>Introduction to  Natural Language Processing</vt:lpstr>
      <vt:lpstr>Homework 2</vt:lpstr>
      <vt:lpstr>Course evaluation</vt:lpstr>
      <vt:lpstr>What are word embeddings?</vt:lpstr>
      <vt:lpstr>Discreteness of language</vt:lpstr>
      <vt:lpstr>Word embeddings in a 1-D space</vt:lpstr>
      <vt:lpstr>Word embeddings in a 2-D space</vt:lpstr>
      <vt:lpstr>How about 3-D? </vt:lpstr>
      <vt:lpstr>Semantic queries and analogies</vt:lpstr>
      <vt:lpstr>Word analogy?</vt:lpstr>
      <vt:lpstr>So what?</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Vector-oriented reasoning</vt:lpstr>
      <vt:lpstr>Very high accuracy</vt:lpstr>
      <vt:lpstr>Application: Gensim</vt:lpstr>
      <vt:lpstr>Future path?</vt:lpstr>
      <vt:lpstr>Now can have a talk about NLP</vt:lpstr>
      <vt:lpstr>Just focus on methods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299</cp:revision>
  <dcterms:created xsi:type="dcterms:W3CDTF">2023-01-11T19:36:13Z</dcterms:created>
  <dcterms:modified xsi:type="dcterms:W3CDTF">2023-05-01T18:55:56Z</dcterms:modified>
</cp:coreProperties>
</file>