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35"/>
  </p:notesMasterIdLst>
  <p:sldIdLst>
    <p:sldId id="256" r:id="rId2"/>
    <p:sldId id="384" r:id="rId3"/>
    <p:sldId id="353" r:id="rId4"/>
    <p:sldId id="259" r:id="rId5"/>
    <p:sldId id="354" r:id="rId6"/>
    <p:sldId id="355" r:id="rId7"/>
    <p:sldId id="356" r:id="rId8"/>
    <p:sldId id="357" r:id="rId9"/>
    <p:sldId id="358" r:id="rId10"/>
    <p:sldId id="261" r:id="rId11"/>
    <p:sldId id="313" r:id="rId12"/>
    <p:sldId id="359" r:id="rId13"/>
    <p:sldId id="360" r:id="rId14"/>
    <p:sldId id="361" r:id="rId15"/>
    <p:sldId id="362" r:id="rId16"/>
    <p:sldId id="363" r:id="rId17"/>
    <p:sldId id="365" r:id="rId18"/>
    <p:sldId id="366" r:id="rId19"/>
    <p:sldId id="367" r:id="rId20"/>
    <p:sldId id="368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94694"/>
  </p:normalViewPr>
  <p:slideViewPr>
    <p:cSldViewPr snapToGrid="0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8F85B-63EA-4646-99A1-442886E3128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6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Semantic queries and analogies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ffectLst/>
                <a:latin typeface="CMSY10"/>
              </a:rPr>
              <a:t>With word vectors, you can search for words or names that combine the meaning of the words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MSY10"/>
              </a:rPr>
              <a:t>Analogy questions: </a:t>
            </a:r>
            <a:r>
              <a:rPr lang="en-US" sz="2400" i="1" dirty="0">
                <a:effectLst/>
                <a:latin typeface="CMSY10"/>
              </a:rPr>
              <a:t>Who is to nuclear physics what Louis Pasteur is to germs.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effectLst/>
                <a:latin typeface="URWPalladioL"/>
              </a:rPr>
              <a:t>wv</a:t>
            </a:r>
            <a:r>
              <a:rPr lang="en-US" sz="2800" dirty="0">
                <a:effectLst/>
                <a:latin typeface="URWPalladioL"/>
              </a:rPr>
              <a:t>['</a:t>
            </a:r>
            <a:r>
              <a:rPr lang="en-US" sz="2800" dirty="0" err="1">
                <a:effectLst/>
                <a:latin typeface="URWPalladioL"/>
              </a:rPr>
              <a:t>Louis_Pasteur</a:t>
            </a:r>
            <a:r>
              <a:rPr lang="en-US" sz="2800" dirty="0">
                <a:effectLst/>
                <a:latin typeface="URWPalladioL"/>
              </a:rPr>
              <a:t>'] - </a:t>
            </a:r>
            <a:r>
              <a:rPr lang="en-US" sz="2800" dirty="0" err="1">
                <a:effectLst/>
                <a:latin typeface="URWPalladioL"/>
              </a:rPr>
              <a:t>wv</a:t>
            </a:r>
            <a:r>
              <a:rPr lang="en-US" sz="2800" dirty="0">
                <a:effectLst/>
                <a:latin typeface="URWPalladioL"/>
              </a:rPr>
              <a:t>['germs'] + </a:t>
            </a:r>
            <a:r>
              <a:rPr lang="en-US" sz="2800" dirty="0" err="1">
                <a:effectLst/>
                <a:latin typeface="URWPalladioL"/>
              </a:rPr>
              <a:t>wv</a:t>
            </a:r>
            <a:r>
              <a:rPr lang="en-US" sz="2800" dirty="0">
                <a:effectLst/>
                <a:latin typeface="URWPalladioL"/>
              </a:rPr>
              <a:t>['physics']</a:t>
            </a:r>
          </a:p>
          <a:p>
            <a:pPr lvl="1">
              <a:lnSpc>
                <a:spcPct val="150000"/>
              </a:lnSpc>
            </a:pPr>
            <a:endParaRPr lang="en-US" sz="3200" dirty="0">
              <a:effectLst/>
              <a:latin typeface="CMSY10"/>
            </a:endParaRPr>
          </a:p>
          <a:p>
            <a:pPr lvl="1">
              <a:lnSpc>
                <a:spcPct val="150000"/>
              </a:lnSpc>
            </a:pPr>
            <a:endParaRPr lang="en-US" sz="2400" i="1" dirty="0">
              <a:effectLst/>
              <a:latin typeface="CMSY10"/>
            </a:endParaRPr>
          </a:p>
          <a:p>
            <a:pPr lvl="1">
              <a:lnSpc>
                <a:spcPct val="150000"/>
              </a:lnSpc>
            </a:pPr>
            <a:endParaRPr lang="en-US" sz="2400" i="1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250926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analogy?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Portland Timbers + Seattle - Portland = ?</a:t>
            </a:r>
            <a:endParaRPr lang="en-US" sz="3200" dirty="0">
              <a:effectLst/>
              <a:latin typeface="CMSY1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14E860-16C7-2C27-89F0-BEAC4F81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17" y="2580712"/>
            <a:ext cx="5947718" cy="337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7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3677-2A6B-553F-1BC0-941A28B7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8500-DA87-9DD3-637F-347F443D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2012, Thomas </a:t>
            </a:r>
            <a:r>
              <a:rPr lang="en-US" dirty="0" err="1"/>
              <a:t>Mikolov</a:t>
            </a:r>
            <a:r>
              <a:rPr lang="en-US" dirty="0"/>
              <a:t>, an intern at Microsoft, found a way to encode the meaning of words in a modest number of vector dimension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Mikolov</a:t>
            </a:r>
            <a:r>
              <a:rPr lang="en-US" dirty="0"/>
              <a:t> trained a neural network to predict word occurrences near each target word</a:t>
            </a:r>
          </a:p>
          <a:p>
            <a:pPr>
              <a:lnSpc>
                <a:spcPct val="150000"/>
              </a:lnSpc>
            </a:pPr>
            <a:r>
              <a:rPr lang="en-US" dirty="0"/>
              <a:t>Word2vec learns the meaning of words merely by processing a large corpus of unlabeled text</a:t>
            </a:r>
          </a:p>
        </p:txBody>
      </p:sp>
    </p:spTree>
    <p:extLst>
      <p:ext uri="{BB962C8B-B14F-4D97-AF65-F5344CB8AC3E}">
        <p14:creationId xmlns:p14="http://schemas.microsoft.com/office/powerpoint/2010/main" val="309632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1CAC-55F4-C49F-FA2C-2D39B4FA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Vector-oriented reasoning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6AE2-EB71-06D2-2D0B-7F465066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Word2vec model contains information about the relationships between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adding and subtracting word vectors, your resultant vector will almost never exactly equal one of the vectors in your word vector vocabulary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23BF94-C5C0-FE9D-F1F9-D80D51DC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30" y="2799663"/>
            <a:ext cx="6942781" cy="205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1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9311-3E7A-A838-FEA0-2481BC55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Very high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08D5-9181-E8FC-84CC-66E8BDD7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allows you to transform your natural language vectors of token occurrence counts and frequencies into the vector space of much lower-dimensional Word2vec vectors. </a:t>
            </a:r>
          </a:p>
          <a:p>
            <a:r>
              <a:rPr lang="en-US" dirty="0"/>
              <a:t>In this lower-dimensional space, you can do your math and then </a:t>
            </a:r>
            <a:r>
              <a:rPr lang="en-US" b="1" dirty="0"/>
              <a:t>convert back to a natural language space, very successfully</a:t>
            </a:r>
          </a:p>
          <a:p>
            <a:pPr lvl="1"/>
            <a:r>
              <a:rPr lang="en-US" dirty="0"/>
              <a:t>The reference implementation was trained on the 100 billion words from the Google News Corpus</a:t>
            </a:r>
          </a:p>
          <a:p>
            <a:r>
              <a:rPr lang="en-US" dirty="0"/>
              <a:t>Also discover the distance between the singular and plural versions of a word quite similar</a:t>
            </a:r>
          </a:p>
        </p:txBody>
      </p:sp>
    </p:spTree>
    <p:extLst>
      <p:ext uri="{BB962C8B-B14F-4D97-AF65-F5344CB8AC3E}">
        <p14:creationId xmlns:p14="http://schemas.microsoft.com/office/powerpoint/2010/main" val="379666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738-ADF5-3E01-7BD0-319094E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first: </a:t>
            </a:r>
            <a:r>
              <a:rPr lang="en-US" b="1" dirty="0" err="1"/>
              <a:t>Gensim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D236-9AE3-5834-5956-18CF0F5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looking at word vectors, we’ll use </a:t>
            </a:r>
            <a:r>
              <a:rPr lang="en-US" dirty="0" err="1"/>
              <a:t>Gensim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also use it in homework for word vectors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Gensim</a:t>
            </a:r>
            <a:r>
              <a:rPr lang="en-US" dirty="0"/>
              <a:t> isn’t really a deep learning package.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It's a package for for word and text similarity modeling, which started with (LDA-style) topic models and grew into SVD and neural word representations.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But its efficient and scalable, and quite widely used</a:t>
            </a:r>
          </a:p>
          <a:p>
            <a:pPr>
              <a:lnSpc>
                <a:spcPct val="150000"/>
              </a:lnSpc>
            </a:pPr>
            <a:r>
              <a:rPr lang="en-US" dirty="0"/>
              <a:t>See the code</a:t>
            </a:r>
          </a:p>
        </p:txBody>
      </p:sp>
    </p:spTree>
    <p:extLst>
      <p:ext uri="{BB962C8B-B14F-4D97-AF65-F5344CB8AC3E}">
        <p14:creationId xmlns:p14="http://schemas.microsoft.com/office/powerpoint/2010/main" val="137265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0DAE-E45D-6C3E-19CB-C47E2348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compute word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7B8F-7488-5C74-CB84-2BE33573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Calculate word embeddings from large textual data using two popular algorithms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Skip-gram and CBOW</a:t>
            </a:r>
          </a:p>
          <a:p>
            <a:pPr>
              <a:lnSpc>
                <a:spcPct val="150000"/>
              </a:lnSpc>
            </a:pPr>
            <a:r>
              <a:rPr lang="en-US" dirty="0"/>
              <a:t>Where word embeddings come from?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index(“cat”) = [0.7, 0.5, 0.1]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index(“dog”) = [0.8, 0.3, 0.1]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index(“pizza”) = [0.1, 0.2, 0.8]</a:t>
            </a:r>
          </a:p>
          <a:p>
            <a:pPr>
              <a:lnSpc>
                <a:spcPct val="150000"/>
              </a:lnSpc>
            </a:pPr>
            <a:r>
              <a:rPr lang="en-US" dirty="0"/>
              <a:t>More importantly, what should those numbers look like?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62B6-0108-CBE3-252D-C9DB4D7D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5D98-AB5E-F3DC-CCBE-5B802C4E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answer is that those numbers are also trained using a training dataset and a machine learning model like any other model</a:t>
            </a:r>
          </a:p>
          <a:p>
            <a:r>
              <a:rPr lang="en-US" dirty="0"/>
              <a:t>I’ll introduce and implement one of the most popular models to train word embeddings—the Skip-gram model.</a:t>
            </a:r>
          </a:p>
          <a:p>
            <a:r>
              <a:rPr lang="en-US" dirty="0"/>
              <a:t>First, let’s step back and think how humans learn concepts such as “a dog.”</a:t>
            </a:r>
          </a:p>
          <a:p>
            <a:pPr lvl="1"/>
            <a:r>
              <a:rPr lang="en-US" dirty="0"/>
              <a:t>You did not learn it by definition </a:t>
            </a:r>
          </a:p>
          <a:p>
            <a:pPr lvl="1"/>
            <a:r>
              <a:rPr lang="en-US" dirty="0"/>
              <a:t>What’s the definition of a dog by the way?</a:t>
            </a:r>
          </a:p>
          <a:p>
            <a:r>
              <a:rPr lang="en-US" dirty="0"/>
              <a:t>You acquire the concept through a large amount of physical, cognitive, and linguistic interactions with the external world</a:t>
            </a:r>
          </a:p>
        </p:txBody>
      </p:sp>
    </p:spTree>
    <p:extLst>
      <p:ext uri="{BB962C8B-B14F-4D97-AF65-F5344CB8AC3E}">
        <p14:creationId xmlns:p14="http://schemas.microsoft.com/office/powerpoint/2010/main" val="391385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2451-CCE6-8857-2798-AE2676C0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1B6-EE7E-0A76-F70B-C2A7FB78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One possible way to do this without teaching the computer what “dog” means is to use </a:t>
            </a:r>
            <a:r>
              <a:rPr lang="en-US" i="1" dirty="0"/>
              <a:t>association relative to other words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What words tend to appear together with the word “dog” if you look at its appearances in a large text corpus?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“Pet,” “tail,” “smell,” “bark,” “puppy”, etc.</a:t>
            </a:r>
          </a:p>
          <a:p>
            <a:pPr>
              <a:lnSpc>
                <a:spcPct val="150000"/>
              </a:lnSpc>
            </a:pPr>
            <a:r>
              <a:rPr lang="en-US" dirty="0"/>
              <a:t>How about ”cat”?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Because “dog” and “cat” have a lot in common conceptually, these two sets of context words also have large overlap</a:t>
            </a:r>
          </a:p>
        </p:txBody>
      </p:sp>
    </p:spTree>
    <p:extLst>
      <p:ext uri="{BB962C8B-B14F-4D97-AF65-F5344CB8AC3E}">
        <p14:creationId xmlns:p14="http://schemas.microsoft.com/office/powerpoint/2010/main" val="303229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5E8C-AA97-9579-9FCB-B045EF78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761C-91AC-14CB-AD5E-B3C8EA9B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 can guess how close two words are to each other by looking at what other words appear in the same context 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called the </a:t>
            </a:r>
            <a:r>
              <a:rPr lang="en-US" b="1" dirty="0"/>
              <a:t>distributional hypothesis</a:t>
            </a:r>
          </a:p>
          <a:p>
            <a:pPr>
              <a:lnSpc>
                <a:spcPct val="150000"/>
              </a:lnSpc>
            </a:pPr>
            <a:r>
              <a:rPr lang="en-US" dirty="0"/>
              <a:t>Word2vec led to a lot of work (both pure and applied) in the direction of learning text representations using neural networks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build an intuition of how they work and how to use them to represent text</a:t>
            </a:r>
          </a:p>
        </p:txBody>
      </p:sp>
    </p:spTree>
    <p:extLst>
      <p:ext uri="{BB962C8B-B14F-4D97-AF65-F5344CB8AC3E}">
        <p14:creationId xmlns:p14="http://schemas.microsoft.com/office/powerpoint/2010/main" val="320205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6C08-376E-A478-D027-EAD4B911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5645-1F17-1C07-5CA2-67B52FD0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CD09-6AE0-802D-FF8A-7EE3105B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Word2vec revisit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9790-74DB-B87D-0801-37F38F92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aim is to learn embeddings for every word in the corpus such that the word vector in the embedding space best captures its meaning</a:t>
            </a:r>
          </a:p>
          <a:p>
            <a:pPr>
              <a:lnSpc>
                <a:spcPct val="150000"/>
              </a:lnSpc>
            </a:pPr>
            <a:r>
              <a:rPr lang="en-US" dirty="0"/>
              <a:t> That is, it derives the meaning of a word from its context: words that appear in its neighborhood in the 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words that appear in its neighborhood in the text</a:t>
            </a:r>
          </a:p>
        </p:txBody>
      </p:sp>
    </p:spTree>
    <p:extLst>
      <p:ext uri="{BB962C8B-B14F-4D97-AF65-F5344CB8AC3E}">
        <p14:creationId xmlns:p14="http://schemas.microsoft.com/office/powerpoint/2010/main" val="126719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52F5-73B8-B285-45C0-927865B7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9D838-AE73-1405-7EC6-E922B9E973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Given a word </a:t>
                </a:r>
                <a:r>
                  <a:rPr lang="en-US" i="1" dirty="0"/>
                  <a:t>w</a:t>
                </a:r>
                <a:r>
                  <a:rPr lang="en-US" dirty="0"/>
                  <a:t> and the words appearing in its context </a:t>
                </a:r>
                <a:r>
                  <a:rPr lang="en-US" i="1" dirty="0"/>
                  <a:t>C</a:t>
                </a:r>
                <a:r>
                  <a:rPr lang="en-US" dirty="0"/>
                  <a:t>, how do we find the vector that best represents the meaning of the word?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every word </a:t>
                </a:r>
                <a:r>
                  <a:rPr lang="en-US" i="1" dirty="0"/>
                  <a:t>w</a:t>
                </a:r>
                <a:r>
                  <a:rPr lang="en-US" dirty="0"/>
                  <a:t> in corpus, we start with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initialized with random values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Word2vec model refines the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given the vectors for words in the context </a:t>
                </a:r>
                <a:r>
                  <a:rPr lang="en-US" i="1" dirty="0"/>
                  <a:t>C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Use a two-layer neural network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9D838-AE73-1405-7EC6-E922B9E973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46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F9FD-C3A2-456E-4943-B28BA5EA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BF24-2939-09CF-1305-817DC1B6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your own word embeddings is a pretty expensive process</a:t>
            </a:r>
          </a:p>
          <a:p>
            <a:r>
              <a:rPr lang="en-US" dirty="0"/>
              <a:t>Thankfully, it’s not necessary to train your own embeddings, and using pre-trained word embeddings often suffices</a:t>
            </a:r>
          </a:p>
          <a:p>
            <a:r>
              <a:rPr lang="en-US" dirty="0"/>
              <a:t>Someone has done the hard work of training word embeddings on a large corpus</a:t>
            </a:r>
          </a:p>
          <a:p>
            <a:pPr lvl="1"/>
            <a:r>
              <a:rPr lang="en-US" dirty="0"/>
              <a:t>Word2vec by Google</a:t>
            </a:r>
          </a:p>
          <a:p>
            <a:pPr lvl="1"/>
            <a:r>
              <a:rPr lang="en-US" dirty="0" err="1"/>
              <a:t>GloVe</a:t>
            </a:r>
            <a:r>
              <a:rPr lang="en-US" dirty="0"/>
              <a:t> by Stanford</a:t>
            </a:r>
          </a:p>
          <a:p>
            <a:pPr lvl="1"/>
            <a:r>
              <a:rPr lang="en-US" dirty="0" err="1"/>
              <a:t>Fasttext</a:t>
            </a:r>
            <a:r>
              <a:rPr lang="en-US" dirty="0"/>
              <a:t> by Facebook</a:t>
            </a:r>
          </a:p>
          <a:p>
            <a:r>
              <a:rPr lang="en-US" dirty="0"/>
              <a:t>See the code earlier!</a:t>
            </a:r>
          </a:p>
        </p:txBody>
      </p:sp>
    </p:spTree>
    <p:extLst>
      <p:ext uri="{BB962C8B-B14F-4D97-AF65-F5344CB8AC3E}">
        <p14:creationId xmlns:p14="http://schemas.microsoft.com/office/powerpoint/2010/main" val="182110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B068-A0FA-DFD3-8465-A17B6506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our own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4F26-C0D0-1308-1545-30B09B14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Now we’ll focus on training our own word embeddings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Continuous bag of words (CBOW) and </a:t>
            </a:r>
            <a:r>
              <a:rPr lang="en-US" dirty="0" err="1"/>
              <a:t>SkipGram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Both of these have a lot of similarities in many respects</a:t>
            </a:r>
          </a:p>
          <a:p>
            <a:pPr>
              <a:lnSpc>
                <a:spcPct val="150000"/>
              </a:lnSpc>
            </a:pPr>
            <a:r>
              <a:rPr lang="en-US" dirty="0"/>
              <a:t>Consider the sentence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“The quick brown fox jumps over the lazy dog”</a:t>
            </a:r>
          </a:p>
          <a:p>
            <a:pPr>
              <a:lnSpc>
                <a:spcPct val="150000"/>
              </a:lnSpc>
            </a:pPr>
            <a:r>
              <a:rPr lang="en-US" dirty="0"/>
              <a:t>But, let’s discuss when do we need to train our own embeddings?</a:t>
            </a:r>
          </a:p>
        </p:txBody>
      </p:sp>
    </p:spTree>
    <p:extLst>
      <p:ext uri="{BB962C8B-B14F-4D97-AF65-F5344CB8AC3E}">
        <p14:creationId xmlns:p14="http://schemas.microsoft.com/office/powerpoint/2010/main" val="3166886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F1F6-6C12-F8E1-8B47-3ABF304B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8B3C6-A294-A3A5-78B9-088301F78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primary task is to build a language model that correctly predicts the </a:t>
                </a:r>
                <a:r>
                  <a:rPr lang="en-US" b="1" dirty="0"/>
                  <a:t>center word</a:t>
                </a:r>
                <a:r>
                  <a:rPr lang="en-US" dirty="0"/>
                  <a:t> </a:t>
                </a:r>
                <a:r>
                  <a:rPr lang="en-US" i="1" dirty="0"/>
                  <a:t>given</a:t>
                </a:r>
                <a:r>
                  <a:rPr lang="en-US" dirty="0"/>
                  <a:t> the </a:t>
                </a:r>
                <a:r>
                  <a:rPr lang="en-US" b="1" dirty="0"/>
                  <a:t>context words</a:t>
                </a:r>
                <a:r>
                  <a:rPr lang="en-US" dirty="0"/>
                  <a:t> in which the center word appears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Given a sentence, it assigns a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whole sentence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objective of a language model is to assign probabilities in such a way that it gives high probability to </a:t>
                </a:r>
                <a:r>
                  <a:rPr lang="en-US" b="1" i="1" dirty="0"/>
                  <a:t>good</a:t>
                </a:r>
                <a:r>
                  <a:rPr lang="en-US" dirty="0"/>
                  <a:t> sentences and low probabilities to </a:t>
                </a:r>
                <a:r>
                  <a:rPr lang="en-US" b="1" i="1" dirty="0"/>
                  <a:t>bad</a:t>
                </a:r>
                <a:r>
                  <a:rPr lang="en-US" dirty="0"/>
                  <a:t> sentences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8B3C6-A294-A3A5-78B9-088301F78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895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0F6E-C8CC-51E3-69ED-D2BCE430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7FB1-C57E-79FF-B6FB-25FE4392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 good, we mean sentences that are semantically and syntactically correct </a:t>
            </a:r>
          </a:p>
          <a:p>
            <a:pPr>
              <a:lnSpc>
                <a:spcPct val="150000"/>
              </a:lnSpc>
            </a:pPr>
            <a:r>
              <a:rPr lang="en-US" dirty="0"/>
              <a:t>By bad, we mean sentences that are incorrect—semantically or syntactically or both. </a:t>
            </a:r>
          </a:p>
          <a:p>
            <a:pPr>
              <a:lnSpc>
                <a:spcPct val="150000"/>
              </a:lnSpc>
            </a:pPr>
            <a:r>
              <a:rPr lang="en-US" dirty="0"/>
              <a:t>For a sentence like “The cat jumped over the dog” it will try to assign a probability close to 1.0 </a:t>
            </a:r>
          </a:p>
          <a:p>
            <a:pPr>
              <a:lnSpc>
                <a:spcPct val="150000"/>
              </a:lnSpc>
            </a:pPr>
            <a:r>
              <a:rPr lang="en-US" dirty="0"/>
              <a:t>Whereas for a sentence like “jumped over the the cat dog,” it tries to assign a probability close to 0.0.</a:t>
            </a:r>
          </a:p>
        </p:txBody>
      </p:sp>
    </p:spTree>
    <p:extLst>
      <p:ext uri="{BB962C8B-B14F-4D97-AF65-F5344CB8AC3E}">
        <p14:creationId xmlns:p14="http://schemas.microsoft.com/office/powerpoint/2010/main" val="3269408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800F-1852-A544-A7C5-06E883B0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6E6A-7880-5F81-A635-4C3763F7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CBOW tries to learn a language model that tries to predict the “center” word from the words in its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CBOW tries to do this for every word in the corpus</a:t>
            </a:r>
          </a:p>
        </p:txBody>
      </p:sp>
      <p:pic>
        <p:nvPicPr>
          <p:cNvPr id="7170" name="Picture 2" descr="CBOW: given the context words, predict the center word">
            <a:extLst>
              <a:ext uri="{FF2B5EF4-FFF2-40B4-BE49-F238E27FC236}">
                <a16:creationId xmlns:a16="http://schemas.microsoft.com/office/drawing/2014/main" id="{A6696DB1-5009-BC26-9545-6D1AB366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70" y="2835854"/>
            <a:ext cx="8814486" cy="148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28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D24D-D389-6D6A-C77F-244D8398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dataset for CBOW</a:t>
            </a:r>
          </a:p>
        </p:txBody>
      </p:sp>
      <p:pic>
        <p:nvPicPr>
          <p:cNvPr id="8194" name="Picture 2" descr="Preparing a dataset for CBOW">
            <a:extLst>
              <a:ext uri="{FF2B5EF4-FFF2-40B4-BE49-F238E27FC236}">
                <a16:creationId xmlns:a16="http://schemas.microsoft.com/office/drawing/2014/main" id="{B8CB873D-D280-F757-78B5-99ED8DF77F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97" y="2269053"/>
            <a:ext cx="9982406" cy="34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9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6E8B-081B-AAD1-EFB9-03A3E672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BOW model [_3]">
            <a:extLst>
              <a:ext uri="{FF2B5EF4-FFF2-40B4-BE49-F238E27FC236}">
                <a16:creationId xmlns:a16="http://schemas.microsoft.com/office/drawing/2014/main" id="{8F0A6080-F0D3-0B4C-D0B1-B15E38174E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14" y="516795"/>
            <a:ext cx="8180372" cy="59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5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B7A-0A8A-5B70-DDFF-576C35CE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DE9A7-3E6D-F9A9-738F-7F1930F11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objective is to learn an embedding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size of corpus vocabulary</a:t>
                </a:r>
              </a:p>
              <a:p>
                <a:pPr lvl="1"/>
                <a:r>
                  <a:rPr lang="en-US" dirty="0"/>
                  <a:t>d is the dimension of the embedding</a:t>
                </a:r>
              </a:p>
              <a:p>
                <a:r>
                  <a:rPr lang="en-US" dirty="0"/>
                  <a:t>At the end of the training, E is the embedding matrix we wanted to learn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DE9A7-3E6D-F9A9-738F-7F1930F11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19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EE6-E139-4856-5910-0BE7C48E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word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1BDE-C1FD-2058-C868-680B837C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Again, Word embeddings are one of the most important concepts in modern NLP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Technically, an embedding is a continuous vector representation of something that is usually discrete</a:t>
            </a:r>
          </a:p>
          <a:p>
            <a:pPr>
              <a:lnSpc>
                <a:spcPct val="150000"/>
              </a:lnSpc>
            </a:pPr>
            <a:r>
              <a:rPr lang="en-US" dirty="0"/>
              <a:t>A word embedding is a continuous vector representation of a word</a:t>
            </a:r>
          </a:p>
          <a:p>
            <a:pPr>
              <a:lnSpc>
                <a:spcPct val="150000"/>
              </a:lnSpc>
            </a:pPr>
            <a:r>
              <a:rPr lang="en-US" dirty="0"/>
              <a:t>In simpler terms, word embeddings are a way to represent each word with a 300-element array filled with nonzero float numbers</a:t>
            </a:r>
          </a:p>
        </p:txBody>
      </p:sp>
    </p:spTree>
    <p:extLst>
      <p:ext uri="{BB962C8B-B14F-4D97-AF65-F5344CB8AC3E}">
        <p14:creationId xmlns:p14="http://schemas.microsoft.com/office/powerpoint/2010/main" val="163895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8274-D02A-8F3C-D915-024E182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SkipGram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D85A-376F-DFD7-9BFD-36167CBE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SkipGram</a:t>
            </a:r>
            <a:r>
              <a:rPr lang="en-US" dirty="0"/>
              <a:t>, the task is to predict the context words from the center 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Unlike CBOW, this gives us 2k data points. A single data point consists of a pair: (index of the center word, index of a target word)</a:t>
            </a:r>
          </a:p>
        </p:txBody>
      </p:sp>
      <p:pic>
        <p:nvPicPr>
          <p:cNvPr id="10242" name="Picture 2" descr="SkipGram: given the center word, predict every word in context">
            <a:extLst>
              <a:ext uri="{FF2B5EF4-FFF2-40B4-BE49-F238E27FC236}">
                <a16:creationId xmlns:a16="http://schemas.microsoft.com/office/drawing/2014/main" id="{FA8E069D-C6D9-C9E7-6FBE-D76FDB038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22" y="2725945"/>
            <a:ext cx="8394356" cy="140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37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A422-4E7C-6091-28FD-C4D07F74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9BB1-E0B0-83B6-2F4B-0E90DC24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Preparing a dataset for SkipGram">
            <a:extLst>
              <a:ext uri="{FF2B5EF4-FFF2-40B4-BE49-F238E27FC236}">
                <a16:creationId xmlns:a16="http://schemas.microsoft.com/office/drawing/2014/main" id="{D901E35B-6905-9277-09DD-572F28B8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95" y="243978"/>
            <a:ext cx="9407610" cy="63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48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D8A8-09D7-7304-D6DA-CB5BF773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kipGram architecture [_3]">
            <a:extLst>
              <a:ext uri="{FF2B5EF4-FFF2-40B4-BE49-F238E27FC236}">
                <a16:creationId xmlns:a16="http://schemas.microsoft.com/office/drawing/2014/main" id="{C3FA399D-9BE4-7260-A18C-A77DA92D83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97" y="766547"/>
            <a:ext cx="6837406" cy="57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8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6829-3C7E-5CAA-87B3-BA549E6F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B107-43DB-280B-B97D-8815D6A5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develops </a:t>
            </a:r>
            <a:r>
              <a:rPr lang="en-US"/>
              <a:t>really fast</a:t>
            </a:r>
          </a:p>
          <a:p>
            <a:r>
              <a:rPr lang="en-US" dirty="0"/>
              <a:t>Pretty obsess with methodology, but more important criteria is the logic</a:t>
            </a:r>
          </a:p>
          <a:p>
            <a:r>
              <a:rPr lang="en-US" dirty="0"/>
              <a:t>Nature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6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Discreteness of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 the eyes of computers, “cat” is no closer to “dog” than it is to “pizza”</a:t>
            </a:r>
          </a:p>
          <a:p>
            <a:pPr>
              <a:lnSpc>
                <a:spcPct val="200000"/>
              </a:lnSpc>
            </a:pPr>
            <a:r>
              <a:rPr lang="en-US" dirty="0"/>
              <a:t>One way to deal with discrete words programmatically is to assign indices: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Index(“cat”) = 1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Index(“dog”) = 2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Index(“pizza”) = 3</a:t>
            </a:r>
          </a:p>
          <a:p>
            <a:pPr>
              <a:lnSpc>
                <a:spcPct val="200000"/>
              </a:lnSpc>
            </a:pPr>
            <a:r>
              <a:rPr lang="en-US" dirty="0"/>
              <a:t>But this method isn’t any better than dealing with raw words	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7AA-01AB-576C-46FC-F2B7FD2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 in a 1-D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A1E7-27BE-8015-8C60-5A9B0B4A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can represent them on a numerical scale?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step forward. </a:t>
            </a:r>
          </a:p>
          <a:p>
            <a:r>
              <a:rPr lang="en-US" dirty="0"/>
              <a:t>What if you wanted to place it somewhere that is equally far from “cat” and “dog?”</a:t>
            </a:r>
          </a:p>
          <a:p>
            <a:endParaRPr lang="en-US" dirty="0"/>
          </a:p>
        </p:txBody>
      </p:sp>
      <p:pic>
        <p:nvPicPr>
          <p:cNvPr id="1026" name="Picture 2" descr="CH02_F04_Hagiwara">
            <a:extLst>
              <a:ext uri="{FF2B5EF4-FFF2-40B4-BE49-F238E27FC236}">
                <a16:creationId xmlns:a16="http://schemas.microsoft.com/office/drawing/2014/main" id="{A861CFEC-00D5-F8FB-2DF8-36327086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4" y="2632768"/>
            <a:ext cx="10699532" cy="22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E5AB-4954-F5ED-2A57-A60F0447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 in a 2-D space</a:t>
            </a:r>
            <a:endParaRPr lang="en-US" dirty="0"/>
          </a:p>
        </p:txBody>
      </p:sp>
      <p:pic>
        <p:nvPicPr>
          <p:cNvPr id="2050" name="Picture 2" descr="CH02_F05_Hagiwara">
            <a:extLst>
              <a:ext uri="{FF2B5EF4-FFF2-40B4-BE49-F238E27FC236}">
                <a16:creationId xmlns:a16="http://schemas.microsoft.com/office/drawing/2014/main" id="{6B010F9C-37F8-D5D7-4ED0-AF74FE245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476" y="1694767"/>
            <a:ext cx="4539048" cy="4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1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284-BA84-CBCA-C5CE-5DB05BEA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3-D?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6D2E-C3F2-DF4D-19F2-628574AE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3-D space, you can represent those three words as follows:</a:t>
            </a:r>
          </a:p>
          <a:p>
            <a:pPr lvl="1"/>
            <a:r>
              <a:rPr lang="en-US" dirty="0"/>
              <a:t>index(“cat”) = [0.7, 0.5, 0.1]</a:t>
            </a:r>
          </a:p>
          <a:p>
            <a:pPr lvl="1"/>
            <a:r>
              <a:rPr lang="en-US" dirty="0"/>
              <a:t>index(“dog”) = [0.8, 0.3, 0.1]</a:t>
            </a:r>
          </a:p>
          <a:p>
            <a:pPr lvl="1"/>
            <a:r>
              <a:rPr lang="en-US" dirty="0"/>
              <a:t>index(“pizza”) = [0.1, 0.2, 0.8]</a:t>
            </a:r>
          </a:p>
          <a:p>
            <a:r>
              <a:rPr lang="en-US" dirty="0"/>
              <a:t>Possibly attach meanings here</a:t>
            </a:r>
          </a:p>
          <a:p>
            <a:pPr lvl="1"/>
            <a:r>
              <a:rPr lang="en-US" dirty="0"/>
              <a:t>X-axis: some concept of animal-ness</a:t>
            </a:r>
          </a:p>
          <a:p>
            <a:pPr lvl="1"/>
            <a:r>
              <a:rPr lang="en-US" dirty="0"/>
              <a:t>Z-axis: food-ness</a:t>
            </a:r>
          </a:p>
          <a:p>
            <a:r>
              <a:rPr lang="en-US" dirty="0"/>
              <a:t>This is essentially what word embeddings are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you wanted to identify animal names, then you would just look at the first element of each word vector and see if the value is high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4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933E-22ED-27AC-0BCE-EF51127B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one-hot vectors,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E34A-4E48-EE5E-00E7-74A9BD4E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 the way, we have a much simpler method to “embed” words into a multidimensional space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index(“cat”) = [1, 0, 0]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index(“dog”) = [0, 1, 0]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index(“pizza”) = [0, 0, 1]</a:t>
            </a:r>
          </a:p>
          <a:p>
            <a:pPr>
              <a:lnSpc>
                <a:spcPct val="150000"/>
              </a:lnSpc>
            </a:pPr>
            <a:r>
              <a:rPr lang="en-US" dirty="0"/>
              <a:t>Not very useful in representing semantic relationship between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 at equal distance from each other</a:t>
            </a:r>
          </a:p>
          <a:p>
            <a:pPr>
              <a:lnSpc>
                <a:spcPct val="150000"/>
              </a:lnSpc>
            </a:pPr>
            <a:r>
              <a:rPr lang="en-US" dirty="0"/>
              <a:t>They are often used as the input when embeddings are not available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A66-EE92-79EB-EE4E-0ED77F8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H03_F02_Hagiwara">
            <a:extLst>
              <a:ext uri="{FF2B5EF4-FFF2-40B4-BE49-F238E27FC236}">
                <a16:creationId xmlns:a16="http://schemas.microsoft.com/office/drawing/2014/main" id="{11C5EBAF-6425-746E-33C4-7F026A777C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46" y="365125"/>
            <a:ext cx="6837406" cy="55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1583</Words>
  <Application>Microsoft Macintosh PowerPoint</Application>
  <PresentationFormat>Widescreen</PresentationFormat>
  <Paragraphs>154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CMSY10</vt:lpstr>
      <vt:lpstr>Noto serif</vt:lpstr>
      <vt:lpstr>URWPalladioL</vt:lpstr>
      <vt:lpstr>Office Theme</vt:lpstr>
      <vt:lpstr>Introduction to  Natural Language Processing</vt:lpstr>
      <vt:lpstr>PowerPoint Presentation</vt:lpstr>
      <vt:lpstr>What are word embeddings?</vt:lpstr>
      <vt:lpstr>Discreteness of language</vt:lpstr>
      <vt:lpstr>Word embeddings in a 1-D space</vt:lpstr>
      <vt:lpstr>Word embeddings in a 2-D space</vt:lpstr>
      <vt:lpstr>How about 3-D? </vt:lpstr>
      <vt:lpstr>How about one-hot vectors, then?</vt:lpstr>
      <vt:lpstr>PowerPoint Presentation</vt:lpstr>
      <vt:lpstr>Semantic queries and analogies</vt:lpstr>
      <vt:lpstr>Word analogy?</vt:lpstr>
      <vt:lpstr>Word2vec</vt:lpstr>
      <vt:lpstr>Vector-oriented reasoning</vt:lpstr>
      <vt:lpstr>Very high accuracy</vt:lpstr>
      <vt:lpstr>Application first: Gensim</vt:lpstr>
      <vt:lpstr>How to compute word vectors?</vt:lpstr>
      <vt:lpstr>Word associations</vt:lpstr>
      <vt:lpstr>How about a computer?</vt:lpstr>
      <vt:lpstr>Distributional hypothesis</vt:lpstr>
      <vt:lpstr>Word2vec revisit</vt:lpstr>
      <vt:lpstr>PowerPoint Presentation</vt:lpstr>
      <vt:lpstr>PowerPoint Presentation</vt:lpstr>
      <vt:lpstr>Training our own embeddings</vt:lpstr>
      <vt:lpstr>Language model</vt:lpstr>
      <vt:lpstr>PowerPoint Presentation</vt:lpstr>
      <vt:lpstr>CBOW</vt:lpstr>
      <vt:lpstr>Preparing a dataset for CBOW</vt:lpstr>
      <vt:lpstr>PowerPoint Presentation</vt:lpstr>
      <vt:lpstr>PowerPoint Presentation</vt:lpstr>
      <vt:lpstr>SkipGram</vt:lpstr>
      <vt:lpstr>PowerPoint Presentation</vt:lpstr>
      <vt:lpstr>PowerPoint Presentation</vt:lpstr>
      <vt:lpstr>Application in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231</cp:revision>
  <dcterms:created xsi:type="dcterms:W3CDTF">2023-01-11T19:36:13Z</dcterms:created>
  <dcterms:modified xsi:type="dcterms:W3CDTF">2023-04-28T16:52:02Z</dcterms:modified>
</cp:coreProperties>
</file>