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14" y="699381"/>
            <a:ext cx="1136650" cy="154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9741" y="541917"/>
            <a:ext cx="3048635" cy="1617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04005" y="3342177"/>
            <a:ext cx="413385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16433" y="3342177"/>
            <a:ext cx="1103630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35812" y="3342177"/>
            <a:ext cx="228600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FFF20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0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" Target="slide7.xml"/><Relationship Id="rId9" Type="http://schemas.openxmlformats.org/officeDocument/2006/relationships/slide" Target="slide14.xml"/><Relationship Id="rId10" Type="http://schemas.openxmlformats.org/officeDocument/2006/relationships/slide" Target="slide24.xml"/><Relationship Id="rId11" Type="http://schemas.openxmlformats.org/officeDocument/2006/relationships/slide" Target="slide49.xml"/><Relationship Id="rId12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0.png"/><Relationship Id="rId6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.xml"/><Relationship Id="rId3" Type="http://schemas.openxmlformats.org/officeDocument/2006/relationships/image" Target="../media/image33.jpg"/><Relationship Id="rId4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6.png"/><Relationship Id="rId6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Relationship Id="rId6" Type="http://schemas.openxmlformats.org/officeDocument/2006/relationships/image" Target="../media/image23.png"/><Relationship Id="rId7" Type="http://schemas.openxmlformats.org/officeDocument/2006/relationships/slide" Target="slide7.xml"/><Relationship Id="rId8" Type="http://schemas.openxmlformats.org/officeDocument/2006/relationships/slide" Target="slide10.xml"/><Relationship Id="rId9" Type="http://schemas.openxmlformats.org/officeDocument/2006/relationships/slide" Target="slide24.xml"/><Relationship Id="rId10" Type="http://schemas.openxmlformats.org/officeDocument/2006/relationships/slide" Target="slide49.xml"/><Relationship Id="rId11" Type="http://schemas.openxmlformats.org/officeDocument/2006/relationships/slide" Target="slide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image" Target="../media/image38.png"/><Relationship Id="rId4" Type="http://schemas.openxmlformats.org/officeDocument/2006/relationships/image" Target="../media/image1.png"/><Relationship Id="rId5" Type="http://schemas.openxmlformats.org/officeDocument/2006/relationships/image" Target="../media/image39.png"/><Relationship Id="rId6" Type="http://schemas.openxmlformats.org/officeDocument/2006/relationships/image" Target="../media/image29.png"/><Relationship Id="rId7" Type="http://schemas.openxmlformats.org/officeDocument/2006/relationships/image" Target="../media/image2.png"/><Relationship Id="rId8" Type="http://schemas.openxmlformats.org/officeDocument/2006/relationships/slide" Target="slide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image" Target="../media/image1.png"/><Relationship Id="rId4" Type="http://schemas.openxmlformats.org/officeDocument/2006/relationships/slide" Target="slide53.xml"/><Relationship Id="rId5" Type="http://schemas.openxmlformats.org/officeDocument/2006/relationships/slide" Target="slide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slide" Target="slide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image" Target="../media/image30.png"/><Relationship Id="rId4" Type="http://schemas.openxmlformats.org/officeDocument/2006/relationships/image" Target="../media/image2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38.png"/><Relationship Id="rId9" Type="http://schemas.openxmlformats.org/officeDocument/2006/relationships/slide" Target="slide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image" Target="../media/image43.png"/><Relationship Id="rId4" Type="http://schemas.openxmlformats.org/officeDocument/2006/relationships/image" Target="../media/image3.png"/><Relationship Id="rId5" Type="http://schemas.openxmlformats.org/officeDocument/2006/relationships/image" Target="../media/image44.png"/><Relationship Id="rId6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slide" Target="slide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image" Target="../media/image38.png"/><Relationship Id="rId4" Type="http://schemas.openxmlformats.org/officeDocument/2006/relationships/image" Target="../media/image47.png"/><Relationship Id="rId5" Type="http://schemas.openxmlformats.org/officeDocument/2006/relationships/image" Target="../media/image44.png"/><Relationship Id="rId6" Type="http://schemas.openxmlformats.org/officeDocument/2006/relationships/slide" Target="slide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image" Target="../media/image30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" Target="slide1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2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50.png"/><Relationship Id="rId7" Type="http://schemas.openxmlformats.org/officeDocument/2006/relationships/slide" Target="slide7.xml"/><Relationship Id="rId8" Type="http://schemas.openxmlformats.org/officeDocument/2006/relationships/slide" Target="slide10.xml"/><Relationship Id="rId9" Type="http://schemas.openxmlformats.org/officeDocument/2006/relationships/slide" Target="slide14.xml"/><Relationship Id="rId10" Type="http://schemas.openxmlformats.org/officeDocument/2006/relationships/slide" Target="slide24.xml"/><Relationship Id="rId11" Type="http://schemas.openxmlformats.org/officeDocument/2006/relationships/slide" Target="slide49.xml"/><Relationship Id="rId12" Type="http://schemas.openxmlformats.org/officeDocument/2006/relationships/slide" Target="slide1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image" Target="../media/image30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slide" Target="slide1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image" Target="../media/image38.png"/><Relationship Id="rId4" Type="http://schemas.openxmlformats.org/officeDocument/2006/relationships/image" Target="../media/image1.png"/><Relationship Id="rId5" Type="http://schemas.openxmlformats.org/officeDocument/2006/relationships/image" Target="../media/image55.png"/><Relationship Id="rId6" Type="http://schemas.openxmlformats.org/officeDocument/2006/relationships/image" Target="../media/image4.png"/><Relationship Id="rId7" Type="http://schemas.openxmlformats.org/officeDocument/2006/relationships/slide" Target="slide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" Target="slide1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30.png"/><Relationship Id="rId6" Type="http://schemas.openxmlformats.org/officeDocument/2006/relationships/slide" Target="slide1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slide" Target="slide1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image" Target="../media/image2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slide" Target="slide1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3" Type="http://schemas.openxmlformats.org/officeDocument/2006/relationships/slide" Target="slide1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48.xml"/><Relationship Id="rId3" Type="http://schemas.openxmlformats.org/officeDocument/2006/relationships/image" Target="../media/image22.png"/><Relationship Id="rId4" Type="http://schemas.openxmlformats.org/officeDocument/2006/relationships/image" Target="../media/image59.png"/><Relationship Id="rId5" Type="http://schemas.openxmlformats.org/officeDocument/2006/relationships/image" Target="../media/image23.png"/><Relationship Id="rId6" Type="http://schemas.openxmlformats.org/officeDocument/2006/relationships/image" Target="../media/image60.png"/><Relationship Id="rId7" Type="http://schemas.openxmlformats.org/officeDocument/2006/relationships/slide" Target="slide7.xml"/><Relationship Id="rId8" Type="http://schemas.openxmlformats.org/officeDocument/2006/relationships/slide" Target="slide10.xml"/><Relationship Id="rId9" Type="http://schemas.openxmlformats.org/officeDocument/2006/relationships/slide" Target="slide14.xml"/><Relationship Id="rId10" Type="http://schemas.openxmlformats.org/officeDocument/2006/relationships/slide" Target="slide24.xml"/><Relationship Id="rId11" Type="http://schemas.openxmlformats.org/officeDocument/2006/relationships/slide" Target="slide49.xml"/><Relationship Id="rId12" Type="http://schemas.openxmlformats.org/officeDocument/2006/relationships/slide" Target="slide1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8.xml"/><Relationship Id="rId3" Type="http://schemas.openxmlformats.org/officeDocument/2006/relationships/image" Target="../media/image61.png"/><Relationship Id="rId4" Type="http://schemas.openxmlformats.org/officeDocument/2006/relationships/image" Target="../media/image2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" Target="slide1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48.xml"/><Relationship Id="rId3" Type="http://schemas.openxmlformats.org/officeDocument/2006/relationships/slide" Target="slide1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8.xml"/><Relationship Id="rId3" Type="http://schemas.openxmlformats.org/officeDocument/2006/relationships/image" Target="../media/image1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slide" Target="slide1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8.xml"/><Relationship Id="rId3" Type="http://schemas.openxmlformats.org/officeDocument/2006/relationships/image" Target="../media/image6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68.png"/><Relationship Id="rId8" Type="http://schemas.openxmlformats.org/officeDocument/2006/relationships/slide" Target="slide11.xml"/><Relationship Id="rId9" Type="http://schemas.openxmlformats.org/officeDocument/2006/relationships/slide" Target="slide1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8.xml"/><Relationship Id="rId3" Type="http://schemas.openxmlformats.org/officeDocument/2006/relationships/image" Target="../media/image2.png"/><Relationship Id="rId4" Type="http://schemas.openxmlformats.org/officeDocument/2006/relationships/image" Target="../media/image67.png"/><Relationship Id="rId5" Type="http://schemas.openxmlformats.org/officeDocument/2006/relationships/image" Target="../media/image69.png"/><Relationship Id="rId6" Type="http://schemas.openxmlformats.org/officeDocument/2006/relationships/slide" Target="slide16.xml"/><Relationship Id="rId7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" Target="slide10.xml"/><Relationship Id="rId9" Type="http://schemas.openxmlformats.org/officeDocument/2006/relationships/slide" Target="slide14.xml"/><Relationship Id="rId10" Type="http://schemas.openxmlformats.org/officeDocument/2006/relationships/slide" Target="slide24.xml"/><Relationship Id="rId11" Type="http://schemas.openxmlformats.org/officeDocument/2006/relationships/slide" Target="slide49.xml"/><Relationship Id="rId12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3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729" y="768146"/>
            <a:ext cx="4457065" cy="82550"/>
          </a:xfrm>
          <a:custGeom>
            <a:avLst/>
            <a:gdLst/>
            <a:ahLst/>
            <a:cxnLst/>
            <a:rect l="l" t="t" r="r" b="b"/>
            <a:pathLst>
              <a:path w="4457065" h="82550">
                <a:moveTo>
                  <a:pt x="440580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56607" y="82384"/>
                </a:lnTo>
                <a:lnTo>
                  <a:pt x="4456607" y="50800"/>
                </a:lnTo>
                <a:lnTo>
                  <a:pt x="4452598" y="31075"/>
                </a:lnTo>
                <a:lnTo>
                  <a:pt x="4441684" y="14922"/>
                </a:lnTo>
                <a:lnTo>
                  <a:pt x="4425531" y="4008"/>
                </a:lnTo>
                <a:lnTo>
                  <a:pt x="440580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6530" y="831403"/>
            <a:ext cx="4457065" cy="713105"/>
          </a:xfrm>
          <a:custGeom>
            <a:avLst/>
            <a:gdLst/>
            <a:ahLst/>
            <a:cxnLst/>
            <a:rect l="l" t="t" r="r" b="b"/>
            <a:pathLst>
              <a:path w="4457065" h="713105">
                <a:moveTo>
                  <a:pt x="0" y="712511"/>
                </a:moveTo>
                <a:lnTo>
                  <a:pt x="4456607" y="712511"/>
                </a:lnTo>
                <a:lnTo>
                  <a:pt x="4456607" y="0"/>
                </a:lnTo>
                <a:lnTo>
                  <a:pt x="0" y="0"/>
                </a:lnTo>
                <a:lnTo>
                  <a:pt x="0" y="71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729" y="812566"/>
            <a:ext cx="4457065" cy="680720"/>
          </a:xfrm>
          <a:custGeom>
            <a:avLst/>
            <a:gdLst/>
            <a:ahLst/>
            <a:cxnLst/>
            <a:rect l="l" t="t" r="r" b="b"/>
            <a:pathLst>
              <a:path w="4457065" h="680719">
                <a:moveTo>
                  <a:pt x="4456607" y="0"/>
                </a:moveTo>
                <a:lnTo>
                  <a:pt x="0" y="0"/>
                </a:lnTo>
                <a:lnTo>
                  <a:pt x="0" y="629747"/>
                </a:lnTo>
                <a:lnTo>
                  <a:pt x="4008" y="649472"/>
                </a:lnTo>
                <a:lnTo>
                  <a:pt x="14922" y="665624"/>
                </a:lnTo>
                <a:lnTo>
                  <a:pt x="31075" y="676539"/>
                </a:lnTo>
                <a:lnTo>
                  <a:pt x="50800" y="680547"/>
                </a:lnTo>
                <a:lnTo>
                  <a:pt x="4405806" y="680547"/>
                </a:lnTo>
                <a:lnTo>
                  <a:pt x="4425531" y="676539"/>
                </a:lnTo>
                <a:lnTo>
                  <a:pt x="4441684" y="665624"/>
                </a:lnTo>
                <a:lnTo>
                  <a:pt x="4452598" y="649472"/>
                </a:lnTo>
                <a:lnTo>
                  <a:pt x="4456607" y="629747"/>
                </a:lnTo>
                <a:lnTo>
                  <a:pt x="4456607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062" y="843839"/>
            <a:ext cx="3005455" cy="5568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0489" marR="5080" indent="-98425">
              <a:lnSpc>
                <a:spcPct val="109000"/>
              </a:lnSpc>
              <a:spcBef>
                <a:spcPts val="100"/>
              </a:spcBef>
            </a:pPr>
            <a:r>
              <a:rPr dirty="0" sz="1600" spc="-100">
                <a:solidFill>
                  <a:srgbClr val="FFF200"/>
                </a:solidFill>
              </a:rPr>
              <a:t>Effects </a:t>
            </a:r>
            <a:r>
              <a:rPr dirty="0" sz="1600" spc="-65">
                <a:solidFill>
                  <a:srgbClr val="FFF200"/>
                </a:solidFill>
              </a:rPr>
              <a:t>of </a:t>
            </a:r>
            <a:r>
              <a:rPr dirty="0" sz="1600" spc="-70">
                <a:solidFill>
                  <a:srgbClr val="FFF200"/>
                </a:solidFill>
              </a:rPr>
              <a:t>Entry </a:t>
            </a:r>
            <a:r>
              <a:rPr dirty="0" sz="1600" spc="-125">
                <a:solidFill>
                  <a:srgbClr val="FFF200"/>
                </a:solidFill>
              </a:rPr>
              <a:t>Economic </a:t>
            </a:r>
            <a:r>
              <a:rPr dirty="0" sz="1600" spc="-105">
                <a:solidFill>
                  <a:srgbClr val="FFF200"/>
                </a:solidFill>
              </a:rPr>
              <a:t>Conditions  </a:t>
            </a:r>
            <a:r>
              <a:rPr dirty="0" sz="1600" spc="-130">
                <a:solidFill>
                  <a:srgbClr val="FFF200"/>
                </a:solidFill>
              </a:rPr>
              <a:t>on </a:t>
            </a:r>
            <a:r>
              <a:rPr dirty="0" sz="1600" spc="-85">
                <a:solidFill>
                  <a:srgbClr val="FFF200"/>
                </a:solidFill>
              </a:rPr>
              <a:t>the </a:t>
            </a:r>
            <a:r>
              <a:rPr dirty="0" sz="1600" spc="-155">
                <a:solidFill>
                  <a:srgbClr val="FFF200"/>
                </a:solidFill>
              </a:rPr>
              <a:t>Career </a:t>
            </a:r>
            <a:r>
              <a:rPr dirty="0" sz="1600" spc="-65">
                <a:solidFill>
                  <a:srgbClr val="FFF200"/>
                </a:solidFill>
              </a:rPr>
              <a:t>of </a:t>
            </a:r>
            <a:r>
              <a:rPr dirty="0" sz="1600" spc="-135">
                <a:solidFill>
                  <a:srgbClr val="FFF200"/>
                </a:solidFill>
              </a:rPr>
              <a:t>Economics</a:t>
            </a:r>
            <a:r>
              <a:rPr dirty="0" sz="1600" spc="50">
                <a:solidFill>
                  <a:srgbClr val="FFF200"/>
                </a:solidFill>
              </a:rPr>
              <a:t> </a:t>
            </a:r>
            <a:r>
              <a:rPr dirty="0" sz="1600" spc="-80">
                <a:solidFill>
                  <a:srgbClr val="FFF200"/>
                </a:solidFill>
              </a:rPr>
              <a:t>Ph.D.</a:t>
            </a:r>
            <a:endParaRPr sz="1600"/>
          </a:p>
        </p:txBody>
      </p:sp>
      <p:sp>
        <p:nvSpPr>
          <p:cNvPr id="8" name="object 8"/>
          <p:cNvSpPr txBox="1"/>
          <p:nvPr/>
        </p:nvSpPr>
        <p:spPr>
          <a:xfrm>
            <a:off x="1780908" y="1694845"/>
            <a:ext cx="1046480" cy="875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latin typeface="Arial"/>
                <a:cs typeface="Arial"/>
              </a:rPr>
              <a:t>Yeabin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Moon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L="12700" marR="5080">
              <a:lnSpc>
                <a:spcPts val="800"/>
              </a:lnSpc>
            </a:pPr>
            <a:r>
              <a:rPr dirty="0" sz="700" spc="-5">
                <a:latin typeface="Arial"/>
                <a:cs typeface="Arial"/>
              </a:rPr>
              <a:t>Department </a:t>
            </a:r>
            <a:r>
              <a:rPr dirty="0" sz="700" spc="5">
                <a:latin typeface="Arial"/>
                <a:cs typeface="Arial"/>
              </a:rPr>
              <a:t>of </a:t>
            </a:r>
            <a:r>
              <a:rPr dirty="0" sz="700" spc="-20">
                <a:latin typeface="Arial"/>
                <a:cs typeface="Arial"/>
              </a:rPr>
              <a:t>Economics  </a:t>
            </a:r>
            <a:r>
              <a:rPr dirty="0" sz="700" spc="-5">
                <a:latin typeface="Arial"/>
                <a:cs typeface="Arial"/>
              </a:rPr>
              <a:t>University </a:t>
            </a:r>
            <a:r>
              <a:rPr dirty="0" sz="700">
                <a:latin typeface="Arial"/>
                <a:cs typeface="Arial"/>
              </a:rPr>
              <a:t>of</a:t>
            </a:r>
            <a:r>
              <a:rPr dirty="0" sz="700" spc="7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Houston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</a:pPr>
            <a:r>
              <a:rPr dirty="0" sz="1000" spc="-55">
                <a:latin typeface="Arial"/>
                <a:cs typeface="Arial"/>
              </a:rPr>
              <a:t>January,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2022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34" y="726135"/>
            <a:ext cx="146215" cy="146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534" y="1067752"/>
            <a:ext cx="146215" cy="14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8414" y="1068656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5E5E5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1409369"/>
            <a:ext cx="146215" cy="146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8414" y="141027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34" y="1750987"/>
            <a:ext cx="146215" cy="146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8414" y="1751891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534" y="2092604"/>
            <a:ext cx="146215" cy="146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8414" y="2093508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0">
                <a:solidFill>
                  <a:srgbClr val="F9F9F9"/>
                </a:solidFill>
              </a:rPr>
              <a:t>1 </a:t>
            </a:r>
            <a:r>
              <a:rPr dirty="0" sz="1000" spc="-25">
                <a:hlinkClick r:id="rId8" action="ppaction://hlinksldjump"/>
              </a:rPr>
              <a:t>Literature</a:t>
            </a:r>
            <a:r>
              <a:rPr dirty="0" sz="1000" spc="-50">
                <a:hlinkClick r:id="rId8" action="ppaction://hlinksldjump"/>
              </a:rPr>
              <a:t> </a:t>
            </a:r>
            <a:r>
              <a:rPr dirty="0" sz="1000" spc="-70">
                <a:hlinkClick r:id="rId8" action="ppaction://hlinksldjump"/>
              </a:rPr>
              <a:t>Review</a:t>
            </a:r>
            <a:endParaRPr sz="10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dirty="0" spc="-20">
                <a:solidFill>
                  <a:srgbClr val="000000"/>
                </a:solidFill>
                <a:hlinkClick r:id="rId2" action="ppaction://hlinksldjump"/>
              </a:rPr>
              <a:t>Data</a:t>
            </a:r>
          </a:p>
          <a:p>
            <a:pPr marL="162560" marR="5080">
              <a:lnSpc>
                <a:spcPct val="224200"/>
              </a:lnSpc>
            </a:pPr>
            <a:r>
              <a:rPr dirty="0" spc="-35">
                <a:hlinkClick r:id="rId9" action="ppaction://hlinksldjump"/>
              </a:rPr>
              <a:t>Theoretical </a:t>
            </a:r>
            <a:r>
              <a:rPr dirty="0" spc="-30">
                <a:hlinkClick r:id="rId9" action="ppaction://hlinksldjump"/>
              </a:rPr>
              <a:t>Model </a:t>
            </a:r>
            <a:r>
              <a:rPr dirty="0" spc="-30"/>
              <a:t> </a:t>
            </a:r>
            <a:r>
              <a:rPr dirty="0" spc="-30">
                <a:hlinkClick r:id="rId10" action="ppaction://hlinksldjump"/>
              </a:rPr>
              <a:t>Empirical </a:t>
            </a:r>
            <a:r>
              <a:rPr dirty="0" spc="-60">
                <a:hlinkClick r:id="rId10" action="ppaction://hlinksldjump"/>
              </a:rPr>
              <a:t>Results </a:t>
            </a:r>
            <a:r>
              <a:rPr dirty="0" spc="-60"/>
              <a:t> </a:t>
            </a:r>
            <a:r>
              <a:rPr dirty="0" spc="-55">
                <a:hlinkClick r:id="rId11" action="ppaction://hlinksldjump"/>
              </a:rPr>
              <a:t>Conclusion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5">
                <a:solidFill>
                  <a:srgbClr val="FFF200"/>
                </a:solidFill>
              </a:rPr>
              <a:t>Data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68008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46403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705" y="2296617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705" y="254041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705" y="302265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6877" y="534886"/>
            <a:ext cx="3672840" cy="25882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000" spc="-45">
                <a:latin typeface="Arial"/>
                <a:cs typeface="Arial"/>
              </a:rPr>
              <a:t>ProQuest </a:t>
            </a:r>
            <a:r>
              <a:rPr dirty="0" sz="1000" spc="-35">
                <a:latin typeface="Arial"/>
                <a:cs typeface="Arial"/>
              </a:rPr>
              <a:t>Dissertations </a:t>
            </a:r>
            <a:r>
              <a:rPr dirty="0" sz="1000" spc="85">
                <a:latin typeface="Arial"/>
                <a:cs typeface="Arial"/>
              </a:rPr>
              <a:t>&amp; </a:t>
            </a:r>
            <a:r>
              <a:rPr dirty="0" sz="1000" spc="-80">
                <a:latin typeface="Arial"/>
                <a:cs typeface="Arial"/>
              </a:rPr>
              <a:t>Theses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Global</a:t>
            </a:r>
            <a:endParaRPr sz="1000">
              <a:latin typeface="Arial"/>
              <a:cs typeface="Arial"/>
            </a:endParaRPr>
          </a:p>
          <a:p>
            <a:pPr marL="265430" marR="35560" indent="-152400">
              <a:lnSpc>
                <a:spcPct val="101499"/>
              </a:lnSpc>
              <a:spcBef>
                <a:spcPts val="464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0">
                <a:latin typeface="Arial"/>
                <a:cs typeface="Arial"/>
              </a:rPr>
              <a:t>collect </a:t>
            </a:r>
            <a:r>
              <a:rPr dirty="0" sz="900" spc="-15">
                <a:latin typeface="Arial"/>
                <a:cs typeface="Arial"/>
              </a:rPr>
              <a:t>the doctoral </a:t>
            </a:r>
            <a:r>
              <a:rPr dirty="0" sz="900" spc="-30">
                <a:latin typeface="Arial"/>
                <a:cs typeface="Arial"/>
              </a:rPr>
              <a:t>dissertations </a:t>
            </a:r>
            <a:r>
              <a:rPr dirty="0" sz="900" spc="-40">
                <a:latin typeface="Arial"/>
                <a:cs typeface="Arial"/>
              </a:rPr>
              <a:t>by </a:t>
            </a:r>
            <a:r>
              <a:rPr dirty="0" sz="900">
                <a:latin typeface="Arial"/>
                <a:cs typeface="Arial"/>
              </a:rPr>
              <a:t>institutions, </a:t>
            </a:r>
            <a:r>
              <a:rPr dirty="0" sz="900" spc="-60">
                <a:latin typeface="Arial"/>
                <a:cs typeface="Arial"/>
              </a:rPr>
              <a:t>year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20">
                <a:latin typeface="Arial"/>
                <a:cs typeface="Arial"/>
              </a:rPr>
              <a:t>publications,  </a:t>
            </a:r>
            <a:r>
              <a:rPr dirty="0" sz="900" spc="-50">
                <a:latin typeface="Arial"/>
                <a:cs typeface="Arial"/>
              </a:rPr>
              <a:t>economics </a:t>
            </a:r>
            <a:r>
              <a:rPr dirty="0" sz="900" spc="-10">
                <a:latin typeface="Arial"/>
                <a:cs typeface="Arial"/>
              </a:rPr>
              <a:t>(related) </a:t>
            </a:r>
            <a:r>
              <a:rPr dirty="0" sz="900" spc="-25">
                <a:latin typeface="Arial"/>
                <a:cs typeface="Arial"/>
              </a:rPr>
              <a:t>classification, subject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codes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0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170" i="1">
                <a:latin typeface="Menlo"/>
                <a:cs typeface="Menlo"/>
              </a:rPr>
              <a:t>∼ </a:t>
            </a:r>
            <a:r>
              <a:rPr dirty="0" sz="900" spc="-35">
                <a:latin typeface="Arial"/>
                <a:cs typeface="Arial"/>
              </a:rPr>
              <a:t>4,600 </a:t>
            </a:r>
            <a:r>
              <a:rPr dirty="0" sz="900" spc="-40">
                <a:latin typeface="Arial"/>
                <a:cs typeface="Arial"/>
              </a:rPr>
              <a:t>graduates </a:t>
            </a:r>
            <a:r>
              <a:rPr dirty="0" sz="900" spc="-5">
                <a:latin typeface="Arial"/>
                <a:cs typeface="Arial"/>
              </a:rPr>
              <a:t>from </a:t>
            </a:r>
            <a:r>
              <a:rPr dirty="0" sz="900" spc="5">
                <a:latin typeface="Arial"/>
                <a:cs typeface="Arial"/>
              </a:rPr>
              <a:t>top </a:t>
            </a:r>
            <a:r>
              <a:rPr dirty="0" sz="900" spc="-45">
                <a:latin typeface="Arial"/>
                <a:cs typeface="Arial"/>
              </a:rPr>
              <a:t>32 </a:t>
            </a:r>
            <a:r>
              <a:rPr dirty="0" sz="900" spc="-40">
                <a:latin typeface="Arial"/>
                <a:cs typeface="Arial"/>
              </a:rPr>
              <a:t>programs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30">
                <a:latin typeface="Arial"/>
                <a:cs typeface="Arial"/>
              </a:rPr>
              <a:t>U.S. </a:t>
            </a:r>
            <a:r>
              <a:rPr dirty="0" sz="900" spc="-45">
                <a:latin typeface="Arial"/>
                <a:cs typeface="Arial"/>
              </a:rPr>
              <a:t>between</a:t>
            </a:r>
            <a:r>
              <a:rPr dirty="0" sz="900" spc="10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2004–2012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000" spc="-65">
                <a:latin typeface="Arial"/>
                <a:cs typeface="Arial"/>
              </a:rPr>
              <a:t>Scrape </a:t>
            </a:r>
            <a:r>
              <a:rPr dirty="0" sz="1000" spc="-85">
                <a:latin typeface="Arial"/>
                <a:cs typeface="Arial"/>
              </a:rPr>
              <a:t>CVs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80">
                <a:latin typeface="Arial"/>
                <a:cs typeface="Arial"/>
              </a:rPr>
              <a:t>web </a:t>
            </a:r>
            <a:r>
              <a:rPr dirty="0" sz="1000" spc="-45">
                <a:latin typeface="Arial"/>
                <a:cs typeface="Arial"/>
              </a:rPr>
              <a:t>or </a:t>
            </a:r>
            <a:r>
              <a:rPr dirty="0" sz="1000" spc="-35">
                <a:latin typeface="Arial"/>
                <a:cs typeface="Arial"/>
              </a:rPr>
              <a:t>Linkedin </a:t>
            </a:r>
            <a:r>
              <a:rPr dirty="0" sz="1000" spc="-60">
                <a:latin typeface="Arial"/>
                <a:cs typeface="Arial"/>
              </a:rPr>
              <a:t>experience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profile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8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0">
                <a:latin typeface="Arial"/>
                <a:cs typeface="Arial"/>
              </a:rPr>
              <a:t>collect </a:t>
            </a:r>
            <a:r>
              <a:rPr dirty="0" sz="900" spc="-30">
                <a:latin typeface="Arial"/>
                <a:cs typeface="Arial"/>
              </a:rPr>
              <a:t>employment </a:t>
            </a:r>
            <a:r>
              <a:rPr dirty="0" sz="900" spc="-20">
                <a:latin typeface="Arial"/>
                <a:cs typeface="Arial"/>
              </a:rPr>
              <a:t>history </a:t>
            </a:r>
            <a:r>
              <a:rPr dirty="0" sz="900" spc="10">
                <a:latin typeface="Arial"/>
                <a:cs typeface="Arial"/>
              </a:rPr>
              <a:t>until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2020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0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35">
                <a:latin typeface="Arial"/>
                <a:cs typeface="Arial"/>
              </a:rPr>
              <a:t>demographic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information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0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30">
                <a:latin typeface="Arial"/>
                <a:cs typeface="Arial"/>
              </a:rPr>
              <a:t>could </a:t>
            </a:r>
            <a:r>
              <a:rPr dirty="0" sz="900">
                <a:latin typeface="Arial"/>
                <a:cs typeface="Arial"/>
              </a:rPr>
              <a:t>not </a:t>
            </a:r>
            <a:r>
              <a:rPr dirty="0" sz="900" spc="-5">
                <a:latin typeface="Arial"/>
                <a:cs typeface="Arial"/>
              </a:rPr>
              <a:t>find </a:t>
            </a:r>
            <a:r>
              <a:rPr dirty="0" sz="900" spc="-15">
                <a:latin typeface="Arial"/>
                <a:cs typeface="Arial"/>
              </a:rPr>
              <a:t>about </a:t>
            </a:r>
            <a:r>
              <a:rPr dirty="0" sz="900" spc="-45">
                <a:latin typeface="Arial"/>
                <a:cs typeface="Arial"/>
              </a:rPr>
              <a:t>600 </a:t>
            </a:r>
            <a:r>
              <a:rPr dirty="0" sz="900" spc="-15">
                <a:latin typeface="Arial"/>
                <a:cs typeface="Arial"/>
              </a:rPr>
              <a:t>individual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careers</a:t>
            </a:r>
            <a:endParaRPr sz="900">
              <a:latin typeface="Arial"/>
              <a:cs typeface="Arial"/>
            </a:endParaRPr>
          </a:p>
          <a:p>
            <a:pPr marL="12700" marR="1678305">
              <a:lnSpc>
                <a:spcPct val="160000"/>
              </a:lnSpc>
              <a:spcBef>
                <a:spcPts val="320"/>
              </a:spcBef>
            </a:pPr>
            <a:r>
              <a:rPr dirty="0" sz="1000" spc="-25">
                <a:latin typeface="Arial"/>
                <a:cs typeface="Arial"/>
              </a:rPr>
              <a:t>Publication information from EconLit  </a:t>
            </a:r>
            <a:r>
              <a:rPr dirty="0" sz="1000" spc="-15">
                <a:latin typeface="Arial"/>
                <a:cs typeface="Arial"/>
              </a:rPr>
              <a:t>List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job </a:t>
            </a:r>
            <a:r>
              <a:rPr dirty="0" sz="1000" spc="-40">
                <a:latin typeface="Arial"/>
                <a:cs typeface="Arial"/>
              </a:rPr>
              <a:t>postings </a:t>
            </a:r>
            <a:r>
              <a:rPr dirty="0" sz="1000" spc="-25">
                <a:latin typeface="Arial"/>
                <a:cs typeface="Arial"/>
              </a:rPr>
              <a:t>from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JOE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7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0">
                <a:latin typeface="Arial"/>
                <a:cs typeface="Arial"/>
              </a:rPr>
              <a:t>hiring </a:t>
            </a:r>
            <a:r>
              <a:rPr dirty="0" sz="900" spc="5">
                <a:latin typeface="Arial"/>
                <a:cs typeface="Arial"/>
              </a:rPr>
              <a:t>institution, </a:t>
            </a:r>
            <a:r>
              <a:rPr dirty="0" sz="900" spc="-15">
                <a:latin typeface="Arial"/>
                <a:cs typeface="Arial"/>
              </a:rPr>
              <a:t>position, </a:t>
            </a:r>
            <a:r>
              <a:rPr dirty="0" sz="900" spc="-20">
                <a:latin typeface="Arial"/>
                <a:cs typeface="Arial"/>
              </a:rPr>
              <a:t>JEL </a:t>
            </a:r>
            <a:r>
              <a:rPr dirty="0" sz="900" spc="-30">
                <a:latin typeface="Arial"/>
                <a:cs typeface="Arial"/>
              </a:rPr>
              <a:t>classifications, </a:t>
            </a:r>
            <a:r>
              <a:rPr dirty="0" sz="900" spc="-10">
                <a:latin typeface="Arial"/>
                <a:cs typeface="Arial"/>
              </a:rPr>
              <a:t>job</a:t>
            </a:r>
            <a:r>
              <a:rPr dirty="0" sz="900" spc="18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descriptions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000" spc="-35">
                <a:latin typeface="Arial"/>
                <a:cs typeface="Arial"/>
              </a:rPr>
              <a:t>Construct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matching </a:t>
            </a:r>
            <a:r>
              <a:rPr dirty="0" sz="1000" spc="-25">
                <a:latin typeface="Arial"/>
                <a:cs typeface="Arial"/>
              </a:rPr>
              <a:t>algorithm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45">
                <a:latin typeface="Arial"/>
                <a:cs typeface="Arial"/>
              </a:rPr>
              <a:t>compile </a:t>
            </a:r>
            <a:r>
              <a:rPr dirty="0" sz="1000" spc="-20">
                <a:latin typeface="Arial"/>
                <a:cs typeface="Arial"/>
              </a:rPr>
              <a:t>all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11667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5">
                <a:solidFill>
                  <a:srgbClr val="FFF200"/>
                </a:solidFill>
                <a:latin typeface="Arial"/>
                <a:cs typeface="Arial"/>
              </a:rPr>
              <a:t>Data </a:t>
            </a:r>
            <a:r>
              <a:rPr dirty="0" sz="1400" spc="-50">
                <a:solidFill>
                  <a:srgbClr val="FFF200"/>
                </a:solidFill>
                <a:latin typeface="Arial"/>
                <a:cs typeface="Arial"/>
              </a:rPr>
              <a:t>Preparation</a:t>
            </a:r>
            <a:r>
              <a:rPr dirty="0" sz="1400" spc="17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200"/>
                </a:solidFill>
                <a:latin typeface="Arial"/>
                <a:cs typeface="Arial"/>
              </a:rPr>
              <a:t>Workflow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347" y="954479"/>
            <a:ext cx="4158410" cy="1693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55">
                <a:solidFill>
                  <a:srgbClr val="FFF200"/>
                </a:solidFill>
              </a:rPr>
              <a:t>Cyclical </a:t>
            </a:r>
            <a:r>
              <a:rPr dirty="0" sz="1400" spc="-75">
                <a:solidFill>
                  <a:srgbClr val="FFF200"/>
                </a:solidFill>
              </a:rPr>
              <a:t>Demand </a:t>
            </a:r>
            <a:r>
              <a:rPr dirty="0" sz="1400" spc="-25">
                <a:solidFill>
                  <a:srgbClr val="FFF200"/>
                </a:solidFill>
              </a:rPr>
              <a:t>for </a:t>
            </a:r>
            <a:r>
              <a:rPr dirty="0" sz="1400" spc="-75">
                <a:solidFill>
                  <a:srgbClr val="FFF200"/>
                </a:solidFill>
              </a:rPr>
              <a:t>Economics</a:t>
            </a:r>
            <a:r>
              <a:rPr dirty="0" sz="1400" spc="-195">
                <a:solidFill>
                  <a:srgbClr val="FFF200"/>
                </a:solidFill>
              </a:rPr>
              <a:t> </a:t>
            </a:r>
            <a:r>
              <a:rPr dirty="0" sz="1400" spc="-40">
                <a:solidFill>
                  <a:srgbClr val="FFF200"/>
                </a:solidFill>
              </a:rPr>
              <a:t>PhD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323202" y="890663"/>
            <a:ext cx="1959711" cy="1425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090" y="890210"/>
            <a:ext cx="1959593" cy="1425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705" y="2532113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6877" y="2455029"/>
            <a:ext cx="4020820" cy="411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Arial"/>
                <a:cs typeface="Arial"/>
              </a:rPr>
              <a:t>Total </a:t>
            </a:r>
            <a:r>
              <a:rPr dirty="0" sz="1000" spc="-40">
                <a:latin typeface="Arial"/>
                <a:cs typeface="Arial"/>
              </a:rPr>
              <a:t>postings </a:t>
            </a:r>
            <a:r>
              <a:rPr dirty="0" sz="1000" spc="-80">
                <a:latin typeface="Arial"/>
                <a:cs typeface="Arial"/>
              </a:rPr>
              <a:t>decreased </a:t>
            </a:r>
            <a:r>
              <a:rPr dirty="0" sz="1000" spc="-60">
                <a:latin typeface="Arial"/>
                <a:cs typeface="Arial"/>
              </a:rPr>
              <a:t>by 22 </a:t>
            </a:r>
            <a:r>
              <a:rPr dirty="0" sz="1000" spc="-40">
                <a:latin typeface="Arial"/>
                <a:cs typeface="Arial"/>
              </a:rPr>
              <a:t>percent </a:t>
            </a:r>
            <a:r>
              <a:rPr dirty="0" sz="1000" spc="-60">
                <a:latin typeface="Arial"/>
                <a:cs typeface="Arial"/>
              </a:rPr>
              <a:t>between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2008–2010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76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30">
                <a:latin typeface="Arial"/>
                <a:cs typeface="Arial"/>
              </a:rPr>
              <a:t>largest </a:t>
            </a:r>
            <a:r>
              <a:rPr dirty="0" sz="900" spc="-20">
                <a:latin typeface="Arial"/>
                <a:cs typeface="Arial"/>
              </a:rPr>
              <a:t>drop: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5">
                <a:latin typeface="Arial"/>
                <a:cs typeface="Arial"/>
              </a:rPr>
              <a:t>full-time </a:t>
            </a:r>
            <a:r>
              <a:rPr dirty="0" sz="900" spc="-25">
                <a:latin typeface="Arial"/>
                <a:cs typeface="Arial"/>
              </a:rPr>
              <a:t>tenure </a:t>
            </a:r>
            <a:r>
              <a:rPr dirty="0" sz="900">
                <a:latin typeface="Arial"/>
                <a:cs typeface="Arial"/>
              </a:rPr>
              <a:t>track </a:t>
            </a:r>
            <a:r>
              <a:rPr dirty="0" sz="900" spc="-45">
                <a:latin typeface="Arial"/>
                <a:cs typeface="Arial"/>
              </a:rPr>
              <a:t>academic </a:t>
            </a:r>
            <a:r>
              <a:rPr dirty="0" sz="900" spc="-25">
                <a:latin typeface="Arial"/>
                <a:cs typeface="Arial"/>
              </a:rPr>
              <a:t>positions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30">
                <a:latin typeface="Arial"/>
                <a:cs typeface="Arial"/>
              </a:rPr>
              <a:t>U.S. </a:t>
            </a:r>
            <a:r>
              <a:rPr dirty="0" sz="900" spc="110">
                <a:latin typeface="Arial"/>
                <a:cs typeface="Arial"/>
              </a:rPr>
              <a:t>(</a:t>
            </a:r>
            <a:r>
              <a:rPr dirty="0" sz="900" spc="110" i="1">
                <a:latin typeface="Menlo"/>
                <a:cs typeface="Menlo"/>
              </a:rPr>
              <a:t>∼ </a:t>
            </a:r>
            <a:r>
              <a:rPr dirty="0" sz="900" spc="-45">
                <a:latin typeface="Arial"/>
                <a:cs typeface="Arial"/>
              </a:rPr>
              <a:t>45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 spc="10">
                <a:latin typeface="Arial"/>
                <a:cs typeface="Arial"/>
              </a:rPr>
              <a:t>%)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Theoretical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34" y="726135"/>
            <a:ext cx="146215" cy="146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534" y="1067752"/>
            <a:ext cx="146215" cy="14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8414" y="1068656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1409369"/>
            <a:ext cx="146215" cy="146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8414" y="141027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5E5E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34" y="1750987"/>
            <a:ext cx="146215" cy="146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8414" y="1751891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534" y="2092604"/>
            <a:ext cx="146215" cy="14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8414" y="2093508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0">
                <a:solidFill>
                  <a:srgbClr val="F9F9F9"/>
                </a:solidFill>
              </a:rPr>
              <a:t>1 </a:t>
            </a:r>
            <a:r>
              <a:rPr dirty="0" sz="1000" spc="-25">
                <a:hlinkClick r:id="rId7" action="ppaction://hlinksldjump"/>
              </a:rPr>
              <a:t>Literature</a:t>
            </a:r>
            <a:r>
              <a:rPr dirty="0" sz="1000" spc="-50">
                <a:hlinkClick r:id="rId7" action="ppaction://hlinksldjump"/>
              </a:rPr>
              <a:t> </a:t>
            </a:r>
            <a:r>
              <a:rPr dirty="0" sz="1000" spc="-70">
                <a:hlinkClick r:id="rId7" action="ppaction://hlinksldjump"/>
              </a:rPr>
              <a:t>Review</a:t>
            </a:r>
            <a:endParaRPr sz="10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dirty="0" spc="-20">
                <a:hlinkClick r:id="rId8" action="ppaction://hlinksldjump"/>
              </a:rPr>
              <a:t>Data</a:t>
            </a:r>
          </a:p>
          <a:p>
            <a:pPr marL="162560" marR="5080">
              <a:lnSpc>
                <a:spcPct val="224200"/>
              </a:lnSpc>
            </a:pPr>
            <a:r>
              <a:rPr dirty="0" spc="-35">
                <a:solidFill>
                  <a:srgbClr val="000000"/>
                </a:solidFill>
                <a:hlinkClick r:id="rId2" action="ppaction://hlinksldjump"/>
              </a:rPr>
              <a:t>Theoretical </a:t>
            </a:r>
            <a:r>
              <a:rPr dirty="0" spc="-30">
                <a:solidFill>
                  <a:srgbClr val="000000"/>
                </a:solidFill>
                <a:hlinkClick r:id="rId2" action="ppaction://hlinksldjump"/>
              </a:rPr>
              <a:t>Model 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 spc="-30">
                <a:hlinkClick r:id="rId9" action="ppaction://hlinksldjump"/>
              </a:rPr>
              <a:t>Empirical </a:t>
            </a:r>
            <a:r>
              <a:rPr dirty="0" spc="-60">
                <a:hlinkClick r:id="rId9" action="ppaction://hlinksldjump"/>
              </a:rPr>
              <a:t>Results </a:t>
            </a:r>
            <a:r>
              <a:rPr dirty="0" spc="-60"/>
              <a:t> </a:t>
            </a:r>
            <a:r>
              <a:rPr dirty="0" spc="-55">
                <a:hlinkClick r:id="rId10" action="ppaction://hlinksldjump"/>
              </a:rPr>
              <a:t>Conclusion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Theoretical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200"/>
                </a:solidFill>
              </a:rPr>
              <a:t>Theoretical </a:t>
            </a:r>
            <a:r>
              <a:rPr dirty="0" sz="1400" spc="-65">
                <a:solidFill>
                  <a:srgbClr val="FFF200"/>
                </a:solidFill>
              </a:rPr>
              <a:t>Framework: </a:t>
            </a:r>
            <a:r>
              <a:rPr dirty="0" sz="1400" spc="-50">
                <a:solidFill>
                  <a:srgbClr val="FFF200"/>
                </a:solidFill>
              </a:rPr>
              <a:t>task-specific </a:t>
            </a:r>
            <a:r>
              <a:rPr dirty="0" sz="1400" spc="-70">
                <a:solidFill>
                  <a:srgbClr val="FFF200"/>
                </a:solidFill>
              </a:rPr>
              <a:t>human</a:t>
            </a:r>
            <a:r>
              <a:rPr dirty="0" sz="1400" spc="-55">
                <a:solidFill>
                  <a:srgbClr val="FFF200"/>
                </a:solidFill>
              </a:rPr>
              <a:t> </a:t>
            </a:r>
            <a:r>
              <a:rPr dirty="0" sz="1400" spc="-30">
                <a:solidFill>
                  <a:srgbClr val="FFF200"/>
                </a:solidFill>
              </a:rPr>
              <a:t>capital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65732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86570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705" y="185660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4395" y="2334387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395" y="2490584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6705" y="2712681"/>
            <a:ext cx="59613" cy="59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6877" y="523678"/>
            <a:ext cx="4126865" cy="266255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000" spc="-50">
                <a:latin typeface="Arial"/>
                <a:cs typeface="Arial"/>
              </a:rPr>
              <a:t>How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do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economists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accumulate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human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capital?</a:t>
            </a:r>
            <a:endParaRPr sz="1000">
              <a:latin typeface="Arial"/>
              <a:cs typeface="Arial"/>
            </a:endParaRPr>
          </a:p>
          <a:p>
            <a:pPr marL="12700" marR="277495">
              <a:lnSpc>
                <a:spcPts val="1100"/>
              </a:lnSpc>
              <a:spcBef>
                <a:spcPts val="560"/>
              </a:spcBef>
            </a:pPr>
            <a:r>
              <a:rPr dirty="0" sz="1000" spc="-40">
                <a:latin typeface="Arial"/>
                <a:cs typeface="Arial"/>
              </a:rPr>
              <a:t>Theory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55">
                <a:latin typeface="Arial"/>
                <a:cs typeface="Arial"/>
              </a:rPr>
              <a:t>human </a:t>
            </a:r>
            <a:r>
              <a:rPr dirty="0" sz="1000" spc="-20">
                <a:latin typeface="Arial"/>
                <a:cs typeface="Arial"/>
              </a:rPr>
              <a:t>capital </a:t>
            </a:r>
            <a:r>
              <a:rPr dirty="0" sz="1000" spc="-40">
                <a:latin typeface="Arial"/>
                <a:cs typeface="Arial"/>
              </a:rPr>
              <a:t>accumulation </a:t>
            </a:r>
            <a:r>
              <a:rPr dirty="0" sz="1000" spc="-60">
                <a:latin typeface="Arial"/>
                <a:cs typeface="Arial"/>
              </a:rPr>
              <a:t>provides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foundation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70">
                <a:latin typeface="Arial"/>
                <a:cs typeface="Arial"/>
              </a:rPr>
              <a:t>career  </a:t>
            </a:r>
            <a:r>
              <a:rPr dirty="0" sz="1000" spc="-55">
                <a:latin typeface="Arial"/>
                <a:cs typeface="Arial"/>
              </a:rPr>
              <a:t>development</a:t>
            </a:r>
            <a:endParaRPr sz="1000">
              <a:latin typeface="Arial"/>
              <a:cs typeface="Arial"/>
            </a:endParaRPr>
          </a:p>
          <a:p>
            <a:pPr marL="265430" marR="41910" indent="-152400">
              <a:lnSpc>
                <a:spcPct val="101499"/>
              </a:lnSpc>
              <a:spcBef>
                <a:spcPts val="15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35">
                <a:latin typeface="Arial"/>
                <a:cs typeface="Arial"/>
              </a:rPr>
              <a:t>human </a:t>
            </a:r>
            <a:r>
              <a:rPr dirty="0" sz="900" spc="-15">
                <a:latin typeface="Arial"/>
                <a:cs typeface="Arial"/>
              </a:rPr>
              <a:t>capital </a:t>
            </a:r>
            <a:r>
              <a:rPr dirty="0" sz="900" spc="-25">
                <a:latin typeface="Arial"/>
                <a:cs typeface="Arial"/>
              </a:rPr>
              <a:t>accumulation </a:t>
            </a:r>
            <a:r>
              <a:rPr dirty="0" sz="900" spc="-40">
                <a:latin typeface="Arial"/>
                <a:cs typeface="Arial"/>
              </a:rPr>
              <a:t>is </a:t>
            </a:r>
            <a:r>
              <a:rPr dirty="0" sz="900" spc="-30">
                <a:latin typeface="Arial"/>
                <a:cs typeface="Arial"/>
              </a:rPr>
              <a:t>largely determined </a:t>
            </a:r>
            <a:r>
              <a:rPr dirty="0" sz="900" spc="-20">
                <a:latin typeface="Arial"/>
                <a:cs typeface="Arial"/>
              </a:rPr>
              <a:t>during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5">
                <a:latin typeface="Arial"/>
                <a:cs typeface="Arial"/>
              </a:rPr>
              <a:t>first </a:t>
            </a:r>
            <a:r>
              <a:rPr dirty="0" sz="900" spc="-60">
                <a:latin typeface="Arial"/>
                <a:cs typeface="Arial"/>
              </a:rPr>
              <a:t>decade </a:t>
            </a:r>
            <a:r>
              <a:rPr dirty="0" sz="900" spc="-10">
                <a:latin typeface="Arial"/>
                <a:cs typeface="Arial"/>
              </a:rPr>
              <a:t>of  </a:t>
            </a:r>
            <a:r>
              <a:rPr dirty="0" sz="900" spc="-45">
                <a:latin typeface="Arial"/>
                <a:cs typeface="Arial"/>
              </a:rPr>
              <a:t>one’s </a:t>
            </a:r>
            <a:r>
              <a:rPr dirty="0" sz="900" spc="-50">
                <a:latin typeface="Arial"/>
                <a:cs typeface="Arial"/>
              </a:rPr>
              <a:t>career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15">
                <a:latin typeface="Arial"/>
                <a:cs typeface="Arial"/>
              </a:rPr>
              <a:t>high-skill </a:t>
            </a:r>
            <a:r>
              <a:rPr dirty="0" sz="900" spc="-30">
                <a:latin typeface="Arial"/>
                <a:cs typeface="Arial"/>
              </a:rPr>
              <a:t>occupations </a:t>
            </a:r>
            <a:r>
              <a:rPr dirty="0" sz="900" spc="-50">
                <a:latin typeface="Arial"/>
                <a:cs typeface="Arial"/>
              </a:rPr>
              <a:t>(Rosen </a:t>
            </a:r>
            <a:r>
              <a:rPr dirty="0" sz="900" spc="-35">
                <a:latin typeface="Arial"/>
                <a:cs typeface="Arial"/>
              </a:rPr>
              <a:t>1990, </a:t>
            </a:r>
            <a:r>
              <a:rPr dirty="0" sz="900" spc="-10">
                <a:latin typeface="Arial"/>
                <a:cs typeface="Arial"/>
              </a:rPr>
              <a:t>O’Flaherty </a:t>
            </a:r>
            <a:r>
              <a:rPr dirty="0" sz="900" spc="-40">
                <a:latin typeface="Arial"/>
                <a:cs typeface="Arial"/>
              </a:rPr>
              <a:t>and Siow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1995)</a:t>
            </a:r>
            <a:endParaRPr sz="900">
              <a:latin typeface="Arial"/>
              <a:cs typeface="Arial"/>
            </a:endParaRPr>
          </a:p>
          <a:p>
            <a:pPr marL="265430" marR="87630" indent="-152400">
              <a:lnSpc>
                <a:spcPct val="101499"/>
              </a:lnSpc>
              <a:spcBef>
                <a:spcPts val="28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40">
                <a:latin typeface="Arial"/>
                <a:cs typeface="Arial"/>
              </a:rPr>
              <a:t>Gibbons and </a:t>
            </a:r>
            <a:r>
              <a:rPr dirty="0" sz="900" spc="-30">
                <a:latin typeface="Arial"/>
                <a:cs typeface="Arial"/>
              </a:rPr>
              <a:t>Waldman </a:t>
            </a:r>
            <a:r>
              <a:rPr dirty="0" sz="900" spc="-15">
                <a:latin typeface="Arial"/>
                <a:cs typeface="Arial"/>
              </a:rPr>
              <a:t>(2006) </a:t>
            </a:r>
            <a:r>
              <a:rPr dirty="0" sz="900" spc="-55">
                <a:latin typeface="Arial"/>
                <a:cs typeface="Arial"/>
              </a:rPr>
              <a:t>suggests </a:t>
            </a:r>
            <a:r>
              <a:rPr dirty="0" sz="900" spc="-25">
                <a:latin typeface="Arial"/>
                <a:cs typeface="Arial"/>
              </a:rPr>
              <a:t>task-specific </a:t>
            </a:r>
            <a:r>
              <a:rPr dirty="0" sz="900" spc="-35">
                <a:latin typeface="Arial"/>
                <a:cs typeface="Arial"/>
              </a:rPr>
              <a:t>human </a:t>
            </a:r>
            <a:r>
              <a:rPr dirty="0" sz="900" spc="-15">
                <a:latin typeface="Arial"/>
                <a:cs typeface="Arial"/>
              </a:rPr>
              <a:t>capital </a:t>
            </a:r>
            <a:r>
              <a:rPr dirty="0" sz="900" spc="-40">
                <a:latin typeface="Arial"/>
                <a:cs typeface="Arial"/>
              </a:rPr>
              <a:t>approach  </a:t>
            </a:r>
            <a:r>
              <a:rPr dirty="0" sz="900" spc="20">
                <a:latin typeface="Arial"/>
                <a:cs typeface="Arial"/>
              </a:rPr>
              <a:t>to </a:t>
            </a:r>
            <a:r>
              <a:rPr dirty="0" sz="900" spc="-35">
                <a:latin typeface="Arial"/>
                <a:cs typeface="Arial"/>
              </a:rPr>
              <a:t>explain </a:t>
            </a:r>
            <a:r>
              <a:rPr dirty="0" sz="900" spc="-25">
                <a:latin typeface="Arial"/>
                <a:cs typeface="Arial"/>
              </a:rPr>
              <a:t>persistent </a:t>
            </a:r>
            <a:r>
              <a:rPr dirty="0" sz="900" spc="-65">
                <a:latin typeface="Arial"/>
                <a:cs typeface="Arial"/>
              </a:rPr>
              <a:t>wage </a:t>
            </a:r>
            <a:r>
              <a:rPr dirty="0" sz="900" spc="-35">
                <a:latin typeface="Arial"/>
                <a:cs typeface="Arial"/>
              </a:rPr>
              <a:t>effects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10">
                <a:latin typeface="Arial"/>
                <a:cs typeface="Arial"/>
              </a:rPr>
              <a:t>initial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conditions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000" spc="-35">
                <a:latin typeface="Arial"/>
                <a:cs typeface="Arial"/>
              </a:rPr>
              <a:t>The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idea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is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based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on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that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a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worker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develops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skills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according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to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tasks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35">
                <a:latin typeface="Arial"/>
                <a:cs typeface="Arial"/>
              </a:rPr>
              <a:t>e.g. acquire </a:t>
            </a:r>
            <a:r>
              <a:rPr dirty="0" sz="900" spc="-25">
                <a:latin typeface="Arial"/>
                <a:cs typeface="Arial"/>
              </a:rPr>
              <a:t>teaching skills </a:t>
            </a:r>
            <a:r>
              <a:rPr dirty="0" sz="900" spc="-45">
                <a:latin typeface="Arial"/>
                <a:cs typeface="Arial"/>
              </a:rPr>
              <a:t>more </a:t>
            </a:r>
            <a:r>
              <a:rPr dirty="0" sz="900" spc="25">
                <a:latin typeface="Arial"/>
                <a:cs typeface="Arial"/>
              </a:rPr>
              <a:t>if </a:t>
            </a:r>
            <a:r>
              <a:rPr dirty="0" sz="900" spc="-55">
                <a:latin typeface="Arial"/>
                <a:cs typeface="Arial"/>
              </a:rPr>
              <a:t>one </a:t>
            </a:r>
            <a:r>
              <a:rPr dirty="0" sz="900" spc="-45">
                <a:latin typeface="Arial"/>
                <a:cs typeface="Arial"/>
              </a:rPr>
              <a:t>placed </a:t>
            </a:r>
            <a:r>
              <a:rPr dirty="0" sz="900" spc="10">
                <a:latin typeface="Arial"/>
                <a:cs typeface="Arial"/>
              </a:rPr>
              <a:t>at </a:t>
            </a:r>
            <a:r>
              <a:rPr dirty="0" sz="900" spc="-15">
                <a:latin typeface="Arial"/>
                <a:cs typeface="Arial"/>
              </a:rPr>
              <a:t>liberal </a:t>
            </a:r>
            <a:r>
              <a:rPr dirty="0" sz="900" spc="-25">
                <a:latin typeface="Arial"/>
                <a:cs typeface="Arial"/>
              </a:rPr>
              <a:t>arts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college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5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50">
                <a:latin typeface="Arial"/>
                <a:cs typeface="Arial"/>
              </a:rPr>
              <a:t>it </a:t>
            </a:r>
            <a:r>
              <a:rPr dirty="0" sz="900" spc="-40">
                <a:latin typeface="Arial"/>
                <a:cs typeface="Arial"/>
              </a:rPr>
              <a:t>is </a:t>
            </a:r>
            <a:r>
              <a:rPr dirty="0" sz="900" spc="-15">
                <a:latin typeface="Arial"/>
                <a:cs typeface="Arial"/>
              </a:rPr>
              <a:t>different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20">
                <a:latin typeface="Arial"/>
                <a:cs typeface="Arial"/>
              </a:rPr>
              <a:t>to</a:t>
            </a:r>
            <a:endParaRPr sz="9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65"/>
              </a:spcBef>
            </a:pPr>
            <a:r>
              <a:rPr dirty="0" sz="800" spc="-20">
                <a:latin typeface="Arial"/>
                <a:cs typeface="Arial"/>
              </a:rPr>
              <a:t>general-purpose </a:t>
            </a:r>
            <a:r>
              <a:rPr dirty="0" sz="800" spc="-15">
                <a:latin typeface="Arial"/>
                <a:cs typeface="Arial"/>
              </a:rPr>
              <a:t>human </a:t>
            </a:r>
            <a:r>
              <a:rPr dirty="0" sz="800">
                <a:latin typeface="Arial"/>
                <a:cs typeface="Arial"/>
              </a:rPr>
              <a:t>capital:</a:t>
            </a:r>
            <a:r>
              <a:rPr dirty="0" sz="800" spc="-11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education</a:t>
            </a:r>
            <a:endParaRPr sz="8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270"/>
              </a:spcBef>
            </a:pPr>
            <a:r>
              <a:rPr dirty="0" sz="800" spc="20">
                <a:latin typeface="Arial"/>
                <a:cs typeface="Arial"/>
              </a:rPr>
              <a:t>firm </a:t>
            </a:r>
            <a:r>
              <a:rPr dirty="0" sz="800" spc="10">
                <a:latin typeface="Arial"/>
                <a:cs typeface="Arial"/>
              </a:rPr>
              <a:t>(or </a:t>
            </a:r>
            <a:r>
              <a:rPr dirty="0" sz="800">
                <a:latin typeface="Arial"/>
                <a:cs typeface="Arial"/>
              </a:rPr>
              <a:t>occupation) </a:t>
            </a:r>
            <a:r>
              <a:rPr dirty="0" sz="800" spc="-15">
                <a:latin typeface="Arial"/>
                <a:cs typeface="Arial"/>
              </a:rPr>
              <a:t>specific human</a:t>
            </a:r>
            <a:r>
              <a:rPr dirty="0" sz="800" spc="7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capital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 spc="-45">
                <a:latin typeface="Arial"/>
                <a:cs typeface="Arial"/>
              </a:rPr>
              <a:t>Job </a:t>
            </a:r>
            <a:r>
              <a:rPr dirty="0" sz="1000" spc="-15">
                <a:latin typeface="Arial"/>
                <a:cs typeface="Arial"/>
              </a:rPr>
              <a:t>mobility </a:t>
            </a:r>
            <a:r>
              <a:rPr dirty="0" sz="1000" spc="-40">
                <a:latin typeface="Arial"/>
                <a:cs typeface="Arial"/>
              </a:rPr>
              <a:t>would </a:t>
            </a:r>
            <a:r>
              <a:rPr dirty="0" sz="1000" spc="-65">
                <a:latin typeface="Arial"/>
                <a:cs typeface="Arial"/>
              </a:rPr>
              <a:t>raise </a:t>
            </a:r>
            <a:r>
              <a:rPr dirty="0" sz="1000" spc="-55">
                <a:latin typeface="Arial"/>
                <a:cs typeface="Arial"/>
              </a:rPr>
              <a:t>questions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20">
                <a:latin typeface="Arial"/>
                <a:cs typeface="Arial"/>
              </a:rPr>
              <a:t>transferability of</a:t>
            </a:r>
            <a:r>
              <a:rPr dirty="0" sz="1000" spc="114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skills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8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45">
                <a:latin typeface="Arial"/>
                <a:cs typeface="Arial"/>
              </a:rPr>
              <a:t>more </a:t>
            </a:r>
            <a:r>
              <a:rPr dirty="0" sz="900" spc="-25">
                <a:latin typeface="Arial"/>
                <a:cs typeface="Arial"/>
              </a:rPr>
              <a:t>costly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 spc="-55">
                <a:latin typeface="Arial"/>
                <a:cs typeface="Arial"/>
              </a:rPr>
              <a:t>whose </a:t>
            </a:r>
            <a:r>
              <a:rPr dirty="0" sz="900" spc="-25">
                <a:latin typeface="Arial"/>
                <a:cs typeface="Arial"/>
              </a:rPr>
              <a:t>skills </a:t>
            </a:r>
            <a:r>
              <a:rPr dirty="0" sz="900" spc="-55">
                <a:latin typeface="Arial"/>
                <a:cs typeface="Arial"/>
              </a:rPr>
              <a:t>are </a:t>
            </a:r>
            <a:r>
              <a:rPr dirty="0" sz="900">
                <a:latin typeface="Arial"/>
                <a:cs typeface="Arial"/>
              </a:rPr>
              <a:t>not </a:t>
            </a:r>
            <a:r>
              <a:rPr dirty="0" sz="900" spc="-25">
                <a:latin typeface="Arial"/>
                <a:cs typeface="Arial"/>
              </a:rPr>
              <a:t>transferable </a:t>
            </a:r>
            <a:r>
              <a:rPr dirty="0" sz="900" spc="-60">
                <a:latin typeface="Arial"/>
                <a:cs typeface="Arial"/>
              </a:rPr>
              <a:t>across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jobs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0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5">
                <a:latin typeface="Arial"/>
                <a:cs typeface="Arial"/>
              </a:rPr>
              <a:t>critical </a:t>
            </a:r>
            <a:r>
              <a:rPr dirty="0" sz="900" spc="10">
                <a:latin typeface="Arial"/>
                <a:cs typeface="Arial"/>
              </a:rPr>
              <a:t>at </a:t>
            </a:r>
            <a:r>
              <a:rPr dirty="0" sz="900" spc="-50">
                <a:latin typeface="Arial"/>
                <a:cs typeface="Arial"/>
              </a:rPr>
              <a:t>research </a:t>
            </a:r>
            <a:r>
              <a:rPr dirty="0" sz="900" spc="-30">
                <a:latin typeface="Arial"/>
                <a:cs typeface="Arial"/>
              </a:rPr>
              <a:t>universities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25">
                <a:latin typeface="Arial"/>
                <a:cs typeface="Arial"/>
              </a:rPr>
              <a:t>which </a:t>
            </a:r>
            <a:r>
              <a:rPr dirty="0" sz="900" spc="-35">
                <a:latin typeface="Arial"/>
                <a:cs typeface="Arial"/>
              </a:rPr>
              <a:t>early </a:t>
            </a:r>
            <a:r>
              <a:rPr dirty="0" sz="900" spc="-15">
                <a:latin typeface="Arial"/>
                <a:cs typeface="Arial"/>
              </a:rPr>
              <a:t>switching </a:t>
            </a:r>
            <a:r>
              <a:rPr dirty="0" sz="900" spc="-35">
                <a:latin typeface="Arial"/>
                <a:cs typeface="Arial"/>
              </a:rPr>
              <a:t>tends </a:t>
            </a:r>
            <a:r>
              <a:rPr dirty="0" sz="900" spc="20">
                <a:latin typeface="Arial"/>
                <a:cs typeface="Arial"/>
              </a:rPr>
              <a:t>to </a:t>
            </a:r>
            <a:r>
              <a:rPr dirty="0" sz="900" spc="-50">
                <a:latin typeface="Arial"/>
                <a:cs typeface="Arial"/>
              </a:rPr>
              <a:t>be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discouraged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Theoretical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200"/>
                </a:solidFill>
              </a:rPr>
              <a:t>Division </a:t>
            </a:r>
            <a:r>
              <a:rPr dirty="0" sz="1400" spc="-25">
                <a:solidFill>
                  <a:srgbClr val="FFF200"/>
                </a:solidFill>
              </a:rPr>
              <a:t>of </a:t>
            </a:r>
            <a:r>
              <a:rPr dirty="0" sz="1400" spc="-100">
                <a:solidFill>
                  <a:srgbClr val="FFF200"/>
                </a:solidFill>
              </a:rPr>
              <a:t>Tasks </a:t>
            </a:r>
            <a:r>
              <a:rPr dirty="0" sz="1400" spc="-80">
                <a:solidFill>
                  <a:srgbClr val="FFF200"/>
                </a:solidFill>
              </a:rPr>
              <a:t>by</a:t>
            </a:r>
            <a:r>
              <a:rPr dirty="0" sz="1400" spc="-170">
                <a:solidFill>
                  <a:srgbClr val="FFF200"/>
                </a:solidFill>
              </a:rPr>
              <a:t> </a:t>
            </a:r>
            <a:r>
              <a:rPr dirty="0" sz="1400" spc="-45">
                <a:solidFill>
                  <a:srgbClr val="FFF200"/>
                </a:solidFill>
              </a:rPr>
              <a:t>Occupation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24166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72736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2623" y="2872661"/>
            <a:ext cx="351155" cy="101600"/>
          </a:xfrm>
          <a:custGeom>
            <a:avLst/>
            <a:gdLst/>
            <a:ahLst/>
            <a:cxnLst/>
            <a:rect l="l" t="t" r="r" b="b"/>
            <a:pathLst>
              <a:path w="351155" h="101600">
                <a:moveTo>
                  <a:pt x="300484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300484" y="101221"/>
                </a:lnTo>
                <a:lnTo>
                  <a:pt x="320135" y="97228"/>
                </a:lnTo>
                <a:lnTo>
                  <a:pt x="336228" y="86354"/>
                </a:lnTo>
                <a:lnTo>
                  <a:pt x="347101" y="70262"/>
                </a:lnTo>
                <a:lnTo>
                  <a:pt x="351095" y="50610"/>
                </a:lnTo>
                <a:lnTo>
                  <a:pt x="347101" y="30959"/>
                </a:lnTo>
                <a:lnTo>
                  <a:pt x="336228" y="14866"/>
                </a:lnTo>
                <a:lnTo>
                  <a:pt x="320135" y="3993"/>
                </a:lnTo>
                <a:lnTo>
                  <a:pt x="30048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2623" y="2872661"/>
            <a:ext cx="351155" cy="101600"/>
          </a:xfrm>
          <a:custGeom>
            <a:avLst/>
            <a:gdLst/>
            <a:ahLst/>
            <a:cxnLst/>
            <a:rect l="l" t="t" r="r" b="b"/>
            <a:pathLst>
              <a:path w="35115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300484" y="0"/>
                </a:lnTo>
                <a:lnTo>
                  <a:pt x="320135" y="3993"/>
                </a:lnTo>
                <a:lnTo>
                  <a:pt x="336228" y="14866"/>
                </a:lnTo>
                <a:lnTo>
                  <a:pt x="347101" y="30959"/>
                </a:lnTo>
                <a:lnTo>
                  <a:pt x="351095" y="50610"/>
                </a:lnTo>
                <a:lnTo>
                  <a:pt x="347101" y="70262"/>
                </a:lnTo>
                <a:lnTo>
                  <a:pt x="336228" y="86354"/>
                </a:lnTo>
                <a:lnTo>
                  <a:pt x="320135" y="97228"/>
                </a:lnTo>
                <a:lnTo>
                  <a:pt x="300484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6877" y="558958"/>
            <a:ext cx="4053204" cy="241554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000" spc="-25">
                <a:latin typeface="Arial"/>
                <a:cs typeface="Arial"/>
              </a:rPr>
              <a:t>Literature </a:t>
            </a:r>
            <a:r>
              <a:rPr dirty="0" sz="1000" spc="-95">
                <a:latin typeface="Arial"/>
                <a:cs typeface="Arial"/>
              </a:rPr>
              <a:t>use </a:t>
            </a:r>
            <a:r>
              <a:rPr dirty="0" sz="1000" spc="-35">
                <a:latin typeface="Arial"/>
                <a:cs typeface="Arial"/>
              </a:rPr>
              <a:t>occupational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30">
                <a:latin typeface="Arial"/>
                <a:cs typeface="Arial"/>
              </a:rPr>
              <a:t>industry </a:t>
            </a:r>
            <a:r>
              <a:rPr dirty="0" sz="1000" spc="-75">
                <a:latin typeface="Arial"/>
                <a:cs typeface="Arial"/>
              </a:rPr>
              <a:t>codes </a:t>
            </a:r>
            <a:r>
              <a:rPr dirty="0" sz="1000" spc="-25">
                <a:latin typeface="Arial"/>
                <a:cs typeface="Arial"/>
              </a:rPr>
              <a:t>from the</a:t>
            </a:r>
            <a:r>
              <a:rPr dirty="0" sz="1000" spc="160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census</a:t>
            </a:r>
            <a:endParaRPr sz="1000">
              <a:latin typeface="Arial"/>
              <a:cs typeface="Arial"/>
            </a:endParaRPr>
          </a:p>
          <a:p>
            <a:pPr marL="265430" marR="5080" indent="-152400">
              <a:lnSpc>
                <a:spcPct val="101499"/>
              </a:lnSpc>
              <a:spcBef>
                <a:spcPts val="60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55">
                <a:latin typeface="Arial"/>
                <a:cs typeface="Arial"/>
              </a:rPr>
              <a:t>change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25">
                <a:latin typeface="Arial"/>
                <a:cs typeface="Arial"/>
              </a:rPr>
              <a:t>occupation </a:t>
            </a:r>
            <a:r>
              <a:rPr dirty="0" sz="900" spc="-60">
                <a:latin typeface="Arial"/>
                <a:cs typeface="Arial"/>
              </a:rPr>
              <a:t>means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25">
                <a:latin typeface="Arial"/>
                <a:cs typeface="Arial"/>
              </a:rPr>
              <a:t>skills </a:t>
            </a:r>
            <a:r>
              <a:rPr dirty="0" sz="900" spc="-30">
                <a:latin typeface="Arial"/>
                <a:cs typeface="Arial"/>
              </a:rPr>
              <a:t>required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 spc="-50">
                <a:latin typeface="Arial"/>
                <a:cs typeface="Arial"/>
              </a:rPr>
              <a:t>new </a:t>
            </a:r>
            <a:r>
              <a:rPr dirty="0" sz="900" spc="-30">
                <a:latin typeface="Arial"/>
                <a:cs typeface="Arial"/>
              </a:rPr>
              <a:t>occupations would </a:t>
            </a:r>
            <a:r>
              <a:rPr dirty="0" sz="900" spc="-50">
                <a:latin typeface="Arial"/>
                <a:cs typeface="Arial"/>
              </a:rPr>
              <a:t>be  </a:t>
            </a:r>
            <a:r>
              <a:rPr dirty="0" sz="900" spc="-15">
                <a:latin typeface="Arial"/>
                <a:cs typeface="Arial"/>
              </a:rPr>
              <a:t>substantially different </a:t>
            </a:r>
            <a:r>
              <a:rPr dirty="0" sz="900" spc="-5">
                <a:latin typeface="Arial"/>
                <a:cs typeface="Arial"/>
              </a:rPr>
              <a:t>from </a:t>
            </a:r>
            <a:r>
              <a:rPr dirty="0" sz="900" spc="-35">
                <a:latin typeface="Arial"/>
                <a:cs typeface="Arial"/>
              </a:rPr>
              <a:t>those </a:t>
            </a:r>
            <a:r>
              <a:rPr dirty="0" sz="900" spc="-65">
                <a:latin typeface="Arial"/>
                <a:cs typeface="Arial"/>
              </a:rPr>
              <a:t>used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15">
                <a:latin typeface="Arial"/>
                <a:cs typeface="Arial"/>
              </a:rPr>
              <a:t>the</a:t>
            </a:r>
            <a:r>
              <a:rPr dirty="0" sz="900" spc="1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old</a:t>
            </a:r>
            <a:endParaRPr sz="900">
              <a:latin typeface="Arial"/>
              <a:cs typeface="Arial"/>
            </a:endParaRPr>
          </a:p>
          <a:p>
            <a:pPr marL="265430" marR="344170" indent="-152400">
              <a:lnSpc>
                <a:spcPct val="101499"/>
              </a:lnSpc>
              <a:spcBef>
                <a:spcPts val="42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65">
                <a:latin typeface="Arial"/>
                <a:cs typeface="Arial"/>
              </a:rPr>
              <a:t>need </a:t>
            </a:r>
            <a:r>
              <a:rPr dirty="0" sz="900" spc="20">
                <a:latin typeface="Arial"/>
                <a:cs typeface="Arial"/>
              </a:rPr>
              <a:t>to </a:t>
            </a:r>
            <a:r>
              <a:rPr dirty="0" sz="900" spc="-15">
                <a:latin typeface="Arial"/>
                <a:cs typeface="Arial"/>
              </a:rPr>
              <a:t>build </a:t>
            </a:r>
            <a:r>
              <a:rPr dirty="0" sz="900" spc="-25">
                <a:latin typeface="Arial"/>
                <a:cs typeface="Arial"/>
              </a:rPr>
              <a:t>another </a:t>
            </a:r>
            <a:r>
              <a:rPr dirty="0" sz="900" spc="-30">
                <a:latin typeface="Arial"/>
                <a:cs typeface="Arial"/>
              </a:rPr>
              <a:t>index </a:t>
            </a:r>
            <a:r>
              <a:rPr dirty="0" sz="900" spc="-65">
                <a:latin typeface="Arial"/>
                <a:cs typeface="Arial"/>
              </a:rPr>
              <a:t>because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30">
                <a:latin typeface="Arial"/>
                <a:cs typeface="Arial"/>
              </a:rPr>
              <a:t>small </a:t>
            </a:r>
            <a:r>
              <a:rPr dirty="0" sz="900" spc="-40">
                <a:latin typeface="Arial"/>
                <a:cs typeface="Arial"/>
              </a:rPr>
              <a:t>range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30">
                <a:latin typeface="Arial"/>
                <a:cs typeface="Arial"/>
              </a:rPr>
              <a:t>occupations  </a:t>
            </a:r>
            <a:r>
              <a:rPr dirty="0" sz="900" spc="-40">
                <a:latin typeface="Arial"/>
                <a:cs typeface="Arial"/>
              </a:rPr>
              <a:t>economists </a:t>
            </a:r>
            <a:r>
              <a:rPr dirty="0" sz="900" spc="-30">
                <a:latin typeface="Arial"/>
                <a:cs typeface="Arial"/>
              </a:rPr>
              <a:t>would work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at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40">
                <a:latin typeface="Arial"/>
                <a:cs typeface="Arial"/>
              </a:rPr>
              <a:t>Define occupations </a:t>
            </a:r>
            <a:r>
              <a:rPr dirty="0" sz="1000" spc="-60">
                <a:latin typeface="Arial"/>
                <a:cs typeface="Arial"/>
              </a:rPr>
              <a:t>by </a:t>
            </a:r>
            <a:r>
              <a:rPr dirty="0" sz="1000" spc="-50">
                <a:latin typeface="Arial"/>
                <a:cs typeface="Arial"/>
              </a:rPr>
              <a:t>analyzing </a:t>
            </a:r>
            <a:r>
              <a:rPr dirty="0" sz="1000" spc="-25">
                <a:latin typeface="Arial"/>
                <a:cs typeface="Arial"/>
              </a:rPr>
              <a:t>job </a:t>
            </a:r>
            <a:r>
              <a:rPr dirty="0" sz="1000" spc="-45">
                <a:latin typeface="Arial"/>
                <a:cs typeface="Arial"/>
              </a:rPr>
              <a:t>descriptions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30">
                <a:latin typeface="Arial"/>
                <a:cs typeface="Arial"/>
              </a:rPr>
              <a:t>other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sources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62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50">
                <a:latin typeface="Arial"/>
                <a:cs typeface="Arial"/>
              </a:rPr>
              <a:t>R1 </a:t>
            </a:r>
            <a:r>
              <a:rPr dirty="0" sz="900" spc="-25">
                <a:latin typeface="Arial"/>
                <a:cs typeface="Arial"/>
              </a:rPr>
              <a:t>university </a:t>
            </a:r>
            <a:r>
              <a:rPr dirty="0" sz="900" spc="-35">
                <a:latin typeface="Arial"/>
                <a:cs typeface="Arial"/>
              </a:rPr>
              <a:t>defined </a:t>
            </a:r>
            <a:r>
              <a:rPr dirty="0" sz="900" spc="-40">
                <a:latin typeface="Arial"/>
                <a:cs typeface="Arial"/>
              </a:rPr>
              <a:t>by </a:t>
            </a:r>
            <a:r>
              <a:rPr dirty="0" sz="900" spc="-50">
                <a:latin typeface="Arial"/>
                <a:cs typeface="Arial"/>
              </a:rPr>
              <a:t>Carnegie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Classifications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4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15">
                <a:latin typeface="Arial"/>
                <a:cs typeface="Arial"/>
              </a:rPr>
              <a:t>All </a:t>
            </a:r>
            <a:r>
              <a:rPr dirty="0" sz="900" spc="-20">
                <a:latin typeface="Arial"/>
                <a:cs typeface="Arial"/>
              </a:rPr>
              <a:t>other </a:t>
            </a:r>
            <a:r>
              <a:rPr dirty="0" sz="900" spc="-30">
                <a:latin typeface="Arial"/>
                <a:cs typeface="Arial"/>
              </a:rPr>
              <a:t>universities </a:t>
            </a:r>
            <a:r>
              <a:rPr dirty="0" sz="900" spc="-5">
                <a:latin typeface="Arial"/>
                <a:cs typeface="Arial"/>
              </a:rPr>
              <a:t>in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US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4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65">
                <a:latin typeface="Arial"/>
                <a:cs typeface="Arial"/>
              </a:rPr>
              <a:t>Research </a:t>
            </a:r>
            <a:r>
              <a:rPr dirty="0" sz="900" spc="-25">
                <a:latin typeface="Arial"/>
                <a:cs typeface="Arial"/>
              </a:rPr>
              <a:t>organization </a:t>
            </a:r>
            <a:r>
              <a:rPr dirty="0" sz="900" spc="-30">
                <a:latin typeface="Arial"/>
                <a:cs typeface="Arial"/>
              </a:rPr>
              <a:t>or governmental </a:t>
            </a:r>
            <a:r>
              <a:rPr dirty="0" sz="900" spc="-60">
                <a:latin typeface="Arial"/>
                <a:cs typeface="Arial"/>
              </a:rPr>
              <a:t>agencies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55">
                <a:latin typeface="Arial"/>
                <a:cs typeface="Arial"/>
              </a:rPr>
              <a:t>US </a:t>
            </a:r>
            <a:r>
              <a:rPr dirty="0" sz="900" spc="-20">
                <a:latin typeface="Arial"/>
                <a:cs typeface="Arial"/>
              </a:rPr>
              <a:t>(e.g. </a:t>
            </a:r>
            <a:r>
              <a:rPr dirty="0" sz="900" spc="-15">
                <a:latin typeface="Arial"/>
                <a:cs typeface="Arial"/>
              </a:rPr>
              <a:t>World</a:t>
            </a:r>
            <a:r>
              <a:rPr dirty="0" sz="900" spc="1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Bank)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45"/>
              </a:spcBef>
            </a:pPr>
            <a:r>
              <a:rPr dirty="0" baseline="9259" sz="1350" spc="-292">
                <a:latin typeface="Arial"/>
                <a:cs typeface="Arial"/>
              </a:rPr>
              <a:t>►        </a:t>
            </a:r>
            <a:r>
              <a:rPr dirty="0" sz="900" spc="-35">
                <a:latin typeface="Arial"/>
                <a:cs typeface="Arial"/>
              </a:rPr>
              <a:t>Foreign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institute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40"/>
              </a:spcBef>
            </a:pPr>
            <a:r>
              <a:rPr dirty="0" baseline="9259" sz="1350" spc="-292">
                <a:latin typeface="Arial"/>
                <a:cs typeface="Arial"/>
              </a:rPr>
              <a:t>►        </a:t>
            </a:r>
            <a:r>
              <a:rPr dirty="0" sz="900" spc="-10">
                <a:latin typeface="Arial"/>
                <a:cs typeface="Arial"/>
              </a:rPr>
              <a:t>Private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institute</a:t>
            </a:r>
            <a:endParaRPr sz="9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640"/>
              </a:spcBef>
            </a:pP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appendix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Theoretical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200"/>
                </a:solidFill>
              </a:rPr>
              <a:t>Model</a:t>
            </a:r>
            <a:r>
              <a:rPr dirty="0" sz="1400" spc="75">
                <a:solidFill>
                  <a:srgbClr val="FFF200"/>
                </a:solidFill>
              </a:rPr>
              <a:t> </a:t>
            </a:r>
            <a:r>
              <a:rPr dirty="0" sz="1400" spc="-70">
                <a:solidFill>
                  <a:srgbClr val="FFF200"/>
                </a:solidFill>
              </a:rPr>
              <a:t>Preview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2561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395" y="1466024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395" y="1685772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4395" y="2931668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6877" y="648543"/>
            <a:ext cx="4127500" cy="236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>
                <a:latin typeface="Arial"/>
                <a:cs typeface="Arial"/>
              </a:rPr>
              <a:t>Based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45">
                <a:latin typeface="Arial"/>
                <a:cs typeface="Arial"/>
              </a:rPr>
              <a:t>model </a:t>
            </a:r>
            <a:r>
              <a:rPr dirty="0" sz="1000" spc="-25">
                <a:latin typeface="Arial"/>
                <a:cs typeface="Arial"/>
              </a:rPr>
              <a:t>from </a:t>
            </a:r>
            <a:r>
              <a:rPr dirty="0" sz="1000" spc="-60">
                <a:latin typeface="Arial"/>
                <a:cs typeface="Arial"/>
              </a:rPr>
              <a:t>Gibbons and </a:t>
            </a:r>
            <a:r>
              <a:rPr dirty="0" sz="1000" spc="-50">
                <a:latin typeface="Arial"/>
                <a:cs typeface="Arial"/>
              </a:rPr>
              <a:t>Waldman</a:t>
            </a:r>
            <a:r>
              <a:rPr dirty="0" sz="1000" spc="-15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(2004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25">
                <a:latin typeface="Arial"/>
                <a:cs typeface="Arial"/>
              </a:rPr>
              <a:t>2006)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98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0">
                <a:latin typeface="Arial"/>
                <a:cs typeface="Arial"/>
              </a:rPr>
              <a:t>simplify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25">
                <a:latin typeface="Arial"/>
                <a:cs typeface="Arial"/>
              </a:rPr>
              <a:t>accumulation </a:t>
            </a:r>
            <a:r>
              <a:rPr dirty="0" sz="900" spc="-65">
                <a:latin typeface="Arial"/>
                <a:cs typeface="Arial"/>
              </a:rPr>
              <a:t>speed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25">
                <a:latin typeface="Arial"/>
                <a:cs typeface="Arial"/>
              </a:rPr>
              <a:t>effect </a:t>
            </a:r>
            <a:r>
              <a:rPr dirty="0" sz="900" spc="-10">
                <a:latin typeface="Arial"/>
                <a:cs typeface="Arial"/>
              </a:rPr>
              <a:t>of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schooling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65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0">
                <a:latin typeface="Arial"/>
                <a:cs typeface="Arial"/>
              </a:rPr>
              <a:t>follow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10">
                <a:latin typeface="Arial"/>
                <a:cs typeface="Arial"/>
              </a:rPr>
              <a:t>definition 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occupation</a:t>
            </a:r>
            <a:endParaRPr sz="900">
              <a:latin typeface="Arial"/>
              <a:cs typeface="Arial"/>
            </a:endParaRPr>
          </a:p>
          <a:p>
            <a:pPr marL="518795" marR="584835">
              <a:lnSpc>
                <a:spcPct val="180200"/>
              </a:lnSpc>
              <a:spcBef>
                <a:spcPts val="180"/>
              </a:spcBef>
            </a:pPr>
            <a:r>
              <a:rPr dirty="0" sz="800" spc="-25">
                <a:latin typeface="Arial"/>
                <a:cs typeface="Arial"/>
              </a:rPr>
              <a:t>define </a:t>
            </a:r>
            <a:r>
              <a:rPr dirty="0" sz="800" spc="-5">
                <a:latin typeface="Arial"/>
                <a:cs typeface="Arial"/>
              </a:rPr>
              <a:t>occupation </a:t>
            </a:r>
            <a:r>
              <a:rPr dirty="0" sz="800" spc="-25" i="1">
                <a:latin typeface="Arial"/>
                <a:cs typeface="Arial"/>
              </a:rPr>
              <a:t>o </a:t>
            </a:r>
            <a:r>
              <a:rPr dirty="0" sz="800" spc="-60">
                <a:latin typeface="Arial"/>
                <a:cs typeface="Arial"/>
              </a:rPr>
              <a:t>as </a:t>
            </a:r>
            <a:r>
              <a:rPr dirty="0" sz="800" spc="-5">
                <a:latin typeface="Arial"/>
                <a:cs typeface="Arial"/>
              </a:rPr>
              <a:t>the collection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firms </a:t>
            </a:r>
            <a:r>
              <a:rPr dirty="0" sz="800" spc="-15">
                <a:latin typeface="Arial"/>
                <a:cs typeface="Arial"/>
              </a:rPr>
              <a:t>having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-45">
                <a:latin typeface="Arial"/>
                <a:cs typeface="Arial"/>
              </a:rPr>
              <a:t>same </a:t>
            </a:r>
            <a:r>
              <a:rPr dirty="0" sz="800" spc="-10">
                <a:latin typeface="Arial"/>
                <a:cs typeface="Arial"/>
              </a:rPr>
              <a:t>task  </a:t>
            </a:r>
            <a:r>
              <a:rPr dirty="0" sz="800" spc="-20">
                <a:latin typeface="Arial"/>
                <a:cs typeface="Arial"/>
              </a:rPr>
              <a:t>add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5">
                <a:latin typeface="Arial"/>
                <a:cs typeface="Arial"/>
              </a:rPr>
              <a:t>explicit </a:t>
            </a:r>
            <a:r>
              <a:rPr dirty="0" sz="800" spc="-10">
                <a:latin typeface="Arial"/>
                <a:cs typeface="Arial"/>
              </a:rPr>
              <a:t>task </a:t>
            </a:r>
            <a:r>
              <a:rPr dirty="0" sz="800" spc="-15">
                <a:latin typeface="Arial"/>
                <a:cs typeface="Arial"/>
              </a:rPr>
              <a:t>weights on </a:t>
            </a:r>
            <a:r>
              <a:rPr dirty="0" sz="800" spc="-35">
                <a:latin typeface="Arial"/>
                <a:cs typeface="Arial"/>
              </a:rPr>
              <a:t>each </a:t>
            </a:r>
            <a:r>
              <a:rPr dirty="0" sz="800" spc="-5">
                <a:latin typeface="Arial"/>
                <a:cs typeface="Arial"/>
              </a:rPr>
              <a:t>occupation</a:t>
            </a:r>
            <a:r>
              <a:rPr dirty="0" sz="800" spc="160">
                <a:latin typeface="Arial"/>
                <a:cs typeface="Arial"/>
              </a:rPr>
              <a:t> </a:t>
            </a:r>
            <a:r>
              <a:rPr dirty="0" sz="800" spc="-25" i="1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265430" marR="5080" indent="-152400">
              <a:lnSpc>
                <a:spcPct val="101499"/>
              </a:lnSpc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40">
                <a:latin typeface="Arial"/>
                <a:cs typeface="Arial"/>
              </a:rPr>
              <a:t>add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40">
                <a:latin typeface="Arial"/>
                <a:cs typeface="Arial"/>
              </a:rPr>
              <a:t>dynamics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25">
                <a:latin typeface="Arial"/>
                <a:cs typeface="Arial"/>
              </a:rPr>
              <a:t>task-specific </a:t>
            </a:r>
            <a:r>
              <a:rPr dirty="0" sz="900" spc="-35">
                <a:latin typeface="Arial"/>
                <a:cs typeface="Arial"/>
              </a:rPr>
              <a:t>human </a:t>
            </a:r>
            <a:r>
              <a:rPr dirty="0" sz="900" spc="-15">
                <a:latin typeface="Arial"/>
                <a:cs typeface="Arial"/>
              </a:rPr>
              <a:t>capital </a:t>
            </a:r>
            <a:r>
              <a:rPr dirty="0" sz="900" spc="5">
                <a:latin typeface="Arial"/>
                <a:cs typeface="Arial"/>
              </a:rPr>
              <a:t>jointly </a:t>
            </a:r>
            <a:r>
              <a:rPr dirty="0" sz="900" spc="-30">
                <a:latin typeface="Arial"/>
                <a:cs typeface="Arial"/>
              </a:rPr>
              <a:t>determined </a:t>
            </a:r>
            <a:r>
              <a:rPr dirty="0" sz="900" spc="-40">
                <a:latin typeface="Arial"/>
                <a:cs typeface="Arial"/>
              </a:rPr>
              <a:t>by </a:t>
            </a:r>
            <a:r>
              <a:rPr dirty="0" sz="900" spc="-15">
                <a:latin typeface="Arial"/>
                <a:cs typeface="Arial"/>
              </a:rPr>
              <a:t>innately  </a:t>
            </a:r>
            <a:r>
              <a:rPr dirty="0" sz="900" spc="-5">
                <a:latin typeface="Arial"/>
                <a:cs typeface="Arial"/>
              </a:rPr>
              <a:t>ability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20">
                <a:latin typeface="Arial"/>
                <a:cs typeface="Arial"/>
              </a:rPr>
              <a:t>labor </a:t>
            </a:r>
            <a:r>
              <a:rPr dirty="0" sz="900" spc="-25">
                <a:latin typeface="Arial"/>
                <a:cs typeface="Arial"/>
              </a:rPr>
              <a:t>market</a:t>
            </a:r>
            <a:r>
              <a:rPr dirty="0" sz="900" spc="-16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experience</a:t>
            </a:r>
            <a:endParaRPr sz="900">
              <a:latin typeface="Arial"/>
              <a:cs typeface="Arial"/>
            </a:endParaRPr>
          </a:p>
          <a:p>
            <a:pPr marL="265430" marR="8890" indent="-152400">
              <a:lnSpc>
                <a:spcPct val="101499"/>
              </a:lnSpc>
              <a:spcBef>
                <a:spcPts val="78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>
                <a:latin typeface="Arial"/>
                <a:cs typeface="Arial"/>
              </a:rPr>
              <a:t>output </a:t>
            </a:r>
            <a:r>
              <a:rPr dirty="0" sz="900" spc="-40">
                <a:latin typeface="Arial"/>
                <a:cs typeface="Arial"/>
              </a:rPr>
              <a:t>is </a:t>
            </a:r>
            <a:r>
              <a:rPr dirty="0" sz="900" spc="-30">
                <a:latin typeface="Arial"/>
                <a:cs typeface="Arial"/>
              </a:rPr>
              <a:t>determined </a:t>
            </a:r>
            <a:r>
              <a:rPr dirty="0" sz="900" spc="-40">
                <a:latin typeface="Arial"/>
                <a:cs typeface="Arial"/>
              </a:rPr>
              <a:t>by </a:t>
            </a:r>
            <a:r>
              <a:rPr dirty="0" sz="900" spc="-15">
                <a:latin typeface="Arial"/>
                <a:cs typeface="Arial"/>
              </a:rPr>
              <a:t>match </a:t>
            </a:r>
            <a:r>
              <a:rPr dirty="0" sz="900" spc="-25">
                <a:latin typeface="Arial"/>
                <a:cs typeface="Arial"/>
              </a:rPr>
              <a:t>qualities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35">
                <a:latin typeface="Arial"/>
                <a:cs typeface="Arial"/>
              </a:rPr>
              <a:t>human </a:t>
            </a:r>
            <a:r>
              <a:rPr dirty="0" sz="900" spc="-15">
                <a:latin typeface="Arial"/>
                <a:cs typeface="Arial"/>
              </a:rPr>
              <a:t>capital, ability,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5">
                <a:latin typeface="Arial"/>
                <a:cs typeface="Arial"/>
              </a:rPr>
              <a:t>firm  </a:t>
            </a:r>
            <a:r>
              <a:rPr dirty="0" sz="900" spc="10">
                <a:latin typeface="Arial"/>
                <a:cs typeface="Arial"/>
              </a:rPr>
              <a:t>with </a:t>
            </a:r>
            <a:r>
              <a:rPr dirty="0" sz="900" spc="-60">
                <a:latin typeface="Arial"/>
                <a:cs typeface="Arial"/>
              </a:rPr>
              <a:t>a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worker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65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0">
                <a:latin typeface="Arial"/>
                <a:cs typeface="Arial"/>
              </a:rPr>
              <a:t>incorporate </a:t>
            </a:r>
            <a:r>
              <a:rPr dirty="0" sz="900" spc="-15">
                <a:latin typeface="Arial"/>
                <a:cs typeface="Arial"/>
              </a:rPr>
              <a:t>entry </a:t>
            </a:r>
            <a:r>
              <a:rPr dirty="0" sz="900" spc="-40">
                <a:latin typeface="Arial"/>
                <a:cs typeface="Arial"/>
              </a:rPr>
              <a:t>economic </a:t>
            </a:r>
            <a:r>
              <a:rPr dirty="0" sz="900" spc="-25">
                <a:latin typeface="Arial"/>
                <a:cs typeface="Arial"/>
              </a:rPr>
              <a:t>conditions </a:t>
            </a:r>
            <a:r>
              <a:rPr dirty="0" sz="900" spc="5">
                <a:latin typeface="Arial"/>
                <a:cs typeface="Arial"/>
              </a:rPr>
              <a:t>into </a:t>
            </a:r>
            <a:r>
              <a:rPr dirty="0" sz="900" spc="-15">
                <a:latin typeface="Arial"/>
                <a:cs typeface="Arial"/>
              </a:rPr>
              <a:t>the</a:t>
            </a:r>
            <a:r>
              <a:rPr dirty="0" sz="900" spc="2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model</a:t>
            </a:r>
            <a:endParaRPr sz="9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944"/>
              </a:spcBef>
            </a:pPr>
            <a:r>
              <a:rPr dirty="0" sz="800" spc="-5">
                <a:latin typeface="Arial"/>
                <a:cs typeface="Arial"/>
              </a:rPr>
              <a:t>predict the </a:t>
            </a:r>
            <a:r>
              <a:rPr dirty="0" sz="800" spc="-20">
                <a:latin typeface="Arial"/>
                <a:cs typeface="Arial"/>
              </a:rPr>
              <a:t>worker’s</a:t>
            </a:r>
            <a:r>
              <a:rPr dirty="0" sz="800" spc="175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mobility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Theoretical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200"/>
                </a:solidFill>
              </a:rPr>
              <a:t>Model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64500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42434" y="644044"/>
            <a:ext cx="1581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25" i="1">
                <a:latin typeface="Arial"/>
                <a:cs typeface="Arial"/>
              </a:rPr>
              <a:t>ifot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877" y="567923"/>
            <a:ext cx="40817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Arial"/>
                <a:cs typeface="Arial"/>
              </a:rPr>
              <a:t>Worker </a:t>
            </a:r>
            <a:r>
              <a:rPr dirty="0" sz="1000" spc="15" i="1">
                <a:latin typeface="Arial"/>
                <a:cs typeface="Arial"/>
              </a:rPr>
              <a:t>i </a:t>
            </a:r>
            <a:r>
              <a:rPr dirty="0" sz="1000" spc="-5">
                <a:latin typeface="Arial"/>
                <a:cs typeface="Arial"/>
              </a:rPr>
              <a:t>at firm </a:t>
            </a:r>
            <a:r>
              <a:rPr dirty="0" sz="1000" spc="25" i="1">
                <a:latin typeface="Arial"/>
                <a:cs typeface="Arial"/>
              </a:rPr>
              <a:t>f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60" i="1">
                <a:latin typeface="Arial"/>
                <a:cs typeface="Arial"/>
              </a:rPr>
              <a:t>o </a:t>
            </a:r>
            <a:r>
              <a:rPr dirty="0" sz="1000" spc="-5">
                <a:latin typeface="Arial"/>
                <a:cs typeface="Arial"/>
              </a:rPr>
              <a:t>at </a:t>
            </a:r>
            <a:r>
              <a:rPr dirty="0" sz="1000" spc="80" i="1">
                <a:latin typeface="Arial"/>
                <a:cs typeface="Arial"/>
              </a:rPr>
              <a:t>t </a:t>
            </a:r>
            <a:r>
              <a:rPr dirty="0" sz="1000" spc="-65">
                <a:latin typeface="Arial"/>
                <a:cs typeface="Arial"/>
              </a:rPr>
              <a:t>produces </a:t>
            </a:r>
            <a:r>
              <a:rPr dirty="0" sz="1000" spc="-30">
                <a:latin typeface="Arial"/>
                <a:cs typeface="Arial"/>
              </a:rPr>
              <a:t>cumulative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40" i="1">
                <a:latin typeface="Arial"/>
                <a:cs typeface="Arial"/>
              </a:rPr>
              <a:t>j </a:t>
            </a:r>
            <a:r>
              <a:rPr dirty="0" sz="1000" spc="-40">
                <a:latin typeface="Arial"/>
                <a:cs typeface="Arial"/>
              </a:rPr>
              <a:t>specific </a:t>
            </a:r>
            <a:r>
              <a:rPr dirty="0" sz="1000" spc="-5">
                <a:latin typeface="Arial"/>
                <a:cs typeface="Arial"/>
              </a:rPr>
              <a:t>output </a:t>
            </a:r>
            <a:r>
              <a:rPr dirty="0" sz="1000" spc="-5" i="1">
                <a:latin typeface="Arial"/>
                <a:cs typeface="Arial"/>
              </a:rPr>
              <a:t>Y </a:t>
            </a:r>
            <a:r>
              <a:rPr dirty="0" baseline="39682" sz="1050" spc="60" i="1">
                <a:latin typeface="Arial"/>
                <a:cs typeface="Arial"/>
              </a:rPr>
              <a:t>j</a:t>
            </a:r>
            <a:r>
              <a:rPr dirty="0" baseline="39682" sz="1050" spc="307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3289" y="1348653"/>
            <a:ext cx="1581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25" i="1">
                <a:latin typeface="Arial"/>
                <a:cs typeface="Arial"/>
              </a:rPr>
              <a:t>ifot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472" y="1272532"/>
            <a:ext cx="6686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dirty="0" sz="1000" spc="-40">
                <a:latin typeface="Arial"/>
                <a:cs typeface="Arial"/>
              </a:rPr>
              <a:t>log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Y</a:t>
            </a:r>
            <a:r>
              <a:rPr dirty="0" sz="1000" spc="-110" i="1">
                <a:latin typeface="Arial"/>
                <a:cs typeface="Arial"/>
              </a:rPr>
              <a:t> </a:t>
            </a:r>
            <a:r>
              <a:rPr dirty="0" baseline="39682" sz="1050" spc="60" i="1">
                <a:latin typeface="Arial"/>
                <a:cs typeface="Arial"/>
              </a:rPr>
              <a:t>j	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15" i="1">
                <a:latin typeface="Arial"/>
                <a:cs typeface="Arial"/>
              </a:rPr>
              <a:t>γ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2561" y="132946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i="1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1801" y="870041"/>
            <a:ext cx="2832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15">
                <a:latin typeface="Arial"/>
                <a:cs typeface="Arial"/>
              </a:rPr>
              <a:t>T</a:t>
            </a:r>
            <a:r>
              <a:rPr dirty="0" baseline="7936" sz="1050" spc="-44">
                <a:latin typeface="Arial"/>
                <a:cs typeface="Arial"/>
              </a:rPr>
              <a:t>ask</a:t>
            </a:r>
            <a:r>
              <a:rPr dirty="0" sz="500" spc="15" i="1">
                <a:latin typeface="Arial"/>
                <a:cs typeface="Arial"/>
              </a:rPr>
              <a:t>iot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50974" y="1030916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870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25725" y="1030916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870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81340" y="1240896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latin typeface="Arial"/>
                <a:cs typeface="Arial"/>
              </a:rPr>
              <a:t>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1340" y="1321872"/>
            <a:ext cx="109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latin typeface="Arial"/>
                <a:cs typeface="Arial"/>
              </a:rPr>
              <a:t>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5680" y="1152326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15">
                <a:latin typeface="Arial"/>
                <a:cs typeface="Arial"/>
              </a:rPr>
              <a:t>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40890" y="1459296"/>
            <a:ext cx="508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9528" y="1272532"/>
            <a:ext cx="97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i="1">
                <a:latin typeface="Arial"/>
                <a:cs typeface="Arial"/>
              </a:rPr>
              <a:t>β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7773" y="1258255"/>
            <a:ext cx="508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1092" y="1341770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i="1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1340" y="899279"/>
            <a:ext cx="657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0850" algn="l"/>
              </a:tabLst>
            </a:pPr>
            <a:r>
              <a:rPr dirty="0" sz="1000" spc="-280">
                <a:latin typeface="Arial"/>
                <a:cs typeface="Arial"/>
              </a:rPr>
              <a:t> </a:t>
            </a:r>
            <a:r>
              <a:rPr dirty="0" baseline="-19444" sz="1500" spc="-172">
                <a:latin typeface="Arial"/>
                <a:cs typeface="Arial"/>
              </a:rPr>
              <a:t>	</a:t>
            </a:r>
            <a:r>
              <a:rPr dirty="0" baseline="-19444" sz="1500" spc="-135">
                <a:latin typeface="Arial"/>
                <a:cs typeface="Arial"/>
              </a:rPr>
              <a:t></a:t>
            </a:r>
            <a:r>
              <a:rPr dirty="0" sz="1000" spc="170">
                <a:latin typeface="Arial"/>
                <a:cs typeface="Arial"/>
              </a:rPr>
              <a:t> 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9871" y="1240896"/>
            <a:ext cx="136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60">
                <a:latin typeface="Arial"/>
                <a:cs typeface="Arial"/>
              </a:rPr>
              <a:t>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9871" y="1321872"/>
            <a:ext cx="136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60">
                <a:latin typeface="Arial"/>
                <a:cs typeface="Arial"/>
              </a:rPr>
              <a:t>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3741" y="1211724"/>
            <a:ext cx="150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7777" sz="1500" spc="89" i="1">
                <a:latin typeface="Arial"/>
                <a:cs typeface="Arial"/>
              </a:rPr>
              <a:t>H</a:t>
            </a:r>
            <a:r>
              <a:rPr dirty="0" sz="700" spc="40" i="1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3365" y="1345275"/>
            <a:ext cx="819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5" i="1">
                <a:latin typeface="Arial"/>
                <a:cs typeface="Arial"/>
              </a:rPr>
              <a:t>it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9299" y="1360454"/>
            <a:ext cx="253365" cy="177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000" spc="170">
                <a:latin typeface="Arial"/>
                <a:cs typeface="Arial"/>
              </a:rPr>
              <a:t>   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92514" y="1524275"/>
            <a:ext cx="4381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25" i="1">
                <a:latin typeface="Arial"/>
                <a:cs typeface="Arial"/>
              </a:rPr>
              <a:t>j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30589" y="1541782"/>
            <a:ext cx="2959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0" i="1">
                <a:latin typeface="Arial"/>
                <a:cs typeface="Arial"/>
              </a:rPr>
              <a:t>β</a:t>
            </a:r>
            <a:r>
              <a:rPr dirty="0" sz="700" spc="100" i="1">
                <a:latin typeface="Arial"/>
                <a:cs typeface="Arial"/>
              </a:rPr>
              <a:t> </a:t>
            </a:r>
            <a:r>
              <a:rPr dirty="0" sz="700" spc="-80">
                <a:latin typeface="Arial"/>
                <a:cs typeface="Arial"/>
              </a:rPr>
              <a:t>Exp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87955" y="1591966"/>
            <a:ext cx="3625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125" algn="l"/>
              </a:tabLst>
            </a:pPr>
            <a:r>
              <a:rPr dirty="0" baseline="-16666" sz="750" spc="7" i="1">
                <a:latin typeface="Arial"/>
                <a:cs typeface="Arial"/>
              </a:rPr>
              <a:t>o</a:t>
            </a:r>
            <a:r>
              <a:rPr dirty="0" sz="500" spc="80" i="1">
                <a:latin typeface="Arial"/>
                <a:cs typeface="Arial"/>
              </a:rPr>
              <a:t>I</a:t>
            </a:r>
            <a:r>
              <a:rPr dirty="0" sz="500" i="1">
                <a:latin typeface="Arial"/>
                <a:cs typeface="Arial"/>
              </a:rPr>
              <a:t>	</a:t>
            </a:r>
            <a:r>
              <a:rPr dirty="0" sz="500" i="1">
                <a:latin typeface="Arial"/>
                <a:cs typeface="Arial"/>
              </a:rPr>
              <a:t>i</a:t>
            </a:r>
            <a:r>
              <a:rPr dirty="0" sz="500" spc="20" i="1">
                <a:latin typeface="Arial"/>
                <a:cs typeface="Arial"/>
              </a:rPr>
              <a:t>o</a:t>
            </a:r>
            <a:r>
              <a:rPr dirty="0" baseline="16666" sz="750" spc="187" i="1">
                <a:latin typeface="Arial"/>
                <a:cs typeface="Arial"/>
              </a:rPr>
              <a:t>I</a:t>
            </a:r>
            <a:r>
              <a:rPr dirty="0" sz="500" spc="50" i="1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35770" y="942294"/>
            <a:ext cx="2209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60">
                <a:latin typeface="Arial"/>
                <a:cs typeface="Arial"/>
              </a:rPr>
              <a:t></a:t>
            </a:r>
            <a:r>
              <a:rPr dirty="0" sz="1000" spc="-565">
                <a:latin typeface="Arial"/>
                <a:cs typeface="Arial"/>
              </a:rPr>
              <a:t></a:t>
            </a:r>
            <a:r>
              <a:rPr dirty="0" baseline="19444" sz="1500" spc="254">
                <a:latin typeface="Arial"/>
                <a:cs typeface="Arial"/>
              </a:rPr>
              <a:t> </a:t>
            </a:r>
            <a:endParaRPr baseline="19444"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35770" y="1240896"/>
            <a:ext cx="2209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60">
                <a:latin typeface="Arial"/>
                <a:cs typeface="Arial"/>
              </a:rPr>
              <a:t></a:t>
            </a:r>
            <a:r>
              <a:rPr dirty="0" sz="1000" spc="-114">
                <a:latin typeface="Arial"/>
                <a:cs typeface="Arial"/>
              </a:rPr>
              <a:t>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35770" y="1321872"/>
            <a:ext cx="2209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60">
                <a:latin typeface="Arial"/>
                <a:cs typeface="Arial"/>
              </a:rPr>
              <a:t></a:t>
            </a:r>
            <a:r>
              <a:rPr dirty="0" sz="1000" spc="-114">
                <a:latin typeface="Arial"/>
                <a:cs typeface="Arial"/>
              </a:rPr>
              <a:t>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10026" y="1072479"/>
            <a:ext cx="1498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936" sz="1050">
                <a:latin typeface="Arial"/>
                <a:cs typeface="Arial"/>
              </a:rPr>
              <a:t>m</a:t>
            </a:r>
            <a:r>
              <a:rPr dirty="0" sz="500" i="1">
                <a:latin typeface="Arial"/>
                <a:cs typeface="Arial"/>
              </a:rPr>
              <a:t>io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19970" y="123335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12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46551" y="123335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2712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050324" y="1101717"/>
            <a:ext cx="466090" cy="177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000" spc="170">
                <a:latin typeface="Arial"/>
                <a:cs typeface="Arial"/>
              </a:rPr>
              <a:t> </a:t>
            </a:r>
            <a:r>
              <a:rPr dirty="0" sz="1000" spc="170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170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13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50324" y="1152326"/>
            <a:ext cx="195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10">
                <a:latin typeface="Arial"/>
                <a:cs typeface="Arial"/>
              </a:rPr>
              <a:t>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25533" y="1459296"/>
            <a:ext cx="508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32416" y="1258242"/>
            <a:ext cx="1835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latin typeface="Arial"/>
                <a:cs typeface="Arial"/>
              </a:rPr>
              <a:t>j</a:t>
            </a:r>
            <a:r>
              <a:rPr dirty="0" sz="700" spc="90" i="1">
                <a:latin typeface="Arial"/>
                <a:cs typeface="Arial"/>
              </a:rPr>
              <a:t> </a:t>
            </a:r>
            <a:r>
              <a:rPr dirty="0" baseline="3968" sz="1050" spc="60" i="1">
                <a:latin typeface="Arial"/>
                <a:cs typeface="Arial"/>
              </a:rPr>
              <a:t>j</a:t>
            </a:r>
            <a:endParaRPr baseline="3968"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25736" y="1345275"/>
            <a:ext cx="1866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3968" sz="1050" spc="-30" i="1">
                <a:latin typeface="Arial"/>
                <a:cs typeface="Arial"/>
              </a:rPr>
              <a:t>o</a:t>
            </a:r>
            <a:r>
              <a:rPr dirty="0" baseline="3968" sz="1050" spc="127" i="1">
                <a:latin typeface="Arial"/>
                <a:cs typeface="Arial"/>
              </a:rPr>
              <a:t> </a:t>
            </a:r>
            <a:r>
              <a:rPr dirty="0" sz="700" spc="20" i="1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51911" y="1272532"/>
            <a:ext cx="6965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4325" algn="l"/>
              </a:tabLst>
            </a:pPr>
            <a:r>
              <a:rPr dirty="0" sz="1000" spc="190">
                <a:latin typeface="Arial"/>
                <a:cs typeface="Arial"/>
              </a:rPr>
              <a:t>+	</a:t>
            </a:r>
            <a:r>
              <a:rPr dirty="0" sz="1000" spc="-10" i="1">
                <a:latin typeface="Arial"/>
                <a:cs typeface="Arial"/>
              </a:rPr>
              <a:t>β </a:t>
            </a:r>
            <a:r>
              <a:rPr dirty="0" sz="1000" spc="65" i="1">
                <a:latin typeface="Arial"/>
                <a:cs typeface="Arial"/>
              </a:rPr>
              <a:t>α</a:t>
            </a:r>
            <a:r>
              <a:rPr dirty="0" sz="1000" spc="20" i="1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23005" y="1272532"/>
            <a:ext cx="102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 i="1">
                <a:latin typeface="Arial"/>
                <a:cs typeface="Arial"/>
              </a:rPr>
              <a:t>µ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99243" y="1329464"/>
            <a:ext cx="768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25" i="1">
                <a:latin typeface="Arial"/>
                <a:cs typeface="Arial"/>
              </a:rPr>
              <a:t>if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07103" y="1272532"/>
            <a:ext cx="187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latin typeface="Arial"/>
                <a:cs typeface="Arial"/>
              </a:rPr>
              <a:t>(1)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88857" y="1623255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15">
                <a:latin typeface="Arial"/>
                <a:cs typeface="Arial"/>
              </a:rPr>
              <a:t>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70950" y="1729171"/>
            <a:ext cx="508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64270" y="1812686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i="1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60245" y="1743448"/>
            <a:ext cx="1638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830" algn="l"/>
              </a:tabLst>
            </a:pPr>
            <a:r>
              <a:rPr dirty="0" sz="1000" spc="-65">
                <a:latin typeface="Arial"/>
                <a:cs typeface="Arial"/>
              </a:rPr>
              <a:t>where	</a:t>
            </a:r>
            <a:r>
              <a:rPr dirty="0" sz="1000" spc="-10" i="1">
                <a:latin typeface="Arial"/>
                <a:cs typeface="Arial"/>
              </a:rPr>
              <a:t>β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-20">
                <a:latin typeface="Arial"/>
                <a:cs typeface="Arial"/>
              </a:rPr>
              <a:t>for all </a:t>
            </a:r>
            <a:r>
              <a:rPr dirty="0" sz="1000" spc="-60" i="1">
                <a:latin typeface="Arial"/>
                <a:cs typeface="Arial"/>
              </a:rPr>
              <a:t>o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72992" y="1743448"/>
            <a:ext cx="336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Arial"/>
                <a:cs typeface="Arial"/>
              </a:rPr>
              <a:t>,</a:t>
            </a:r>
            <a:r>
              <a:rPr dirty="0" sz="1000" spc="-150" i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...,</a:t>
            </a:r>
            <a:r>
              <a:rPr dirty="0" sz="1000" spc="-150" i="1">
                <a:latin typeface="Arial"/>
                <a:cs typeface="Arial"/>
              </a:rPr>
              <a:t> </a:t>
            </a:r>
            <a:r>
              <a:rPr dirty="0" sz="1000" spc="-45" i="1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56705" y="2226246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66877" y="1930212"/>
            <a:ext cx="2827655" cy="396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817244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000" spc="-5" i="1">
                <a:latin typeface="Arial"/>
                <a:cs typeface="Arial"/>
              </a:rPr>
              <a:t>γ</a:t>
            </a:r>
            <a:r>
              <a:rPr dirty="0" baseline="-11904" sz="1050" spc="-7" i="1">
                <a:latin typeface="Arial"/>
                <a:cs typeface="Arial"/>
              </a:rPr>
              <a:t>o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occupation-specific </a:t>
            </a:r>
            <a:r>
              <a:rPr dirty="0" sz="1000" spc="-25">
                <a:latin typeface="Arial"/>
                <a:cs typeface="Arial"/>
              </a:rPr>
              <a:t>return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55">
                <a:latin typeface="Arial"/>
                <a:cs typeface="Arial"/>
              </a:rPr>
              <a:t>human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capital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6705" y="2416035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38442" y="2408189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i="1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6877" y="2338951"/>
            <a:ext cx="36487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 i="1">
                <a:latin typeface="Arial"/>
                <a:cs typeface="Arial"/>
              </a:rPr>
              <a:t>β</a:t>
            </a:r>
            <a:r>
              <a:rPr dirty="0" baseline="27777" sz="1050" spc="60" i="1">
                <a:latin typeface="Arial"/>
                <a:cs typeface="Arial"/>
              </a:rPr>
              <a:t>j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80">
                <a:latin typeface="Arial"/>
                <a:cs typeface="Arial"/>
              </a:rPr>
              <a:t>share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15">
                <a:latin typeface="Arial"/>
                <a:cs typeface="Arial"/>
              </a:rPr>
              <a:t>time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55">
                <a:latin typeface="Arial"/>
                <a:cs typeface="Arial"/>
              </a:rPr>
              <a:t>worker </a:t>
            </a:r>
            <a:r>
              <a:rPr dirty="0" sz="1000" spc="-80">
                <a:latin typeface="Arial"/>
                <a:cs typeface="Arial"/>
              </a:rPr>
              <a:t>spends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75">
                <a:latin typeface="Arial"/>
                <a:cs typeface="Arial"/>
              </a:rPr>
              <a:t>average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40" i="1">
                <a:latin typeface="Arial"/>
                <a:cs typeface="Arial"/>
              </a:rPr>
              <a:t>j </a:t>
            </a:r>
            <a:r>
              <a:rPr dirty="0" sz="1000" spc="-20">
                <a:latin typeface="Arial"/>
                <a:cs typeface="Arial"/>
              </a:rPr>
              <a:t>in</a:t>
            </a:r>
            <a:r>
              <a:rPr dirty="0" sz="1000" spc="-170">
                <a:latin typeface="Arial"/>
                <a:cs typeface="Arial"/>
              </a:rPr>
              <a:t> </a:t>
            </a:r>
            <a:r>
              <a:rPr dirty="0" sz="1000" spc="-60" i="1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56705" y="2616847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66877" y="2539776"/>
            <a:ext cx="35090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0" i="1">
                <a:latin typeface="Arial"/>
                <a:cs typeface="Arial"/>
              </a:rPr>
              <a:t>H</a:t>
            </a:r>
            <a:r>
              <a:rPr dirty="0" baseline="39682" sz="1050" spc="75" i="1">
                <a:latin typeface="Arial"/>
                <a:cs typeface="Arial"/>
              </a:rPr>
              <a:t>j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55">
                <a:latin typeface="Arial"/>
                <a:cs typeface="Arial"/>
              </a:rPr>
              <a:t>human </a:t>
            </a:r>
            <a:r>
              <a:rPr dirty="0" sz="1000" spc="-20">
                <a:latin typeface="Arial"/>
                <a:cs typeface="Arial"/>
              </a:rPr>
              <a:t>capital </a:t>
            </a:r>
            <a:r>
              <a:rPr dirty="0" sz="1000" spc="-50">
                <a:latin typeface="Arial"/>
                <a:cs typeface="Arial"/>
              </a:rPr>
              <a:t>accumulated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40" i="1">
                <a:latin typeface="Arial"/>
                <a:cs typeface="Arial"/>
              </a:rPr>
              <a:t>j </a:t>
            </a:r>
            <a:r>
              <a:rPr dirty="0" sz="1000">
                <a:latin typeface="Arial"/>
                <a:cs typeface="Arial"/>
              </a:rPr>
              <a:t>until </a:t>
            </a:r>
            <a:r>
              <a:rPr dirty="0" sz="1000" spc="-15">
                <a:latin typeface="Arial"/>
                <a:cs typeface="Arial"/>
              </a:rPr>
              <a:t>time </a:t>
            </a:r>
            <a:r>
              <a:rPr dirty="0" sz="1000" spc="-35">
                <a:latin typeface="Arial"/>
                <a:cs typeface="Arial"/>
              </a:rPr>
              <a:t>period</a:t>
            </a:r>
            <a:r>
              <a:rPr dirty="0" sz="1000" spc="-125">
                <a:latin typeface="Arial"/>
                <a:cs typeface="Arial"/>
              </a:rPr>
              <a:t> </a:t>
            </a:r>
            <a:r>
              <a:rPr dirty="0" sz="1000" spc="80" i="1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6488" y="2612519"/>
            <a:ext cx="3811270" cy="273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5" i="1">
                <a:latin typeface="Arial"/>
                <a:cs typeface="Arial"/>
              </a:rPr>
              <a:t>it</a:t>
            </a:r>
            <a:endParaRPr sz="7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35"/>
              </a:spcBef>
            </a:pPr>
            <a:r>
              <a:rPr dirty="0" baseline="12345" sz="1350" spc="-292">
                <a:latin typeface="Arial"/>
                <a:cs typeface="Arial"/>
              </a:rPr>
              <a:t>► </a:t>
            </a:r>
            <a:r>
              <a:rPr dirty="0" baseline="3086" sz="1350" spc="22">
                <a:latin typeface="Arial"/>
                <a:cs typeface="Arial"/>
              </a:rPr>
              <a:t>Exp</a:t>
            </a:r>
            <a:r>
              <a:rPr dirty="0" baseline="-13888" sz="900" spc="22" i="1">
                <a:latin typeface="Arial"/>
                <a:cs typeface="Arial"/>
              </a:rPr>
              <a:t>io</a:t>
            </a:r>
            <a:r>
              <a:rPr dirty="0" sz="500" spc="15" i="1">
                <a:latin typeface="Arial"/>
                <a:cs typeface="Arial"/>
              </a:rPr>
              <a:t>I</a:t>
            </a:r>
            <a:r>
              <a:rPr dirty="0" baseline="-13888" sz="900" spc="22" i="1">
                <a:latin typeface="Arial"/>
                <a:cs typeface="Arial"/>
              </a:rPr>
              <a:t>t </a:t>
            </a:r>
            <a:r>
              <a:rPr dirty="0" baseline="3086" sz="1350" spc="-67">
                <a:latin typeface="Arial"/>
                <a:cs typeface="Arial"/>
              </a:rPr>
              <a:t>denotes </a:t>
            </a:r>
            <a:r>
              <a:rPr dirty="0" baseline="3086" sz="1350" spc="-22">
                <a:latin typeface="Arial"/>
                <a:cs typeface="Arial"/>
              </a:rPr>
              <a:t>the </a:t>
            </a:r>
            <a:r>
              <a:rPr dirty="0" baseline="3086" sz="1350" spc="-60">
                <a:latin typeface="Arial"/>
                <a:cs typeface="Arial"/>
              </a:rPr>
              <a:t>previous </a:t>
            </a:r>
            <a:r>
              <a:rPr dirty="0" baseline="3086" sz="1350" spc="-37">
                <a:latin typeface="Arial"/>
                <a:cs typeface="Arial"/>
              </a:rPr>
              <a:t>tenure </a:t>
            </a:r>
            <a:r>
              <a:rPr dirty="0" baseline="3086" sz="1350" spc="-7">
                <a:latin typeface="Arial"/>
                <a:cs typeface="Arial"/>
              </a:rPr>
              <a:t>in </a:t>
            </a:r>
            <a:r>
              <a:rPr dirty="0" baseline="3086" sz="1350" spc="-37">
                <a:latin typeface="Arial"/>
                <a:cs typeface="Arial"/>
              </a:rPr>
              <a:t>occupation </a:t>
            </a:r>
            <a:r>
              <a:rPr dirty="0" baseline="3086" sz="1350" spc="-104" i="1">
                <a:latin typeface="Arial"/>
                <a:cs typeface="Arial"/>
              </a:rPr>
              <a:t>o</a:t>
            </a:r>
            <a:r>
              <a:rPr dirty="0" baseline="41666" sz="900" spc="-104" i="1">
                <a:latin typeface="Menlo"/>
                <a:cs typeface="Menlo"/>
              </a:rPr>
              <a:t>/ </a:t>
            </a:r>
            <a:r>
              <a:rPr dirty="0" baseline="3086" sz="1350" spc="30">
                <a:latin typeface="Arial"/>
                <a:cs typeface="Arial"/>
              </a:rPr>
              <a:t>to </a:t>
            </a:r>
            <a:r>
              <a:rPr dirty="0" baseline="3086" sz="1350" spc="-15">
                <a:latin typeface="Arial"/>
                <a:cs typeface="Arial"/>
              </a:rPr>
              <a:t>simplify</a:t>
            </a:r>
            <a:r>
              <a:rPr dirty="0" baseline="3086" sz="1350" spc="82">
                <a:latin typeface="Arial"/>
                <a:cs typeface="Arial"/>
              </a:rPr>
              <a:t> </a:t>
            </a:r>
            <a:r>
              <a:rPr dirty="0" baseline="3086" sz="1350" spc="-37">
                <a:latin typeface="Arial"/>
                <a:cs typeface="Arial"/>
              </a:rPr>
              <a:t>exposition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6705" y="2971126"/>
            <a:ext cx="59613" cy="59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66877" y="2894043"/>
            <a:ext cx="190118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0" i="1">
                <a:latin typeface="Arial"/>
                <a:cs typeface="Arial"/>
              </a:rPr>
              <a:t>α</a:t>
            </a:r>
            <a:r>
              <a:rPr dirty="0" baseline="39682" sz="1050" spc="75" i="1">
                <a:latin typeface="Arial"/>
                <a:cs typeface="Arial"/>
              </a:rPr>
              <a:t>j </a:t>
            </a:r>
            <a:r>
              <a:rPr dirty="0" sz="1000" spc="-5">
                <a:latin typeface="Arial"/>
                <a:cs typeface="Arial"/>
              </a:rPr>
              <a:t>: initial </a:t>
            </a:r>
            <a:r>
              <a:rPr dirty="0" sz="1000" spc="-50">
                <a:latin typeface="Arial"/>
                <a:cs typeface="Arial"/>
              </a:rPr>
              <a:t>endowment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task</a:t>
            </a:r>
            <a:r>
              <a:rPr dirty="0" sz="1000" spc="-145">
                <a:latin typeface="Arial"/>
                <a:cs typeface="Arial"/>
              </a:rPr>
              <a:t> </a:t>
            </a:r>
            <a:r>
              <a:rPr dirty="0" sz="1000" spc="40" i="1">
                <a:latin typeface="Arial"/>
                <a:cs typeface="Arial"/>
              </a:rPr>
              <a:t>j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56705" y="3160915"/>
            <a:ext cx="59613" cy="596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66877" y="2959250"/>
            <a:ext cx="3161665" cy="30226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55"/>
              </a:spcBef>
            </a:pPr>
            <a:r>
              <a:rPr dirty="0" sz="700" spc="20" i="1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 spc="20" i="1">
                <a:latin typeface="Arial"/>
                <a:cs typeface="Arial"/>
              </a:rPr>
              <a:t>µ</a:t>
            </a:r>
            <a:r>
              <a:rPr dirty="0" baseline="-11904" sz="1050" spc="30" i="1">
                <a:latin typeface="Arial"/>
                <a:cs typeface="Arial"/>
              </a:rPr>
              <a:t>if </a:t>
            </a:r>
            <a:r>
              <a:rPr dirty="0" sz="1000" spc="-65">
                <a:latin typeface="Arial"/>
                <a:cs typeface="Arial"/>
              </a:rPr>
              <a:t>denotes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idiosyncratic match </a:t>
            </a:r>
            <a:r>
              <a:rPr dirty="0" sz="1000" spc="-25">
                <a:latin typeface="Arial"/>
                <a:cs typeface="Arial"/>
              </a:rPr>
              <a:t>quality </a:t>
            </a:r>
            <a:r>
              <a:rPr dirty="0" sz="1000" spc="-60">
                <a:latin typeface="Arial"/>
                <a:cs typeface="Arial"/>
              </a:rPr>
              <a:t>between </a:t>
            </a:r>
            <a:r>
              <a:rPr dirty="0" sz="1000" spc="15" i="1">
                <a:latin typeface="Arial"/>
                <a:cs typeface="Arial"/>
              </a:rPr>
              <a:t>i </a:t>
            </a:r>
            <a:r>
              <a:rPr dirty="0" sz="1000" spc="-60">
                <a:latin typeface="Arial"/>
                <a:cs typeface="Arial"/>
              </a:rPr>
              <a:t>and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25" i="1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Theoretical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200"/>
                </a:solidFill>
              </a:rPr>
              <a:t>Model </a:t>
            </a:r>
            <a:r>
              <a:rPr dirty="0" sz="1400">
                <a:solidFill>
                  <a:srgbClr val="FFF200"/>
                </a:solidFill>
              </a:rPr>
              <a:t>-</a:t>
            </a:r>
            <a:r>
              <a:rPr dirty="0" sz="1400" spc="-160">
                <a:solidFill>
                  <a:srgbClr val="FFF200"/>
                </a:solidFill>
              </a:rPr>
              <a:t> </a:t>
            </a:r>
            <a:r>
              <a:rPr dirty="0" sz="1400" spc="-45">
                <a:solidFill>
                  <a:srgbClr val="FFF200"/>
                </a:solidFill>
              </a:rPr>
              <a:t>continue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1598422" y="1103962"/>
            <a:ext cx="1498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936" sz="1050">
                <a:latin typeface="Arial"/>
                <a:cs typeface="Arial"/>
              </a:rPr>
              <a:t>m</a:t>
            </a:r>
            <a:r>
              <a:rPr dirty="0" sz="500" i="1">
                <a:latin typeface="Arial"/>
                <a:cs typeface="Arial"/>
              </a:rPr>
              <a:t>io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4947" y="126485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2712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38719" y="1133213"/>
            <a:ext cx="466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215">
              <a:lnSpc>
                <a:spcPts val="1100"/>
              </a:lnSpc>
              <a:spcBef>
                <a:spcPts val="95"/>
              </a:spcBef>
            </a:pPr>
            <a:r>
              <a:rPr dirty="0" u="heavy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00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00"/>
              </a:lnSpc>
            </a:pPr>
            <a:r>
              <a:rPr dirty="0" sz="1000" spc="170">
                <a:latin typeface="Arial"/>
                <a:cs typeface="Arial"/>
              </a:rPr>
              <a:t> </a:t>
            </a:r>
            <a:r>
              <a:rPr dirty="0" sz="1000" spc="170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170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135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8719" y="1183822"/>
            <a:ext cx="195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25">
                <a:latin typeface="Arial"/>
                <a:cs typeface="Arial"/>
              </a:rPr>
              <a:t>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3928" y="1490779"/>
            <a:ext cx="508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0811" y="1289738"/>
            <a:ext cx="1835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latin typeface="Arial"/>
                <a:cs typeface="Arial"/>
              </a:rPr>
              <a:t>j</a:t>
            </a:r>
            <a:r>
              <a:rPr dirty="0" sz="700" spc="90" i="1">
                <a:latin typeface="Arial"/>
                <a:cs typeface="Arial"/>
              </a:rPr>
              <a:t> </a:t>
            </a:r>
            <a:r>
              <a:rPr dirty="0" baseline="3968" sz="1050" spc="60" i="1">
                <a:latin typeface="Arial"/>
                <a:cs typeface="Arial"/>
              </a:rPr>
              <a:t>j</a:t>
            </a:r>
            <a:endParaRPr baseline="3968"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085" y="1380149"/>
            <a:ext cx="14166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1795" algn="l"/>
                <a:tab pos="695960" algn="l"/>
                <a:tab pos="1242060" algn="l"/>
              </a:tabLst>
            </a:pPr>
            <a:r>
              <a:rPr dirty="0" sz="700" spc="25" i="1">
                <a:latin typeface="Arial"/>
                <a:cs typeface="Arial"/>
              </a:rPr>
              <a:t>ifot	</a:t>
            </a:r>
            <a:r>
              <a:rPr dirty="0" baseline="11904" sz="1050" spc="-30" i="1">
                <a:latin typeface="Arial"/>
                <a:cs typeface="Arial"/>
              </a:rPr>
              <a:t>o	</a:t>
            </a:r>
            <a:r>
              <a:rPr dirty="0" baseline="11904" sz="1050" spc="37" i="1">
                <a:latin typeface="Arial"/>
                <a:cs typeface="Arial"/>
              </a:rPr>
              <a:t>iot	</a:t>
            </a:r>
            <a:r>
              <a:rPr dirty="0" baseline="3968" sz="1050" spc="-30" i="1">
                <a:latin typeface="Arial"/>
                <a:cs typeface="Arial"/>
              </a:rPr>
              <a:t>o</a:t>
            </a:r>
            <a:r>
              <a:rPr dirty="0" baseline="3968" sz="1050" spc="127" i="1">
                <a:latin typeface="Arial"/>
                <a:cs typeface="Arial"/>
              </a:rPr>
              <a:t> </a:t>
            </a:r>
            <a:r>
              <a:rPr dirty="0" baseline="3968" sz="1050" spc="30" i="1">
                <a:latin typeface="Arial"/>
                <a:cs typeface="Arial"/>
              </a:rPr>
              <a:t>i</a:t>
            </a:r>
            <a:endParaRPr baseline="3968"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268" y="1304015"/>
            <a:ext cx="1928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  <a:tab pos="1104265" algn="l"/>
                <a:tab pos="1434465" algn="l"/>
              </a:tabLst>
            </a:pPr>
            <a:r>
              <a:rPr dirty="0" sz="1000" spc="-40">
                <a:latin typeface="Arial"/>
                <a:cs typeface="Arial"/>
              </a:rPr>
              <a:t>log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Y</a:t>
            </a:r>
            <a:r>
              <a:rPr dirty="0" sz="1000" spc="-110" i="1">
                <a:latin typeface="Arial"/>
                <a:cs typeface="Arial"/>
              </a:rPr>
              <a:t> </a:t>
            </a:r>
            <a:r>
              <a:rPr dirty="0" baseline="39682" sz="1050" spc="60" i="1">
                <a:latin typeface="Arial"/>
                <a:cs typeface="Arial"/>
              </a:rPr>
              <a:t>j	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15" i="1">
                <a:latin typeface="Arial"/>
                <a:cs typeface="Arial"/>
              </a:rPr>
              <a:t>γ</a:t>
            </a:r>
            <a:r>
              <a:rPr dirty="0" sz="1000" spc="175" i="1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Task	</a:t>
            </a:r>
            <a:r>
              <a:rPr dirty="0" sz="1000" spc="190">
                <a:latin typeface="Arial"/>
                <a:cs typeface="Arial"/>
              </a:rPr>
              <a:t>+	</a:t>
            </a:r>
            <a:r>
              <a:rPr dirty="0" sz="1000" spc="-10" i="1">
                <a:latin typeface="Arial"/>
                <a:cs typeface="Arial"/>
              </a:rPr>
              <a:t>β </a:t>
            </a:r>
            <a:r>
              <a:rPr dirty="0" sz="1000" spc="65" i="1">
                <a:latin typeface="Arial"/>
                <a:cs typeface="Arial"/>
              </a:rPr>
              <a:t>α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20" i="1">
                <a:latin typeface="Arial"/>
                <a:cs typeface="Arial"/>
              </a:rPr>
              <a:t>µ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2779" y="1360959"/>
            <a:ext cx="768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25" i="1">
                <a:latin typeface="Arial"/>
                <a:cs typeface="Arial"/>
              </a:rPr>
              <a:t>if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8610" y="1183822"/>
            <a:ext cx="2082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15">
                <a:latin typeface="Arial"/>
                <a:cs typeface="Arial"/>
              </a:rPr>
              <a:t>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819" y="1490779"/>
            <a:ext cx="508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0702" y="1289738"/>
            <a:ext cx="508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 i="1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4022" y="1373253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i="1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9998" y="1304015"/>
            <a:ext cx="16383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830" algn="l"/>
              </a:tabLst>
            </a:pPr>
            <a:r>
              <a:rPr dirty="0" sz="1000" spc="-65">
                <a:latin typeface="Arial"/>
                <a:cs typeface="Arial"/>
              </a:rPr>
              <a:t>where	</a:t>
            </a:r>
            <a:r>
              <a:rPr dirty="0" sz="1000" spc="-10" i="1">
                <a:latin typeface="Arial"/>
                <a:cs typeface="Arial"/>
              </a:rPr>
              <a:t>β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-60">
                <a:latin typeface="Arial"/>
                <a:cs typeface="Arial"/>
              </a:rPr>
              <a:t>1 </a:t>
            </a:r>
            <a:r>
              <a:rPr dirty="0" sz="1000" spc="-20">
                <a:latin typeface="Arial"/>
                <a:cs typeface="Arial"/>
              </a:rPr>
              <a:t>for all </a:t>
            </a:r>
            <a:r>
              <a:rPr dirty="0" sz="1000" spc="-60" i="1">
                <a:latin typeface="Arial"/>
                <a:cs typeface="Arial"/>
              </a:rPr>
              <a:t>o 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2745" y="1304015"/>
            <a:ext cx="6115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i="1">
                <a:latin typeface="Arial"/>
                <a:cs typeface="Arial"/>
              </a:rPr>
              <a:t>, ..., </a:t>
            </a:r>
            <a:r>
              <a:rPr dirty="0" sz="1000" spc="-45" i="1">
                <a:latin typeface="Arial"/>
                <a:cs typeface="Arial"/>
              </a:rPr>
              <a:t>O</a:t>
            </a:r>
            <a:r>
              <a:rPr dirty="0" sz="1000" spc="75" i="1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(2)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6705" y="198408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6877" y="1907011"/>
            <a:ext cx="2951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latin typeface="Arial"/>
                <a:cs typeface="Arial"/>
              </a:rPr>
              <a:t>Hence,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output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45">
                <a:latin typeface="Arial"/>
                <a:cs typeface="Arial"/>
              </a:rPr>
              <a:t>determined </a:t>
            </a:r>
            <a:r>
              <a:rPr dirty="0" sz="1000" spc="-60">
                <a:latin typeface="Arial"/>
                <a:cs typeface="Arial"/>
              </a:rPr>
              <a:t>by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match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qualities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6597" y="2142674"/>
            <a:ext cx="104324" cy="104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89254" y="2133304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4395" y="2322690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6597" y="2488660"/>
            <a:ext cx="104324" cy="104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6597" y="2663844"/>
            <a:ext cx="104324" cy="104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9254" y="2479302"/>
            <a:ext cx="5905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9925" y="2076961"/>
            <a:ext cx="2693035" cy="7080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900" spc="-45">
                <a:latin typeface="Arial"/>
                <a:cs typeface="Arial"/>
              </a:rPr>
              <a:t>between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35">
                <a:latin typeface="Arial"/>
                <a:cs typeface="Arial"/>
              </a:rPr>
              <a:t>tasks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30">
                <a:latin typeface="Arial"/>
                <a:cs typeface="Arial"/>
              </a:rPr>
              <a:t>accumulated </a:t>
            </a:r>
            <a:r>
              <a:rPr dirty="0" sz="900" spc="-35">
                <a:latin typeface="Arial"/>
                <a:cs typeface="Arial"/>
              </a:rPr>
              <a:t>human</a:t>
            </a:r>
            <a:r>
              <a:rPr dirty="0" sz="900" spc="120">
                <a:latin typeface="Arial"/>
                <a:cs typeface="Arial"/>
              </a:rPr>
              <a:t> </a:t>
            </a:r>
            <a:r>
              <a:rPr dirty="0" sz="900" spc="-15">
                <a:latin typeface="Arial"/>
                <a:cs typeface="Arial"/>
              </a:rPr>
              <a:t>capital</a:t>
            </a:r>
            <a:endParaRPr sz="9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65"/>
              </a:spcBef>
            </a:pPr>
            <a:r>
              <a:rPr dirty="0" sz="800" spc="-10">
                <a:latin typeface="Arial"/>
                <a:cs typeface="Arial"/>
              </a:rPr>
              <a:t>task</a:t>
            </a:r>
            <a:r>
              <a:rPr dirty="0" sz="800" spc="5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tenure</a:t>
            </a:r>
            <a:endParaRPr sz="800">
              <a:latin typeface="Arial"/>
              <a:cs typeface="Arial"/>
            </a:endParaRPr>
          </a:p>
          <a:p>
            <a:pPr marL="12700" marR="716915">
              <a:lnSpc>
                <a:spcPct val="127699"/>
              </a:lnSpc>
              <a:spcBef>
                <a:spcPts val="220"/>
              </a:spcBef>
            </a:pPr>
            <a:r>
              <a:rPr dirty="0" sz="900" spc="-45">
                <a:latin typeface="Arial"/>
                <a:cs typeface="Arial"/>
              </a:rPr>
              <a:t>between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35">
                <a:latin typeface="Arial"/>
                <a:cs typeface="Arial"/>
              </a:rPr>
              <a:t>tasks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20">
                <a:latin typeface="Arial"/>
                <a:cs typeface="Arial"/>
              </a:rPr>
              <a:t>innate </a:t>
            </a:r>
            <a:r>
              <a:rPr dirty="0" sz="900" spc="-5">
                <a:latin typeface="Arial"/>
                <a:cs typeface="Arial"/>
              </a:rPr>
              <a:t>ability  </a:t>
            </a:r>
            <a:r>
              <a:rPr dirty="0" sz="900" spc="-45">
                <a:latin typeface="Arial"/>
                <a:cs typeface="Arial"/>
              </a:rPr>
              <a:t>between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5">
                <a:latin typeface="Arial"/>
                <a:cs typeface="Arial"/>
              </a:rPr>
              <a:t>firm </a:t>
            </a:r>
            <a:r>
              <a:rPr dirty="0" sz="900" spc="30" i="1">
                <a:latin typeface="Arial"/>
                <a:cs typeface="Arial"/>
              </a:rPr>
              <a:t>f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15">
                <a:latin typeface="Arial"/>
                <a:cs typeface="Arial"/>
              </a:rPr>
              <a:t>individual</a:t>
            </a:r>
            <a:r>
              <a:rPr dirty="0" sz="900" spc="-120">
                <a:latin typeface="Arial"/>
                <a:cs typeface="Arial"/>
              </a:rPr>
              <a:t> </a:t>
            </a:r>
            <a:r>
              <a:rPr dirty="0" sz="900" spc="15" i="1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5">
                <a:solidFill>
                  <a:srgbClr val="FFF200"/>
                </a:solidFill>
              </a:rPr>
              <a:t>Introduction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995616"/>
            <a:ext cx="59613" cy="59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628305"/>
            <a:ext cx="59613" cy="59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705" y="209845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705" y="237882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705" y="281103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6877" y="588269"/>
            <a:ext cx="4110990" cy="2475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i="1">
                <a:latin typeface="Arial"/>
                <a:cs typeface="Arial"/>
              </a:rPr>
              <a:t>There </a:t>
            </a:r>
            <a:r>
              <a:rPr dirty="0" sz="1000" spc="-55" i="1">
                <a:latin typeface="Arial"/>
                <a:cs typeface="Arial"/>
              </a:rPr>
              <a:t>is no </a:t>
            </a:r>
            <a:r>
              <a:rPr dirty="0" sz="1000" spc="-45" i="1">
                <a:latin typeface="Arial"/>
                <a:cs typeface="Arial"/>
              </a:rPr>
              <a:t>unemployment </a:t>
            </a:r>
            <a:r>
              <a:rPr dirty="0" sz="1000" spc="-60" i="1">
                <a:latin typeface="Arial"/>
                <a:cs typeface="Arial"/>
              </a:rPr>
              <a:t>among </a:t>
            </a:r>
            <a:r>
              <a:rPr dirty="0" sz="1000" spc="-40" i="1">
                <a:latin typeface="Arial"/>
                <a:cs typeface="Arial"/>
              </a:rPr>
              <a:t>Ph.D.s </a:t>
            </a:r>
            <a:r>
              <a:rPr dirty="0" sz="1000" spc="-20" i="1">
                <a:latin typeface="Arial"/>
                <a:cs typeface="Arial"/>
              </a:rPr>
              <a:t>in </a:t>
            </a:r>
            <a:r>
              <a:rPr dirty="0" sz="1000" spc="-60" i="1">
                <a:latin typeface="Arial"/>
                <a:cs typeface="Arial"/>
              </a:rPr>
              <a:t>economics – </a:t>
            </a:r>
            <a:r>
              <a:rPr dirty="0" sz="1000" spc="-45" i="1">
                <a:latin typeface="Arial"/>
                <a:cs typeface="Arial"/>
              </a:rPr>
              <a:t>John</a:t>
            </a:r>
            <a:r>
              <a:rPr dirty="0" sz="1000" spc="-155" i="1">
                <a:latin typeface="Arial"/>
                <a:cs typeface="Arial"/>
              </a:rPr>
              <a:t> </a:t>
            </a:r>
            <a:r>
              <a:rPr dirty="0" sz="1000" spc="-50" i="1">
                <a:latin typeface="Arial"/>
                <a:cs typeface="Arial"/>
              </a:rPr>
              <a:t>Siegfried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35">
                <a:latin typeface="Arial"/>
                <a:cs typeface="Arial"/>
              </a:rPr>
              <a:t>Strong </a:t>
            </a:r>
            <a:r>
              <a:rPr dirty="0" sz="1000" spc="-65">
                <a:latin typeface="Arial"/>
                <a:cs typeface="Arial"/>
              </a:rPr>
              <a:t>demand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60">
                <a:latin typeface="Arial"/>
                <a:cs typeface="Arial"/>
              </a:rPr>
              <a:t>economics </a:t>
            </a:r>
            <a:r>
              <a:rPr dirty="0" sz="1000" spc="-30">
                <a:latin typeface="Arial"/>
                <a:cs typeface="Arial"/>
              </a:rPr>
              <a:t>PhD </a:t>
            </a:r>
            <a:r>
              <a:rPr dirty="0" sz="1000" spc="-55">
                <a:latin typeface="Arial"/>
                <a:cs typeface="Arial"/>
              </a:rPr>
              <a:t>over </a:t>
            </a:r>
            <a:r>
              <a:rPr dirty="0" sz="1000" spc="-30">
                <a:latin typeface="Arial"/>
                <a:cs typeface="Arial"/>
              </a:rPr>
              <a:t>the </a:t>
            </a:r>
            <a:r>
              <a:rPr dirty="0" sz="1000" spc="-80">
                <a:latin typeface="Arial"/>
                <a:cs typeface="Arial"/>
              </a:rPr>
              <a:t>decade </a:t>
            </a:r>
            <a:r>
              <a:rPr dirty="0" sz="1000" spc="-25">
                <a:latin typeface="Arial"/>
                <a:cs typeface="Arial"/>
              </a:rPr>
              <a:t>(BLS </a:t>
            </a:r>
            <a:r>
              <a:rPr dirty="0" sz="1000" spc="-40">
                <a:latin typeface="Arial"/>
                <a:cs typeface="Arial"/>
              </a:rPr>
              <a:t>2021)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5">
                <a:latin typeface="Arial"/>
                <a:cs typeface="Arial"/>
              </a:rPr>
              <a:t>growing </a:t>
            </a:r>
            <a:r>
              <a:rPr dirty="0" sz="900" spc="-45">
                <a:latin typeface="Arial"/>
                <a:cs typeface="Arial"/>
              </a:rPr>
              <a:t>demand </a:t>
            </a:r>
            <a:r>
              <a:rPr dirty="0" sz="900">
                <a:latin typeface="Arial"/>
                <a:cs typeface="Arial"/>
              </a:rPr>
              <a:t>both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50">
                <a:latin typeface="Arial"/>
                <a:cs typeface="Arial"/>
              </a:rPr>
              <a:t>academia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5">
                <a:latin typeface="Arial"/>
                <a:cs typeface="Arial"/>
              </a:rPr>
              <a:t>in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practice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0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5">
                <a:latin typeface="Arial"/>
                <a:cs typeface="Arial"/>
              </a:rPr>
              <a:t>industries </a:t>
            </a:r>
            <a:r>
              <a:rPr dirty="0" sz="900" spc="-35">
                <a:latin typeface="Arial"/>
                <a:cs typeface="Arial"/>
              </a:rPr>
              <a:t>appreciate </a:t>
            </a:r>
            <a:r>
              <a:rPr dirty="0" sz="900" spc="-50">
                <a:latin typeface="Arial"/>
                <a:cs typeface="Arial"/>
              </a:rPr>
              <a:t>causal </a:t>
            </a:r>
            <a:r>
              <a:rPr dirty="0" sz="900" spc="-40">
                <a:latin typeface="Arial"/>
                <a:cs typeface="Arial"/>
              </a:rPr>
              <a:t>inferences </a:t>
            </a:r>
            <a:r>
              <a:rPr dirty="0" sz="900" spc="-45">
                <a:latin typeface="Arial"/>
                <a:cs typeface="Arial"/>
              </a:rPr>
              <a:t>more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45">
                <a:latin typeface="Arial"/>
                <a:cs typeface="Arial"/>
              </a:rPr>
              <a:t>more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5">
                <a:latin typeface="Arial"/>
                <a:cs typeface="Arial"/>
              </a:rPr>
              <a:t>(Athey, </a:t>
            </a:r>
            <a:r>
              <a:rPr dirty="0" sz="900" spc="-35">
                <a:latin typeface="Arial"/>
                <a:cs typeface="Arial"/>
              </a:rPr>
              <a:t>Luca </a:t>
            </a:r>
            <a:r>
              <a:rPr dirty="0" sz="900" spc="-25">
                <a:latin typeface="Arial"/>
                <a:cs typeface="Arial"/>
              </a:rPr>
              <a:t>2019)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60">
                <a:latin typeface="Arial"/>
                <a:cs typeface="Arial"/>
              </a:rPr>
              <a:t>Pandemic </a:t>
            </a:r>
            <a:r>
              <a:rPr dirty="0" sz="1000" spc="-5">
                <a:latin typeface="Arial"/>
                <a:cs typeface="Arial"/>
              </a:rPr>
              <a:t>left </a:t>
            </a:r>
            <a:r>
              <a:rPr dirty="0" sz="1000" spc="-80">
                <a:latin typeface="Arial"/>
                <a:cs typeface="Arial"/>
              </a:rPr>
              <a:t>scars </a:t>
            </a:r>
            <a:r>
              <a:rPr dirty="0" sz="1000" spc="-50">
                <a:latin typeface="Arial"/>
                <a:cs typeface="Arial"/>
              </a:rPr>
              <a:t>on</a:t>
            </a:r>
            <a:r>
              <a:rPr dirty="0" sz="1000" spc="-17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current </a:t>
            </a:r>
            <a:r>
              <a:rPr dirty="0" sz="1000" spc="-60">
                <a:latin typeface="Arial"/>
                <a:cs typeface="Arial"/>
              </a:rPr>
              <a:t>economics profession </a:t>
            </a:r>
            <a:r>
              <a:rPr dirty="0" sz="1000" spc="-45">
                <a:latin typeface="Arial"/>
                <a:cs typeface="Arial"/>
              </a:rPr>
              <a:t>worldwide </a:t>
            </a:r>
            <a:r>
              <a:rPr dirty="0" sz="800" spc="15">
                <a:latin typeface="Arial"/>
                <a:cs typeface="Arial"/>
              </a:rPr>
              <a:t>(INOMICS)</a:t>
            </a:r>
            <a:endParaRPr sz="8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292">
                <a:latin typeface="Arial"/>
                <a:cs typeface="Arial"/>
              </a:rPr>
              <a:t>►</a:t>
            </a:r>
            <a:r>
              <a:rPr dirty="0" baseline="9259" sz="1350" spc="-217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2020’s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Jobs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for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economists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have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14%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fewer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job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postings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than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2019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85">
                <a:latin typeface="Arial"/>
                <a:cs typeface="Arial"/>
              </a:rPr>
              <a:t>depressed </a:t>
            </a:r>
            <a:r>
              <a:rPr dirty="0" sz="1000" spc="-35">
                <a:latin typeface="Arial"/>
                <a:cs typeface="Arial"/>
              </a:rPr>
              <a:t>labor </a:t>
            </a:r>
            <a:r>
              <a:rPr dirty="0" sz="1000" spc="-40">
                <a:latin typeface="Arial"/>
                <a:cs typeface="Arial"/>
              </a:rPr>
              <a:t>market </a:t>
            </a:r>
            <a:r>
              <a:rPr dirty="0" sz="1000" spc="-65">
                <a:latin typeface="Arial"/>
                <a:cs typeface="Arial"/>
              </a:rPr>
              <a:t>may </a:t>
            </a:r>
            <a:r>
              <a:rPr dirty="0" sz="1000" spc="-60">
                <a:latin typeface="Arial"/>
                <a:cs typeface="Arial"/>
              </a:rPr>
              <a:t>bear </a:t>
            </a:r>
            <a:r>
              <a:rPr dirty="0" sz="1000" spc="-35">
                <a:latin typeface="Arial"/>
                <a:cs typeface="Arial"/>
              </a:rPr>
              <a:t>lasting </a:t>
            </a:r>
            <a:r>
              <a:rPr dirty="0" sz="1000" spc="-70">
                <a:latin typeface="Arial"/>
                <a:cs typeface="Arial"/>
              </a:rPr>
              <a:t>scars: </a:t>
            </a:r>
            <a:r>
              <a:rPr dirty="0" sz="1000" spc="-25" i="1">
                <a:latin typeface="Arial"/>
                <a:cs typeface="Arial"/>
              </a:rPr>
              <a:t>lost</a:t>
            </a:r>
            <a:r>
              <a:rPr dirty="0" sz="1000" spc="-105" i="1">
                <a:latin typeface="Arial"/>
                <a:cs typeface="Arial"/>
              </a:rPr>
              <a:t> </a:t>
            </a:r>
            <a:r>
              <a:rPr dirty="0" sz="1000" spc="-40" i="1">
                <a:latin typeface="Arial"/>
                <a:cs typeface="Arial"/>
              </a:rPr>
              <a:t>generation</a:t>
            </a:r>
            <a:endParaRPr sz="1000">
              <a:latin typeface="Arial"/>
              <a:cs typeface="Arial"/>
            </a:endParaRPr>
          </a:p>
          <a:p>
            <a:pPr marL="12700" marR="32384">
              <a:lnSpc>
                <a:spcPct val="100000"/>
              </a:lnSpc>
              <a:spcBef>
                <a:spcPts val="1010"/>
              </a:spcBef>
            </a:pPr>
            <a:r>
              <a:rPr dirty="0" sz="1000" spc="-100">
                <a:latin typeface="Arial"/>
                <a:cs typeface="Arial"/>
              </a:rPr>
              <a:t>Less </a:t>
            </a:r>
            <a:r>
              <a:rPr dirty="0" sz="1000" spc="-45">
                <a:latin typeface="Arial"/>
                <a:cs typeface="Arial"/>
              </a:rPr>
              <a:t>work </a:t>
            </a:r>
            <a:r>
              <a:rPr dirty="0" sz="1000" spc="-85">
                <a:latin typeface="Arial"/>
                <a:cs typeface="Arial"/>
              </a:rPr>
              <a:t>has </a:t>
            </a:r>
            <a:r>
              <a:rPr dirty="0" sz="1000" spc="-75">
                <a:latin typeface="Arial"/>
                <a:cs typeface="Arial"/>
              </a:rPr>
              <a:t>been </a:t>
            </a:r>
            <a:r>
              <a:rPr dirty="0" sz="1000" spc="-70">
                <a:latin typeface="Arial"/>
                <a:cs typeface="Arial"/>
              </a:rPr>
              <a:t>done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40">
                <a:latin typeface="Arial"/>
                <a:cs typeface="Arial"/>
              </a:rPr>
              <a:t>whether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75">
                <a:latin typeface="Arial"/>
                <a:cs typeface="Arial"/>
              </a:rPr>
              <a:t>careers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55">
                <a:latin typeface="Arial"/>
                <a:cs typeface="Arial"/>
              </a:rPr>
              <a:t>economists is </a:t>
            </a:r>
            <a:r>
              <a:rPr dirty="0" sz="1000" spc="-45">
                <a:latin typeface="Arial"/>
                <a:cs typeface="Arial"/>
              </a:rPr>
              <a:t>affected </a:t>
            </a:r>
            <a:r>
              <a:rPr dirty="0" sz="1000" spc="-60">
                <a:latin typeface="Arial"/>
                <a:cs typeface="Arial"/>
              </a:rPr>
              <a:t>by 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80">
                <a:latin typeface="Arial"/>
                <a:cs typeface="Arial"/>
              </a:rPr>
              <a:t>business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cycles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5"/>
              </a:spcBef>
            </a:pPr>
            <a:r>
              <a:rPr dirty="0" sz="1000" spc="-5">
                <a:latin typeface="Arial"/>
                <a:cs typeface="Arial"/>
              </a:rPr>
              <a:t>I </a:t>
            </a:r>
            <a:r>
              <a:rPr dirty="0" sz="1000" spc="-25">
                <a:latin typeface="Arial"/>
                <a:cs typeface="Arial"/>
              </a:rPr>
              <a:t>build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30">
                <a:latin typeface="Arial"/>
                <a:cs typeface="Arial"/>
              </a:rPr>
              <a:t>theoretical </a:t>
            </a:r>
            <a:r>
              <a:rPr dirty="0" sz="1000" spc="-45">
                <a:latin typeface="Arial"/>
                <a:cs typeface="Arial"/>
              </a:rPr>
              <a:t>model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60">
                <a:latin typeface="Arial"/>
                <a:cs typeface="Arial"/>
              </a:rPr>
              <a:t>examine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15">
                <a:latin typeface="Arial"/>
                <a:cs typeface="Arial"/>
              </a:rPr>
              <a:t>potential </a:t>
            </a:r>
            <a:r>
              <a:rPr dirty="0" sz="1000" spc="-65">
                <a:latin typeface="Arial"/>
                <a:cs typeface="Arial"/>
              </a:rPr>
              <a:t>mechanisms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20">
                <a:latin typeface="Arial"/>
                <a:cs typeface="Arial"/>
              </a:rPr>
              <a:t>test </a:t>
            </a:r>
            <a:r>
              <a:rPr dirty="0" sz="1000" spc="-25">
                <a:latin typeface="Arial"/>
                <a:cs typeface="Arial"/>
              </a:rPr>
              <a:t>the  </a:t>
            </a:r>
            <a:r>
              <a:rPr dirty="0" sz="1000" spc="-40">
                <a:latin typeface="Arial"/>
                <a:cs typeface="Arial"/>
              </a:rPr>
              <a:t>predictions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empirically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Theoretical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55">
                <a:solidFill>
                  <a:srgbClr val="FFF200"/>
                </a:solidFill>
              </a:rPr>
              <a:t>Characteristics </a:t>
            </a:r>
            <a:r>
              <a:rPr dirty="0" sz="1400" spc="-25">
                <a:solidFill>
                  <a:srgbClr val="FFF200"/>
                </a:solidFill>
              </a:rPr>
              <a:t>of </a:t>
            </a:r>
            <a:r>
              <a:rPr dirty="0" sz="1400" spc="-50">
                <a:solidFill>
                  <a:srgbClr val="FFF200"/>
                </a:solidFill>
              </a:rPr>
              <a:t>task</a:t>
            </a:r>
            <a:r>
              <a:rPr dirty="0" sz="1400" spc="-35">
                <a:solidFill>
                  <a:srgbClr val="FFF200"/>
                </a:solidFill>
              </a:rPr>
              <a:t> </a:t>
            </a:r>
            <a:r>
              <a:rPr dirty="0" sz="1400" spc="-55">
                <a:solidFill>
                  <a:srgbClr val="FFF200"/>
                </a:solidFill>
              </a:rPr>
              <a:t>tenure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67581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6877" y="598733"/>
            <a:ext cx="3655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Arial"/>
                <a:cs typeface="Arial"/>
              </a:rPr>
              <a:t>To </a:t>
            </a:r>
            <a:r>
              <a:rPr dirty="0" sz="1000" spc="-70">
                <a:latin typeface="Arial"/>
                <a:cs typeface="Arial"/>
              </a:rPr>
              <a:t>make </a:t>
            </a:r>
            <a:r>
              <a:rPr dirty="0" sz="1000" spc="-65">
                <a:latin typeface="Arial"/>
                <a:cs typeface="Arial"/>
              </a:rPr>
              <a:t>an </a:t>
            </a:r>
            <a:r>
              <a:rPr dirty="0" sz="1000" spc="-35">
                <a:latin typeface="Arial"/>
                <a:cs typeface="Arial"/>
              </a:rPr>
              <a:t>exposition simpler, </a:t>
            </a:r>
            <a:r>
              <a:rPr dirty="0" sz="1000" spc="-60">
                <a:latin typeface="Arial"/>
                <a:cs typeface="Arial"/>
              </a:rPr>
              <a:t>examine </a:t>
            </a:r>
            <a:r>
              <a:rPr dirty="0" sz="1000" spc="-30">
                <a:latin typeface="Arial"/>
                <a:cs typeface="Arial"/>
              </a:rPr>
              <a:t>two-task </a:t>
            </a:r>
            <a:r>
              <a:rPr dirty="0" sz="1000" spc="-45">
                <a:latin typeface="Arial"/>
                <a:cs typeface="Arial"/>
              </a:rPr>
              <a:t>model </a:t>
            </a:r>
            <a:r>
              <a:rPr dirty="0" sz="1000" spc="-30" i="1">
                <a:latin typeface="Arial"/>
                <a:cs typeface="Arial"/>
              </a:rPr>
              <a:t>J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50" i="1">
                <a:latin typeface="Arial"/>
                <a:cs typeface="Arial"/>
              </a:rPr>
              <a:t>{R,</a:t>
            </a:r>
            <a:r>
              <a:rPr dirty="0" sz="1000" spc="165" i="1">
                <a:latin typeface="Arial"/>
                <a:cs typeface="Arial"/>
              </a:rPr>
              <a:t> </a:t>
            </a:r>
            <a:r>
              <a:rPr dirty="0" sz="1000" spc="180" i="1">
                <a:latin typeface="Arial"/>
                <a:cs typeface="Arial"/>
              </a:rPr>
              <a:t>T}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8509" y="862802"/>
            <a:ext cx="2609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30" i="1">
                <a:latin typeface="Arial"/>
                <a:cs typeface="Arial"/>
              </a:rPr>
              <a:t>R</a:t>
            </a:r>
            <a:r>
              <a:rPr dirty="0" sz="700" spc="114" i="1">
                <a:latin typeface="Arial"/>
                <a:cs typeface="Arial"/>
              </a:rPr>
              <a:t> </a:t>
            </a:r>
            <a:r>
              <a:rPr dirty="0" sz="700" spc="-30" i="1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7167" y="946330"/>
            <a:ext cx="8274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585" algn="l"/>
                <a:tab pos="586740" algn="l"/>
              </a:tabLst>
            </a:pPr>
            <a:r>
              <a:rPr dirty="0" baseline="7936" sz="1050" spc="37" i="1">
                <a:latin typeface="Arial"/>
                <a:cs typeface="Arial"/>
              </a:rPr>
              <a:t>iot	</a:t>
            </a:r>
            <a:r>
              <a:rPr dirty="0" baseline="7936" sz="1050" spc="-30" i="1">
                <a:latin typeface="Arial"/>
                <a:cs typeface="Arial"/>
              </a:rPr>
              <a:t>o	</a:t>
            </a:r>
            <a:r>
              <a:rPr dirty="0" sz="700" spc="-20" i="1">
                <a:latin typeface="Arial"/>
                <a:cs typeface="Arial"/>
              </a:rPr>
              <a:t>o</a:t>
            </a:r>
            <a:r>
              <a:rPr dirty="0" sz="700" spc="-10" i="1">
                <a:latin typeface="Arial"/>
                <a:cs typeface="Arial"/>
              </a:rPr>
              <a:t> </a:t>
            </a:r>
            <a:r>
              <a:rPr dirty="0" sz="700" spc="45" i="1">
                <a:latin typeface="Arial"/>
                <a:cs typeface="Arial"/>
              </a:rPr>
              <a:t>it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6465" y="774603"/>
            <a:ext cx="638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7055" algn="l"/>
              </a:tabLst>
            </a:pPr>
            <a:r>
              <a:rPr dirty="0" sz="1000" spc="245">
                <a:latin typeface="Arial"/>
                <a:cs typeface="Arial"/>
              </a:rPr>
              <a:t>{</a:t>
            </a:r>
            <a:r>
              <a:rPr dirty="0" sz="1000" spc="245">
                <a:latin typeface="Arial"/>
                <a:cs typeface="Arial"/>
              </a:rPr>
              <a:t>	</a:t>
            </a:r>
            <a:r>
              <a:rPr dirty="0" sz="1000" spc="120">
                <a:latin typeface="Arial"/>
                <a:cs typeface="Arial"/>
              </a:rPr>
              <a:t>(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444" y="877092"/>
            <a:ext cx="185356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0209" algn="l"/>
                <a:tab pos="762000" algn="l"/>
                <a:tab pos="1750695" algn="l"/>
              </a:tabLst>
            </a:pPr>
            <a:r>
              <a:rPr dirty="0" sz="1000" spc="-20">
                <a:latin typeface="Arial"/>
                <a:cs typeface="Arial"/>
              </a:rPr>
              <a:t>T</a:t>
            </a:r>
            <a:r>
              <a:rPr dirty="0" sz="1000" spc="-80">
                <a:latin typeface="Arial"/>
                <a:cs typeface="Arial"/>
              </a:rPr>
              <a:t>as</a:t>
            </a:r>
            <a:r>
              <a:rPr dirty="0" sz="1000" spc="-70">
                <a:latin typeface="Arial"/>
                <a:cs typeface="Arial"/>
              </a:rPr>
              <a:t>k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190">
                <a:latin typeface="Arial"/>
                <a:cs typeface="Arial"/>
              </a:rPr>
              <a:t>=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15" i="1">
                <a:latin typeface="Arial"/>
                <a:cs typeface="Arial"/>
              </a:rPr>
              <a:t>γ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spc="-10" i="1">
                <a:latin typeface="Arial"/>
                <a:cs typeface="Arial"/>
              </a:rPr>
              <a:t>β</a:t>
            </a:r>
            <a:r>
              <a:rPr dirty="0" sz="1000" i="1">
                <a:latin typeface="Arial"/>
                <a:cs typeface="Arial"/>
              </a:rPr>
              <a:t> </a:t>
            </a:r>
            <a:r>
              <a:rPr dirty="0" sz="1000" spc="80" i="1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H</a:t>
            </a:r>
            <a:r>
              <a:rPr dirty="0" sz="1000" i="1">
                <a:latin typeface="Arial"/>
                <a:cs typeface="Arial"/>
              </a:rPr>
              <a:t>  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β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spc="-20" i="1"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5645" y="862802"/>
            <a:ext cx="3429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5430" algn="l"/>
              </a:tabLst>
            </a:pPr>
            <a:r>
              <a:rPr dirty="0" sz="700" spc="-30" i="1">
                <a:latin typeface="Arial"/>
                <a:cs typeface="Arial"/>
              </a:rPr>
              <a:t>R</a:t>
            </a:r>
            <a:r>
              <a:rPr dirty="0" sz="700" spc="-30" i="1">
                <a:latin typeface="Arial"/>
                <a:cs typeface="Arial"/>
              </a:rPr>
              <a:t>	</a:t>
            </a:r>
            <a:r>
              <a:rPr dirty="0" sz="700" spc="75" i="1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8965" y="946330"/>
            <a:ext cx="3321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620" algn="l"/>
              </a:tabLst>
            </a:pPr>
            <a:r>
              <a:rPr dirty="0" sz="700" spc="-20" i="1">
                <a:latin typeface="Arial"/>
                <a:cs typeface="Arial"/>
              </a:rPr>
              <a:t>o</a:t>
            </a:r>
            <a:r>
              <a:rPr dirty="0" sz="700" spc="-20" i="1">
                <a:latin typeface="Arial"/>
                <a:cs typeface="Arial"/>
              </a:rPr>
              <a:t>	</a:t>
            </a:r>
            <a:r>
              <a:rPr dirty="0" sz="700" spc="45" i="1">
                <a:latin typeface="Arial"/>
                <a:cs typeface="Arial"/>
              </a:rPr>
              <a:t>it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9864" y="774603"/>
            <a:ext cx="361315" cy="177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273685" algn="l"/>
              </a:tabLst>
            </a:pPr>
            <a:r>
              <a:rPr dirty="0" sz="1000" spc="175">
                <a:latin typeface="Arial"/>
                <a:cs typeface="Arial"/>
              </a:rPr>
              <a:t> </a:t>
            </a:r>
            <a:r>
              <a:rPr dirty="0" sz="1000" spc="175">
                <a:latin typeface="Arial"/>
                <a:cs typeface="Arial"/>
              </a:rPr>
              <a:t>	</a:t>
            </a:r>
            <a:r>
              <a:rPr dirty="0" sz="1000" spc="30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705" y="1320228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6877" y="1243144"/>
            <a:ext cx="3136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5" i="1">
                <a:latin typeface="Arial"/>
                <a:cs typeface="Arial"/>
              </a:rPr>
              <a:t>o</a:t>
            </a:r>
            <a:r>
              <a:rPr dirty="0" baseline="27777" sz="1050" spc="-157" i="1">
                <a:latin typeface="Menlo"/>
                <a:cs typeface="Menlo"/>
              </a:rPr>
              <a:t>f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60" i="1">
                <a:latin typeface="Arial"/>
                <a:cs typeface="Arial"/>
              </a:rPr>
              <a:t>o </a:t>
            </a:r>
            <a:r>
              <a:rPr dirty="0" sz="1000" spc="-55">
                <a:latin typeface="Arial"/>
                <a:cs typeface="Arial"/>
              </a:rPr>
              <a:t>denote </a:t>
            </a:r>
            <a:r>
              <a:rPr dirty="0" sz="1000" spc="-65">
                <a:latin typeface="Arial"/>
                <a:cs typeface="Arial"/>
              </a:rPr>
              <a:t>source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25">
                <a:latin typeface="Arial"/>
                <a:cs typeface="Arial"/>
              </a:rPr>
              <a:t>target </a:t>
            </a:r>
            <a:r>
              <a:rPr dirty="0" sz="1000" spc="-30">
                <a:latin typeface="Arial"/>
                <a:cs typeface="Arial"/>
              </a:rPr>
              <a:t>occupation,</a:t>
            </a:r>
            <a:r>
              <a:rPr dirty="0" sz="1000" spc="-45">
                <a:latin typeface="Arial"/>
                <a:cs typeface="Arial"/>
              </a:rPr>
              <a:t> respectively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729" y="1557984"/>
            <a:ext cx="4457065" cy="175895"/>
          </a:xfrm>
          <a:custGeom>
            <a:avLst/>
            <a:gdLst/>
            <a:ahLst/>
            <a:cxnLst/>
            <a:rect l="l" t="t" r="r" b="b"/>
            <a:pathLst>
              <a:path w="4457065" h="175894">
                <a:moveTo>
                  <a:pt x="440580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56607" y="175874"/>
                </a:lnTo>
                <a:lnTo>
                  <a:pt x="4456607" y="50800"/>
                </a:lnTo>
                <a:lnTo>
                  <a:pt x="4452598" y="31075"/>
                </a:lnTo>
                <a:lnTo>
                  <a:pt x="4441684" y="14922"/>
                </a:lnTo>
                <a:lnTo>
                  <a:pt x="4425531" y="4008"/>
                </a:lnTo>
                <a:lnTo>
                  <a:pt x="440580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6530" y="1537934"/>
            <a:ext cx="603250" cy="18542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dirty="0" sz="1000" spc="-35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000" spc="-25">
                <a:solidFill>
                  <a:srgbClr val="FFFFFF"/>
                </a:solidFill>
                <a:latin typeface="Arial"/>
                <a:cs typeface="Arial"/>
              </a:rPr>
              <a:t>osition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730" y="1721205"/>
            <a:ext cx="4456606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6530" y="1614905"/>
            <a:ext cx="4457065" cy="717550"/>
          </a:xfrm>
          <a:custGeom>
            <a:avLst/>
            <a:gdLst/>
            <a:ahLst/>
            <a:cxnLst/>
            <a:rect l="l" t="t" r="r" b="b"/>
            <a:pathLst>
              <a:path w="4457065" h="717550">
                <a:moveTo>
                  <a:pt x="0" y="716968"/>
                </a:moveTo>
                <a:lnTo>
                  <a:pt x="4456607" y="716968"/>
                </a:lnTo>
                <a:lnTo>
                  <a:pt x="4456607" y="0"/>
                </a:lnTo>
                <a:lnTo>
                  <a:pt x="0" y="0"/>
                </a:lnTo>
                <a:lnTo>
                  <a:pt x="0" y="716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729" y="1765475"/>
            <a:ext cx="4457065" cy="515620"/>
          </a:xfrm>
          <a:custGeom>
            <a:avLst/>
            <a:gdLst/>
            <a:ahLst/>
            <a:cxnLst/>
            <a:rect l="l" t="t" r="r" b="b"/>
            <a:pathLst>
              <a:path w="4457065" h="515619">
                <a:moveTo>
                  <a:pt x="4456607" y="0"/>
                </a:moveTo>
                <a:lnTo>
                  <a:pt x="0" y="0"/>
                </a:lnTo>
                <a:lnTo>
                  <a:pt x="0" y="464797"/>
                </a:lnTo>
                <a:lnTo>
                  <a:pt x="4008" y="484522"/>
                </a:lnTo>
                <a:lnTo>
                  <a:pt x="14922" y="500675"/>
                </a:lnTo>
                <a:lnTo>
                  <a:pt x="31075" y="511589"/>
                </a:lnTo>
                <a:lnTo>
                  <a:pt x="50800" y="515597"/>
                </a:lnTo>
                <a:lnTo>
                  <a:pt x="4405806" y="515597"/>
                </a:lnTo>
                <a:lnTo>
                  <a:pt x="4425531" y="511589"/>
                </a:lnTo>
                <a:lnTo>
                  <a:pt x="4441684" y="500675"/>
                </a:lnTo>
                <a:lnTo>
                  <a:pt x="4452598" y="484522"/>
                </a:lnTo>
                <a:lnTo>
                  <a:pt x="4456607" y="464797"/>
                </a:lnTo>
                <a:lnTo>
                  <a:pt x="44566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036138" y="1828218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i="1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30" y="1758980"/>
            <a:ext cx="3336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Arial"/>
                <a:cs typeface="Arial"/>
              </a:rPr>
              <a:t>For </a:t>
            </a:r>
            <a:r>
              <a:rPr dirty="0" sz="1000" spc="5" i="1">
                <a:latin typeface="Arial"/>
                <a:cs typeface="Arial"/>
              </a:rPr>
              <a:t>β</a:t>
            </a:r>
            <a:r>
              <a:rPr dirty="0" baseline="27777" sz="1050" spc="7" i="1">
                <a:latin typeface="Arial"/>
                <a:cs typeface="Arial"/>
              </a:rPr>
              <a:t>R </a:t>
            </a:r>
            <a:r>
              <a:rPr dirty="0" sz="1000" spc="190" i="1">
                <a:latin typeface="Arial"/>
                <a:cs typeface="Arial"/>
              </a:rPr>
              <a:t>&gt; </a:t>
            </a:r>
            <a:r>
              <a:rPr dirty="0" sz="1000" spc="-35">
                <a:latin typeface="Arial"/>
                <a:cs typeface="Arial"/>
              </a:rPr>
              <a:t>0</a:t>
            </a:r>
            <a:r>
              <a:rPr dirty="0" sz="1000" spc="-35" i="1">
                <a:latin typeface="Arial"/>
                <a:cs typeface="Arial"/>
              </a:rPr>
              <a:t>.</a:t>
            </a:r>
            <a:r>
              <a:rPr dirty="0" sz="1000" spc="-35">
                <a:latin typeface="Arial"/>
                <a:cs typeface="Arial"/>
              </a:rPr>
              <a:t>5, task-tenure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50">
                <a:latin typeface="Arial"/>
                <a:cs typeface="Arial"/>
              </a:rPr>
              <a:t>valued </a:t>
            </a:r>
            <a:r>
              <a:rPr dirty="0" sz="1000" spc="-65">
                <a:latin typeface="Arial"/>
                <a:cs typeface="Arial"/>
              </a:rPr>
              <a:t>more </a:t>
            </a:r>
            <a:r>
              <a:rPr dirty="0" sz="1000" spc="15">
                <a:latin typeface="Arial"/>
                <a:cs typeface="Arial"/>
              </a:rPr>
              <a:t>if </a:t>
            </a:r>
            <a:r>
              <a:rPr dirty="0" sz="1000" spc="-75">
                <a:latin typeface="Arial"/>
                <a:cs typeface="Arial"/>
              </a:rPr>
              <a:t>moves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5" i="1">
                <a:latin typeface="Arial"/>
                <a:cs typeface="Arial"/>
              </a:rPr>
              <a:t>β</a:t>
            </a:r>
            <a:r>
              <a:rPr dirty="0" baseline="27777" sz="1050" spc="7" i="1">
                <a:latin typeface="Arial"/>
                <a:cs typeface="Arial"/>
              </a:rPr>
              <a:t>R </a:t>
            </a:r>
            <a:r>
              <a:rPr dirty="0" sz="1000" spc="190" i="1">
                <a:latin typeface="Arial"/>
                <a:cs typeface="Arial"/>
              </a:rPr>
              <a:t>&gt;</a:t>
            </a:r>
            <a:r>
              <a:rPr dirty="0" sz="1000" spc="245" i="1">
                <a:latin typeface="Arial"/>
                <a:cs typeface="Arial"/>
              </a:rPr>
              <a:t> </a:t>
            </a:r>
            <a:r>
              <a:rPr dirty="0" sz="1000" spc="5" i="1">
                <a:latin typeface="Arial"/>
                <a:cs typeface="Arial"/>
              </a:rPr>
              <a:t>β</a:t>
            </a:r>
            <a:r>
              <a:rPr dirty="0" baseline="27777" sz="1050" spc="7" i="1">
                <a:latin typeface="Arial"/>
                <a:cs typeface="Arial"/>
              </a:rPr>
              <a:t>R</a:t>
            </a:r>
            <a:endParaRPr baseline="27777"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9084" y="1806412"/>
            <a:ext cx="30632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0530" algn="l"/>
              </a:tabLst>
            </a:pPr>
            <a:r>
              <a:rPr dirty="0" baseline="-15873" sz="1050" spc="15" i="1">
                <a:latin typeface="Arial"/>
                <a:cs typeface="Arial"/>
              </a:rPr>
              <a:t>o</a:t>
            </a:r>
            <a:r>
              <a:rPr dirty="0" sz="500" spc="80" i="1">
                <a:latin typeface="Arial"/>
                <a:cs typeface="Arial"/>
              </a:rPr>
              <a:t>I</a:t>
            </a:r>
            <a:r>
              <a:rPr dirty="0" sz="500" i="1">
                <a:latin typeface="Arial"/>
                <a:cs typeface="Arial"/>
              </a:rPr>
              <a:t>	</a:t>
            </a:r>
            <a:r>
              <a:rPr dirty="0" baseline="-15873" sz="1050" spc="15" i="1">
                <a:latin typeface="Arial"/>
                <a:cs typeface="Arial"/>
              </a:rPr>
              <a:t>o</a:t>
            </a:r>
            <a:r>
              <a:rPr dirty="0" sz="500" spc="80" i="1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36138" y="1980046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i="1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830" y="1910809"/>
            <a:ext cx="3336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Arial"/>
                <a:cs typeface="Arial"/>
              </a:rPr>
              <a:t>For </a:t>
            </a:r>
            <a:r>
              <a:rPr dirty="0" sz="1000" spc="5" i="1">
                <a:latin typeface="Arial"/>
                <a:cs typeface="Arial"/>
              </a:rPr>
              <a:t>β</a:t>
            </a:r>
            <a:r>
              <a:rPr dirty="0" baseline="27777" sz="1050" spc="7" i="1">
                <a:latin typeface="Arial"/>
                <a:cs typeface="Arial"/>
              </a:rPr>
              <a:t>R </a:t>
            </a:r>
            <a:r>
              <a:rPr dirty="0" sz="1000" spc="190" i="1">
                <a:latin typeface="Arial"/>
                <a:cs typeface="Arial"/>
              </a:rPr>
              <a:t>&lt; </a:t>
            </a:r>
            <a:r>
              <a:rPr dirty="0" sz="1000" spc="-35">
                <a:latin typeface="Arial"/>
                <a:cs typeface="Arial"/>
              </a:rPr>
              <a:t>0</a:t>
            </a:r>
            <a:r>
              <a:rPr dirty="0" sz="1000" spc="-35" i="1">
                <a:latin typeface="Arial"/>
                <a:cs typeface="Arial"/>
              </a:rPr>
              <a:t>.</a:t>
            </a:r>
            <a:r>
              <a:rPr dirty="0" sz="1000" spc="-35">
                <a:latin typeface="Arial"/>
                <a:cs typeface="Arial"/>
              </a:rPr>
              <a:t>5, task-tenure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50">
                <a:latin typeface="Arial"/>
                <a:cs typeface="Arial"/>
              </a:rPr>
              <a:t>valued </a:t>
            </a:r>
            <a:r>
              <a:rPr dirty="0" sz="1000" spc="-65">
                <a:latin typeface="Arial"/>
                <a:cs typeface="Arial"/>
              </a:rPr>
              <a:t>more </a:t>
            </a:r>
            <a:r>
              <a:rPr dirty="0" sz="1000" spc="15">
                <a:latin typeface="Arial"/>
                <a:cs typeface="Arial"/>
              </a:rPr>
              <a:t>if </a:t>
            </a:r>
            <a:r>
              <a:rPr dirty="0" sz="1000" spc="-75">
                <a:latin typeface="Arial"/>
                <a:cs typeface="Arial"/>
              </a:rPr>
              <a:t>moves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5" i="1">
                <a:latin typeface="Arial"/>
                <a:cs typeface="Arial"/>
              </a:rPr>
              <a:t>β</a:t>
            </a:r>
            <a:r>
              <a:rPr dirty="0" baseline="27777" sz="1050" spc="7" i="1">
                <a:latin typeface="Arial"/>
                <a:cs typeface="Arial"/>
              </a:rPr>
              <a:t>R </a:t>
            </a:r>
            <a:r>
              <a:rPr dirty="0" sz="1000" spc="190" i="1">
                <a:latin typeface="Arial"/>
                <a:cs typeface="Arial"/>
              </a:rPr>
              <a:t>&lt;</a:t>
            </a:r>
            <a:r>
              <a:rPr dirty="0" sz="1000" spc="245" i="1">
                <a:latin typeface="Arial"/>
                <a:cs typeface="Arial"/>
              </a:rPr>
              <a:t> </a:t>
            </a:r>
            <a:r>
              <a:rPr dirty="0" sz="1000" spc="5" i="1">
                <a:latin typeface="Arial"/>
                <a:cs typeface="Arial"/>
              </a:rPr>
              <a:t>β</a:t>
            </a:r>
            <a:r>
              <a:rPr dirty="0" baseline="27777" sz="1050" spc="7" i="1">
                <a:latin typeface="Arial"/>
                <a:cs typeface="Arial"/>
              </a:rPr>
              <a:t>R</a:t>
            </a:r>
            <a:endParaRPr baseline="27777"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084" y="1958241"/>
            <a:ext cx="30632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0530" algn="l"/>
              </a:tabLst>
            </a:pPr>
            <a:r>
              <a:rPr dirty="0" baseline="-15873" sz="1050" spc="15" i="1">
                <a:latin typeface="Arial"/>
                <a:cs typeface="Arial"/>
              </a:rPr>
              <a:t>o</a:t>
            </a:r>
            <a:r>
              <a:rPr dirty="0" sz="500" spc="80" i="1">
                <a:latin typeface="Arial"/>
                <a:cs typeface="Arial"/>
              </a:rPr>
              <a:t>I</a:t>
            </a:r>
            <a:r>
              <a:rPr dirty="0" sz="500" i="1">
                <a:latin typeface="Arial"/>
                <a:cs typeface="Arial"/>
              </a:rPr>
              <a:t>	</a:t>
            </a:r>
            <a:r>
              <a:rPr dirty="0" baseline="-15873" sz="1050" spc="15" i="1">
                <a:latin typeface="Arial"/>
                <a:cs typeface="Arial"/>
              </a:rPr>
              <a:t>o</a:t>
            </a:r>
            <a:r>
              <a:rPr dirty="0" sz="500" spc="80" i="1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6705" y="2496464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6705" y="3064954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3830" y="2062650"/>
            <a:ext cx="4299585" cy="1102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785"/>
              </a:lnSpc>
              <a:spcBef>
                <a:spcPts val="95"/>
              </a:spcBef>
            </a:pPr>
            <a:r>
              <a:rPr dirty="0" sz="1000" spc="-55">
                <a:latin typeface="Arial"/>
                <a:cs typeface="Arial"/>
              </a:rPr>
              <a:t>For </a:t>
            </a:r>
            <a:r>
              <a:rPr dirty="0" sz="1000" spc="5" i="1">
                <a:latin typeface="Arial"/>
                <a:cs typeface="Arial"/>
              </a:rPr>
              <a:t>β</a:t>
            </a:r>
            <a:r>
              <a:rPr dirty="0" baseline="27777" sz="1050" spc="7" i="1">
                <a:latin typeface="Arial"/>
                <a:cs typeface="Arial"/>
              </a:rPr>
              <a:t>R </a:t>
            </a:r>
            <a:r>
              <a:rPr dirty="0" sz="1000" spc="190">
                <a:latin typeface="Arial"/>
                <a:cs typeface="Arial"/>
              </a:rPr>
              <a:t>= </a:t>
            </a:r>
            <a:r>
              <a:rPr dirty="0" sz="1000" spc="-35">
                <a:latin typeface="Arial"/>
                <a:cs typeface="Arial"/>
              </a:rPr>
              <a:t>0</a:t>
            </a:r>
            <a:r>
              <a:rPr dirty="0" sz="1000" spc="-35" i="1">
                <a:latin typeface="Arial"/>
                <a:cs typeface="Arial"/>
              </a:rPr>
              <a:t>.</a:t>
            </a:r>
            <a:r>
              <a:rPr dirty="0" sz="1000" spc="-35">
                <a:latin typeface="Arial"/>
                <a:cs typeface="Arial"/>
              </a:rPr>
              <a:t>5, task-tenure </a:t>
            </a:r>
            <a:r>
              <a:rPr dirty="0" sz="1000" spc="-80">
                <a:latin typeface="Arial"/>
                <a:cs typeface="Arial"/>
              </a:rPr>
              <a:t>does </a:t>
            </a:r>
            <a:r>
              <a:rPr dirty="0" sz="1000" spc="-10">
                <a:latin typeface="Arial"/>
                <a:cs typeface="Arial"/>
              </a:rPr>
              <a:t>not </a:t>
            </a:r>
            <a:r>
              <a:rPr dirty="0" sz="1000" spc="-65">
                <a:latin typeface="Arial"/>
                <a:cs typeface="Arial"/>
              </a:rPr>
              <a:t>change </a:t>
            </a:r>
            <a:r>
              <a:rPr dirty="0" sz="1000" spc="-70">
                <a:latin typeface="Arial"/>
                <a:cs typeface="Arial"/>
              </a:rPr>
              <a:t>regardless </a:t>
            </a:r>
            <a:r>
              <a:rPr dirty="0" sz="1000" spc="-20">
                <a:latin typeface="Arial"/>
                <a:cs typeface="Arial"/>
              </a:rPr>
              <a:t>of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moving</a:t>
            </a:r>
            <a:endParaRPr sz="1000">
              <a:latin typeface="Arial"/>
              <a:cs typeface="Arial"/>
            </a:endParaRPr>
          </a:p>
          <a:p>
            <a:pPr marL="297815">
              <a:lnSpc>
                <a:spcPts val="425"/>
              </a:lnSpc>
            </a:pPr>
            <a:r>
              <a:rPr dirty="0" baseline="-15873" sz="1050" spc="67" i="1">
                <a:latin typeface="Arial"/>
                <a:cs typeface="Arial"/>
              </a:rPr>
              <a:t>o</a:t>
            </a:r>
            <a:r>
              <a:rPr dirty="0" sz="500" spc="45" i="1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dirty="0" sz="1000" spc="10">
                <a:latin typeface="Arial"/>
                <a:cs typeface="Arial"/>
              </a:rPr>
              <a:t>If </a:t>
            </a:r>
            <a:r>
              <a:rPr dirty="0" sz="1000" spc="-60" i="1">
                <a:latin typeface="Arial"/>
                <a:cs typeface="Arial"/>
              </a:rPr>
              <a:t>o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65">
                <a:latin typeface="Arial"/>
                <a:cs typeface="Arial"/>
              </a:rPr>
              <a:t>more </a:t>
            </a:r>
            <a:r>
              <a:rPr dirty="0" sz="1000" spc="-55">
                <a:latin typeface="Arial"/>
                <a:cs typeface="Arial"/>
              </a:rPr>
              <a:t>specialized </a:t>
            </a:r>
            <a:r>
              <a:rPr dirty="0" sz="1000" spc="-20">
                <a:latin typeface="Arial"/>
                <a:cs typeface="Arial"/>
              </a:rPr>
              <a:t>than </a:t>
            </a:r>
            <a:r>
              <a:rPr dirty="0" sz="1000" spc="-55" i="1">
                <a:latin typeface="Arial"/>
                <a:cs typeface="Arial"/>
              </a:rPr>
              <a:t>o</a:t>
            </a:r>
            <a:r>
              <a:rPr dirty="0" baseline="27777" sz="1050" spc="-82" i="1">
                <a:latin typeface="Menlo"/>
                <a:cs typeface="Menlo"/>
              </a:rPr>
              <a:t>f</a:t>
            </a:r>
            <a:r>
              <a:rPr dirty="0" sz="1000" spc="-55">
                <a:latin typeface="Arial"/>
                <a:cs typeface="Arial"/>
              </a:rPr>
              <a:t>,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60">
                <a:latin typeface="Arial"/>
                <a:cs typeface="Arial"/>
              </a:rPr>
              <a:t>one’s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-40">
                <a:latin typeface="Arial"/>
                <a:cs typeface="Arial"/>
              </a:rPr>
              <a:t>tenure </a:t>
            </a:r>
            <a:r>
              <a:rPr dirty="0" sz="1000" spc="-45">
                <a:latin typeface="Arial"/>
                <a:cs typeface="Arial"/>
              </a:rPr>
              <a:t>would </a:t>
            </a:r>
            <a:r>
              <a:rPr dirty="0" sz="1000" spc="-65">
                <a:latin typeface="Arial"/>
                <a:cs typeface="Arial"/>
              </a:rPr>
              <a:t>be </a:t>
            </a:r>
            <a:r>
              <a:rPr dirty="0" sz="1000" spc="-50">
                <a:latin typeface="Arial"/>
                <a:cs typeface="Arial"/>
              </a:rPr>
              <a:t>valued</a:t>
            </a:r>
            <a:r>
              <a:rPr dirty="0" sz="1000" spc="-17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more</a:t>
            </a:r>
            <a:endParaRPr sz="1000">
              <a:latin typeface="Arial"/>
              <a:cs typeface="Arial"/>
            </a:endParaRPr>
          </a:p>
          <a:p>
            <a:pPr marL="518159" marR="93345" indent="-152400">
              <a:lnSpc>
                <a:spcPct val="101499"/>
              </a:lnSpc>
              <a:spcBef>
                <a:spcPts val="18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35">
                <a:latin typeface="Arial"/>
                <a:cs typeface="Arial"/>
              </a:rPr>
              <a:t>e.g. </a:t>
            </a:r>
            <a:r>
              <a:rPr dirty="0" sz="900" spc="25">
                <a:latin typeface="Arial"/>
                <a:cs typeface="Arial"/>
              </a:rPr>
              <a:t>if </a:t>
            </a:r>
            <a:r>
              <a:rPr dirty="0" sz="900" spc="-55">
                <a:latin typeface="Arial"/>
                <a:cs typeface="Arial"/>
              </a:rPr>
              <a:t>one </a:t>
            </a:r>
            <a:r>
              <a:rPr dirty="0" sz="900" spc="-45">
                <a:latin typeface="Arial"/>
                <a:cs typeface="Arial"/>
              </a:rPr>
              <a:t>worked </a:t>
            </a:r>
            <a:r>
              <a:rPr dirty="0" sz="900" spc="10">
                <a:latin typeface="Arial"/>
                <a:cs typeface="Arial"/>
              </a:rPr>
              <a:t>at </a:t>
            </a:r>
            <a:r>
              <a:rPr dirty="0" sz="900" spc="-25">
                <a:latin typeface="Arial"/>
                <a:cs typeface="Arial"/>
              </a:rPr>
              <a:t>teaching </a:t>
            </a:r>
            <a:r>
              <a:rPr dirty="0" sz="900" spc="-40">
                <a:latin typeface="Arial"/>
                <a:cs typeface="Arial"/>
              </a:rPr>
              <a:t>college, her </a:t>
            </a:r>
            <a:r>
              <a:rPr dirty="0" sz="900" spc="-20">
                <a:latin typeface="Arial"/>
                <a:cs typeface="Arial"/>
              </a:rPr>
              <a:t>task-tenure </a:t>
            </a:r>
            <a:r>
              <a:rPr dirty="0" sz="900" spc="-30">
                <a:latin typeface="Arial"/>
                <a:cs typeface="Arial"/>
              </a:rPr>
              <a:t>would </a:t>
            </a:r>
            <a:r>
              <a:rPr dirty="0" sz="900" spc="-50">
                <a:latin typeface="Arial"/>
                <a:cs typeface="Arial"/>
              </a:rPr>
              <a:t>be </a:t>
            </a:r>
            <a:r>
              <a:rPr dirty="0" sz="900" spc="-40">
                <a:latin typeface="Arial"/>
                <a:cs typeface="Arial"/>
              </a:rPr>
              <a:t>valued </a:t>
            </a:r>
            <a:r>
              <a:rPr dirty="0" sz="900" spc="-70">
                <a:latin typeface="Arial"/>
                <a:cs typeface="Arial"/>
              </a:rPr>
              <a:t>less  </a:t>
            </a:r>
            <a:r>
              <a:rPr dirty="0" sz="900" spc="-40">
                <a:latin typeface="Arial"/>
                <a:cs typeface="Arial"/>
              </a:rPr>
              <a:t>when </a:t>
            </a:r>
            <a:r>
              <a:rPr dirty="0" sz="900" spc="-25">
                <a:latin typeface="Arial"/>
                <a:cs typeface="Arial"/>
              </a:rPr>
              <a:t>moving </a:t>
            </a:r>
            <a:r>
              <a:rPr dirty="0" sz="900" spc="20">
                <a:latin typeface="Arial"/>
                <a:cs typeface="Arial"/>
              </a:rPr>
              <a:t>to </a:t>
            </a:r>
            <a:r>
              <a:rPr dirty="0" sz="900" spc="-45">
                <a:latin typeface="Arial"/>
                <a:cs typeface="Arial"/>
              </a:rPr>
              <a:t>research-heavy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university</a:t>
            </a:r>
            <a:endParaRPr sz="9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905"/>
              </a:spcBef>
            </a:pPr>
            <a:r>
              <a:rPr dirty="0" sz="1000" spc="15">
                <a:latin typeface="Arial"/>
                <a:cs typeface="Arial"/>
              </a:rPr>
              <a:t>if </a:t>
            </a:r>
            <a:r>
              <a:rPr dirty="0" sz="1000" spc="-105" i="1">
                <a:latin typeface="Arial"/>
                <a:cs typeface="Arial"/>
              </a:rPr>
              <a:t>o</a:t>
            </a:r>
            <a:r>
              <a:rPr dirty="0" baseline="27777" sz="1050" spc="-157" i="1">
                <a:latin typeface="Menlo"/>
                <a:cs typeface="Menlo"/>
              </a:rPr>
              <a:t>f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50">
                <a:latin typeface="Arial"/>
                <a:cs typeface="Arial"/>
              </a:rPr>
              <a:t>very </a:t>
            </a:r>
            <a:r>
              <a:rPr dirty="0" sz="1000" spc="-55">
                <a:latin typeface="Arial"/>
                <a:cs typeface="Arial"/>
              </a:rPr>
              <a:t>general, </a:t>
            </a:r>
            <a:r>
              <a:rPr dirty="0" sz="1000" spc="-30">
                <a:latin typeface="Arial"/>
                <a:cs typeface="Arial"/>
              </a:rPr>
              <a:t>switching </a:t>
            </a:r>
            <a:r>
              <a:rPr dirty="0" sz="1000" spc="-80">
                <a:latin typeface="Arial"/>
                <a:cs typeface="Arial"/>
              </a:rPr>
              <a:t>does </a:t>
            </a:r>
            <a:r>
              <a:rPr dirty="0" sz="1000" spc="-10">
                <a:latin typeface="Arial"/>
                <a:cs typeface="Arial"/>
              </a:rPr>
              <a:t>not </a:t>
            </a:r>
            <a:r>
              <a:rPr dirty="0" sz="1000" spc="-75">
                <a:latin typeface="Arial"/>
                <a:cs typeface="Arial"/>
              </a:rPr>
              <a:t>have </a:t>
            </a:r>
            <a:r>
              <a:rPr dirty="0" sz="1000" spc="-60">
                <a:latin typeface="Arial"/>
                <a:cs typeface="Arial"/>
              </a:rPr>
              <a:t>any </a:t>
            </a:r>
            <a:r>
              <a:rPr dirty="0" sz="1000" spc="-15">
                <a:latin typeface="Arial"/>
                <a:cs typeface="Arial"/>
              </a:rPr>
              <a:t>merit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35">
                <a:latin typeface="Arial"/>
                <a:cs typeface="Arial"/>
              </a:rPr>
              <a:t>task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tenure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Theoretical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200"/>
                </a:solidFill>
              </a:rPr>
              <a:t>Empirical</a:t>
            </a:r>
            <a:r>
              <a:rPr dirty="0" sz="1400" spc="75">
                <a:solidFill>
                  <a:srgbClr val="FFF200"/>
                </a:solidFill>
              </a:rPr>
              <a:t> </a:t>
            </a:r>
            <a:r>
              <a:rPr dirty="0" sz="1400" spc="-40">
                <a:solidFill>
                  <a:srgbClr val="FFF200"/>
                </a:solidFill>
              </a:rPr>
              <a:t>prediction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84846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6877" y="771377"/>
            <a:ext cx="4148454" cy="759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3975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Arial"/>
                <a:cs typeface="Arial"/>
              </a:rPr>
              <a:t>Improvement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30">
                <a:latin typeface="Arial"/>
                <a:cs typeface="Arial"/>
              </a:rPr>
              <a:t>match-up </a:t>
            </a:r>
            <a:r>
              <a:rPr dirty="0" sz="1000" spc="-35">
                <a:latin typeface="Arial"/>
                <a:cs typeface="Arial"/>
              </a:rPr>
              <a:t>qualities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40">
                <a:latin typeface="Arial"/>
                <a:cs typeface="Arial"/>
              </a:rPr>
              <a:t>returns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-40">
                <a:latin typeface="Arial"/>
                <a:cs typeface="Arial"/>
              </a:rPr>
              <a:t>tenure would </a:t>
            </a:r>
            <a:r>
              <a:rPr dirty="0" sz="1000" spc="-70">
                <a:latin typeface="Arial"/>
                <a:cs typeface="Arial"/>
              </a:rPr>
              <a:t>make </a:t>
            </a:r>
            <a:r>
              <a:rPr dirty="0" sz="1000" spc="-80">
                <a:latin typeface="Arial"/>
                <a:cs typeface="Arial"/>
              </a:rPr>
              <a:t>a  </a:t>
            </a:r>
            <a:r>
              <a:rPr dirty="0" sz="1000" spc="-10">
                <a:latin typeface="Arial"/>
                <a:cs typeface="Arial"/>
              </a:rPr>
              <a:t>shift </a:t>
            </a:r>
            <a:r>
              <a:rPr dirty="0" sz="1000" spc="-65">
                <a:latin typeface="Arial"/>
                <a:cs typeface="Arial"/>
              </a:rPr>
              <a:t>more </a:t>
            </a:r>
            <a:r>
              <a:rPr dirty="0" sz="1000" spc="-40">
                <a:latin typeface="Arial"/>
                <a:cs typeface="Arial"/>
              </a:rPr>
              <a:t>likely, </a:t>
            </a:r>
            <a:r>
              <a:rPr dirty="0" sz="1000" spc="-5">
                <a:latin typeface="Arial"/>
                <a:cs typeface="Arial"/>
              </a:rPr>
              <a:t>but </a:t>
            </a:r>
            <a:r>
              <a:rPr dirty="0" sz="1000" spc="-40">
                <a:latin typeface="Arial"/>
                <a:cs typeface="Arial"/>
              </a:rPr>
              <a:t>there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75">
                <a:latin typeface="Arial"/>
                <a:cs typeface="Arial"/>
              </a:rPr>
              <a:t>loss </a:t>
            </a:r>
            <a:r>
              <a:rPr dirty="0" sz="1000" spc="-25">
                <a:latin typeface="Arial"/>
                <a:cs typeface="Arial"/>
              </a:rPr>
              <a:t>from the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-40">
                <a:latin typeface="Arial"/>
                <a:cs typeface="Arial"/>
              </a:rPr>
              <a:t>tenure </a:t>
            </a:r>
            <a:r>
              <a:rPr dirty="0" sz="1000" spc="-50">
                <a:latin typeface="Arial"/>
                <a:cs typeface="Arial"/>
              </a:rPr>
              <a:t>according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25">
                <a:latin typeface="Arial"/>
                <a:cs typeface="Arial"/>
              </a:rPr>
              <a:t>the  </a:t>
            </a:r>
            <a:r>
              <a:rPr dirty="0" sz="1000" spc="-30">
                <a:latin typeface="Arial"/>
                <a:cs typeface="Arial"/>
              </a:rPr>
              <a:t>proposition </a:t>
            </a:r>
            <a:r>
              <a:rPr dirty="0" sz="1000" spc="-60">
                <a:latin typeface="Arial"/>
                <a:cs typeface="Arial"/>
              </a:rPr>
              <a:t>when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move</a:t>
            </a:r>
            <a:endParaRPr sz="1000">
              <a:latin typeface="Arial"/>
              <a:cs typeface="Arial"/>
            </a:endParaRPr>
          </a:p>
          <a:p>
            <a:pPr marL="525780">
              <a:lnSpc>
                <a:spcPct val="100000"/>
              </a:lnSpc>
              <a:spcBef>
                <a:spcPts val="985"/>
              </a:spcBef>
              <a:tabLst>
                <a:tab pos="3973829" algn="l"/>
              </a:tabLst>
            </a:pP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-45" i="1">
                <a:latin typeface="Arial"/>
                <a:cs typeface="Arial"/>
              </a:rPr>
              <a:t>m</a:t>
            </a:r>
            <a:r>
              <a:rPr dirty="0" baseline="-11904" sz="1050" i="1">
                <a:latin typeface="Arial"/>
                <a:cs typeface="Arial"/>
              </a:rPr>
              <a:t>io</a:t>
            </a:r>
            <a:r>
              <a:rPr dirty="0" baseline="-11904" sz="1050" i="1">
                <a:latin typeface="Arial"/>
                <a:cs typeface="Arial"/>
              </a:rPr>
              <a:t> 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45" i="1">
                <a:latin typeface="Arial"/>
                <a:cs typeface="Arial"/>
              </a:rPr>
              <a:t>m</a:t>
            </a:r>
            <a:r>
              <a:rPr dirty="0" baseline="-11904" sz="1050" i="1">
                <a:latin typeface="Arial"/>
                <a:cs typeface="Arial"/>
              </a:rPr>
              <a:t>i</a:t>
            </a:r>
            <a:r>
              <a:rPr dirty="0" baseline="-11904" sz="1050" spc="44" i="1">
                <a:latin typeface="Arial"/>
                <a:cs typeface="Arial"/>
              </a:rPr>
              <a:t>o</a:t>
            </a:r>
            <a:r>
              <a:rPr dirty="0" baseline="5555" sz="750" spc="120" i="1">
                <a:latin typeface="Arial"/>
                <a:cs typeface="Arial"/>
              </a:rPr>
              <a:t>I</a:t>
            </a:r>
            <a:r>
              <a:rPr dirty="0" baseline="5555" sz="750" spc="-60" i="1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15" i="1">
                <a:latin typeface="Arial"/>
                <a:cs typeface="Arial"/>
              </a:rPr>
              <a:t>µ</a:t>
            </a:r>
            <a:r>
              <a:rPr dirty="0" baseline="-11904" sz="1050" spc="37" i="1">
                <a:latin typeface="Arial"/>
                <a:cs typeface="Arial"/>
              </a:rPr>
              <a:t>if</a:t>
            </a:r>
            <a:r>
              <a:rPr dirty="0" baseline="-11904" sz="1050" i="1">
                <a:latin typeface="Arial"/>
                <a:cs typeface="Arial"/>
              </a:rPr>
              <a:t> </a:t>
            </a:r>
            <a:r>
              <a:rPr dirty="0" baseline="-11904" sz="1050" spc="44" i="1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15" i="1">
                <a:latin typeface="Arial"/>
                <a:cs typeface="Arial"/>
              </a:rPr>
              <a:t>µ</a:t>
            </a:r>
            <a:r>
              <a:rPr dirty="0" baseline="-11904" sz="1050" spc="37" i="1">
                <a:latin typeface="Arial"/>
                <a:cs typeface="Arial"/>
              </a:rPr>
              <a:t>if</a:t>
            </a:r>
            <a:r>
              <a:rPr dirty="0" baseline="-11904" sz="1050" spc="-67" i="1">
                <a:latin typeface="Arial"/>
                <a:cs typeface="Arial"/>
              </a:rPr>
              <a:t> </a:t>
            </a:r>
            <a:r>
              <a:rPr dirty="0" baseline="5555" sz="750" spc="120" i="1">
                <a:latin typeface="Arial"/>
                <a:cs typeface="Arial"/>
              </a:rPr>
              <a:t>I</a:t>
            </a:r>
            <a:r>
              <a:rPr dirty="0" baseline="5555" sz="750" spc="-60" i="1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190">
                <a:latin typeface="Arial"/>
                <a:cs typeface="Arial"/>
              </a:rPr>
              <a:t>+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(</a:t>
            </a:r>
            <a:r>
              <a:rPr dirty="0" sz="1000" spc="10" i="1">
                <a:latin typeface="Arial"/>
                <a:cs typeface="Arial"/>
              </a:rPr>
              <a:t>γ</a:t>
            </a:r>
            <a:r>
              <a:rPr dirty="0" baseline="-11904" sz="1050" spc="-30" i="1">
                <a:latin typeface="Arial"/>
                <a:cs typeface="Arial"/>
              </a:rPr>
              <a:t>o</a:t>
            </a:r>
            <a:r>
              <a:rPr dirty="0" baseline="-11904" sz="1050" i="1">
                <a:latin typeface="Arial"/>
                <a:cs typeface="Arial"/>
              </a:rPr>
              <a:t> 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10" i="1">
                <a:latin typeface="Arial"/>
                <a:cs typeface="Arial"/>
              </a:rPr>
              <a:t>γ</a:t>
            </a:r>
            <a:r>
              <a:rPr dirty="0" baseline="-11904" sz="1050" spc="15" i="1">
                <a:latin typeface="Arial"/>
                <a:cs typeface="Arial"/>
              </a:rPr>
              <a:t>o</a:t>
            </a:r>
            <a:r>
              <a:rPr dirty="0" baseline="5555" sz="750" spc="120" i="1">
                <a:latin typeface="Arial"/>
                <a:cs typeface="Arial"/>
              </a:rPr>
              <a:t>I</a:t>
            </a:r>
            <a:r>
              <a:rPr dirty="0" baseline="5555" sz="750" spc="-60" i="1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)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</a:t>
            </a:r>
            <a:r>
              <a:rPr dirty="0" sz="1000" spc="-80">
                <a:latin typeface="Arial"/>
                <a:cs typeface="Arial"/>
              </a:rPr>
              <a:t>as</a:t>
            </a:r>
            <a:r>
              <a:rPr dirty="0" sz="1000" spc="-70">
                <a:latin typeface="Arial"/>
                <a:cs typeface="Arial"/>
              </a:rPr>
              <a:t>k</a:t>
            </a:r>
            <a:r>
              <a:rPr dirty="0" baseline="-11904" sz="1050" i="1">
                <a:latin typeface="Arial"/>
                <a:cs typeface="Arial"/>
              </a:rPr>
              <a:t>i</a:t>
            </a:r>
            <a:r>
              <a:rPr dirty="0" baseline="-11904" sz="1050" spc="44" i="1">
                <a:latin typeface="Arial"/>
                <a:cs typeface="Arial"/>
              </a:rPr>
              <a:t>o</a:t>
            </a:r>
            <a:r>
              <a:rPr dirty="0" baseline="5555" sz="750" spc="187" i="1">
                <a:latin typeface="Arial"/>
                <a:cs typeface="Arial"/>
              </a:rPr>
              <a:t>I</a:t>
            </a:r>
            <a:r>
              <a:rPr dirty="0" baseline="-11904" sz="1050" spc="104" i="1">
                <a:latin typeface="Arial"/>
                <a:cs typeface="Arial"/>
              </a:rPr>
              <a:t>t</a:t>
            </a:r>
            <a:r>
              <a:rPr dirty="0" baseline="-11904" sz="1050" i="1">
                <a:latin typeface="Arial"/>
                <a:cs typeface="Arial"/>
              </a:rPr>
              <a:t>	</a:t>
            </a:r>
            <a:r>
              <a:rPr dirty="0" sz="1000" spc="10">
                <a:latin typeface="Arial"/>
                <a:cs typeface="Arial"/>
              </a:rPr>
              <a:t>(3)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2432" y="1620243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i="1">
                <a:latin typeface="Arial"/>
                <a:cs typeface="Arial"/>
              </a:rPr>
              <a:t>o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3372" y="1563311"/>
            <a:ext cx="4857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0685" algn="l"/>
              </a:tabLst>
            </a:pPr>
            <a:r>
              <a:rPr dirty="0" sz="1000" spc="190" i="1">
                <a:latin typeface="Arial"/>
                <a:cs typeface="Arial"/>
              </a:rPr>
              <a:t>&gt;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spc="15" i="1">
                <a:latin typeface="Arial"/>
                <a:cs typeface="Arial"/>
              </a:rPr>
              <a:t>γ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spc="-10" i="1">
                <a:latin typeface="Arial"/>
                <a:cs typeface="Arial"/>
              </a:rPr>
              <a:t>β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173" y="1549021"/>
            <a:ext cx="10483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200" algn="l"/>
                <a:tab pos="641350" algn="l"/>
                <a:tab pos="970280" algn="l"/>
              </a:tabLst>
            </a:pPr>
            <a:r>
              <a:rPr dirty="0" sz="700" spc="-30" i="1">
                <a:latin typeface="Arial"/>
                <a:cs typeface="Arial"/>
              </a:rPr>
              <a:t>R</a:t>
            </a:r>
            <a:r>
              <a:rPr dirty="0" sz="700" spc="-30" i="1">
                <a:latin typeface="Arial"/>
                <a:cs typeface="Arial"/>
              </a:rPr>
              <a:t>	</a:t>
            </a:r>
            <a:r>
              <a:rPr dirty="0" sz="700" spc="-30" i="1">
                <a:latin typeface="Arial"/>
                <a:cs typeface="Arial"/>
              </a:rPr>
              <a:t>R</a:t>
            </a:r>
            <a:r>
              <a:rPr dirty="0" sz="700" spc="-30" i="1">
                <a:latin typeface="Arial"/>
                <a:cs typeface="Arial"/>
              </a:rPr>
              <a:t>	</a:t>
            </a:r>
            <a:r>
              <a:rPr dirty="0" sz="700" spc="-30" i="1">
                <a:latin typeface="Arial"/>
                <a:cs typeface="Arial"/>
              </a:rPr>
              <a:t>R</a:t>
            </a:r>
            <a:r>
              <a:rPr dirty="0" sz="700" spc="-30" i="1">
                <a:latin typeface="Arial"/>
                <a:cs typeface="Arial"/>
              </a:rPr>
              <a:t>	</a:t>
            </a:r>
            <a:r>
              <a:rPr dirty="0" sz="700" spc="75" i="1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1615" y="1632549"/>
            <a:ext cx="7188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648970" algn="l"/>
              </a:tabLst>
            </a:pPr>
            <a:r>
              <a:rPr dirty="0" sz="700" spc="-20" i="1">
                <a:latin typeface="Arial"/>
                <a:cs typeface="Arial"/>
              </a:rPr>
              <a:t>o</a:t>
            </a:r>
            <a:r>
              <a:rPr dirty="0" sz="700" spc="-20" i="1">
                <a:latin typeface="Arial"/>
                <a:cs typeface="Arial"/>
              </a:rPr>
              <a:t>	</a:t>
            </a:r>
            <a:r>
              <a:rPr dirty="0" sz="700" spc="45" i="1">
                <a:latin typeface="Arial"/>
                <a:cs typeface="Arial"/>
              </a:rPr>
              <a:t>it</a:t>
            </a:r>
            <a:r>
              <a:rPr dirty="0" sz="700" spc="45" i="1">
                <a:latin typeface="Arial"/>
                <a:cs typeface="Arial"/>
              </a:rPr>
              <a:t>	</a:t>
            </a:r>
            <a:r>
              <a:rPr dirty="0" sz="700" spc="45" i="1">
                <a:latin typeface="Arial"/>
                <a:cs typeface="Arial"/>
              </a:rPr>
              <a:t>it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1210" y="1460822"/>
            <a:ext cx="1365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3725" algn="l"/>
                <a:tab pos="1242060" algn="l"/>
              </a:tabLst>
            </a:pPr>
            <a:r>
              <a:rPr dirty="0" sz="1000" spc="125">
                <a:latin typeface="Arial"/>
                <a:cs typeface="Arial"/>
              </a:rPr>
              <a:t>[(	</a:t>
            </a:r>
            <a:r>
              <a:rPr dirty="0" sz="1000" spc="120">
                <a:latin typeface="Arial"/>
                <a:cs typeface="Arial"/>
              </a:rPr>
              <a:t>(	</a:t>
            </a:r>
            <a:r>
              <a:rPr dirty="0" sz="1000" spc="275">
                <a:latin typeface="Arial"/>
                <a:cs typeface="Arial"/>
              </a:rPr>
              <a:t> 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1210" y="1660733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7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30857" y="1792370"/>
            <a:ext cx="556895" cy="0"/>
          </a:xfrm>
          <a:custGeom>
            <a:avLst/>
            <a:gdLst/>
            <a:ahLst/>
            <a:cxnLst/>
            <a:rect l="l" t="t" r="r" b="b"/>
            <a:pathLst>
              <a:path w="556894" h="0">
                <a:moveTo>
                  <a:pt x="0" y="0"/>
                </a:moveTo>
                <a:lnTo>
                  <a:pt x="556272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00997" y="1792370"/>
            <a:ext cx="556895" cy="0"/>
          </a:xfrm>
          <a:custGeom>
            <a:avLst/>
            <a:gdLst/>
            <a:ahLst/>
            <a:cxnLst/>
            <a:rect l="l" t="t" r="r" b="b"/>
            <a:pathLst>
              <a:path w="556895" h="0">
                <a:moveTo>
                  <a:pt x="0" y="0"/>
                </a:moveTo>
                <a:lnTo>
                  <a:pt x="556272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44583" y="1660733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7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1483" y="1781281"/>
            <a:ext cx="545465" cy="1778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700" spc="-35">
                <a:latin typeface="Arial"/>
                <a:cs typeface="Arial"/>
              </a:rPr>
              <a:t>poten</a:t>
            </a:r>
            <a:r>
              <a:rPr dirty="0" baseline="75396" sz="1050" spc="-52">
                <a:latin typeface="Arial"/>
                <a:cs typeface="Arial"/>
              </a:rPr>
              <a:t> </a:t>
            </a:r>
            <a:r>
              <a:rPr dirty="0" sz="700" spc="-35">
                <a:latin typeface="Arial"/>
                <a:cs typeface="Arial"/>
              </a:rPr>
              <a:t>ti</a:t>
            </a:r>
            <a:r>
              <a:rPr dirty="0" baseline="75396" sz="1050" spc="-52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al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 spc="-35">
                <a:latin typeface="Arial"/>
                <a:cs typeface="Arial"/>
              </a:rPr>
              <a:t>loss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3493" y="1569280"/>
            <a:ext cx="13030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8640" algn="l"/>
                <a:tab pos="1191260" algn="l"/>
              </a:tabLst>
            </a:pPr>
            <a:r>
              <a:rPr dirty="0" baseline="-15873" sz="1050" spc="15" i="1">
                <a:latin typeface="Arial"/>
                <a:cs typeface="Arial"/>
              </a:rPr>
              <a:t>o</a:t>
            </a:r>
            <a:r>
              <a:rPr dirty="0" sz="500" spc="80" i="1">
                <a:latin typeface="Arial"/>
                <a:cs typeface="Arial"/>
              </a:rPr>
              <a:t>I</a:t>
            </a:r>
            <a:r>
              <a:rPr dirty="0" sz="500" i="1">
                <a:latin typeface="Arial"/>
                <a:cs typeface="Arial"/>
              </a:rPr>
              <a:t> </a:t>
            </a:r>
            <a:r>
              <a:rPr dirty="0" sz="500" spc="40" i="1">
                <a:latin typeface="Arial"/>
                <a:cs typeface="Arial"/>
              </a:rPr>
              <a:t> </a:t>
            </a:r>
            <a:r>
              <a:rPr dirty="0" baseline="2777" sz="1500" spc="284" i="1">
                <a:latin typeface="Arial"/>
                <a:cs typeface="Arial"/>
              </a:rPr>
              <a:t>−</a:t>
            </a:r>
            <a:r>
              <a:rPr dirty="0" baseline="2777" sz="1500" spc="-89" i="1">
                <a:latin typeface="Arial"/>
                <a:cs typeface="Arial"/>
              </a:rPr>
              <a:t> </a:t>
            </a:r>
            <a:r>
              <a:rPr dirty="0" baseline="2777" sz="1500" spc="-15" i="1">
                <a:latin typeface="Arial"/>
                <a:cs typeface="Arial"/>
              </a:rPr>
              <a:t>β</a:t>
            </a:r>
            <a:r>
              <a:rPr dirty="0" baseline="2777" sz="1500" i="1">
                <a:latin typeface="Arial"/>
                <a:cs typeface="Arial"/>
              </a:rPr>
              <a:t>	</a:t>
            </a:r>
            <a:r>
              <a:rPr dirty="0" baseline="2777" sz="1500" spc="-30" i="1">
                <a:latin typeface="Arial"/>
                <a:cs typeface="Arial"/>
              </a:rPr>
              <a:t>H</a:t>
            </a:r>
            <a:r>
              <a:rPr dirty="0" baseline="2777" sz="1500" i="1">
                <a:latin typeface="Arial"/>
                <a:cs typeface="Arial"/>
              </a:rPr>
              <a:t>  </a:t>
            </a:r>
            <a:r>
              <a:rPr dirty="0" baseline="2777" sz="1500" spc="75" i="1">
                <a:latin typeface="Arial"/>
                <a:cs typeface="Arial"/>
              </a:rPr>
              <a:t> </a:t>
            </a:r>
            <a:r>
              <a:rPr dirty="0" baseline="2777" sz="1500" spc="284" i="1">
                <a:latin typeface="Arial"/>
                <a:cs typeface="Arial"/>
              </a:rPr>
              <a:t>−</a:t>
            </a:r>
            <a:r>
              <a:rPr dirty="0" baseline="2777" sz="1500" spc="-89" i="1">
                <a:latin typeface="Arial"/>
                <a:cs typeface="Arial"/>
              </a:rPr>
              <a:t> </a:t>
            </a:r>
            <a:r>
              <a:rPr dirty="0" baseline="2777" sz="1500" spc="-30" i="1">
                <a:latin typeface="Arial"/>
                <a:cs typeface="Arial"/>
              </a:rPr>
              <a:t>H</a:t>
            </a:r>
            <a:r>
              <a:rPr dirty="0" baseline="2777" sz="1500" i="1">
                <a:latin typeface="Arial"/>
                <a:cs typeface="Arial"/>
              </a:rPr>
              <a:t>	</a:t>
            </a:r>
            <a:r>
              <a:rPr dirty="0" baseline="2777" sz="1500" spc="284">
                <a:latin typeface="Arial"/>
                <a:cs typeface="Arial"/>
              </a:rPr>
              <a:t>+</a:t>
            </a:r>
            <a:endParaRPr baseline="2777"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4529" y="1582285"/>
            <a:ext cx="203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8333" sz="1500" spc="-67" i="1">
                <a:latin typeface="Arial"/>
                <a:cs typeface="Arial"/>
              </a:rPr>
              <a:t>x</a:t>
            </a:r>
            <a:r>
              <a:rPr dirty="0" sz="700" spc="10" i="1">
                <a:latin typeface="Arial"/>
                <a:cs typeface="Arial"/>
              </a:rPr>
              <a:t>o</a:t>
            </a:r>
            <a:r>
              <a:rPr dirty="0" baseline="22222" sz="750" spc="187" i="1">
                <a:latin typeface="Arial"/>
                <a:cs typeface="Arial"/>
              </a:rPr>
              <a:t>I</a:t>
            </a:r>
            <a:r>
              <a:rPr dirty="0" sz="700" spc="70" i="1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2106" y="1755970"/>
            <a:ext cx="581660" cy="1778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700" spc="-55">
                <a:latin typeface="Arial"/>
                <a:cs typeface="Arial"/>
              </a:rPr>
              <a:t>switc</a:t>
            </a:r>
            <a:r>
              <a:rPr dirty="0" baseline="75396" sz="1050" spc="-82">
                <a:latin typeface="Arial"/>
                <a:cs typeface="Arial"/>
              </a:rPr>
              <a:t> </a:t>
            </a:r>
            <a:r>
              <a:rPr dirty="0" sz="700" spc="-220">
                <a:latin typeface="Arial"/>
                <a:cs typeface="Arial"/>
              </a:rPr>
              <a:t>h</a:t>
            </a:r>
            <a:r>
              <a:rPr dirty="0" baseline="75396" sz="1050">
                <a:latin typeface="Arial"/>
                <a:cs typeface="Arial"/>
              </a:rPr>
              <a:t> </a:t>
            </a:r>
            <a:r>
              <a:rPr dirty="0" sz="700" spc="-155">
                <a:latin typeface="Arial"/>
                <a:cs typeface="Arial"/>
              </a:rPr>
              <a:t>in</a:t>
            </a:r>
            <a:r>
              <a:rPr dirty="0" baseline="75396" sz="1050" spc="-225">
                <a:latin typeface="Arial"/>
                <a:cs typeface="Arial"/>
              </a:rPr>
              <a:t> </a:t>
            </a:r>
            <a:r>
              <a:rPr dirty="0" sz="700" spc="-265">
                <a:latin typeface="Arial"/>
                <a:cs typeface="Arial"/>
              </a:rPr>
              <a:t>g</a:t>
            </a:r>
            <a:r>
              <a:rPr dirty="0" baseline="75396" sz="1050" spc="397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cost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6705" y="2312543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6877" y="2235471"/>
            <a:ext cx="2155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"/>
                <a:cs typeface="Arial"/>
              </a:rPr>
              <a:t>Potential </a:t>
            </a:r>
            <a:r>
              <a:rPr dirty="0" sz="1000" spc="-75">
                <a:latin typeface="Arial"/>
                <a:cs typeface="Arial"/>
              </a:rPr>
              <a:t>loss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60">
                <a:latin typeface="Arial"/>
                <a:cs typeface="Arial"/>
              </a:rPr>
              <a:t>governed by </a:t>
            </a:r>
            <a:r>
              <a:rPr dirty="0" sz="1000" spc="-30">
                <a:latin typeface="Arial"/>
                <a:cs typeface="Arial"/>
              </a:rPr>
              <a:t>two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factors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6092" y="2437351"/>
            <a:ext cx="2876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2250" algn="l"/>
              </a:tabLst>
            </a:pPr>
            <a:r>
              <a:rPr dirty="0" sz="600" spc="-145" i="1">
                <a:latin typeface="Menlo"/>
                <a:cs typeface="Menlo"/>
              </a:rPr>
              <a:t>/</a:t>
            </a:r>
            <a:r>
              <a:rPr dirty="0" sz="600" spc="-145" i="1">
                <a:latin typeface="Menlo"/>
                <a:cs typeface="Menlo"/>
              </a:rPr>
              <a:t>	</a:t>
            </a:r>
            <a:r>
              <a:rPr dirty="0" sz="600" spc="-25" i="1">
                <a:latin typeface="Arial"/>
                <a:cs typeface="Arial"/>
              </a:rPr>
              <a:t>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0168" y="2505766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 i="1">
                <a:latin typeface="Arial"/>
                <a:cs typeface="Arial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65575" y="2437351"/>
            <a:ext cx="781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 i="1">
                <a:latin typeface="Arial"/>
                <a:cs typeface="Arial"/>
              </a:rPr>
              <a:t>R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59632" y="2492748"/>
            <a:ext cx="977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3888" sz="900" spc="7" i="1">
                <a:latin typeface="Arial"/>
                <a:cs typeface="Arial"/>
              </a:rPr>
              <a:t>o</a:t>
            </a:r>
            <a:r>
              <a:rPr dirty="0" sz="500" spc="80" i="1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096" y="2447767"/>
            <a:ext cx="32340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40">
                <a:latin typeface="Arial"/>
                <a:cs typeface="Arial"/>
              </a:rPr>
              <a:t>how </a:t>
            </a:r>
            <a:r>
              <a:rPr dirty="0" sz="900" spc="-20">
                <a:latin typeface="Arial"/>
                <a:cs typeface="Arial"/>
              </a:rPr>
              <a:t>similar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35">
                <a:latin typeface="Arial"/>
                <a:cs typeface="Arial"/>
              </a:rPr>
              <a:t>tasks </a:t>
            </a:r>
            <a:r>
              <a:rPr dirty="0" sz="900" spc="-45">
                <a:latin typeface="Arial"/>
                <a:cs typeface="Arial"/>
              </a:rPr>
              <a:t>between </a:t>
            </a:r>
            <a:r>
              <a:rPr dirty="0" sz="900" spc="-25">
                <a:latin typeface="Arial"/>
                <a:cs typeface="Arial"/>
              </a:rPr>
              <a:t>occupation </a:t>
            </a:r>
            <a:r>
              <a:rPr dirty="0" sz="900" spc="-40" i="1">
                <a:latin typeface="Arial"/>
                <a:cs typeface="Arial"/>
              </a:rPr>
              <a:t>o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40" i="1">
                <a:latin typeface="Arial"/>
                <a:cs typeface="Arial"/>
              </a:rPr>
              <a:t>o </a:t>
            </a:r>
            <a:r>
              <a:rPr dirty="0" sz="900" spc="5">
                <a:latin typeface="Arial"/>
                <a:cs typeface="Arial"/>
              </a:rPr>
              <a:t>, </a:t>
            </a:r>
            <a:r>
              <a:rPr dirty="0" sz="900" spc="-145" i="1">
                <a:latin typeface="Menlo"/>
                <a:cs typeface="Menlo"/>
              </a:rPr>
              <a:t>|</a:t>
            </a:r>
            <a:r>
              <a:rPr dirty="0" sz="900" spc="-145" i="1">
                <a:latin typeface="Arial"/>
                <a:cs typeface="Arial"/>
              </a:rPr>
              <a:t>β </a:t>
            </a:r>
            <a:r>
              <a:rPr dirty="0" sz="900" spc="170" i="1">
                <a:latin typeface="Menlo"/>
                <a:cs typeface="Menlo"/>
              </a:rPr>
              <a:t>− </a:t>
            </a:r>
            <a:r>
              <a:rPr dirty="0" sz="900" spc="5" i="1">
                <a:latin typeface="Arial"/>
                <a:cs typeface="Arial"/>
              </a:rPr>
              <a:t>β</a:t>
            </a:r>
            <a:r>
              <a:rPr dirty="0" sz="900" spc="110" i="1">
                <a:latin typeface="Arial"/>
                <a:cs typeface="Arial"/>
              </a:rPr>
              <a:t> </a:t>
            </a:r>
            <a:r>
              <a:rPr dirty="0" sz="900" spc="-290" i="1">
                <a:latin typeface="Menlo"/>
                <a:cs typeface="Menlo"/>
              </a:rPr>
              <a:t>|</a:t>
            </a:r>
            <a:endParaRPr sz="900">
              <a:latin typeface="Menlo"/>
              <a:cs typeface="Menl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4395" y="2669298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8096" y="2546933"/>
            <a:ext cx="3571240" cy="40894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algn="ctr" marL="95250">
              <a:lnSpc>
                <a:spcPct val="100000"/>
              </a:lnSpc>
              <a:spcBef>
                <a:spcPts val="560"/>
              </a:spcBef>
            </a:pPr>
            <a:r>
              <a:rPr dirty="0" sz="800" spc="30">
                <a:latin typeface="Arial"/>
                <a:cs typeface="Arial"/>
              </a:rPr>
              <a:t>if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-30">
                <a:latin typeface="Arial"/>
                <a:cs typeface="Arial"/>
              </a:rPr>
              <a:t>source </a:t>
            </a:r>
            <a:r>
              <a:rPr dirty="0" sz="800" spc="-5">
                <a:latin typeface="Arial"/>
                <a:cs typeface="Arial"/>
              </a:rPr>
              <a:t>occupation </a:t>
            </a:r>
            <a:r>
              <a:rPr dirty="0" sz="800" spc="-30">
                <a:latin typeface="Arial"/>
                <a:cs typeface="Arial"/>
              </a:rPr>
              <a:t>is </a:t>
            </a:r>
            <a:r>
              <a:rPr dirty="0" sz="800" spc="-20">
                <a:latin typeface="Arial"/>
                <a:cs typeface="Arial"/>
              </a:rPr>
              <a:t>very </a:t>
            </a:r>
            <a:r>
              <a:rPr dirty="0" sz="800" spc="-25">
                <a:latin typeface="Arial"/>
                <a:cs typeface="Arial"/>
              </a:rPr>
              <a:t>general, </a:t>
            </a:r>
            <a:r>
              <a:rPr dirty="0" sz="800" spc="-15">
                <a:latin typeface="Arial"/>
                <a:cs typeface="Arial"/>
              </a:rPr>
              <a:t>there </a:t>
            </a:r>
            <a:r>
              <a:rPr dirty="0" sz="800" spc="-10">
                <a:latin typeface="Arial"/>
                <a:cs typeface="Arial"/>
              </a:rPr>
              <a:t>would </a:t>
            </a:r>
            <a:r>
              <a:rPr dirty="0" sz="800" spc="-30">
                <a:latin typeface="Arial"/>
                <a:cs typeface="Arial"/>
              </a:rPr>
              <a:t>be </a:t>
            </a:r>
            <a:r>
              <a:rPr dirty="0" sz="800" spc="-20">
                <a:latin typeface="Arial"/>
                <a:cs typeface="Arial"/>
              </a:rPr>
              <a:t>no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40">
                <a:latin typeface="Arial"/>
                <a:cs typeface="Arial"/>
              </a:rPr>
              <a:t>loss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40">
                <a:latin typeface="Arial"/>
                <a:cs typeface="Arial"/>
              </a:rPr>
              <a:t>how </a:t>
            </a:r>
            <a:r>
              <a:rPr dirty="0" sz="900" spc="-30">
                <a:latin typeface="Arial"/>
                <a:cs typeface="Arial"/>
              </a:rPr>
              <a:t>much </a:t>
            </a:r>
            <a:r>
              <a:rPr dirty="0" sz="900" spc="-35">
                <a:latin typeface="Arial"/>
                <a:cs typeface="Arial"/>
              </a:rPr>
              <a:t>human </a:t>
            </a:r>
            <a:r>
              <a:rPr dirty="0" sz="900" spc="-15">
                <a:latin typeface="Arial"/>
                <a:cs typeface="Arial"/>
              </a:rPr>
              <a:t>capital </a:t>
            </a:r>
            <a:r>
              <a:rPr dirty="0" sz="900" spc="-30">
                <a:latin typeface="Arial"/>
                <a:cs typeface="Arial"/>
              </a:rPr>
              <a:t>accumulated </a:t>
            </a:r>
            <a:r>
              <a:rPr dirty="0" sz="900" spc="-5">
                <a:latin typeface="Arial"/>
                <a:cs typeface="Arial"/>
              </a:rPr>
              <a:t>from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40">
                <a:latin typeface="Arial"/>
                <a:cs typeface="Arial"/>
              </a:rPr>
              <a:t>previous </a:t>
            </a:r>
            <a:r>
              <a:rPr dirty="0" sz="900" spc="-30">
                <a:latin typeface="Arial"/>
                <a:cs typeface="Arial"/>
              </a:rPr>
              <a:t>occupations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Theoretical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70">
                <a:solidFill>
                  <a:srgbClr val="FFF200"/>
                </a:solidFill>
              </a:rPr>
              <a:t>Discussion: </a:t>
            </a:r>
            <a:r>
              <a:rPr dirty="0" sz="1400" spc="-65">
                <a:solidFill>
                  <a:srgbClr val="FFF200"/>
                </a:solidFill>
              </a:rPr>
              <a:t>Overview </a:t>
            </a:r>
            <a:r>
              <a:rPr dirty="0" sz="1400" spc="-25">
                <a:solidFill>
                  <a:srgbClr val="FFF200"/>
                </a:solidFill>
              </a:rPr>
              <a:t>of </a:t>
            </a:r>
            <a:r>
              <a:rPr dirty="0" sz="1400" spc="-35">
                <a:solidFill>
                  <a:srgbClr val="FFF200"/>
                </a:solidFill>
              </a:rPr>
              <a:t>the </a:t>
            </a:r>
            <a:r>
              <a:rPr dirty="0" sz="1400" spc="-55">
                <a:solidFill>
                  <a:srgbClr val="FFF200"/>
                </a:solidFill>
              </a:rPr>
              <a:t>model’s</a:t>
            </a:r>
            <a:r>
              <a:rPr dirty="0" sz="1400" spc="100">
                <a:solidFill>
                  <a:srgbClr val="FFF200"/>
                </a:solidFill>
              </a:rPr>
              <a:t> </a:t>
            </a:r>
            <a:r>
              <a:rPr dirty="0" sz="1400" spc="-30">
                <a:solidFill>
                  <a:srgbClr val="FFF200"/>
                </a:solidFill>
              </a:rPr>
              <a:t>contributions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84917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80219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395" y="2176792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4395" y="2368994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395" y="2732011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6877" y="772088"/>
            <a:ext cx="4032885" cy="21640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255270">
              <a:lnSpc>
                <a:spcPts val="1100"/>
              </a:lnSpc>
              <a:spcBef>
                <a:spcPts val="215"/>
              </a:spcBef>
            </a:pPr>
            <a:r>
              <a:rPr dirty="0" sz="1000" spc="10">
                <a:latin typeface="Arial"/>
                <a:cs typeface="Arial"/>
              </a:rPr>
              <a:t>If </a:t>
            </a:r>
            <a:r>
              <a:rPr dirty="0" sz="1000" spc="-45">
                <a:latin typeface="Arial"/>
                <a:cs typeface="Arial"/>
              </a:rPr>
              <a:t>economists’ </a:t>
            </a:r>
            <a:r>
              <a:rPr dirty="0" sz="1000" spc="-55">
                <a:latin typeface="Arial"/>
                <a:cs typeface="Arial"/>
              </a:rPr>
              <a:t>human </a:t>
            </a:r>
            <a:r>
              <a:rPr dirty="0" sz="1000" spc="-25">
                <a:latin typeface="Arial"/>
                <a:cs typeface="Arial"/>
              </a:rPr>
              <a:t>capital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10">
                <a:latin typeface="Arial"/>
                <a:cs typeface="Arial"/>
              </a:rPr>
              <a:t>not </a:t>
            </a:r>
            <a:r>
              <a:rPr dirty="0" sz="1000" spc="-35">
                <a:latin typeface="Arial"/>
                <a:cs typeface="Arial"/>
              </a:rPr>
              <a:t>task-specific,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50">
                <a:latin typeface="Arial"/>
                <a:cs typeface="Arial"/>
              </a:rPr>
              <a:t>markets </a:t>
            </a:r>
            <a:r>
              <a:rPr dirty="0" sz="1000" spc="-40">
                <a:latin typeface="Arial"/>
                <a:cs typeface="Arial"/>
              </a:rPr>
              <a:t>would </a:t>
            </a:r>
            <a:r>
              <a:rPr dirty="0" sz="1000" spc="-65">
                <a:latin typeface="Arial"/>
                <a:cs typeface="Arial"/>
              </a:rPr>
              <a:t>be  </a:t>
            </a:r>
            <a:r>
              <a:rPr dirty="0" sz="1000" spc="-35">
                <a:latin typeface="Arial"/>
                <a:cs typeface="Arial"/>
              </a:rPr>
              <a:t>similar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high skilled</a:t>
            </a:r>
            <a:r>
              <a:rPr dirty="0" sz="1000" spc="-14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industry</a:t>
            </a:r>
            <a:endParaRPr sz="1000">
              <a:latin typeface="Arial"/>
              <a:cs typeface="Arial"/>
            </a:endParaRPr>
          </a:p>
          <a:p>
            <a:pPr marL="265430" marR="26034" indent="-152400">
              <a:lnSpc>
                <a:spcPct val="101499"/>
              </a:lnSpc>
              <a:spcBef>
                <a:spcPts val="72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50">
                <a:latin typeface="Arial"/>
                <a:cs typeface="Arial"/>
              </a:rPr>
              <a:t>workers </a:t>
            </a:r>
            <a:r>
              <a:rPr dirty="0" sz="900" spc="-30">
                <a:latin typeface="Arial"/>
                <a:cs typeface="Arial"/>
              </a:rPr>
              <a:t>would </a:t>
            </a:r>
            <a:r>
              <a:rPr dirty="0" sz="900" spc="-5">
                <a:latin typeface="Arial"/>
                <a:cs typeface="Arial"/>
              </a:rPr>
              <a:t>mitigate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10">
                <a:latin typeface="Arial"/>
                <a:cs typeface="Arial"/>
              </a:rPr>
              <a:t>initial </a:t>
            </a:r>
            <a:r>
              <a:rPr dirty="0" sz="900" spc="-20">
                <a:latin typeface="Arial"/>
                <a:cs typeface="Arial"/>
              </a:rPr>
              <a:t>mismatch </a:t>
            </a:r>
            <a:r>
              <a:rPr dirty="0" sz="900" spc="-40">
                <a:latin typeface="Arial"/>
                <a:cs typeface="Arial"/>
              </a:rPr>
              <a:t>by </a:t>
            </a:r>
            <a:r>
              <a:rPr dirty="0" sz="900" spc="-15">
                <a:latin typeface="Arial"/>
                <a:cs typeface="Arial"/>
              </a:rPr>
              <a:t>switching,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60">
                <a:latin typeface="Arial"/>
                <a:cs typeface="Arial"/>
              </a:rPr>
              <a:t>hence </a:t>
            </a:r>
            <a:r>
              <a:rPr dirty="0" sz="900" spc="-15">
                <a:latin typeface="Arial"/>
                <a:cs typeface="Arial"/>
              </a:rPr>
              <a:t>the  </a:t>
            </a:r>
            <a:r>
              <a:rPr dirty="0" sz="900" spc="-35">
                <a:latin typeface="Arial"/>
                <a:cs typeface="Arial"/>
              </a:rPr>
              <a:t>effects </a:t>
            </a:r>
            <a:r>
              <a:rPr dirty="0" sz="900" spc="-30">
                <a:latin typeface="Arial"/>
                <a:cs typeface="Arial"/>
              </a:rPr>
              <a:t>would </a:t>
            </a:r>
            <a:r>
              <a:rPr dirty="0" sz="900">
                <a:latin typeface="Arial"/>
                <a:cs typeface="Arial"/>
              </a:rPr>
              <a:t>not </a:t>
            </a:r>
            <a:r>
              <a:rPr dirty="0" sz="900" spc="-50">
                <a:latin typeface="Arial"/>
                <a:cs typeface="Arial"/>
              </a:rPr>
              <a:t>be</a:t>
            </a:r>
            <a:r>
              <a:rPr dirty="0" sz="900" spc="-15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permanent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000" spc="10">
                <a:latin typeface="Arial"/>
                <a:cs typeface="Arial"/>
              </a:rPr>
              <a:t>If </a:t>
            </a:r>
            <a:r>
              <a:rPr dirty="0" sz="1000" spc="-50">
                <a:latin typeface="Arial"/>
                <a:cs typeface="Arial"/>
              </a:rPr>
              <a:t>workers’ </a:t>
            </a:r>
            <a:r>
              <a:rPr dirty="0" sz="1000" spc="-55">
                <a:latin typeface="Arial"/>
                <a:cs typeface="Arial"/>
              </a:rPr>
              <a:t>human </a:t>
            </a:r>
            <a:r>
              <a:rPr dirty="0" sz="1000" spc="-20">
                <a:latin typeface="Arial"/>
                <a:cs typeface="Arial"/>
              </a:rPr>
              <a:t>capital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35">
                <a:latin typeface="Arial"/>
                <a:cs typeface="Arial"/>
              </a:rPr>
              <a:t>task specific, </a:t>
            </a:r>
            <a:r>
              <a:rPr dirty="0" sz="1000" spc="-40">
                <a:latin typeface="Arial"/>
                <a:cs typeface="Arial"/>
              </a:rPr>
              <a:t>there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30">
                <a:latin typeface="Arial"/>
                <a:cs typeface="Arial"/>
              </a:rPr>
              <a:t>two </a:t>
            </a:r>
            <a:r>
              <a:rPr dirty="0" sz="1000" spc="-65">
                <a:latin typeface="Arial"/>
                <a:cs typeface="Arial"/>
              </a:rPr>
              <a:t>more</a:t>
            </a:r>
            <a:r>
              <a:rPr dirty="0" sz="1000" spc="-165">
                <a:latin typeface="Arial"/>
                <a:cs typeface="Arial"/>
              </a:rPr>
              <a:t> </a:t>
            </a:r>
            <a:r>
              <a:rPr dirty="0" sz="1000" spc="-100">
                <a:latin typeface="Arial"/>
                <a:cs typeface="Arial"/>
              </a:rPr>
              <a:t>cases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61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35">
                <a:latin typeface="Arial"/>
                <a:cs typeface="Arial"/>
              </a:rPr>
              <a:t>economist’s tasks </a:t>
            </a:r>
            <a:r>
              <a:rPr dirty="0" sz="900" spc="-55">
                <a:latin typeface="Arial"/>
                <a:cs typeface="Arial"/>
              </a:rPr>
              <a:t>are </a:t>
            </a:r>
            <a:r>
              <a:rPr dirty="0" sz="900" spc="-40">
                <a:latin typeface="Arial"/>
                <a:cs typeface="Arial"/>
              </a:rPr>
              <a:t>specialized </a:t>
            </a:r>
            <a:r>
              <a:rPr dirty="0" sz="900" spc="-35">
                <a:latin typeface="Arial"/>
                <a:cs typeface="Arial"/>
              </a:rPr>
              <a:t>(distances </a:t>
            </a:r>
            <a:r>
              <a:rPr dirty="0" sz="900" spc="-55">
                <a:latin typeface="Arial"/>
                <a:cs typeface="Arial"/>
              </a:rPr>
              <a:t>are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significant)</a:t>
            </a:r>
            <a:endParaRPr sz="9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65"/>
              </a:spcBef>
            </a:pPr>
            <a:r>
              <a:rPr dirty="0" sz="800" spc="-5">
                <a:latin typeface="Arial"/>
                <a:cs typeface="Arial"/>
              </a:rPr>
              <a:t>they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would</a:t>
            </a:r>
            <a:r>
              <a:rPr dirty="0" sz="800" spc="60">
                <a:latin typeface="Arial"/>
                <a:cs typeface="Arial"/>
              </a:rPr>
              <a:t> </a:t>
            </a:r>
            <a:r>
              <a:rPr dirty="0" sz="800" spc="-50">
                <a:latin typeface="Arial"/>
                <a:cs typeface="Arial"/>
              </a:rPr>
              <a:t>less</a:t>
            </a:r>
            <a:r>
              <a:rPr dirty="0" sz="800" spc="6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likely</a:t>
            </a:r>
            <a:r>
              <a:rPr dirty="0" sz="800" spc="6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switch</a:t>
            </a:r>
            <a:r>
              <a:rPr dirty="0" sz="800" spc="60">
                <a:latin typeface="Arial"/>
                <a:cs typeface="Arial"/>
              </a:rPr>
              <a:t> </a:t>
            </a:r>
            <a:r>
              <a:rPr dirty="0" sz="800" spc="-40">
                <a:latin typeface="Arial"/>
                <a:cs typeface="Arial"/>
              </a:rPr>
              <a:t>because</a:t>
            </a:r>
            <a:r>
              <a:rPr dirty="0" sz="800" spc="6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they</a:t>
            </a:r>
            <a:r>
              <a:rPr dirty="0" sz="800" spc="60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might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risk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losing</a:t>
            </a:r>
            <a:r>
              <a:rPr dirty="0" sz="800" spc="6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the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human</a:t>
            </a:r>
            <a:r>
              <a:rPr dirty="0" sz="800" spc="6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capital</a:t>
            </a:r>
            <a:endParaRPr sz="8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555"/>
              </a:spcBef>
            </a:pP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15">
                <a:latin typeface="Arial"/>
                <a:cs typeface="Arial"/>
              </a:rPr>
              <a:t>initial </a:t>
            </a:r>
            <a:r>
              <a:rPr dirty="0" sz="800" spc="-15">
                <a:latin typeface="Arial"/>
                <a:cs typeface="Arial"/>
              </a:rPr>
              <a:t>effects </a:t>
            </a:r>
            <a:r>
              <a:rPr dirty="0" sz="800" spc="-10">
                <a:latin typeface="Arial"/>
                <a:cs typeface="Arial"/>
              </a:rPr>
              <a:t>would</a:t>
            </a:r>
            <a:r>
              <a:rPr dirty="0" sz="800" spc="30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remain</a:t>
            </a:r>
            <a:endParaRPr sz="8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8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35">
                <a:latin typeface="Arial"/>
                <a:cs typeface="Arial"/>
              </a:rPr>
              <a:t>economist’s tasks </a:t>
            </a:r>
            <a:r>
              <a:rPr dirty="0" sz="900" spc="-55">
                <a:latin typeface="Arial"/>
                <a:cs typeface="Arial"/>
              </a:rPr>
              <a:t>are </a:t>
            </a:r>
            <a:r>
              <a:rPr dirty="0" sz="900" spc="-45">
                <a:latin typeface="Arial"/>
                <a:cs typeface="Arial"/>
              </a:rPr>
              <a:t>general </a:t>
            </a:r>
            <a:r>
              <a:rPr dirty="0" sz="900" spc="-35">
                <a:latin typeface="Arial"/>
                <a:cs typeface="Arial"/>
              </a:rPr>
              <a:t>(distances </a:t>
            </a:r>
            <a:r>
              <a:rPr dirty="0" sz="900" spc="-55">
                <a:latin typeface="Arial"/>
                <a:cs typeface="Arial"/>
              </a:rPr>
              <a:t>are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5">
                <a:latin typeface="Arial"/>
                <a:cs typeface="Arial"/>
              </a:rPr>
              <a:t>small)</a:t>
            </a:r>
            <a:endParaRPr sz="900">
              <a:latin typeface="Arial"/>
              <a:cs typeface="Arial"/>
            </a:endParaRPr>
          </a:p>
          <a:p>
            <a:pPr marL="518795" marR="180975">
              <a:lnSpc>
                <a:spcPts val="950"/>
              </a:lnSpc>
              <a:spcBef>
                <a:spcPts val="770"/>
              </a:spcBef>
            </a:pPr>
            <a:r>
              <a:rPr dirty="0" sz="800" spc="-20">
                <a:latin typeface="Arial"/>
                <a:cs typeface="Arial"/>
              </a:rPr>
              <a:t>economists </a:t>
            </a:r>
            <a:r>
              <a:rPr dirty="0" sz="800" spc="-10">
                <a:latin typeface="Arial"/>
                <a:cs typeface="Arial"/>
              </a:rPr>
              <a:t>would </a:t>
            </a:r>
            <a:r>
              <a:rPr dirty="0" sz="800" spc="-25">
                <a:latin typeface="Arial"/>
                <a:cs typeface="Arial"/>
              </a:rPr>
              <a:t>more easily </a:t>
            </a:r>
            <a:r>
              <a:rPr dirty="0" sz="800">
                <a:latin typeface="Arial"/>
                <a:cs typeface="Arial"/>
              </a:rPr>
              <a:t>switch </a:t>
            </a:r>
            <a:r>
              <a:rPr dirty="0" sz="800" spc="-5">
                <a:latin typeface="Arial"/>
                <a:cs typeface="Arial"/>
              </a:rPr>
              <a:t>the occupation,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-40">
                <a:latin typeface="Arial"/>
                <a:cs typeface="Arial"/>
              </a:rPr>
              <a:t>hence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15">
                <a:latin typeface="Arial"/>
                <a:cs typeface="Arial"/>
              </a:rPr>
              <a:t>initial  </a:t>
            </a:r>
            <a:r>
              <a:rPr dirty="0" sz="800" spc="-20">
                <a:latin typeface="Arial"/>
                <a:cs typeface="Arial"/>
              </a:rPr>
              <a:t>placement </a:t>
            </a:r>
            <a:r>
              <a:rPr dirty="0" sz="800" spc="-15">
                <a:latin typeface="Arial"/>
                <a:cs typeface="Arial"/>
              </a:rPr>
              <a:t>effects </a:t>
            </a:r>
            <a:r>
              <a:rPr dirty="0" sz="800" spc="-40">
                <a:latin typeface="Arial"/>
                <a:cs typeface="Arial"/>
              </a:rPr>
              <a:t>are </a:t>
            </a:r>
            <a:r>
              <a:rPr dirty="0" sz="800" spc="-50">
                <a:latin typeface="Arial"/>
                <a:cs typeface="Arial"/>
              </a:rPr>
              <a:t>less </a:t>
            </a:r>
            <a:r>
              <a:rPr dirty="0" sz="800" spc="-5">
                <a:latin typeface="Arial"/>
                <a:cs typeface="Arial"/>
              </a:rPr>
              <a:t>likely </a:t>
            </a:r>
            <a:r>
              <a:rPr dirty="0" sz="800" spc="25">
                <a:latin typeface="Arial"/>
                <a:cs typeface="Arial"/>
              </a:rPr>
              <a:t>to </a:t>
            </a:r>
            <a:r>
              <a:rPr dirty="0" sz="800" spc="-30">
                <a:latin typeface="Arial"/>
                <a:cs typeface="Arial"/>
              </a:rPr>
              <a:t>be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permanent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34" y="726135"/>
            <a:ext cx="146215" cy="146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534" y="1067752"/>
            <a:ext cx="146215" cy="14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8414" y="1068656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1409369"/>
            <a:ext cx="146215" cy="146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8414" y="141027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34" y="1750987"/>
            <a:ext cx="146215" cy="146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8414" y="1751891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5E5E5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534" y="2092604"/>
            <a:ext cx="146215" cy="14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8414" y="2093508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0">
                <a:solidFill>
                  <a:srgbClr val="F9F9F9"/>
                </a:solidFill>
              </a:rPr>
              <a:t>1 </a:t>
            </a:r>
            <a:r>
              <a:rPr dirty="0" sz="1000" spc="-25">
                <a:hlinkClick r:id="rId7" action="ppaction://hlinksldjump"/>
              </a:rPr>
              <a:t>Literature</a:t>
            </a:r>
            <a:r>
              <a:rPr dirty="0" sz="1000" spc="-50">
                <a:hlinkClick r:id="rId7" action="ppaction://hlinksldjump"/>
              </a:rPr>
              <a:t> </a:t>
            </a:r>
            <a:r>
              <a:rPr dirty="0" sz="1000" spc="-70">
                <a:hlinkClick r:id="rId7" action="ppaction://hlinksldjump"/>
              </a:rPr>
              <a:t>Review</a:t>
            </a:r>
            <a:endParaRPr sz="10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dirty="0" spc="-20">
                <a:hlinkClick r:id="rId8" action="ppaction://hlinksldjump"/>
              </a:rPr>
              <a:t>Data</a:t>
            </a:r>
          </a:p>
          <a:p>
            <a:pPr marL="162560" marR="5080">
              <a:lnSpc>
                <a:spcPct val="224200"/>
              </a:lnSpc>
            </a:pPr>
            <a:r>
              <a:rPr dirty="0" spc="-35">
                <a:hlinkClick r:id="rId9" action="ppaction://hlinksldjump"/>
              </a:rPr>
              <a:t>Theoretical </a:t>
            </a:r>
            <a:r>
              <a:rPr dirty="0" spc="-30">
                <a:hlinkClick r:id="rId9" action="ppaction://hlinksldjump"/>
              </a:rPr>
              <a:t>Model </a:t>
            </a:r>
            <a:r>
              <a:rPr dirty="0" spc="-30"/>
              <a:t> </a:t>
            </a:r>
            <a:r>
              <a:rPr dirty="0" spc="-30">
                <a:solidFill>
                  <a:srgbClr val="000000"/>
                </a:solidFill>
                <a:hlinkClick r:id="rId10" action="ppaction://hlinksldjump"/>
              </a:rPr>
              <a:t>Empirical </a:t>
            </a:r>
            <a:r>
              <a:rPr dirty="0" spc="-60">
                <a:solidFill>
                  <a:srgbClr val="000000"/>
                </a:solidFill>
                <a:hlinkClick r:id="rId10" action="ppaction://hlinksldjump"/>
              </a:rPr>
              <a:t>Results </a:t>
            </a:r>
            <a:r>
              <a:rPr dirty="0" spc="-60">
                <a:solidFill>
                  <a:srgbClr val="000000"/>
                </a:solidFill>
              </a:rPr>
              <a:t> </a:t>
            </a:r>
            <a:r>
              <a:rPr dirty="0" spc="-55">
                <a:hlinkClick r:id="rId11" action="ppaction://hlinksldjump"/>
              </a:rPr>
              <a:t>Conclusion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200"/>
                </a:solidFill>
              </a:rPr>
              <a:t>Empirical Strategy</a:t>
            </a:r>
            <a:r>
              <a:rPr dirty="0" sz="1400" spc="-160">
                <a:solidFill>
                  <a:srgbClr val="FFF200"/>
                </a:solidFill>
              </a:rPr>
              <a:t> </a:t>
            </a:r>
            <a:r>
              <a:rPr dirty="0" sz="1400" spc="-10">
                <a:solidFill>
                  <a:srgbClr val="FFF200"/>
                </a:solidFill>
              </a:rPr>
              <a:t>I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21487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994041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19231" y="1340810"/>
            <a:ext cx="1752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05" y="2228176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6877" y="644403"/>
            <a:ext cx="3973829" cy="168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"/>
                <a:cs typeface="Arial"/>
              </a:rPr>
              <a:t>The </a:t>
            </a:r>
            <a:r>
              <a:rPr dirty="0" sz="1000" spc="-65">
                <a:latin typeface="Arial"/>
                <a:cs typeface="Arial"/>
              </a:rPr>
              <a:t>regression </a:t>
            </a:r>
            <a:r>
              <a:rPr dirty="0" sz="1000" spc="-45">
                <a:latin typeface="Arial"/>
                <a:cs typeface="Arial"/>
              </a:rPr>
              <a:t>model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10">
                <a:latin typeface="Arial"/>
                <a:cs typeface="Arial"/>
              </a:rPr>
              <a:t>not </a:t>
            </a:r>
            <a:r>
              <a:rPr dirty="0" sz="1000" spc="-20">
                <a:latin typeface="Arial"/>
                <a:cs typeface="Arial"/>
              </a:rPr>
              <a:t>typically </a:t>
            </a:r>
            <a:r>
              <a:rPr dirty="0" sz="1000" spc="-25">
                <a:latin typeface="Arial"/>
                <a:cs typeface="Arial"/>
              </a:rPr>
              <a:t>directly </a:t>
            </a:r>
            <a:r>
              <a:rPr dirty="0" sz="1000" spc="-55">
                <a:latin typeface="Arial"/>
                <a:cs typeface="Arial"/>
              </a:rPr>
              <a:t>derived </a:t>
            </a:r>
            <a:r>
              <a:rPr dirty="0" sz="1000" spc="-25">
                <a:latin typeface="Arial"/>
                <a:cs typeface="Arial"/>
              </a:rPr>
              <a:t>from the </a:t>
            </a:r>
            <a:r>
              <a:rPr dirty="0" sz="1000" spc="-50"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000" spc="-35">
                <a:latin typeface="Arial"/>
                <a:cs typeface="Arial"/>
              </a:rPr>
              <a:t>Estimate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short-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30">
                <a:latin typeface="Arial"/>
                <a:cs typeface="Arial"/>
              </a:rPr>
              <a:t>long-term </a:t>
            </a:r>
            <a:r>
              <a:rPr dirty="0" sz="1000" spc="-45">
                <a:latin typeface="Arial"/>
                <a:cs typeface="Arial"/>
              </a:rPr>
              <a:t>effects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initial </a:t>
            </a:r>
            <a:r>
              <a:rPr dirty="0" sz="1000" spc="-35">
                <a:latin typeface="Arial"/>
                <a:cs typeface="Arial"/>
              </a:rPr>
              <a:t>labor </a:t>
            </a:r>
            <a:r>
              <a:rPr dirty="0" sz="1000" spc="-40">
                <a:latin typeface="Arial"/>
                <a:cs typeface="Arial"/>
              </a:rPr>
              <a:t>market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conditions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292">
                <a:latin typeface="Arial"/>
                <a:cs typeface="Arial"/>
              </a:rPr>
              <a:t>►        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 spc="-15">
                <a:latin typeface="Arial"/>
                <a:cs typeface="Arial"/>
              </a:rPr>
              <a:t>individual </a:t>
            </a:r>
            <a:r>
              <a:rPr dirty="0" sz="900" spc="50" i="1">
                <a:latin typeface="Arial"/>
                <a:cs typeface="Arial"/>
              </a:rPr>
              <a:t>i</a:t>
            </a:r>
            <a:r>
              <a:rPr dirty="0" sz="900" spc="50">
                <a:latin typeface="Arial"/>
                <a:cs typeface="Arial"/>
              </a:rPr>
              <a:t>, </a:t>
            </a:r>
            <a:r>
              <a:rPr dirty="0" sz="900" spc="-20">
                <a:latin typeface="Arial"/>
                <a:cs typeface="Arial"/>
              </a:rPr>
              <a:t>cohort </a:t>
            </a:r>
            <a:r>
              <a:rPr dirty="0" sz="900" spc="15" i="1">
                <a:latin typeface="Arial"/>
                <a:cs typeface="Arial"/>
              </a:rPr>
              <a:t>c</a:t>
            </a:r>
            <a:r>
              <a:rPr dirty="0" sz="900" spc="15">
                <a:latin typeface="Arial"/>
                <a:cs typeface="Arial"/>
              </a:rPr>
              <a:t>, </a:t>
            </a:r>
            <a:r>
              <a:rPr dirty="0" sz="900" spc="-20">
                <a:latin typeface="Arial"/>
                <a:cs typeface="Arial"/>
              </a:rPr>
              <a:t>department </a:t>
            </a:r>
            <a:r>
              <a:rPr dirty="0" sz="900" spc="-25" i="1">
                <a:latin typeface="Arial"/>
                <a:cs typeface="Arial"/>
              </a:rPr>
              <a:t>d </a:t>
            </a:r>
            <a:r>
              <a:rPr dirty="0" sz="900" spc="5">
                <a:latin typeface="Arial"/>
                <a:cs typeface="Arial"/>
              </a:rPr>
              <a:t>, </a:t>
            </a:r>
            <a:r>
              <a:rPr dirty="0" sz="900" spc="-30">
                <a:latin typeface="Arial"/>
                <a:cs typeface="Arial"/>
              </a:rPr>
              <a:t>fields</a:t>
            </a:r>
            <a:r>
              <a:rPr dirty="0" sz="900" spc="19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20">
                <a:latin typeface="Arial"/>
                <a:cs typeface="Arial"/>
              </a:rPr>
              <a:t>study 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30" i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  <a:p>
            <a:pPr marL="1316990">
              <a:lnSpc>
                <a:spcPct val="100000"/>
              </a:lnSpc>
              <a:spcBef>
                <a:spcPts val="865"/>
              </a:spcBef>
            </a:pPr>
            <a:r>
              <a:rPr dirty="0" sz="900" spc="-5" i="1">
                <a:latin typeface="Arial"/>
                <a:cs typeface="Arial"/>
              </a:rPr>
              <a:t>y</a:t>
            </a:r>
            <a:r>
              <a:rPr dirty="0" baseline="-9259" sz="900" spc="-7" i="1">
                <a:latin typeface="Arial"/>
                <a:cs typeface="Arial"/>
              </a:rPr>
              <a:t>icdf </a:t>
            </a:r>
            <a:r>
              <a:rPr dirty="0" baseline="-9259" sz="900" spc="150" i="1">
                <a:latin typeface="Arial"/>
                <a:cs typeface="Arial"/>
              </a:rPr>
              <a:t> </a:t>
            </a:r>
            <a:r>
              <a:rPr dirty="0" sz="900" spc="190">
                <a:latin typeface="Arial"/>
                <a:cs typeface="Arial"/>
              </a:rPr>
              <a:t>=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0" i="1">
                <a:latin typeface="Arial"/>
                <a:cs typeface="Arial"/>
              </a:rPr>
              <a:t>β</a:t>
            </a:r>
            <a:r>
              <a:rPr dirty="0" sz="900" spc="-30">
                <a:latin typeface="Arial"/>
                <a:cs typeface="Arial"/>
              </a:rPr>
              <a:t>ec</a:t>
            </a:r>
            <a:r>
              <a:rPr dirty="0" baseline="-9259" sz="900" spc="-44" i="1">
                <a:latin typeface="Arial"/>
                <a:cs typeface="Arial"/>
              </a:rPr>
              <a:t>c </a:t>
            </a:r>
            <a:r>
              <a:rPr dirty="0" baseline="-9259" sz="900" spc="-7" i="1">
                <a:latin typeface="Arial"/>
                <a:cs typeface="Arial"/>
              </a:rPr>
              <a:t> </a:t>
            </a:r>
            <a:r>
              <a:rPr dirty="0" sz="900" spc="190">
                <a:latin typeface="Arial"/>
                <a:cs typeface="Arial"/>
              </a:rPr>
              <a:t>+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30" i="1">
                <a:latin typeface="Arial"/>
                <a:cs typeface="Arial"/>
              </a:rPr>
              <a:t>γX</a:t>
            </a:r>
            <a:r>
              <a:rPr dirty="0" baseline="-9259" sz="900" spc="44" i="1">
                <a:latin typeface="Arial"/>
                <a:cs typeface="Arial"/>
              </a:rPr>
              <a:t>i</a:t>
            </a:r>
            <a:r>
              <a:rPr dirty="0" baseline="-9259" sz="900" spc="209" i="1">
                <a:latin typeface="Arial"/>
                <a:cs typeface="Arial"/>
              </a:rPr>
              <a:t> </a:t>
            </a:r>
            <a:r>
              <a:rPr dirty="0" sz="900" spc="190">
                <a:latin typeface="Arial"/>
                <a:cs typeface="Arial"/>
              </a:rPr>
              <a:t>+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40" i="1">
                <a:latin typeface="Arial"/>
                <a:cs typeface="Arial"/>
              </a:rPr>
              <a:t>λ</a:t>
            </a:r>
            <a:r>
              <a:rPr dirty="0" baseline="-9259" sz="900" spc="60" i="1">
                <a:latin typeface="Arial"/>
                <a:cs typeface="Arial"/>
              </a:rPr>
              <a:t>d</a:t>
            </a:r>
            <a:r>
              <a:rPr dirty="0" baseline="-9259" sz="900" spc="202" i="1">
                <a:latin typeface="Arial"/>
                <a:cs typeface="Arial"/>
              </a:rPr>
              <a:t> </a:t>
            </a:r>
            <a:r>
              <a:rPr dirty="0" sz="900" spc="190">
                <a:latin typeface="Arial"/>
                <a:cs typeface="Arial"/>
              </a:rPr>
              <a:t>+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15" i="1">
                <a:latin typeface="Arial"/>
                <a:cs typeface="Arial"/>
              </a:rPr>
              <a:t>θ</a:t>
            </a:r>
            <a:r>
              <a:rPr dirty="0" baseline="-9259" sz="900" spc="-22" i="1">
                <a:latin typeface="Arial"/>
                <a:cs typeface="Arial"/>
              </a:rPr>
              <a:t>f </a:t>
            </a:r>
            <a:r>
              <a:rPr dirty="0" baseline="-9259" sz="900" spc="89" i="1">
                <a:latin typeface="Arial"/>
                <a:cs typeface="Arial"/>
              </a:rPr>
              <a:t> </a:t>
            </a:r>
            <a:r>
              <a:rPr dirty="0" sz="900" spc="190">
                <a:latin typeface="Arial"/>
                <a:cs typeface="Arial"/>
              </a:rPr>
              <a:t>+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45" i="1">
                <a:latin typeface="Arial"/>
                <a:cs typeface="Arial"/>
              </a:rPr>
              <a:t>E</a:t>
            </a:r>
            <a:r>
              <a:rPr dirty="0" baseline="-9259" sz="900" spc="-67" i="1">
                <a:latin typeface="Arial"/>
                <a:cs typeface="Arial"/>
              </a:rPr>
              <a:t>icdf</a:t>
            </a:r>
            <a:endParaRPr baseline="-9259" sz="900">
              <a:latin typeface="Arial"/>
              <a:cs typeface="Arial"/>
            </a:endParaRPr>
          </a:p>
          <a:p>
            <a:pPr algn="ctr" marR="317500">
              <a:lnSpc>
                <a:spcPts val="1040"/>
              </a:lnSpc>
              <a:spcBef>
                <a:spcPts val="960"/>
              </a:spcBef>
            </a:pPr>
            <a:r>
              <a:rPr dirty="0" baseline="6172" sz="1350" spc="-67">
                <a:latin typeface="Arial"/>
                <a:cs typeface="Arial"/>
              </a:rPr>
              <a:t>where </a:t>
            </a:r>
            <a:r>
              <a:rPr dirty="0" baseline="6172" sz="1350" spc="-82" i="1">
                <a:latin typeface="Arial"/>
                <a:cs typeface="Arial"/>
              </a:rPr>
              <a:t>ec</a:t>
            </a:r>
            <a:r>
              <a:rPr dirty="0" sz="600" spc="-55" i="1">
                <a:latin typeface="Arial"/>
                <a:cs typeface="Arial"/>
              </a:rPr>
              <a:t>c </a:t>
            </a:r>
            <a:r>
              <a:rPr dirty="0" baseline="6172" sz="1350" spc="-37">
                <a:latin typeface="Arial"/>
                <a:cs typeface="Arial"/>
              </a:rPr>
              <a:t>indicates </a:t>
            </a:r>
            <a:r>
              <a:rPr dirty="0" baseline="6172" sz="1350" spc="-22">
                <a:latin typeface="Arial"/>
                <a:cs typeface="Arial"/>
              </a:rPr>
              <a:t>the </a:t>
            </a:r>
            <a:r>
              <a:rPr dirty="0" baseline="6172" sz="1350" spc="-60">
                <a:latin typeface="Arial"/>
                <a:cs typeface="Arial"/>
              </a:rPr>
              <a:t>economic </a:t>
            </a:r>
            <a:r>
              <a:rPr dirty="0" baseline="6172" sz="1350" spc="-37">
                <a:latin typeface="Arial"/>
                <a:cs typeface="Arial"/>
              </a:rPr>
              <a:t>conditions </a:t>
            </a:r>
            <a:r>
              <a:rPr dirty="0" baseline="6172" sz="1350" spc="15">
                <a:latin typeface="Arial"/>
                <a:cs typeface="Arial"/>
              </a:rPr>
              <a:t>at </a:t>
            </a:r>
            <a:r>
              <a:rPr dirty="0" baseline="6172" sz="1350" spc="-30">
                <a:latin typeface="Arial"/>
                <a:cs typeface="Arial"/>
              </a:rPr>
              <a:t>graduation </a:t>
            </a:r>
            <a:r>
              <a:rPr dirty="0" baseline="6172" sz="1350" spc="-15">
                <a:latin typeface="Arial"/>
                <a:cs typeface="Arial"/>
              </a:rPr>
              <a:t>for</a:t>
            </a:r>
            <a:r>
              <a:rPr dirty="0" baseline="6172" sz="1350" spc="225">
                <a:latin typeface="Arial"/>
                <a:cs typeface="Arial"/>
              </a:rPr>
              <a:t> </a:t>
            </a:r>
            <a:r>
              <a:rPr dirty="0" baseline="6172" sz="1350" spc="-67" i="1">
                <a:latin typeface="Arial"/>
                <a:cs typeface="Arial"/>
              </a:rPr>
              <a:t>c</a:t>
            </a:r>
            <a:endParaRPr baseline="6172" sz="1350">
              <a:latin typeface="Arial"/>
              <a:cs typeface="Arial"/>
            </a:endParaRPr>
          </a:p>
          <a:p>
            <a:pPr marL="113664">
              <a:lnSpc>
                <a:spcPts val="1040"/>
              </a:lnSpc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40" i="1">
                <a:latin typeface="Arial"/>
                <a:cs typeface="Arial"/>
              </a:rPr>
              <a:t>λ</a:t>
            </a:r>
            <a:r>
              <a:rPr dirty="0" baseline="-9259" sz="900" spc="60" i="1">
                <a:latin typeface="Arial"/>
                <a:cs typeface="Arial"/>
              </a:rPr>
              <a:t>d </a:t>
            </a:r>
            <a:r>
              <a:rPr dirty="0" sz="900" spc="5" i="1">
                <a:latin typeface="Arial"/>
                <a:cs typeface="Arial"/>
              </a:rPr>
              <a:t>, </a:t>
            </a:r>
            <a:r>
              <a:rPr dirty="0" sz="900" spc="-15" i="1">
                <a:latin typeface="Arial"/>
                <a:cs typeface="Arial"/>
              </a:rPr>
              <a:t>θ</a:t>
            </a:r>
            <a:r>
              <a:rPr dirty="0" baseline="-9259" sz="900" spc="-22" i="1">
                <a:latin typeface="Arial"/>
                <a:cs typeface="Arial"/>
              </a:rPr>
              <a:t>f </a:t>
            </a:r>
            <a:r>
              <a:rPr dirty="0" sz="900" spc="-55">
                <a:latin typeface="Arial"/>
                <a:cs typeface="Arial"/>
              </a:rPr>
              <a:t>are </a:t>
            </a:r>
            <a:r>
              <a:rPr dirty="0" sz="900" spc="-25">
                <a:latin typeface="Arial"/>
                <a:cs typeface="Arial"/>
              </a:rPr>
              <a:t>fixed </a:t>
            </a:r>
            <a:r>
              <a:rPr dirty="0" sz="900" spc="-35">
                <a:latin typeface="Arial"/>
                <a:cs typeface="Arial"/>
              </a:rPr>
              <a:t>effects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 spc="-20">
                <a:latin typeface="Arial"/>
                <a:cs typeface="Arial"/>
              </a:rPr>
              <a:t>department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30">
                <a:latin typeface="Arial"/>
                <a:cs typeface="Arial"/>
              </a:rPr>
              <a:t>fields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30">
                <a:latin typeface="Arial"/>
                <a:cs typeface="Arial"/>
              </a:rPr>
              <a:t>study,</a:t>
            </a:r>
            <a:r>
              <a:rPr dirty="0" sz="900" spc="15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respectively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14"/>
              </a:spcBef>
            </a:pPr>
            <a:r>
              <a:rPr dirty="0" baseline="15432" sz="1350" spc="-292">
                <a:latin typeface="Arial"/>
                <a:cs typeface="Arial"/>
              </a:rPr>
              <a:t>► </a:t>
            </a:r>
            <a:r>
              <a:rPr dirty="0" baseline="6172" sz="1350" spc="15" i="1">
                <a:latin typeface="Arial"/>
                <a:cs typeface="Arial"/>
              </a:rPr>
              <a:t>X</a:t>
            </a:r>
            <a:r>
              <a:rPr dirty="0" sz="600" spc="10" i="1">
                <a:latin typeface="Arial"/>
                <a:cs typeface="Arial"/>
              </a:rPr>
              <a:t>i </a:t>
            </a:r>
            <a:r>
              <a:rPr dirty="0" baseline="6172" sz="1350" spc="-52">
                <a:latin typeface="Arial"/>
                <a:cs typeface="Arial"/>
              </a:rPr>
              <a:t>includes </a:t>
            </a:r>
            <a:r>
              <a:rPr dirty="0" baseline="6172" sz="1350" spc="-82">
                <a:latin typeface="Arial"/>
                <a:cs typeface="Arial"/>
              </a:rPr>
              <a:t>US </a:t>
            </a:r>
            <a:r>
              <a:rPr dirty="0" baseline="6172" sz="1350" spc="-60">
                <a:latin typeface="Arial"/>
                <a:cs typeface="Arial"/>
              </a:rPr>
              <a:t>bachelor and </a:t>
            </a:r>
            <a:r>
              <a:rPr dirty="0" baseline="6172" sz="1350" spc="-75">
                <a:latin typeface="Arial"/>
                <a:cs typeface="Arial"/>
              </a:rPr>
              <a:t>gender</a:t>
            </a:r>
            <a:r>
              <a:rPr dirty="0" baseline="6172" sz="1350" spc="-172">
                <a:latin typeface="Arial"/>
                <a:cs typeface="Arial"/>
              </a:rPr>
              <a:t> </a:t>
            </a:r>
            <a:r>
              <a:rPr dirty="0" baseline="6172" sz="1350" spc="-37">
                <a:latin typeface="Arial"/>
                <a:cs typeface="Arial"/>
              </a:rPr>
              <a:t>indicators</a:t>
            </a:r>
            <a:endParaRPr baseline="6172"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000" spc="-40">
                <a:latin typeface="Arial"/>
                <a:cs typeface="Arial"/>
              </a:rPr>
              <a:t>Investigate </a:t>
            </a:r>
            <a:r>
              <a:rPr dirty="0" sz="1000" spc="-5" i="1">
                <a:latin typeface="Arial"/>
                <a:cs typeface="Arial"/>
              </a:rPr>
              <a:t>y</a:t>
            </a:r>
            <a:r>
              <a:rPr dirty="0" baseline="-11904" sz="1050" spc="-7" i="1">
                <a:latin typeface="Arial"/>
                <a:cs typeface="Arial"/>
              </a:rPr>
              <a:t>icdf</a:t>
            </a:r>
            <a:r>
              <a:rPr dirty="0" baseline="-11904" sz="1050" spc="142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6597" y="2350763"/>
            <a:ext cx="104324" cy="10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9254" y="2341393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395" y="2530779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4395" y="2650985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6597" y="2761976"/>
            <a:ext cx="104324" cy="104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9254" y="2752606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4395" y="2941993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9925" y="2285051"/>
            <a:ext cx="3392804" cy="7410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900" spc="-30">
                <a:latin typeface="Arial"/>
                <a:cs typeface="Arial"/>
              </a:rPr>
              <a:t>Placement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outcomes</a:t>
            </a:r>
            <a:endParaRPr sz="900">
              <a:latin typeface="Arial"/>
              <a:cs typeface="Arial"/>
            </a:endParaRPr>
          </a:p>
          <a:p>
            <a:pPr marL="265430" marR="5080">
              <a:lnSpc>
                <a:spcPts val="950"/>
              </a:lnSpc>
              <a:spcBef>
                <a:spcPts val="204"/>
              </a:spcBef>
            </a:pPr>
            <a:r>
              <a:rPr dirty="0" sz="800" spc="-15">
                <a:latin typeface="Arial"/>
                <a:cs typeface="Arial"/>
              </a:rPr>
              <a:t>whether </a:t>
            </a:r>
            <a:r>
              <a:rPr dirty="0" sz="800" spc="-35">
                <a:latin typeface="Arial"/>
                <a:cs typeface="Arial"/>
              </a:rPr>
              <a:t>one </a:t>
            </a:r>
            <a:r>
              <a:rPr dirty="0" sz="800" spc="-10">
                <a:latin typeface="Arial"/>
                <a:cs typeface="Arial"/>
              </a:rPr>
              <a:t>would </a:t>
            </a:r>
            <a:r>
              <a:rPr dirty="0" sz="800" spc="-30">
                <a:latin typeface="Arial"/>
                <a:cs typeface="Arial"/>
              </a:rPr>
              <a:t>be </a:t>
            </a:r>
            <a:r>
              <a:rPr dirty="0" sz="800" spc="-20">
                <a:latin typeface="Arial"/>
                <a:cs typeface="Arial"/>
              </a:rPr>
              <a:t>landed </a:t>
            </a:r>
            <a:r>
              <a:rPr dirty="0" sz="800" spc="20">
                <a:latin typeface="Arial"/>
                <a:cs typeface="Arial"/>
              </a:rPr>
              <a:t>at </a:t>
            </a:r>
            <a:r>
              <a:rPr dirty="0" sz="800" spc="-30">
                <a:latin typeface="Arial"/>
                <a:cs typeface="Arial"/>
              </a:rPr>
              <a:t>R1 </a:t>
            </a:r>
            <a:r>
              <a:rPr dirty="0" sz="800" spc="-10">
                <a:latin typeface="Arial"/>
                <a:cs typeface="Arial"/>
              </a:rPr>
              <a:t>university </a:t>
            </a:r>
            <a:r>
              <a:rPr dirty="0" sz="800" spc="-60">
                <a:latin typeface="Arial"/>
                <a:cs typeface="Arial"/>
              </a:rPr>
              <a:t>as </a:t>
            </a:r>
            <a:r>
              <a:rPr dirty="0" sz="800" spc="-40">
                <a:latin typeface="Arial"/>
                <a:cs typeface="Arial"/>
              </a:rPr>
              <a:t>a </a:t>
            </a:r>
            <a:r>
              <a:rPr dirty="0" sz="800" spc="10">
                <a:latin typeface="Arial"/>
                <a:cs typeface="Arial"/>
              </a:rPr>
              <a:t>full-time </a:t>
            </a:r>
            <a:r>
              <a:rPr dirty="0" sz="800" spc="-30">
                <a:latin typeface="Arial"/>
                <a:cs typeface="Arial"/>
              </a:rPr>
              <a:t>professor  </a:t>
            </a:r>
            <a:r>
              <a:rPr dirty="0" sz="800" spc="-10">
                <a:latin typeface="Arial"/>
                <a:cs typeface="Arial"/>
              </a:rPr>
              <a:t>ranking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 spc="-5">
                <a:latin typeface="Arial"/>
                <a:cs typeface="Arial"/>
              </a:rPr>
              <a:t>the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placements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900" spc="-30">
                <a:latin typeface="Arial"/>
                <a:cs typeface="Arial"/>
              </a:rPr>
              <a:t>Job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mobility</a:t>
            </a:r>
            <a:endParaRPr sz="9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65"/>
              </a:spcBef>
            </a:pPr>
            <a:r>
              <a:rPr dirty="0" sz="800" spc="-15">
                <a:latin typeface="Arial"/>
                <a:cs typeface="Arial"/>
              </a:rPr>
              <a:t>whether </a:t>
            </a:r>
            <a:r>
              <a:rPr dirty="0" sz="800" spc="-25">
                <a:latin typeface="Arial"/>
                <a:cs typeface="Arial"/>
              </a:rPr>
              <a:t>an </a:t>
            </a:r>
            <a:r>
              <a:rPr dirty="0" sz="800">
                <a:latin typeface="Arial"/>
                <a:cs typeface="Arial"/>
              </a:rPr>
              <a:t>individual </a:t>
            </a:r>
            <a:r>
              <a:rPr dirty="0" sz="800" spc="-45">
                <a:latin typeface="Arial"/>
                <a:cs typeface="Arial"/>
              </a:rPr>
              <a:t>has </a:t>
            </a:r>
            <a:r>
              <a:rPr dirty="0" sz="800" spc="-35">
                <a:latin typeface="Arial"/>
                <a:cs typeface="Arial"/>
              </a:rPr>
              <a:t>ever </a:t>
            </a:r>
            <a:r>
              <a:rPr dirty="0" sz="800" spc="-10">
                <a:latin typeface="Arial"/>
                <a:cs typeface="Arial"/>
              </a:rPr>
              <a:t>switched </a:t>
            </a:r>
            <a:r>
              <a:rPr dirty="0" sz="800" spc="5">
                <a:latin typeface="Arial"/>
                <a:cs typeface="Arial"/>
              </a:rPr>
              <a:t>from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15">
                <a:latin typeface="Arial"/>
                <a:cs typeface="Arial"/>
              </a:rPr>
              <a:t>initial</a:t>
            </a:r>
            <a:r>
              <a:rPr dirty="0" sz="800" spc="125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placements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40">
                <a:solidFill>
                  <a:srgbClr val="FFF200"/>
                </a:solidFill>
              </a:rPr>
              <a:t>Empirical Strategy</a:t>
            </a:r>
            <a:r>
              <a:rPr dirty="0" sz="1400" spc="-160">
                <a:solidFill>
                  <a:srgbClr val="FFF200"/>
                </a:solidFill>
              </a:rPr>
              <a:t> </a:t>
            </a:r>
            <a:r>
              <a:rPr dirty="0" sz="1400" spc="10">
                <a:solidFill>
                  <a:srgbClr val="FFF200"/>
                </a:solidFill>
              </a:rPr>
              <a:t>II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4670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05713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19231" y="1524553"/>
            <a:ext cx="1752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Arial"/>
                <a:cs typeface="Arial"/>
              </a:rPr>
              <a:t>(5)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05" y="2576322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395" y="2878925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6877" y="669638"/>
            <a:ext cx="3957320" cy="2292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Arial"/>
                <a:cs typeface="Arial"/>
              </a:rPr>
              <a:t>Analyze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effect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entry </a:t>
            </a:r>
            <a:r>
              <a:rPr dirty="0" sz="1000" spc="-35">
                <a:latin typeface="Arial"/>
                <a:cs typeface="Arial"/>
              </a:rPr>
              <a:t>conditions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45">
                <a:latin typeface="Arial"/>
                <a:cs typeface="Arial"/>
              </a:rPr>
              <a:t>economists’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productivity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000" spc="-40">
                <a:latin typeface="Arial"/>
                <a:cs typeface="Arial"/>
              </a:rPr>
              <a:t>Approximate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20">
                <a:latin typeface="Arial"/>
                <a:cs typeface="Arial"/>
              </a:rPr>
              <a:t>productivity </a:t>
            </a:r>
            <a:r>
              <a:rPr dirty="0" sz="1000" spc="-55">
                <a:latin typeface="Arial"/>
                <a:cs typeface="Arial"/>
              </a:rPr>
              <a:t>using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cumulative </a:t>
            </a:r>
            <a:r>
              <a:rPr dirty="0" sz="1000" spc="-45">
                <a:latin typeface="Arial"/>
                <a:cs typeface="Arial"/>
              </a:rPr>
              <a:t>number </a:t>
            </a:r>
            <a:r>
              <a:rPr dirty="0" sz="1000" spc="-20">
                <a:latin typeface="Arial"/>
                <a:cs typeface="Arial"/>
              </a:rPr>
              <a:t>of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publications</a:t>
            </a:r>
            <a:endParaRPr sz="1000">
              <a:latin typeface="Arial"/>
              <a:cs typeface="Arial"/>
            </a:endParaRPr>
          </a:p>
          <a:p>
            <a:pPr marL="1139825" marR="415290" indent="-1026160">
              <a:lnSpc>
                <a:spcPct val="189700"/>
              </a:lnSpc>
              <a:spcBef>
                <a:spcPts val="17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 spc="-15">
                <a:latin typeface="Arial"/>
                <a:cs typeface="Arial"/>
              </a:rPr>
              <a:t>individual </a:t>
            </a:r>
            <a:r>
              <a:rPr dirty="0" sz="900" spc="50" i="1">
                <a:latin typeface="Arial"/>
                <a:cs typeface="Arial"/>
              </a:rPr>
              <a:t>i</a:t>
            </a:r>
            <a:r>
              <a:rPr dirty="0" sz="900" spc="50">
                <a:latin typeface="Arial"/>
                <a:cs typeface="Arial"/>
              </a:rPr>
              <a:t>, </a:t>
            </a:r>
            <a:r>
              <a:rPr dirty="0" sz="900" spc="-20">
                <a:latin typeface="Arial"/>
                <a:cs typeface="Arial"/>
              </a:rPr>
              <a:t>cohort </a:t>
            </a:r>
            <a:r>
              <a:rPr dirty="0" sz="900" spc="15" i="1">
                <a:latin typeface="Arial"/>
                <a:cs typeface="Arial"/>
              </a:rPr>
              <a:t>c</a:t>
            </a:r>
            <a:r>
              <a:rPr dirty="0" sz="900" spc="15">
                <a:latin typeface="Arial"/>
                <a:cs typeface="Arial"/>
              </a:rPr>
              <a:t>, </a:t>
            </a:r>
            <a:r>
              <a:rPr dirty="0" sz="900" spc="-20">
                <a:latin typeface="Arial"/>
                <a:cs typeface="Arial"/>
              </a:rPr>
              <a:t>department </a:t>
            </a:r>
            <a:r>
              <a:rPr dirty="0" sz="900" spc="-25" i="1">
                <a:latin typeface="Arial"/>
                <a:cs typeface="Arial"/>
              </a:rPr>
              <a:t>d </a:t>
            </a:r>
            <a:r>
              <a:rPr dirty="0" sz="900" spc="5">
                <a:latin typeface="Arial"/>
                <a:cs typeface="Arial"/>
              </a:rPr>
              <a:t>, </a:t>
            </a:r>
            <a:r>
              <a:rPr dirty="0" sz="900" spc="-30">
                <a:latin typeface="Arial"/>
                <a:cs typeface="Arial"/>
              </a:rPr>
              <a:t>fields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20">
                <a:latin typeface="Arial"/>
                <a:cs typeface="Arial"/>
              </a:rPr>
              <a:t>study </a:t>
            </a:r>
            <a:r>
              <a:rPr dirty="0" sz="900" spc="30" i="1">
                <a:latin typeface="Arial"/>
                <a:cs typeface="Arial"/>
              </a:rPr>
              <a:t>f </a:t>
            </a:r>
            <a:r>
              <a:rPr dirty="0" sz="900" spc="5">
                <a:latin typeface="Arial"/>
                <a:cs typeface="Arial"/>
              </a:rPr>
              <a:t>, </a:t>
            </a:r>
            <a:r>
              <a:rPr dirty="0" sz="900" spc="10">
                <a:latin typeface="Arial"/>
                <a:cs typeface="Arial"/>
              </a:rPr>
              <a:t>at </a:t>
            </a:r>
            <a:r>
              <a:rPr dirty="0" sz="900" spc="-60">
                <a:latin typeface="Arial"/>
                <a:cs typeface="Arial"/>
              </a:rPr>
              <a:t>year </a:t>
            </a:r>
            <a:r>
              <a:rPr dirty="0" sz="900" spc="80" i="1">
                <a:latin typeface="Arial"/>
                <a:cs typeface="Arial"/>
              </a:rPr>
              <a:t>t  </a:t>
            </a:r>
            <a:r>
              <a:rPr dirty="0" baseline="6172" sz="1350" spc="7" i="1">
                <a:latin typeface="Arial"/>
                <a:cs typeface="Arial"/>
              </a:rPr>
              <a:t>y</a:t>
            </a:r>
            <a:r>
              <a:rPr dirty="0" sz="600" spc="5" i="1">
                <a:latin typeface="Arial"/>
                <a:cs typeface="Arial"/>
              </a:rPr>
              <a:t>icdft</a:t>
            </a:r>
            <a:r>
              <a:rPr dirty="0" sz="600" spc="175" i="1">
                <a:latin typeface="Arial"/>
                <a:cs typeface="Arial"/>
              </a:rPr>
              <a:t> </a:t>
            </a:r>
            <a:r>
              <a:rPr dirty="0" baseline="6172" sz="1350" spc="284">
                <a:latin typeface="Arial"/>
                <a:cs typeface="Arial"/>
              </a:rPr>
              <a:t>=</a:t>
            </a:r>
            <a:r>
              <a:rPr dirty="0" baseline="6172" sz="1350">
                <a:latin typeface="Arial"/>
                <a:cs typeface="Arial"/>
              </a:rPr>
              <a:t> </a:t>
            </a:r>
            <a:r>
              <a:rPr dirty="0" baseline="6172" sz="1350" spc="-44" i="1">
                <a:latin typeface="Arial"/>
                <a:cs typeface="Arial"/>
              </a:rPr>
              <a:t>β</a:t>
            </a:r>
            <a:r>
              <a:rPr dirty="0" baseline="6172" sz="1350" spc="-44">
                <a:latin typeface="Arial"/>
                <a:cs typeface="Arial"/>
              </a:rPr>
              <a:t>ec</a:t>
            </a:r>
            <a:r>
              <a:rPr dirty="0" sz="600" spc="-30" i="1">
                <a:latin typeface="Arial"/>
                <a:cs typeface="Arial"/>
              </a:rPr>
              <a:t>c</a:t>
            </a:r>
            <a:r>
              <a:rPr dirty="0" sz="600" spc="-5" i="1">
                <a:latin typeface="Arial"/>
                <a:cs typeface="Arial"/>
              </a:rPr>
              <a:t> </a:t>
            </a:r>
            <a:r>
              <a:rPr dirty="0" baseline="6172" sz="1350" spc="284">
                <a:latin typeface="Arial"/>
                <a:cs typeface="Arial"/>
              </a:rPr>
              <a:t>+</a:t>
            </a:r>
            <a:r>
              <a:rPr dirty="0" baseline="6172" sz="1350" spc="-67">
                <a:latin typeface="Arial"/>
                <a:cs typeface="Arial"/>
              </a:rPr>
              <a:t> </a:t>
            </a:r>
            <a:r>
              <a:rPr dirty="0" baseline="6172" sz="1350" spc="44" i="1">
                <a:latin typeface="Arial"/>
                <a:cs typeface="Arial"/>
              </a:rPr>
              <a:t>γX</a:t>
            </a:r>
            <a:r>
              <a:rPr dirty="0" sz="600" spc="30" i="1">
                <a:latin typeface="Arial"/>
                <a:cs typeface="Arial"/>
              </a:rPr>
              <a:t>i</a:t>
            </a:r>
            <a:r>
              <a:rPr dirty="0" sz="600" spc="140" i="1">
                <a:latin typeface="Arial"/>
                <a:cs typeface="Arial"/>
              </a:rPr>
              <a:t> </a:t>
            </a:r>
            <a:r>
              <a:rPr dirty="0" baseline="6172" sz="1350" spc="284">
                <a:latin typeface="Arial"/>
                <a:cs typeface="Arial"/>
              </a:rPr>
              <a:t>+</a:t>
            </a:r>
            <a:r>
              <a:rPr dirty="0" baseline="6172" sz="1350" spc="-67">
                <a:latin typeface="Arial"/>
                <a:cs typeface="Arial"/>
              </a:rPr>
              <a:t> </a:t>
            </a:r>
            <a:r>
              <a:rPr dirty="0" baseline="6172" sz="1350" spc="60" i="1">
                <a:latin typeface="Arial"/>
                <a:cs typeface="Arial"/>
              </a:rPr>
              <a:t>λ</a:t>
            </a:r>
            <a:r>
              <a:rPr dirty="0" sz="600" spc="40" i="1">
                <a:latin typeface="Arial"/>
                <a:cs typeface="Arial"/>
              </a:rPr>
              <a:t>d</a:t>
            </a:r>
            <a:r>
              <a:rPr dirty="0" sz="600" spc="135" i="1">
                <a:latin typeface="Arial"/>
                <a:cs typeface="Arial"/>
              </a:rPr>
              <a:t> </a:t>
            </a:r>
            <a:r>
              <a:rPr dirty="0" baseline="6172" sz="1350" spc="284">
                <a:latin typeface="Arial"/>
                <a:cs typeface="Arial"/>
              </a:rPr>
              <a:t>+</a:t>
            </a:r>
            <a:r>
              <a:rPr dirty="0" baseline="6172" sz="1350" spc="-67">
                <a:latin typeface="Arial"/>
                <a:cs typeface="Arial"/>
              </a:rPr>
              <a:t> </a:t>
            </a:r>
            <a:r>
              <a:rPr dirty="0" baseline="6172" sz="1350" spc="-22" i="1">
                <a:latin typeface="Arial"/>
                <a:cs typeface="Arial"/>
              </a:rPr>
              <a:t>θ</a:t>
            </a:r>
            <a:r>
              <a:rPr dirty="0" sz="600" spc="-15" i="1">
                <a:latin typeface="Arial"/>
                <a:cs typeface="Arial"/>
              </a:rPr>
              <a:t>f</a:t>
            </a:r>
            <a:r>
              <a:rPr dirty="0" sz="600" spc="60" i="1">
                <a:latin typeface="Arial"/>
                <a:cs typeface="Arial"/>
              </a:rPr>
              <a:t> </a:t>
            </a:r>
            <a:r>
              <a:rPr dirty="0" baseline="6172" sz="1350" spc="284">
                <a:latin typeface="Arial"/>
                <a:cs typeface="Arial"/>
              </a:rPr>
              <a:t>+</a:t>
            </a:r>
            <a:r>
              <a:rPr dirty="0" baseline="6172" sz="1350" spc="-67">
                <a:latin typeface="Arial"/>
                <a:cs typeface="Arial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τ</a:t>
            </a:r>
            <a:r>
              <a:rPr dirty="0" sz="600" i="1">
                <a:latin typeface="Arial"/>
                <a:cs typeface="Arial"/>
              </a:rPr>
              <a:t>exp</a:t>
            </a:r>
            <a:r>
              <a:rPr dirty="0" sz="600" spc="110" i="1">
                <a:latin typeface="Arial"/>
                <a:cs typeface="Arial"/>
              </a:rPr>
              <a:t> </a:t>
            </a:r>
            <a:r>
              <a:rPr dirty="0" baseline="6172" sz="1350" spc="284">
                <a:latin typeface="Arial"/>
                <a:cs typeface="Arial"/>
              </a:rPr>
              <a:t>+</a:t>
            </a:r>
            <a:r>
              <a:rPr dirty="0" baseline="6172" sz="1350" spc="-67">
                <a:latin typeface="Arial"/>
                <a:cs typeface="Arial"/>
              </a:rPr>
              <a:t> </a:t>
            </a:r>
            <a:r>
              <a:rPr dirty="0" baseline="6172" sz="1350" spc="-37" i="1">
                <a:latin typeface="Arial"/>
                <a:cs typeface="Arial"/>
              </a:rPr>
              <a:t>E</a:t>
            </a:r>
            <a:r>
              <a:rPr dirty="0" sz="600" spc="-25" i="1">
                <a:latin typeface="Arial"/>
                <a:cs typeface="Arial"/>
              </a:rPr>
              <a:t>icdft</a:t>
            </a:r>
            <a:endParaRPr sz="600">
              <a:latin typeface="Arial"/>
              <a:cs typeface="Arial"/>
            </a:endParaRPr>
          </a:p>
          <a:p>
            <a:pPr algn="ctr" marR="300990">
              <a:lnSpc>
                <a:spcPts val="1040"/>
              </a:lnSpc>
              <a:spcBef>
                <a:spcPts val="855"/>
              </a:spcBef>
            </a:pPr>
            <a:r>
              <a:rPr dirty="0" baseline="6172" sz="1350" spc="-67">
                <a:latin typeface="Arial"/>
                <a:cs typeface="Arial"/>
              </a:rPr>
              <a:t>where </a:t>
            </a:r>
            <a:r>
              <a:rPr dirty="0" baseline="6172" sz="1350" spc="-82" i="1">
                <a:latin typeface="Arial"/>
                <a:cs typeface="Arial"/>
              </a:rPr>
              <a:t>ec</a:t>
            </a:r>
            <a:r>
              <a:rPr dirty="0" sz="600" spc="-55" i="1">
                <a:latin typeface="Arial"/>
                <a:cs typeface="Arial"/>
              </a:rPr>
              <a:t>c </a:t>
            </a:r>
            <a:r>
              <a:rPr dirty="0" baseline="6172" sz="1350" spc="-37">
                <a:latin typeface="Arial"/>
                <a:cs typeface="Arial"/>
              </a:rPr>
              <a:t>indicates </a:t>
            </a:r>
            <a:r>
              <a:rPr dirty="0" baseline="6172" sz="1350" spc="-22">
                <a:latin typeface="Arial"/>
                <a:cs typeface="Arial"/>
              </a:rPr>
              <a:t>the </a:t>
            </a:r>
            <a:r>
              <a:rPr dirty="0" baseline="6172" sz="1350" spc="-60">
                <a:latin typeface="Arial"/>
                <a:cs typeface="Arial"/>
              </a:rPr>
              <a:t>economic </a:t>
            </a:r>
            <a:r>
              <a:rPr dirty="0" baseline="6172" sz="1350" spc="-37">
                <a:latin typeface="Arial"/>
                <a:cs typeface="Arial"/>
              </a:rPr>
              <a:t>conditions </a:t>
            </a:r>
            <a:r>
              <a:rPr dirty="0" baseline="6172" sz="1350" spc="15">
                <a:latin typeface="Arial"/>
                <a:cs typeface="Arial"/>
              </a:rPr>
              <a:t>at </a:t>
            </a:r>
            <a:r>
              <a:rPr dirty="0" baseline="6172" sz="1350" spc="-30">
                <a:latin typeface="Arial"/>
                <a:cs typeface="Arial"/>
              </a:rPr>
              <a:t>graduation </a:t>
            </a:r>
            <a:r>
              <a:rPr dirty="0" baseline="6172" sz="1350" spc="-15">
                <a:latin typeface="Arial"/>
                <a:cs typeface="Arial"/>
              </a:rPr>
              <a:t>for</a:t>
            </a:r>
            <a:r>
              <a:rPr dirty="0" baseline="6172" sz="1350" spc="225">
                <a:latin typeface="Arial"/>
                <a:cs typeface="Arial"/>
              </a:rPr>
              <a:t> </a:t>
            </a:r>
            <a:r>
              <a:rPr dirty="0" baseline="6172" sz="1350" spc="-67" i="1">
                <a:latin typeface="Arial"/>
                <a:cs typeface="Arial"/>
              </a:rPr>
              <a:t>c</a:t>
            </a:r>
            <a:endParaRPr baseline="6172" sz="1350">
              <a:latin typeface="Arial"/>
              <a:cs typeface="Arial"/>
            </a:endParaRPr>
          </a:p>
          <a:p>
            <a:pPr marL="113664">
              <a:lnSpc>
                <a:spcPts val="1040"/>
              </a:lnSpc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40" i="1">
                <a:latin typeface="Arial"/>
                <a:cs typeface="Arial"/>
              </a:rPr>
              <a:t>λ</a:t>
            </a:r>
            <a:r>
              <a:rPr dirty="0" baseline="-9259" sz="900" spc="60" i="1">
                <a:latin typeface="Arial"/>
                <a:cs typeface="Arial"/>
              </a:rPr>
              <a:t>d </a:t>
            </a:r>
            <a:r>
              <a:rPr dirty="0" sz="900" spc="5" i="1">
                <a:latin typeface="Arial"/>
                <a:cs typeface="Arial"/>
              </a:rPr>
              <a:t>, </a:t>
            </a:r>
            <a:r>
              <a:rPr dirty="0" sz="900" spc="-15" i="1">
                <a:latin typeface="Arial"/>
                <a:cs typeface="Arial"/>
              </a:rPr>
              <a:t>θ</a:t>
            </a:r>
            <a:r>
              <a:rPr dirty="0" baseline="-9259" sz="900" spc="-22" i="1">
                <a:latin typeface="Arial"/>
                <a:cs typeface="Arial"/>
              </a:rPr>
              <a:t>f </a:t>
            </a:r>
            <a:r>
              <a:rPr dirty="0" sz="900" spc="-55">
                <a:latin typeface="Arial"/>
                <a:cs typeface="Arial"/>
              </a:rPr>
              <a:t>are </a:t>
            </a:r>
            <a:r>
              <a:rPr dirty="0" sz="900" spc="-25">
                <a:latin typeface="Arial"/>
                <a:cs typeface="Arial"/>
              </a:rPr>
              <a:t>fixed </a:t>
            </a:r>
            <a:r>
              <a:rPr dirty="0" sz="900" spc="-35">
                <a:latin typeface="Arial"/>
                <a:cs typeface="Arial"/>
              </a:rPr>
              <a:t>effects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 spc="-20">
                <a:latin typeface="Arial"/>
                <a:cs typeface="Arial"/>
              </a:rPr>
              <a:t>department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30">
                <a:latin typeface="Arial"/>
                <a:cs typeface="Arial"/>
              </a:rPr>
              <a:t>fields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30">
                <a:latin typeface="Arial"/>
                <a:cs typeface="Arial"/>
              </a:rPr>
              <a:t>study,</a:t>
            </a:r>
            <a:r>
              <a:rPr dirty="0" sz="900" spc="15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respectively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14"/>
              </a:spcBef>
            </a:pPr>
            <a:r>
              <a:rPr dirty="0" baseline="15432" sz="1350" spc="-292">
                <a:latin typeface="Arial"/>
                <a:cs typeface="Arial"/>
              </a:rPr>
              <a:t>► </a:t>
            </a:r>
            <a:r>
              <a:rPr dirty="0" baseline="6172" sz="1350" i="1">
                <a:latin typeface="Arial"/>
                <a:cs typeface="Arial"/>
              </a:rPr>
              <a:t>τ</a:t>
            </a:r>
            <a:r>
              <a:rPr dirty="0" sz="600" i="1">
                <a:latin typeface="Arial"/>
                <a:cs typeface="Arial"/>
              </a:rPr>
              <a:t>exp </a:t>
            </a:r>
            <a:r>
              <a:rPr dirty="0" baseline="6172" sz="1350" spc="-37">
                <a:latin typeface="Arial"/>
                <a:cs typeface="Arial"/>
              </a:rPr>
              <a:t>capture </a:t>
            </a:r>
            <a:r>
              <a:rPr dirty="0" baseline="6172" sz="1350" spc="-22">
                <a:latin typeface="Arial"/>
                <a:cs typeface="Arial"/>
              </a:rPr>
              <a:t>the </a:t>
            </a:r>
            <a:r>
              <a:rPr dirty="0" baseline="6172" sz="1350" spc="-30">
                <a:latin typeface="Arial"/>
                <a:cs typeface="Arial"/>
              </a:rPr>
              <a:t>labor-market </a:t>
            </a:r>
            <a:r>
              <a:rPr dirty="0" baseline="6172" sz="1350" spc="-75">
                <a:latin typeface="Arial"/>
                <a:cs typeface="Arial"/>
              </a:rPr>
              <a:t>experience </a:t>
            </a:r>
            <a:r>
              <a:rPr dirty="0" baseline="6172" sz="1350" spc="-37">
                <a:latin typeface="Arial"/>
                <a:cs typeface="Arial"/>
              </a:rPr>
              <a:t>fixed</a:t>
            </a:r>
            <a:r>
              <a:rPr dirty="0" baseline="6172" sz="1350" spc="7">
                <a:latin typeface="Arial"/>
                <a:cs typeface="Arial"/>
              </a:rPr>
              <a:t> </a:t>
            </a:r>
            <a:r>
              <a:rPr dirty="0" baseline="6172" sz="1350" spc="-52">
                <a:latin typeface="Arial"/>
                <a:cs typeface="Arial"/>
              </a:rPr>
              <a:t>effects</a:t>
            </a:r>
            <a:endParaRPr baseline="6172" sz="135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20"/>
              </a:spcBef>
            </a:pPr>
            <a:r>
              <a:rPr dirty="0" baseline="15432" sz="1350" spc="-292">
                <a:latin typeface="Arial"/>
                <a:cs typeface="Arial"/>
              </a:rPr>
              <a:t>► </a:t>
            </a:r>
            <a:r>
              <a:rPr dirty="0" baseline="6172" sz="1350" spc="15" i="1">
                <a:latin typeface="Arial"/>
                <a:cs typeface="Arial"/>
              </a:rPr>
              <a:t>X</a:t>
            </a:r>
            <a:r>
              <a:rPr dirty="0" sz="600" spc="10" i="1">
                <a:latin typeface="Arial"/>
                <a:cs typeface="Arial"/>
              </a:rPr>
              <a:t>i </a:t>
            </a:r>
            <a:r>
              <a:rPr dirty="0" baseline="6172" sz="1350" spc="-52">
                <a:latin typeface="Arial"/>
                <a:cs typeface="Arial"/>
              </a:rPr>
              <a:t>includes </a:t>
            </a:r>
            <a:r>
              <a:rPr dirty="0" baseline="6172" sz="1350" spc="-82">
                <a:latin typeface="Arial"/>
                <a:cs typeface="Arial"/>
              </a:rPr>
              <a:t>US </a:t>
            </a:r>
            <a:r>
              <a:rPr dirty="0" baseline="6172" sz="1350" spc="-60">
                <a:latin typeface="Arial"/>
                <a:cs typeface="Arial"/>
              </a:rPr>
              <a:t>bachelor and </a:t>
            </a:r>
            <a:r>
              <a:rPr dirty="0" baseline="6172" sz="1350" spc="-75">
                <a:latin typeface="Arial"/>
                <a:cs typeface="Arial"/>
              </a:rPr>
              <a:t>gender</a:t>
            </a:r>
            <a:r>
              <a:rPr dirty="0" baseline="6172" sz="1350" spc="-172">
                <a:latin typeface="Arial"/>
                <a:cs typeface="Arial"/>
              </a:rPr>
              <a:t> </a:t>
            </a:r>
            <a:r>
              <a:rPr dirty="0" baseline="6172" sz="1350" spc="-37">
                <a:latin typeface="Arial"/>
                <a:cs typeface="Arial"/>
              </a:rPr>
              <a:t>indicators</a:t>
            </a:r>
            <a:endParaRPr baseline="6172"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40">
                <a:latin typeface="Arial"/>
                <a:cs typeface="Arial"/>
              </a:rPr>
              <a:t>Investigate </a:t>
            </a:r>
            <a:r>
              <a:rPr dirty="0" sz="1000" spc="5" i="1">
                <a:latin typeface="Arial"/>
                <a:cs typeface="Arial"/>
              </a:rPr>
              <a:t>y</a:t>
            </a:r>
            <a:r>
              <a:rPr dirty="0" baseline="-11904" sz="1050" spc="7" i="1">
                <a:latin typeface="Arial"/>
                <a:cs typeface="Arial"/>
              </a:rPr>
              <a:t>icdft</a:t>
            </a:r>
            <a:r>
              <a:rPr dirty="0" baseline="-11904" sz="1050" spc="-15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5">
                <a:latin typeface="Arial"/>
                <a:cs typeface="Arial"/>
              </a:rPr>
              <a:t>Cumulative </a:t>
            </a:r>
            <a:r>
              <a:rPr dirty="0" sz="900" spc="-30">
                <a:latin typeface="Arial"/>
                <a:cs typeface="Arial"/>
              </a:rPr>
              <a:t>number </a:t>
            </a:r>
            <a:r>
              <a:rPr dirty="0" sz="900" spc="-10">
                <a:latin typeface="Arial"/>
                <a:cs typeface="Arial"/>
              </a:rPr>
              <a:t>of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articles</a:t>
            </a:r>
            <a:endParaRPr sz="9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65"/>
              </a:spcBef>
            </a:pPr>
            <a:r>
              <a:rPr dirty="0" sz="800" spc="10">
                <a:latin typeface="Arial"/>
                <a:cs typeface="Arial"/>
              </a:rPr>
              <a:t>top </a:t>
            </a:r>
            <a:r>
              <a:rPr dirty="0" sz="800" spc="-15">
                <a:latin typeface="Arial"/>
                <a:cs typeface="Arial"/>
              </a:rPr>
              <a:t>50, </a:t>
            </a:r>
            <a:r>
              <a:rPr dirty="0" sz="800" spc="10">
                <a:latin typeface="Arial"/>
                <a:cs typeface="Arial"/>
              </a:rPr>
              <a:t>top </a:t>
            </a:r>
            <a:r>
              <a:rPr dirty="0" sz="800" spc="-25">
                <a:latin typeface="Arial"/>
                <a:cs typeface="Arial"/>
              </a:rPr>
              <a:t>20 </a:t>
            </a:r>
            <a:r>
              <a:rPr dirty="0" sz="800" spc="-20">
                <a:latin typeface="Arial"/>
                <a:cs typeface="Arial"/>
              </a:rPr>
              <a:t>and </a:t>
            </a:r>
            <a:r>
              <a:rPr dirty="0" sz="800" spc="10">
                <a:latin typeface="Arial"/>
                <a:cs typeface="Arial"/>
              </a:rPr>
              <a:t>top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2: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15">
                <a:solidFill>
                  <a:srgbClr val="FFF200"/>
                </a:solidFill>
              </a:rPr>
              <a:t>the </a:t>
            </a:r>
            <a:r>
              <a:rPr dirty="0" sz="900" spc="10">
                <a:solidFill>
                  <a:srgbClr val="FFF200"/>
                </a:solidFill>
              </a:rPr>
              <a:t>initial </a:t>
            </a:r>
            <a:r>
              <a:rPr dirty="0" sz="900" spc="-40">
                <a:solidFill>
                  <a:srgbClr val="FFF200"/>
                </a:solidFill>
              </a:rPr>
              <a:t>placements </a:t>
            </a:r>
            <a:r>
              <a:rPr dirty="0" sz="900" spc="-5">
                <a:solidFill>
                  <a:srgbClr val="FFF200"/>
                </a:solidFill>
              </a:rPr>
              <a:t>in</a:t>
            </a:r>
            <a:r>
              <a:rPr dirty="0" sz="900" spc="20">
                <a:solidFill>
                  <a:srgbClr val="FFF200"/>
                </a:solidFill>
              </a:rPr>
              <a:t> </a:t>
            </a:r>
            <a:r>
              <a:rPr dirty="0" sz="900" spc="-55">
                <a:solidFill>
                  <a:srgbClr val="FFF200"/>
                </a:solidFill>
              </a:rPr>
              <a:t>R1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997470" y="508602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7470" y="52418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7470" y="604705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3736" y="592653"/>
            <a:ext cx="55943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spc="-30">
                <a:latin typeface="Arial"/>
                <a:cs typeface="Arial"/>
              </a:rPr>
              <a:t>unemployment </a:t>
            </a:r>
            <a:r>
              <a:rPr dirty="0" baseline="11111" sz="750" spc="15">
                <a:latin typeface="Arial"/>
                <a:cs typeface="Arial"/>
              </a:rPr>
              <a:t>(</a:t>
            </a:r>
            <a:r>
              <a:rPr dirty="0" baseline="11111" sz="750" spc="15" i="1">
                <a:latin typeface="Arial"/>
                <a:cs typeface="Arial"/>
              </a:rPr>
              <a:t>β</a:t>
            </a:r>
            <a:r>
              <a:rPr dirty="0" sz="350" spc="10" i="1">
                <a:latin typeface="Arial"/>
                <a:cs typeface="Arial"/>
              </a:rPr>
              <a:t>u</a:t>
            </a:r>
            <a:r>
              <a:rPr dirty="0" sz="350" spc="-45" i="1">
                <a:latin typeface="Arial"/>
                <a:cs typeface="Arial"/>
              </a:rPr>
              <a:t> </a:t>
            </a:r>
            <a:r>
              <a:rPr dirty="0" baseline="11111" sz="750" spc="44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7976" y="502390"/>
            <a:ext cx="1353185" cy="184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10"/>
              </a:spcBef>
              <a:tabLst>
                <a:tab pos="354965" algn="l"/>
                <a:tab pos="696595" algn="l"/>
                <a:tab pos="1048385" algn="l"/>
              </a:tabLst>
            </a:pPr>
            <a:r>
              <a:rPr dirty="0" sz="500" spc="10">
                <a:latin typeface="Arial"/>
                <a:cs typeface="Arial"/>
              </a:rPr>
              <a:t>(1)	(2)	(3)	</a:t>
            </a:r>
            <a:r>
              <a:rPr dirty="0" sz="500" spc="5">
                <a:latin typeface="Arial"/>
                <a:cs typeface="Arial"/>
              </a:rPr>
              <a:t>(4)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500" spc="-15">
                <a:latin typeface="Arial"/>
                <a:cs typeface="Arial"/>
              </a:rPr>
              <a:t>-0.0214</a:t>
            </a:r>
            <a:r>
              <a:rPr dirty="0" baseline="31746" sz="525" spc="-22" i="1">
                <a:latin typeface="Menlo"/>
                <a:cs typeface="Menlo"/>
              </a:rPr>
              <a:t>∗∗∗ </a:t>
            </a:r>
            <a:r>
              <a:rPr dirty="0" sz="500" spc="-15">
                <a:latin typeface="Arial"/>
                <a:cs typeface="Arial"/>
              </a:rPr>
              <a:t>-0.0286</a:t>
            </a:r>
            <a:r>
              <a:rPr dirty="0" baseline="31746" sz="525" spc="-22" i="1">
                <a:latin typeface="Menlo"/>
                <a:cs typeface="Menlo"/>
              </a:rPr>
              <a:t>∗∗ </a:t>
            </a:r>
            <a:r>
              <a:rPr dirty="0" sz="500" spc="-15">
                <a:latin typeface="Arial"/>
                <a:cs typeface="Arial"/>
              </a:rPr>
              <a:t>-0.0172</a:t>
            </a:r>
            <a:r>
              <a:rPr dirty="0" baseline="31746" sz="525" spc="-22" i="1">
                <a:latin typeface="Menlo"/>
                <a:cs typeface="Menlo"/>
              </a:rPr>
              <a:t>∗∗</a:t>
            </a:r>
            <a:r>
              <a:rPr dirty="0" baseline="31746" sz="525" spc="44" i="1">
                <a:latin typeface="Menlo"/>
                <a:cs typeface="Menlo"/>
              </a:rPr>
              <a:t> </a:t>
            </a:r>
            <a:r>
              <a:rPr dirty="0" sz="500" spc="-15">
                <a:latin typeface="Arial"/>
                <a:cs typeface="Arial"/>
              </a:rPr>
              <a:t>-0.0317</a:t>
            </a:r>
            <a:r>
              <a:rPr dirty="0" baseline="31746" sz="525" spc="-22" i="1">
                <a:latin typeface="Menlo"/>
                <a:cs typeface="Menlo"/>
              </a:rPr>
              <a:t>∗∗∗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8842" y="660839"/>
            <a:ext cx="133477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15">
                <a:latin typeface="Arial"/>
                <a:cs typeface="Arial"/>
              </a:rPr>
              <a:t>(0.00483) </a:t>
            </a:r>
            <a:r>
              <a:rPr dirty="0" sz="500" spc="-10">
                <a:latin typeface="Arial"/>
                <a:cs typeface="Arial"/>
              </a:rPr>
              <a:t>(0.0106) </a:t>
            </a:r>
            <a:r>
              <a:rPr dirty="0" sz="500" spc="-15">
                <a:latin typeface="Arial"/>
                <a:cs typeface="Arial"/>
              </a:rPr>
              <a:t>(0.00654)</a:t>
            </a:r>
            <a:r>
              <a:rPr dirty="0" sz="500" spc="85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(0.00612)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3736" y="803704"/>
            <a:ext cx="20129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25">
                <a:latin typeface="Arial"/>
                <a:cs typeface="Arial"/>
              </a:rPr>
              <a:t>female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3736" y="1024494"/>
            <a:ext cx="54864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35">
                <a:latin typeface="Arial"/>
                <a:cs typeface="Arial"/>
              </a:rPr>
              <a:t>US </a:t>
            </a:r>
            <a:r>
              <a:rPr dirty="0" sz="500" spc="-25">
                <a:latin typeface="Arial"/>
                <a:cs typeface="Arial"/>
              </a:rPr>
              <a:t>bachelor</a:t>
            </a:r>
            <a:r>
              <a:rPr dirty="0" sz="500" spc="-50">
                <a:latin typeface="Arial"/>
                <a:cs typeface="Arial"/>
              </a:rPr>
              <a:t> </a:t>
            </a:r>
            <a:r>
              <a:rPr dirty="0" sz="500" spc="-35">
                <a:latin typeface="Arial"/>
                <a:cs typeface="Arial"/>
              </a:rPr>
              <a:t>degree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8590" y="803704"/>
            <a:ext cx="286385" cy="402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0.00616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(0.0160)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2299"/>
              </a:lnSpc>
              <a:spcBef>
                <a:spcPts val="509"/>
              </a:spcBef>
            </a:pPr>
            <a:r>
              <a:rPr dirty="0" sz="500" spc="-20">
                <a:latin typeface="Arial"/>
                <a:cs typeface="Arial"/>
              </a:rPr>
              <a:t>0.0589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(0.0109)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4511" y="803704"/>
            <a:ext cx="288925" cy="402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0.00618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(0.0161)</a:t>
            </a:r>
            <a:endParaRPr sz="50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  <a:spcBef>
                <a:spcPts val="509"/>
              </a:spcBef>
            </a:pPr>
            <a:r>
              <a:rPr dirty="0" sz="500" spc="-20">
                <a:latin typeface="Arial"/>
                <a:cs typeface="Arial"/>
              </a:rPr>
              <a:t>0.058</a:t>
            </a:r>
            <a:r>
              <a:rPr dirty="0" sz="500" spc="-25">
                <a:latin typeface="Arial"/>
                <a:cs typeface="Arial"/>
              </a:rPr>
              <a:t>7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(0.00877)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3736" y="1245283"/>
            <a:ext cx="54483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25">
                <a:latin typeface="Arial"/>
                <a:cs typeface="Arial"/>
              </a:rPr>
              <a:t>2 </a:t>
            </a:r>
            <a:r>
              <a:rPr dirty="0" sz="500" spc="-5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11–23)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3736" y="1466072"/>
            <a:ext cx="54483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25">
                <a:latin typeface="Arial"/>
                <a:cs typeface="Arial"/>
              </a:rPr>
              <a:t>3 </a:t>
            </a:r>
            <a:r>
              <a:rPr dirty="0" sz="500" spc="-5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24–45)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3736" y="1696599"/>
            <a:ext cx="804545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37">
                <a:latin typeface="Arial"/>
                <a:cs typeface="Arial"/>
              </a:rPr>
              <a:t>2</a:t>
            </a:r>
            <a:r>
              <a:rPr dirty="0" baseline="11111" sz="750" spc="9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  <a:p>
            <a:pPr marL="12700" marR="5080">
              <a:lnSpc>
                <a:spcPct val="289700"/>
              </a:lnSpc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37">
                <a:latin typeface="Arial"/>
                <a:cs typeface="Arial"/>
              </a:rPr>
              <a:t>3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2</a:t>
            </a:r>
            <a:r>
              <a:rPr dirty="0" baseline="11111" sz="750" spc="22">
                <a:latin typeface="Arial"/>
                <a:cs typeface="Arial"/>
              </a:rPr>
              <a:t>)  </a:t>
            </a: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 spc="-37">
                <a:latin typeface="Arial"/>
                <a:cs typeface="Arial"/>
              </a:rPr>
              <a:t>female</a:t>
            </a:r>
            <a:r>
              <a:rPr dirty="0" baseline="11111" sz="750" spc="22">
                <a:latin typeface="Arial"/>
                <a:cs typeface="Arial"/>
              </a:rPr>
              <a:t> </a:t>
            </a:r>
            <a:r>
              <a:rPr dirty="0" baseline="11111" sz="750" spc="30">
                <a:latin typeface="Arial"/>
                <a:cs typeface="Arial"/>
              </a:rPr>
              <a:t>(</a:t>
            </a:r>
            <a:r>
              <a:rPr dirty="0" baseline="11111" sz="750" spc="30" i="1">
                <a:latin typeface="Arial"/>
                <a:cs typeface="Arial"/>
              </a:rPr>
              <a:t>β</a:t>
            </a:r>
            <a:r>
              <a:rPr dirty="0" sz="350" spc="20">
                <a:latin typeface="Arial"/>
                <a:cs typeface="Arial"/>
              </a:rPr>
              <a:t>1</a:t>
            </a:r>
            <a:r>
              <a:rPr dirty="0" baseline="11111" sz="750" spc="30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0998" y="803704"/>
            <a:ext cx="627380" cy="1506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  <a:tabLst>
                <a:tab pos="379095" algn="l"/>
              </a:tabLst>
            </a:pPr>
            <a:r>
              <a:rPr dirty="0" sz="500" spc="-20">
                <a:latin typeface="Arial"/>
                <a:cs typeface="Arial"/>
              </a:rPr>
              <a:t>0.00570	0.00586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0">
                <a:latin typeface="Arial"/>
                <a:cs typeface="Arial"/>
              </a:rPr>
              <a:t>(0.0149)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(0.0149)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latin typeface="Arial"/>
                <a:cs typeface="Arial"/>
              </a:rPr>
              <a:t>0.0657</a:t>
            </a:r>
            <a:r>
              <a:rPr dirty="0" baseline="31746" sz="525" spc="-22" i="1">
                <a:latin typeface="Menlo"/>
                <a:cs typeface="Menlo"/>
              </a:rPr>
              <a:t>∗∗∗ </a:t>
            </a:r>
            <a:r>
              <a:rPr dirty="0" sz="500" spc="-15">
                <a:latin typeface="Arial"/>
                <a:cs typeface="Arial"/>
              </a:rPr>
              <a:t>0.0588</a:t>
            </a:r>
            <a:r>
              <a:rPr dirty="0" baseline="31746" sz="525" spc="-22" i="1">
                <a:latin typeface="Menlo"/>
                <a:cs typeface="Menlo"/>
              </a:rPr>
              <a:t>∗∗∗  </a:t>
            </a:r>
            <a:r>
              <a:rPr dirty="0" sz="500" spc="-10">
                <a:latin typeface="Arial"/>
                <a:cs typeface="Arial"/>
              </a:rPr>
              <a:t>(0.0118)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(0.0109)</a:t>
            </a:r>
            <a:endParaRPr sz="500">
              <a:latin typeface="Arial"/>
              <a:cs typeface="Arial"/>
            </a:endParaRPr>
          </a:p>
          <a:p>
            <a:pPr marL="28575" marR="351790" indent="-1143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latin typeface="Arial"/>
                <a:cs typeface="Arial"/>
              </a:rPr>
              <a:t>-0.11</a:t>
            </a:r>
            <a:r>
              <a:rPr dirty="0" sz="500" spc="-25">
                <a:latin typeface="Arial"/>
                <a:cs typeface="Arial"/>
              </a:rPr>
              <a:t>4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(0.0145)</a:t>
            </a:r>
            <a:endParaRPr sz="500">
              <a:latin typeface="Arial"/>
              <a:cs typeface="Arial"/>
            </a:endParaRPr>
          </a:p>
          <a:p>
            <a:pPr marL="28575" marR="351790" indent="-1143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latin typeface="Arial"/>
                <a:cs typeface="Arial"/>
              </a:rPr>
              <a:t>-0.12</a:t>
            </a:r>
            <a:r>
              <a:rPr dirty="0" sz="500" spc="-25">
                <a:latin typeface="Arial"/>
                <a:cs typeface="Arial"/>
              </a:rPr>
              <a:t>8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(0.0193)</a:t>
            </a: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525"/>
              </a:spcBef>
            </a:pPr>
            <a:r>
              <a:rPr dirty="0" sz="500" spc="-20">
                <a:latin typeface="Arial"/>
                <a:cs typeface="Arial"/>
              </a:rPr>
              <a:t>0.0168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(0.0151)</a:t>
            </a:r>
            <a:endParaRPr sz="5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25"/>
              </a:spcBef>
            </a:pPr>
            <a:r>
              <a:rPr dirty="0" sz="500" spc="-20">
                <a:latin typeface="Arial"/>
                <a:cs typeface="Arial"/>
              </a:rPr>
              <a:t>0.00897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(0.0180)</a:t>
            </a:r>
            <a:endParaRPr sz="5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25"/>
              </a:spcBef>
            </a:pPr>
            <a:r>
              <a:rPr dirty="0" sz="500" spc="-15">
                <a:latin typeface="Arial"/>
                <a:cs typeface="Arial"/>
              </a:rPr>
              <a:t>-0.0144</a:t>
            </a:r>
            <a:endParaRPr sz="500">
              <a:latin typeface="Arial"/>
              <a:cs typeface="Arial"/>
            </a:endParaRPr>
          </a:p>
          <a:p>
            <a:pPr marL="370205">
              <a:lnSpc>
                <a:spcPct val="100000"/>
              </a:lnSpc>
              <a:spcBef>
                <a:spcPts val="10"/>
              </a:spcBef>
            </a:pPr>
            <a:r>
              <a:rPr dirty="0" sz="500" spc="-15">
                <a:latin typeface="Arial"/>
                <a:cs typeface="Arial"/>
              </a:rPr>
              <a:t>(0.0148)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4770" y="2358967"/>
            <a:ext cx="263906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ts val="570"/>
              </a:lnSpc>
              <a:spcBef>
                <a:spcPts val="110"/>
              </a:spcBef>
              <a:tabLst>
                <a:tab pos="2312035" algn="l"/>
              </a:tabLst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 </a:t>
            </a:r>
            <a:r>
              <a:rPr dirty="0" baseline="11111" sz="750" spc="-52">
                <a:latin typeface="Arial"/>
                <a:cs typeface="Arial"/>
              </a:rPr>
              <a:t>US  </a:t>
            </a:r>
            <a:r>
              <a:rPr dirty="0" baseline="11111" sz="750" spc="-37">
                <a:latin typeface="Arial"/>
                <a:cs typeface="Arial"/>
              </a:rPr>
              <a:t>bachelor</a:t>
            </a:r>
            <a:r>
              <a:rPr dirty="0" baseline="11111" sz="750" spc="-89">
                <a:latin typeface="Arial"/>
                <a:cs typeface="Arial"/>
              </a:rPr>
              <a:t> </a:t>
            </a:r>
            <a:r>
              <a:rPr dirty="0" baseline="11111" sz="750" spc="-52">
                <a:latin typeface="Arial"/>
                <a:cs typeface="Arial"/>
              </a:rPr>
              <a:t>degree</a:t>
            </a:r>
            <a:r>
              <a:rPr dirty="0" baseline="11111" sz="750" spc="6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	</a:t>
            </a:r>
            <a:r>
              <a:rPr dirty="0" baseline="11111" sz="750" spc="-22">
                <a:latin typeface="Arial"/>
                <a:cs typeface="Arial"/>
              </a:rPr>
              <a:t>0.0234</a:t>
            </a:r>
            <a:r>
              <a:rPr dirty="0" baseline="39682" sz="525" spc="-22" i="1">
                <a:latin typeface="Menlo"/>
                <a:cs typeface="Menlo"/>
              </a:rPr>
              <a:t>∗∗∗</a:t>
            </a:r>
            <a:endParaRPr baseline="39682" sz="525">
              <a:latin typeface="Menlo"/>
              <a:cs typeface="Menlo"/>
            </a:endParaRPr>
          </a:p>
          <a:p>
            <a:pPr marL="12700">
              <a:lnSpc>
                <a:spcPts val="570"/>
              </a:lnSpc>
              <a:tabLst>
                <a:tab pos="2312035" algn="l"/>
              </a:tabLst>
            </a:pP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5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(0.00664)</a:t>
            </a:r>
            <a:r>
              <a:rPr dirty="0" u="sng" sz="5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1705" y="2507679"/>
            <a:ext cx="921385" cy="337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3695" algn="l"/>
                <a:tab pos="706120" algn="l"/>
              </a:tabLst>
            </a:pPr>
            <a:r>
              <a:rPr dirty="0" sz="500" spc="-15">
                <a:latin typeface="Arial"/>
                <a:cs typeface="Arial"/>
              </a:rPr>
              <a:t>-0.0118</a:t>
            </a:r>
            <a:r>
              <a:rPr dirty="0" sz="500" spc="-15">
                <a:latin typeface="Arial"/>
                <a:cs typeface="Arial"/>
              </a:rPr>
              <a:t>	</a:t>
            </a:r>
            <a:r>
              <a:rPr dirty="0" sz="500" spc="-15">
                <a:latin typeface="Arial"/>
                <a:cs typeface="Arial"/>
              </a:rPr>
              <a:t>-0.0316</a:t>
            </a:r>
            <a:r>
              <a:rPr dirty="0" sz="500" spc="-15">
                <a:latin typeface="Arial"/>
                <a:cs typeface="Arial"/>
              </a:rPr>
              <a:t>	</a:t>
            </a:r>
            <a:r>
              <a:rPr dirty="0" sz="500" spc="-15">
                <a:latin typeface="Arial"/>
                <a:cs typeface="Arial"/>
              </a:rPr>
              <a:t>-0.0082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5"/>
              </a:spcBef>
              <a:tabLst>
                <a:tab pos="364490" algn="l"/>
                <a:tab pos="716915" algn="l"/>
              </a:tabLst>
            </a:pPr>
            <a:r>
              <a:rPr dirty="0" sz="500" spc="-20">
                <a:latin typeface="Arial"/>
                <a:cs typeface="Arial"/>
              </a:rPr>
              <a:t>0.3335	0.0259	0.1803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500" spc="-15">
                <a:latin typeface="Arial"/>
                <a:cs typeface="Arial"/>
              </a:rPr>
              <a:t>-0.0196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5"/>
              </a:spcBef>
            </a:pPr>
            <a:r>
              <a:rPr dirty="0" sz="500" spc="-20">
                <a:latin typeface="Arial"/>
                <a:cs typeface="Arial"/>
              </a:rPr>
              <a:t>0.0980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7470" y="284376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23736" y="2517417"/>
            <a:ext cx="845185" cy="40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baseline="11111" sz="750" spc="-22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</a:t>
            </a:r>
            <a:r>
              <a:rPr dirty="0" baseline="11111" sz="750" spc="-7">
                <a:latin typeface="Arial"/>
                <a:cs typeface="Arial"/>
              </a:rPr>
              <a:t>F-test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1 </a:t>
            </a:r>
            <a:r>
              <a:rPr dirty="0" baseline="11111" sz="750" spc="157">
                <a:latin typeface="Arial"/>
                <a:cs typeface="Arial"/>
              </a:rPr>
              <a:t>=</a:t>
            </a:r>
            <a:r>
              <a:rPr dirty="0" baseline="11111" sz="750" spc="-44">
                <a:latin typeface="Arial"/>
                <a:cs typeface="Arial"/>
              </a:rPr>
              <a:t> </a:t>
            </a:r>
            <a:r>
              <a:rPr dirty="0" baseline="11111" sz="750" spc="-37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 marR="5080">
              <a:lnSpc>
                <a:spcPts val="560"/>
              </a:lnSpc>
              <a:spcBef>
                <a:spcPts val="70"/>
              </a:spcBef>
            </a:pPr>
            <a:r>
              <a:rPr dirty="0" baseline="11111" sz="750" spc="-22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</a:t>
            </a:r>
            <a:r>
              <a:rPr dirty="0" baseline="11111" sz="750" spc="-7">
                <a:latin typeface="Arial"/>
                <a:cs typeface="Arial"/>
              </a:rPr>
              <a:t>F-test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2 </a:t>
            </a:r>
            <a:r>
              <a:rPr dirty="0" baseline="11111" sz="750" spc="157">
                <a:latin typeface="Arial"/>
                <a:cs typeface="Arial"/>
              </a:rPr>
              <a:t>= </a:t>
            </a:r>
            <a:r>
              <a:rPr dirty="0" baseline="11111" sz="750" spc="-37">
                <a:latin typeface="Arial"/>
                <a:cs typeface="Arial"/>
              </a:rPr>
              <a:t>0  </a:t>
            </a:r>
            <a:r>
              <a:rPr dirty="0" sz="500" spc="-20">
                <a:latin typeface="Arial"/>
                <a:cs typeface="Arial"/>
              </a:rPr>
              <a:t>mean(dependent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variable)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7470" y="2924293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80741" y="2821977"/>
            <a:ext cx="1251585" cy="184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4490" algn="l"/>
                <a:tab pos="706120" algn="l"/>
                <a:tab pos="1057910" algn="l"/>
              </a:tabLst>
            </a:pPr>
            <a:r>
              <a:rPr dirty="0" sz="500" spc="-20">
                <a:latin typeface="Arial"/>
                <a:cs typeface="Arial"/>
              </a:rPr>
              <a:t>0.2339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0.2339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0.2339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  <a:tabLst>
                <a:tab pos="389255" algn="l"/>
              </a:tabLst>
            </a:pPr>
            <a:r>
              <a:rPr dirty="0" sz="500" spc="-25">
                <a:latin typeface="Arial"/>
                <a:cs typeface="Arial"/>
              </a:rPr>
              <a:t>3916	3916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3736" y="2902502"/>
            <a:ext cx="374015" cy="158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515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Observations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15"/>
              </a:lnSpc>
            </a:pPr>
            <a:r>
              <a:rPr dirty="0" baseline="-22222" sz="750" i="1">
                <a:latin typeface="Arial"/>
                <a:cs typeface="Arial"/>
              </a:rPr>
              <a:t>R</a:t>
            </a:r>
            <a:r>
              <a:rPr dirty="0" sz="35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96567" y="2980427"/>
            <a:ext cx="52578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4490" algn="l"/>
              </a:tabLst>
            </a:pPr>
            <a:r>
              <a:rPr dirty="0" sz="500" spc="-20">
                <a:latin typeface="Arial"/>
                <a:cs typeface="Arial"/>
              </a:rPr>
              <a:t>0.063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0.040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0167" y="2902502"/>
            <a:ext cx="173355" cy="1816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10"/>
              </a:spcBef>
            </a:pPr>
            <a:r>
              <a:rPr dirty="0" sz="500" spc="-25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500" spc="-20">
                <a:latin typeface="Arial"/>
                <a:cs typeface="Arial"/>
              </a:rPr>
              <a:t>0.063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42389" y="2902502"/>
            <a:ext cx="173355" cy="1816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10"/>
              </a:spcBef>
            </a:pPr>
            <a:r>
              <a:rPr dirty="0" sz="500" spc="-25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500" spc="-20">
                <a:latin typeface="Arial"/>
                <a:cs typeface="Arial"/>
              </a:rPr>
              <a:t>0.064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97470" y="3082742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97470" y="309832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023736" y="3073927"/>
            <a:ext cx="2176145" cy="2597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400" spc="-5">
                <a:latin typeface="Arial"/>
                <a:cs typeface="Arial"/>
              </a:rPr>
              <a:t>Standard </a:t>
            </a:r>
            <a:r>
              <a:rPr dirty="0" sz="400" spc="-10">
                <a:latin typeface="Arial"/>
                <a:cs typeface="Arial"/>
              </a:rPr>
              <a:t>errors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15">
                <a:latin typeface="Arial"/>
                <a:cs typeface="Arial"/>
              </a:rPr>
              <a:t>parentheses </a:t>
            </a:r>
            <a:r>
              <a:rPr dirty="0" sz="400" spc="-5">
                <a:latin typeface="Arial"/>
                <a:cs typeface="Arial"/>
              </a:rPr>
              <a:t>and </a:t>
            </a:r>
            <a:r>
              <a:rPr dirty="0" sz="400" spc="-15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clustered </a:t>
            </a:r>
            <a:r>
              <a:rPr dirty="0" sz="400" spc="-10">
                <a:latin typeface="Arial"/>
                <a:cs typeface="Arial"/>
              </a:rPr>
              <a:t>by </a:t>
            </a:r>
            <a:r>
              <a:rPr dirty="0" sz="400" spc="5">
                <a:latin typeface="Arial"/>
                <a:cs typeface="Arial"/>
              </a:rPr>
              <a:t>cohort</a:t>
            </a:r>
            <a:r>
              <a:rPr dirty="0" sz="400" spc="-55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level.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">
                <a:latin typeface="Arial"/>
                <a:cs typeface="Arial"/>
              </a:rPr>
              <a:t>Department </a:t>
            </a:r>
            <a:r>
              <a:rPr dirty="0" sz="400" spc="-5">
                <a:latin typeface="Arial"/>
                <a:cs typeface="Arial"/>
              </a:rPr>
              <a:t>and fields </a:t>
            </a:r>
            <a:r>
              <a:rPr dirty="0" sz="400" spc="5">
                <a:latin typeface="Arial"/>
                <a:cs typeface="Arial"/>
              </a:rPr>
              <a:t>of </a:t>
            </a:r>
            <a:r>
              <a:rPr dirty="0" sz="400">
                <a:latin typeface="Arial"/>
                <a:cs typeface="Arial"/>
              </a:rPr>
              <a:t>study fixed </a:t>
            </a:r>
            <a:r>
              <a:rPr dirty="0" sz="400" spc="-5">
                <a:latin typeface="Arial"/>
                <a:cs typeface="Arial"/>
              </a:rPr>
              <a:t>effects </a:t>
            </a:r>
            <a:r>
              <a:rPr dirty="0" sz="400" spc="-15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included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>
                <a:latin typeface="Arial"/>
                <a:cs typeface="Arial"/>
              </a:rPr>
              <a:t>the </a:t>
            </a:r>
            <a:r>
              <a:rPr dirty="0" sz="400" spc="5">
                <a:latin typeface="Arial"/>
                <a:cs typeface="Arial"/>
              </a:rPr>
              <a:t>estimation </a:t>
            </a:r>
            <a:r>
              <a:rPr dirty="0" sz="400" spc="-5">
                <a:latin typeface="Arial"/>
                <a:cs typeface="Arial"/>
              </a:rPr>
              <a:t>except</a:t>
            </a:r>
            <a:r>
              <a:rPr dirty="0" sz="400" spc="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column </a:t>
            </a:r>
            <a:r>
              <a:rPr dirty="0" sz="400" spc="20">
                <a:latin typeface="Arial"/>
                <a:cs typeface="Arial"/>
              </a:rPr>
              <a:t>(2)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27777" sz="450" spc="22" i="1">
                <a:latin typeface="Menlo"/>
                <a:cs typeface="Menlo"/>
              </a:rPr>
              <a:t>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0</a:t>
            </a:r>
            <a:r>
              <a:rPr dirty="0" sz="400" i="1">
                <a:latin typeface="Arial"/>
                <a:cs typeface="Arial"/>
              </a:rPr>
              <a:t>.</a:t>
            </a:r>
            <a:r>
              <a:rPr dirty="0" sz="400">
                <a:latin typeface="Arial"/>
                <a:cs typeface="Arial"/>
              </a:rPr>
              <a:t>10,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22" i="1">
                <a:latin typeface="Menlo"/>
                <a:cs typeface="Menlo"/>
              </a:rPr>
              <a:t>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i="1">
                <a:latin typeface="Arial"/>
                <a:cs typeface="Arial"/>
              </a:rPr>
              <a:t>.</a:t>
            </a:r>
            <a:r>
              <a:rPr dirty="0" sz="400">
                <a:latin typeface="Arial"/>
                <a:cs typeface="Arial"/>
              </a:rPr>
              <a:t>05,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22" i="1">
                <a:latin typeface="Menlo"/>
                <a:cs typeface="Menlo"/>
              </a:rPr>
              <a:t>∗∗∗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2: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15">
                <a:solidFill>
                  <a:srgbClr val="FFF200"/>
                </a:solidFill>
              </a:rPr>
              <a:t>the </a:t>
            </a:r>
            <a:r>
              <a:rPr dirty="0" sz="900" spc="10">
                <a:solidFill>
                  <a:srgbClr val="FFF200"/>
                </a:solidFill>
              </a:rPr>
              <a:t>initial </a:t>
            </a:r>
            <a:r>
              <a:rPr dirty="0" sz="900" spc="-40">
                <a:solidFill>
                  <a:srgbClr val="FFF200"/>
                </a:solidFill>
              </a:rPr>
              <a:t>placements </a:t>
            </a:r>
            <a:r>
              <a:rPr dirty="0" sz="900" spc="-5">
                <a:solidFill>
                  <a:srgbClr val="FFF200"/>
                </a:solidFill>
              </a:rPr>
              <a:t>in</a:t>
            </a:r>
            <a:r>
              <a:rPr dirty="0" sz="900" spc="20">
                <a:solidFill>
                  <a:srgbClr val="FFF200"/>
                </a:solidFill>
              </a:rPr>
              <a:t> </a:t>
            </a:r>
            <a:r>
              <a:rPr dirty="0" sz="900" spc="-55">
                <a:solidFill>
                  <a:srgbClr val="FFF200"/>
                </a:solidFill>
              </a:rPr>
              <a:t>R1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997470" y="508602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7470" y="52418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7470" y="604705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3736" y="592653"/>
            <a:ext cx="55943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spc="-30">
                <a:latin typeface="Arial"/>
                <a:cs typeface="Arial"/>
              </a:rPr>
              <a:t>unemployment </a:t>
            </a:r>
            <a:r>
              <a:rPr dirty="0" baseline="11111" sz="750" spc="15">
                <a:latin typeface="Arial"/>
                <a:cs typeface="Arial"/>
              </a:rPr>
              <a:t>(</a:t>
            </a:r>
            <a:r>
              <a:rPr dirty="0" baseline="11111" sz="750" spc="15" i="1">
                <a:latin typeface="Arial"/>
                <a:cs typeface="Arial"/>
              </a:rPr>
              <a:t>β</a:t>
            </a:r>
            <a:r>
              <a:rPr dirty="0" sz="350" spc="10" i="1">
                <a:latin typeface="Arial"/>
                <a:cs typeface="Arial"/>
              </a:rPr>
              <a:t>u</a:t>
            </a:r>
            <a:r>
              <a:rPr dirty="0" sz="350" spc="-45" i="1">
                <a:latin typeface="Arial"/>
                <a:cs typeface="Arial"/>
              </a:rPr>
              <a:t> </a:t>
            </a:r>
            <a:r>
              <a:rPr dirty="0" baseline="11111" sz="750" spc="44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7976" y="502390"/>
            <a:ext cx="1353185" cy="184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10"/>
              </a:spcBef>
              <a:tabLst>
                <a:tab pos="354965" algn="l"/>
                <a:tab pos="696595" algn="l"/>
                <a:tab pos="1048385" algn="l"/>
              </a:tabLst>
            </a:pPr>
            <a:r>
              <a:rPr dirty="0" sz="500" spc="10">
                <a:latin typeface="Arial"/>
                <a:cs typeface="Arial"/>
              </a:rPr>
              <a:t>(1)	(2)	(3)	</a:t>
            </a:r>
            <a:r>
              <a:rPr dirty="0" sz="500" spc="5">
                <a:latin typeface="Arial"/>
                <a:cs typeface="Arial"/>
              </a:rPr>
              <a:t>(4)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500" spc="-15">
                <a:solidFill>
                  <a:srgbClr val="0000FF"/>
                </a:solidFill>
                <a:latin typeface="Arial"/>
                <a:cs typeface="Arial"/>
              </a:rPr>
              <a:t>-0.0214</a:t>
            </a:r>
            <a:r>
              <a:rPr dirty="0" baseline="31746" sz="525" spc="-22" i="1">
                <a:solidFill>
                  <a:srgbClr val="0000FF"/>
                </a:solidFill>
                <a:latin typeface="Menlo"/>
                <a:cs typeface="Menlo"/>
              </a:rPr>
              <a:t>∗∗∗ </a:t>
            </a:r>
            <a:r>
              <a:rPr dirty="0" sz="500" spc="-15">
                <a:latin typeface="Arial"/>
                <a:cs typeface="Arial"/>
              </a:rPr>
              <a:t>-0.0286</a:t>
            </a:r>
            <a:r>
              <a:rPr dirty="0" baseline="31746" sz="525" spc="-22" i="1">
                <a:latin typeface="Menlo"/>
                <a:cs typeface="Menlo"/>
              </a:rPr>
              <a:t>∗∗ </a:t>
            </a:r>
            <a:r>
              <a:rPr dirty="0" sz="500" spc="-15">
                <a:latin typeface="Arial"/>
                <a:cs typeface="Arial"/>
              </a:rPr>
              <a:t>-0.0172</a:t>
            </a:r>
            <a:r>
              <a:rPr dirty="0" baseline="31746" sz="525" spc="-22" i="1">
                <a:latin typeface="Menlo"/>
                <a:cs typeface="Menlo"/>
              </a:rPr>
              <a:t>∗∗</a:t>
            </a:r>
            <a:r>
              <a:rPr dirty="0" baseline="31746" sz="525" spc="44" i="1">
                <a:latin typeface="Menlo"/>
                <a:cs typeface="Menlo"/>
              </a:rPr>
              <a:t> </a:t>
            </a:r>
            <a:r>
              <a:rPr dirty="0" sz="500" spc="-15">
                <a:latin typeface="Arial"/>
                <a:cs typeface="Arial"/>
              </a:rPr>
              <a:t>-0.0317</a:t>
            </a:r>
            <a:r>
              <a:rPr dirty="0" baseline="31746" sz="525" spc="-22" i="1">
                <a:latin typeface="Menlo"/>
                <a:cs typeface="Menlo"/>
              </a:rPr>
              <a:t>∗∗∗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8842" y="660839"/>
            <a:ext cx="133477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15">
                <a:latin typeface="Arial"/>
                <a:cs typeface="Arial"/>
              </a:rPr>
              <a:t>(0.00483) </a:t>
            </a:r>
            <a:r>
              <a:rPr dirty="0" sz="500" spc="-10">
                <a:latin typeface="Arial"/>
                <a:cs typeface="Arial"/>
              </a:rPr>
              <a:t>(0.0106) </a:t>
            </a:r>
            <a:r>
              <a:rPr dirty="0" sz="500" spc="-15">
                <a:latin typeface="Arial"/>
                <a:cs typeface="Arial"/>
              </a:rPr>
              <a:t>(0.00654)</a:t>
            </a:r>
            <a:r>
              <a:rPr dirty="0" sz="500" spc="85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(0.00612)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3736" y="803704"/>
            <a:ext cx="20129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25">
                <a:latin typeface="Arial"/>
                <a:cs typeface="Arial"/>
              </a:rPr>
              <a:t>female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3736" y="1024494"/>
            <a:ext cx="54864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35">
                <a:latin typeface="Arial"/>
                <a:cs typeface="Arial"/>
              </a:rPr>
              <a:t>US </a:t>
            </a:r>
            <a:r>
              <a:rPr dirty="0" sz="500" spc="-25">
                <a:latin typeface="Arial"/>
                <a:cs typeface="Arial"/>
              </a:rPr>
              <a:t>bachelor</a:t>
            </a:r>
            <a:r>
              <a:rPr dirty="0" sz="500" spc="-50">
                <a:latin typeface="Arial"/>
                <a:cs typeface="Arial"/>
              </a:rPr>
              <a:t> </a:t>
            </a:r>
            <a:r>
              <a:rPr dirty="0" sz="500" spc="-35">
                <a:latin typeface="Arial"/>
                <a:cs typeface="Arial"/>
              </a:rPr>
              <a:t>degree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8590" y="803704"/>
            <a:ext cx="286385" cy="402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0.00616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(0.0160)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2299"/>
              </a:lnSpc>
              <a:spcBef>
                <a:spcPts val="509"/>
              </a:spcBef>
            </a:pPr>
            <a:r>
              <a:rPr dirty="0" sz="500" spc="-20">
                <a:solidFill>
                  <a:srgbClr val="0000FF"/>
                </a:solidFill>
                <a:latin typeface="Arial"/>
                <a:cs typeface="Arial"/>
              </a:rPr>
              <a:t>0.0589</a:t>
            </a:r>
            <a:r>
              <a:rPr dirty="0" baseline="31746" sz="525" spc="-7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(0.0109)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4511" y="803704"/>
            <a:ext cx="288925" cy="402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0.00618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(0.0161)</a:t>
            </a:r>
            <a:endParaRPr sz="50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  <a:spcBef>
                <a:spcPts val="509"/>
              </a:spcBef>
            </a:pPr>
            <a:r>
              <a:rPr dirty="0" sz="500" spc="-20">
                <a:latin typeface="Arial"/>
                <a:cs typeface="Arial"/>
              </a:rPr>
              <a:t>0.058</a:t>
            </a:r>
            <a:r>
              <a:rPr dirty="0" sz="500" spc="-25">
                <a:latin typeface="Arial"/>
                <a:cs typeface="Arial"/>
              </a:rPr>
              <a:t>7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(0.00877)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3736" y="1245283"/>
            <a:ext cx="54483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25">
                <a:latin typeface="Arial"/>
                <a:cs typeface="Arial"/>
              </a:rPr>
              <a:t>2 </a:t>
            </a:r>
            <a:r>
              <a:rPr dirty="0" sz="500" spc="-5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11–23)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3736" y="1466072"/>
            <a:ext cx="54483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25">
                <a:latin typeface="Arial"/>
                <a:cs typeface="Arial"/>
              </a:rPr>
              <a:t>3 </a:t>
            </a:r>
            <a:r>
              <a:rPr dirty="0" sz="500" spc="-5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24–45)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3736" y="1696599"/>
            <a:ext cx="804545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37">
                <a:latin typeface="Arial"/>
                <a:cs typeface="Arial"/>
              </a:rPr>
              <a:t>2</a:t>
            </a:r>
            <a:r>
              <a:rPr dirty="0" baseline="11111" sz="750" spc="9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  <a:p>
            <a:pPr marL="12700" marR="5080">
              <a:lnSpc>
                <a:spcPct val="289700"/>
              </a:lnSpc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37">
                <a:latin typeface="Arial"/>
                <a:cs typeface="Arial"/>
              </a:rPr>
              <a:t>3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2</a:t>
            </a:r>
            <a:r>
              <a:rPr dirty="0" baseline="11111" sz="750" spc="22">
                <a:latin typeface="Arial"/>
                <a:cs typeface="Arial"/>
              </a:rPr>
              <a:t>)  </a:t>
            </a: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 spc="-37">
                <a:latin typeface="Arial"/>
                <a:cs typeface="Arial"/>
              </a:rPr>
              <a:t>female</a:t>
            </a:r>
            <a:r>
              <a:rPr dirty="0" baseline="11111" sz="750" spc="22">
                <a:latin typeface="Arial"/>
                <a:cs typeface="Arial"/>
              </a:rPr>
              <a:t> </a:t>
            </a:r>
            <a:r>
              <a:rPr dirty="0" baseline="11111" sz="750" spc="30">
                <a:latin typeface="Arial"/>
                <a:cs typeface="Arial"/>
              </a:rPr>
              <a:t>(</a:t>
            </a:r>
            <a:r>
              <a:rPr dirty="0" baseline="11111" sz="750" spc="30" i="1">
                <a:latin typeface="Arial"/>
                <a:cs typeface="Arial"/>
              </a:rPr>
              <a:t>β</a:t>
            </a:r>
            <a:r>
              <a:rPr dirty="0" sz="350" spc="20">
                <a:latin typeface="Arial"/>
                <a:cs typeface="Arial"/>
              </a:rPr>
              <a:t>1</a:t>
            </a:r>
            <a:r>
              <a:rPr dirty="0" baseline="11111" sz="750" spc="30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0998" y="803704"/>
            <a:ext cx="627380" cy="1506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  <a:tabLst>
                <a:tab pos="379095" algn="l"/>
              </a:tabLst>
            </a:pPr>
            <a:r>
              <a:rPr dirty="0" sz="500" spc="-20">
                <a:latin typeface="Arial"/>
                <a:cs typeface="Arial"/>
              </a:rPr>
              <a:t>0.00570	0.00586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0">
                <a:latin typeface="Arial"/>
                <a:cs typeface="Arial"/>
              </a:rPr>
              <a:t>(0.0149)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(0.0149)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latin typeface="Arial"/>
                <a:cs typeface="Arial"/>
              </a:rPr>
              <a:t>0.0657</a:t>
            </a:r>
            <a:r>
              <a:rPr dirty="0" baseline="31746" sz="525" spc="-22" i="1">
                <a:latin typeface="Menlo"/>
                <a:cs typeface="Menlo"/>
              </a:rPr>
              <a:t>∗∗∗ </a:t>
            </a:r>
            <a:r>
              <a:rPr dirty="0" sz="500" spc="-15">
                <a:latin typeface="Arial"/>
                <a:cs typeface="Arial"/>
              </a:rPr>
              <a:t>0.0588</a:t>
            </a:r>
            <a:r>
              <a:rPr dirty="0" baseline="31746" sz="525" spc="-22" i="1">
                <a:latin typeface="Menlo"/>
                <a:cs typeface="Menlo"/>
              </a:rPr>
              <a:t>∗∗∗  </a:t>
            </a:r>
            <a:r>
              <a:rPr dirty="0" sz="500" spc="-10">
                <a:latin typeface="Arial"/>
                <a:cs typeface="Arial"/>
              </a:rPr>
              <a:t>(0.0118)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(0.0109)</a:t>
            </a:r>
            <a:endParaRPr sz="500">
              <a:latin typeface="Arial"/>
              <a:cs typeface="Arial"/>
            </a:endParaRPr>
          </a:p>
          <a:p>
            <a:pPr marL="28575" marR="351790" indent="-1143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latin typeface="Arial"/>
                <a:cs typeface="Arial"/>
              </a:rPr>
              <a:t>-0.11</a:t>
            </a:r>
            <a:r>
              <a:rPr dirty="0" sz="500" spc="-25">
                <a:latin typeface="Arial"/>
                <a:cs typeface="Arial"/>
              </a:rPr>
              <a:t>4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(0.0145)</a:t>
            </a:r>
            <a:endParaRPr sz="500">
              <a:latin typeface="Arial"/>
              <a:cs typeface="Arial"/>
            </a:endParaRPr>
          </a:p>
          <a:p>
            <a:pPr marL="28575" marR="351790" indent="-1143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latin typeface="Arial"/>
                <a:cs typeface="Arial"/>
              </a:rPr>
              <a:t>-0.12</a:t>
            </a:r>
            <a:r>
              <a:rPr dirty="0" sz="500" spc="-25">
                <a:latin typeface="Arial"/>
                <a:cs typeface="Arial"/>
              </a:rPr>
              <a:t>8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(0.0193)</a:t>
            </a: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525"/>
              </a:spcBef>
            </a:pPr>
            <a:r>
              <a:rPr dirty="0" sz="500" spc="-20">
                <a:latin typeface="Arial"/>
                <a:cs typeface="Arial"/>
              </a:rPr>
              <a:t>0.0168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(0.0151)</a:t>
            </a:r>
            <a:endParaRPr sz="5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25"/>
              </a:spcBef>
            </a:pPr>
            <a:r>
              <a:rPr dirty="0" sz="500" spc="-20">
                <a:latin typeface="Arial"/>
                <a:cs typeface="Arial"/>
              </a:rPr>
              <a:t>0.00897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(0.0180)</a:t>
            </a:r>
            <a:endParaRPr sz="5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25"/>
              </a:spcBef>
            </a:pPr>
            <a:r>
              <a:rPr dirty="0" sz="500" spc="-15">
                <a:latin typeface="Arial"/>
                <a:cs typeface="Arial"/>
              </a:rPr>
              <a:t>-0.0144</a:t>
            </a:r>
            <a:endParaRPr sz="500">
              <a:latin typeface="Arial"/>
              <a:cs typeface="Arial"/>
            </a:endParaRPr>
          </a:p>
          <a:p>
            <a:pPr marL="370205">
              <a:lnSpc>
                <a:spcPct val="100000"/>
              </a:lnSpc>
              <a:spcBef>
                <a:spcPts val="10"/>
              </a:spcBef>
            </a:pPr>
            <a:r>
              <a:rPr dirty="0" sz="500" spc="-15">
                <a:latin typeface="Arial"/>
                <a:cs typeface="Arial"/>
              </a:rPr>
              <a:t>(0.0148)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4770" y="2358967"/>
            <a:ext cx="263906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ts val="570"/>
              </a:lnSpc>
              <a:spcBef>
                <a:spcPts val="110"/>
              </a:spcBef>
              <a:tabLst>
                <a:tab pos="2312035" algn="l"/>
              </a:tabLst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 </a:t>
            </a:r>
            <a:r>
              <a:rPr dirty="0" baseline="11111" sz="750" spc="-52">
                <a:latin typeface="Arial"/>
                <a:cs typeface="Arial"/>
              </a:rPr>
              <a:t>US  </a:t>
            </a:r>
            <a:r>
              <a:rPr dirty="0" baseline="11111" sz="750" spc="-37">
                <a:latin typeface="Arial"/>
                <a:cs typeface="Arial"/>
              </a:rPr>
              <a:t>bachelor</a:t>
            </a:r>
            <a:r>
              <a:rPr dirty="0" baseline="11111" sz="750" spc="-89">
                <a:latin typeface="Arial"/>
                <a:cs typeface="Arial"/>
              </a:rPr>
              <a:t> </a:t>
            </a:r>
            <a:r>
              <a:rPr dirty="0" baseline="11111" sz="750" spc="-52">
                <a:latin typeface="Arial"/>
                <a:cs typeface="Arial"/>
              </a:rPr>
              <a:t>degree</a:t>
            </a:r>
            <a:r>
              <a:rPr dirty="0" baseline="11111" sz="750" spc="6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	</a:t>
            </a:r>
            <a:r>
              <a:rPr dirty="0" baseline="11111" sz="750" spc="-22">
                <a:latin typeface="Arial"/>
                <a:cs typeface="Arial"/>
              </a:rPr>
              <a:t>0.0234</a:t>
            </a:r>
            <a:r>
              <a:rPr dirty="0" baseline="39682" sz="525" spc="-22" i="1">
                <a:latin typeface="Menlo"/>
                <a:cs typeface="Menlo"/>
              </a:rPr>
              <a:t>∗∗∗</a:t>
            </a:r>
            <a:endParaRPr baseline="39682" sz="525">
              <a:latin typeface="Menlo"/>
              <a:cs typeface="Menlo"/>
            </a:endParaRPr>
          </a:p>
          <a:p>
            <a:pPr marL="12700">
              <a:lnSpc>
                <a:spcPts val="570"/>
              </a:lnSpc>
              <a:tabLst>
                <a:tab pos="2312035" algn="l"/>
              </a:tabLst>
            </a:pP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5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(0.00664)</a:t>
            </a:r>
            <a:r>
              <a:rPr dirty="0" u="sng" sz="5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1705" y="2507679"/>
            <a:ext cx="921385" cy="337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3695" algn="l"/>
                <a:tab pos="706120" algn="l"/>
              </a:tabLst>
            </a:pPr>
            <a:r>
              <a:rPr dirty="0" sz="500" spc="-15">
                <a:latin typeface="Arial"/>
                <a:cs typeface="Arial"/>
              </a:rPr>
              <a:t>-0.0118</a:t>
            </a:r>
            <a:r>
              <a:rPr dirty="0" sz="500" spc="-15">
                <a:latin typeface="Arial"/>
                <a:cs typeface="Arial"/>
              </a:rPr>
              <a:t>	</a:t>
            </a:r>
            <a:r>
              <a:rPr dirty="0" sz="500" spc="-15">
                <a:latin typeface="Arial"/>
                <a:cs typeface="Arial"/>
              </a:rPr>
              <a:t>-0.0316</a:t>
            </a:r>
            <a:r>
              <a:rPr dirty="0" sz="500" spc="-15">
                <a:latin typeface="Arial"/>
                <a:cs typeface="Arial"/>
              </a:rPr>
              <a:t>	</a:t>
            </a:r>
            <a:r>
              <a:rPr dirty="0" sz="500" spc="-15">
                <a:latin typeface="Arial"/>
                <a:cs typeface="Arial"/>
              </a:rPr>
              <a:t>-0.0082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5"/>
              </a:spcBef>
              <a:tabLst>
                <a:tab pos="364490" algn="l"/>
                <a:tab pos="716915" algn="l"/>
              </a:tabLst>
            </a:pPr>
            <a:r>
              <a:rPr dirty="0" sz="500" spc="-20">
                <a:latin typeface="Arial"/>
                <a:cs typeface="Arial"/>
              </a:rPr>
              <a:t>0.3335	0.0259	0.1803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500" spc="-15">
                <a:latin typeface="Arial"/>
                <a:cs typeface="Arial"/>
              </a:rPr>
              <a:t>-0.0196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5"/>
              </a:spcBef>
            </a:pPr>
            <a:r>
              <a:rPr dirty="0" sz="500" spc="-20">
                <a:latin typeface="Arial"/>
                <a:cs typeface="Arial"/>
              </a:rPr>
              <a:t>0.0980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7470" y="284376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23736" y="2517417"/>
            <a:ext cx="845185" cy="40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baseline="11111" sz="750" spc="-22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</a:t>
            </a:r>
            <a:r>
              <a:rPr dirty="0" baseline="11111" sz="750" spc="-7">
                <a:latin typeface="Arial"/>
                <a:cs typeface="Arial"/>
              </a:rPr>
              <a:t>F-test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1 </a:t>
            </a:r>
            <a:r>
              <a:rPr dirty="0" baseline="11111" sz="750" spc="157">
                <a:latin typeface="Arial"/>
                <a:cs typeface="Arial"/>
              </a:rPr>
              <a:t>=</a:t>
            </a:r>
            <a:r>
              <a:rPr dirty="0" baseline="11111" sz="750" spc="-44">
                <a:latin typeface="Arial"/>
                <a:cs typeface="Arial"/>
              </a:rPr>
              <a:t> </a:t>
            </a:r>
            <a:r>
              <a:rPr dirty="0" baseline="11111" sz="750" spc="-37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 marR="5080">
              <a:lnSpc>
                <a:spcPts val="560"/>
              </a:lnSpc>
              <a:spcBef>
                <a:spcPts val="70"/>
              </a:spcBef>
            </a:pPr>
            <a:r>
              <a:rPr dirty="0" baseline="11111" sz="750" spc="-22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</a:t>
            </a:r>
            <a:r>
              <a:rPr dirty="0" baseline="11111" sz="750" spc="-7">
                <a:latin typeface="Arial"/>
                <a:cs typeface="Arial"/>
              </a:rPr>
              <a:t>F-test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2 </a:t>
            </a:r>
            <a:r>
              <a:rPr dirty="0" baseline="11111" sz="750" spc="157">
                <a:latin typeface="Arial"/>
                <a:cs typeface="Arial"/>
              </a:rPr>
              <a:t>= </a:t>
            </a:r>
            <a:r>
              <a:rPr dirty="0" baseline="11111" sz="750" spc="-37">
                <a:latin typeface="Arial"/>
                <a:cs typeface="Arial"/>
              </a:rPr>
              <a:t>0  </a:t>
            </a:r>
            <a:r>
              <a:rPr dirty="0" sz="500" spc="-20">
                <a:latin typeface="Arial"/>
                <a:cs typeface="Arial"/>
              </a:rPr>
              <a:t>mean(dependent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variable)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7470" y="2924293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80741" y="2821977"/>
            <a:ext cx="1251585" cy="184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4490" algn="l"/>
                <a:tab pos="706120" algn="l"/>
                <a:tab pos="1057910" algn="l"/>
              </a:tabLst>
            </a:pPr>
            <a:r>
              <a:rPr dirty="0" sz="500" spc="-20">
                <a:latin typeface="Arial"/>
                <a:cs typeface="Arial"/>
              </a:rPr>
              <a:t>0.2339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0.2339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0.2339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  <a:tabLst>
                <a:tab pos="389255" algn="l"/>
              </a:tabLst>
            </a:pPr>
            <a:r>
              <a:rPr dirty="0" sz="500" spc="-25">
                <a:latin typeface="Arial"/>
                <a:cs typeface="Arial"/>
              </a:rPr>
              <a:t>3916	3916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3736" y="2902502"/>
            <a:ext cx="374015" cy="158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515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Observations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15"/>
              </a:lnSpc>
            </a:pPr>
            <a:r>
              <a:rPr dirty="0" baseline="-22222" sz="750" i="1">
                <a:latin typeface="Arial"/>
                <a:cs typeface="Arial"/>
              </a:rPr>
              <a:t>R</a:t>
            </a:r>
            <a:r>
              <a:rPr dirty="0" sz="35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96567" y="2980427"/>
            <a:ext cx="52578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4490" algn="l"/>
              </a:tabLst>
            </a:pPr>
            <a:r>
              <a:rPr dirty="0" sz="500" spc="-20">
                <a:latin typeface="Arial"/>
                <a:cs typeface="Arial"/>
              </a:rPr>
              <a:t>0.063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0.040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0167" y="2902502"/>
            <a:ext cx="173355" cy="1816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10"/>
              </a:spcBef>
            </a:pPr>
            <a:r>
              <a:rPr dirty="0" sz="500" spc="-25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500" spc="-20">
                <a:latin typeface="Arial"/>
                <a:cs typeface="Arial"/>
              </a:rPr>
              <a:t>0.063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42389" y="2902502"/>
            <a:ext cx="173355" cy="1816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10"/>
              </a:spcBef>
            </a:pPr>
            <a:r>
              <a:rPr dirty="0" sz="500" spc="-25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500" spc="-20">
                <a:latin typeface="Arial"/>
                <a:cs typeface="Arial"/>
              </a:rPr>
              <a:t>0.064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97470" y="3082742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97470" y="309832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023736" y="3073927"/>
            <a:ext cx="2176145" cy="2597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400" spc="-5">
                <a:latin typeface="Arial"/>
                <a:cs typeface="Arial"/>
              </a:rPr>
              <a:t>Standard </a:t>
            </a:r>
            <a:r>
              <a:rPr dirty="0" sz="400" spc="-10">
                <a:latin typeface="Arial"/>
                <a:cs typeface="Arial"/>
              </a:rPr>
              <a:t>errors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15">
                <a:latin typeface="Arial"/>
                <a:cs typeface="Arial"/>
              </a:rPr>
              <a:t>parentheses </a:t>
            </a:r>
            <a:r>
              <a:rPr dirty="0" sz="400" spc="-5">
                <a:latin typeface="Arial"/>
                <a:cs typeface="Arial"/>
              </a:rPr>
              <a:t>and </a:t>
            </a:r>
            <a:r>
              <a:rPr dirty="0" sz="400" spc="-15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clustered </a:t>
            </a:r>
            <a:r>
              <a:rPr dirty="0" sz="400" spc="-10">
                <a:latin typeface="Arial"/>
                <a:cs typeface="Arial"/>
              </a:rPr>
              <a:t>by </a:t>
            </a:r>
            <a:r>
              <a:rPr dirty="0" sz="400" spc="5">
                <a:latin typeface="Arial"/>
                <a:cs typeface="Arial"/>
              </a:rPr>
              <a:t>cohort</a:t>
            </a:r>
            <a:r>
              <a:rPr dirty="0" sz="400" spc="-55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level.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">
                <a:latin typeface="Arial"/>
                <a:cs typeface="Arial"/>
              </a:rPr>
              <a:t>Department </a:t>
            </a:r>
            <a:r>
              <a:rPr dirty="0" sz="400" spc="-5">
                <a:latin typeface="Arial"/>
                <a:cs typeface="Arial"/>
              </a:rPr>
              <a:t>and fields </a:t>
            </a:r>
            <a:r>
              <a:rPr dirty="0" sz="400" spc="5">
                <a:latin typeface="Arial"/>
                <a:cs typeface="Arial"/>
              </a:rPr>
              <a:t>of </a:t>
            </a:r>
            <a:r>
              <a:rPr dirty="0" sz="400">
                <a:latin typeface="Arial"/>
                <a:cs typeface="Arial"/>
              </a:rPr>
              <a:t>study fixed </a:t>
            </a:r>
            <a:r>
              <a:rPr dirty="0" sz="400" spc="-5">
                <a:latin typeface="Arial"/>
                <a:cs typeface="Arial"/>
              </a:rPr>
              <a:t>effects </a:t>
            </a:r>
            <a:r>
              <a:rPr dirty="0" sz="400" spc="-15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included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>
                <a:latin typeface="Arial"/>
                <a:cs typeface="Arial"/>
              </a:rPr>
              <a:t>the </a:t>
            </a:r>
            <a:r>
              <a:rPr dirty="0" sz="400" spc="5">
                <a:latin typeface="Arial"/>
                <a:cs typeface="Arial"/>
              </a:rPr>
              <a:t>estimation </a:t>
            </a:r>
            <a:r>
              <a:rPr dirty="0" sz="400" spc="-5">
                <a:latin typeface="Arial"/>
                <a:cs typeface="Arial"/>
              </a:rPr>
              <a:t>except</a:t>
            </a:r>
            <a:r>
              <a:rPr dirty="0" sz="400" spc="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column </a:t>
            </a:r>
            <a:r>
              <a:rPr dirty="0" sz="400" spc="20">
                <a:latin typeface="Arial"/>
                <a:cs typeface="Arial"/>
              </a:rPr>
              <a:t>(2)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27777" sz="450" spc="22" i="1">
                <a:latin typeface="Menlo"/>
                <a:cs typeface="Menlo"/>
              </a:rPr>
              <a:t>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0</a:t>
            </a:r>
            <a:r>
              <a:rPr dirty="0" sz="400" i="1">
                <a:latin typeface="Arial"/>
                <a:cs typeface="Arial"/>
              </a:rPr>
              <a:t>.</a:t>
            </a:r>
            <a:r>
              <a:rPr dirty="0" sz="400">
                <a:latin typeface="Arial"/>
                <a:cs typeface="Arial"/>
              </a:rPr>
              <a:t>10,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22" i="1">
                <a:latin typeface="Menlo"/>
                <a:cs typeface="Menlo"/>
              </a:rPr>
              <a:t>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i="1">
                <a:latin typeface="Arial"/>
                <a:cs typeface="Arial"/>
              </a:rPr>
              <a:t>.</a:t>
            </a:r>
            <a:r>
              <a:rPr dirty="0" sz="400">
                <a:latin typeface="Arial"/>
                <a:cs typeface="Arial"/>
              </a:rPr>
              <a:t>05,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22" i="1">
                <a:latin typeface="Menlo"/>
                <a:cs typeface="Menlo"/>
              </a:rPr>
              <a:t>∗∗∗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3364623"/>
            <a:ext cx="1536065" cy="9144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8600">
              <a:lnSpc>
                <a:spcPts val="600"/>
              </a:lnSpc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Yeabin </a:t>
            </a:r>
            <a:r>
              <a:rPr dirty="0" sz="500" spc="5">
                <a:solidFill>
                  <a:srgbClr val="FFFFFF"/>
                </a:solidFill>
                <a:latin typeface="Arial"/>
                <a:cs typeface="Arial"/>
              </a:rPr>
              <a:t>Moon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(University of</a:t>
            </a:r>
            <a:r>
              <a:rPr dirty="0" sz="5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Houston)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5976" y="3364623"/>
            <a:ext cx="1536065" cy="91440"/>
          </a:xfrm>
          <a:prstGeom prst="rect">
            <a:avLst/>
          </a:prstGeom>
          <a:solidFill>
            <a:srgbClr val="AAAAAA"/>
          </a:solidFill>
        </p:spPr>
        <p:txBody>
          <a:bodyPr wrap="square" lIns="0" tIns="0" rIns="0" bIns="0" rtlCol="0" vert="horz">
            <a:spAutoFit/>
          </a:bodyPr>
          <a:lstStyle/>
          <a:p>
            <a:pPr marL="443865">
              <a:lnSpc>
                <a:spcPts val="600"/>
              </a:lnSpc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6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816705" y="3351919"/>
            <a:ext cx="4006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200"/>
                </a:solidFill>
                <a:latin typeface="Arial"/>
                <a:cs typeface="Arial"/>
              </a:rPr>
              <a:t>January,</a:t>
            </a:r>
            <a:r>
              <a:rPr dirty="0" sz="50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2022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61212" y="3351919"/>
            <a:ext cx="2032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26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2: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15">
                <a:solidFill>
                  <a:srgbClr val="FFF200"/>
                </a:solidFill>
              </a:rPr>
              <a:t>the </a:t>
            </a:r>
            <a:r>
              <a:rPr dirty="0" sz="900" spc="10">
                <a:solidFill>
                  <a:srgbClr val="FFF200"/>
                </a:solidFill>
              </a:rPr>
              <a:t>initial </a:t>
            </a:r>
            <a:r>
              <a:rPr dirty="0" sz="900" spc="-40">
                <a:solidFill>
                  <a:srgbClr val="FFF200"/>
                </a:solidFill>
              </a:rPr>
              <a:t>placements </a:t>
            </a:r>
            <a:r>
              <a:rPr dirty="0" sz="900" spc="-5">
                <a:solidFill>
                  <a:srgbClr val="FFF200"/>
                </a:solidFill>
              </a:rPr>
              <a:t>in</a:t>
            </a:r>
            <a:r>
              <a:rPr dirty="0" sz="900" spc="20">
                <a:solidFill>
                  <a:srgbClr val="FFF200"/>
                </a:solidFill>
              </a:rPr>
              <a:t> </a:t>
            </a:r>
            <a:r>
              <a:rPr dirty="0" sz="900" spc="-55">
                <a:solidFill>
                  <a:srgbClr val="FFF200"/>
                </a:solidFill>
              </a:rPr>
              <a:t>R1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997470" y="508602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7470" y="52418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7470" y="604705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3736" y="592653"/>
            <a:ext cx="55943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spc="-30">
                <a:latin typeface="Arial"/>
                <a:cs typeface="Arial"/>
              </a:rPr>
              <a:t>unemployment </a:t>
            </a:r>
            <a:r>
              <a:rPr dirty="0" baseline="11111" sz="750" spc="15">
                <a:latin typeface="Arial"/>
                <a:cs typeface="Arial"/>
              </a:rPr>
              <a:t>(</a:t>
            </a:r>
            <a:r>
              <a:rPr dirty="0" baseline="11111" sz="750" spc="15" i="1">
                <a:latin typeface="Arial"/>
                <a:cs typeface="Arial"/>
              </a:rPr>
              <a:t>β</a:t>
            </a:r>
            <a:r>
              <a:rPr dirty="0" sz="350" spc="10" i="1">
                <a:latin typeface="Arial"/>
                <a:cs typeface="Arial"/>
              </a:rPr>
              <a:t>u</a:t>
            </a:r>
            <a:r>
              <a:rPr dirty="0" sz="350" spc="-45" i="1">
                <a:latin typeface="Arial"/>
                <a:cs typeface="Arial"/>
              </a:rPr>
              <a:t> </a:t>
            </a:r>
            <a:r>
              <a:rPr dirty="0" baseline="11111" sz="750" spc="44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7976" y="502390"/>
            <a:ext cx="1353185" cy="184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10"/>
              </a:spcBef>
              <a:tabLst>
                <a:tab pos="354965" algn="l"/>
                <a:tab pos="696595" algn="l"/>
                <a:tab pos="1048385" algn="l"/>
              </a:tabLst>
            </a:pPr>
            <a:r>
              <a:rPr dirty="0" sz="500" spc="10">
                <a:latin typeface="Arial"/>
                <a:cs typeface="Arial"/>
              </a:rPr>
              <a:t>(1)	(2)	(3)	</a:t>
            </a:r>
            <a:r>
              <a:rPr dirty="0" sz="500" spc="5">
                <a:latin typeface="Arial"/>
                <a:cs typeface="Arial"/>
              </a:rPr>
              <a:t>(4)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500" spc="-15">
                <a:latin typeface="Arial"/>
                <a:cs typeface="Arial"/>
              </a:rPr>
              <a:t>-0.0214</a:t>
            </a:r>
            <a:r>
              <a:rPr dirty="0" baseline="31746" sz="525" spc="-22" i="1">
                <a:latin typeface="Menlo"/>
                <a:cs typeface="Menlo"/>
              </a:rPr>
              <a:t>∗∗∗ </a:t>
            </a:r>
            <a:r>
              <a:rPr dirty="0" sz="500" spc="-15">
                <a:solidFill>
                  <a:srgbClr val="0000FF"/>
                </a:solidFill>
                <a:latin typeface="Arial"/>
                <a:cs typeface="Arial"/>
              </a:rPr>
              <a:t>-0.0286</a:t>
            </a:r>
            <a:r>
              <a:rPr dirty="0" baseline="31746" sz="525" spc="-22" i="1">
                <a:solidFill>
                  <a:srgbClr val="0000FF"/>
                </a:solidFill>
                <a:latin typeface="Menlo"/>
                <a:cs typeface="Menlo"/>
              </a:rPr>
              <a:t>∗∗ </a:t>
            </a:r>
            <a:r>
              <a:rPr dirty="0" sz="500" spc="-15">
                <a:latin typeface="Arial"/>
                <a:cs typeface="Arial"/>
              </a:rPr>
              <a:t>-0.0172</a:t>
            </a:r>
            <a:r>
              <a:rPr dirty="0" baseline="31746" sz="525" spc="-22" i="1">
                <a:latin typeface="Menlo"/>
                <a:cs typeface="Menlo"/>
              </a:rPr>
              <a:t>∗∗</a:t>
            </a:r>
            <a:r>
              <a:rPr dirty="0" baseline="31746" sz="525" spc="44" i="1">
                <a:latin typeface="Menlo"/>
                <a:cs typeface="Menlo"/>
              </a:rPr>
              <a:t> </a:t>
            </a:r>
            <a:r>
              <a:rPr dirty="0" sz="500" spc="-15">
                <a:latin typeface="Arial"/>
                <a:cs typeface="Arial"/>
              </a:rPr>
              <a:t>-0.0317</a:t>
            </a:r>
            <a:r>
              <a:rPr dirty="0" baseline="31746" sz="525" spc="-22" i="1">
                <a:latin typeface="Menlo"/>
                <a:cs typeface="Menlo"/>
              </a:rPr>
              <a:t>∗∗∗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8842" y="660839"/>
            <a:ext cx="133477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15">
                <a:latin typeface="Arial"/>
                <a:cs typeface="Arial"/>
              </a:rPr>
              <a:t>(0.00483) </a:t>
            </a:r>
            <a:r>
              <a:rPr dirty="0" sz="500" spc="-10">
                <a:latin typeface="Arial"/>
                <a:cs typeface="Arial"/>
              </a:rPr>
              <a:t>(0.0106) </a:t>
            </a:r>
            <a:r>
              <a:rPr dirty="0" sz="500" spc="-15">
                <a:latin typeface="Arial"/>
                <a:cs typeface="Arial"/>
              </a:rPr>
              <a:t>(0.00654)</a:t>
            </a:r>
            <a:r>
              <a:rPr dirty="0" sz="500" spc="85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(0.00612)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3736" y="803704"/>
            <a:ext cx="20129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25">
                <a:latin typeface="Arial"/>
                <a:cs typeface="Arial"/>
              </a:rPr>
              <a:t>female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3736" y="1024494"/>
            <a:ext cx="54864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35">
                <a:latin typeface="Arial"/>
                <a:cs typeface="Arial"/>
              </a:rPr>
              <a:t>US </a:t>
            </a:r>
            <a:r>
              <a:rPr dirty="0" sz="500" spc="-25">
                <a:latin typeface="Arial"/>
                <a:cs typeface="Arial"/>
              </a:rPr>
              <a:t>bachelor</a:t>
            </a:r>
            <a:r>
              <a:rPr dirty="0" sz="500" spc="-50">
                <a:latin typeface="Arial"/>
                <a:cs typeface="Arial"/>
              </a:rPr>
              <a:t> </a:t>
            </a:r>
            <a:r>
              <a:rPr dirty="0" sz="500" spc="-35">
                <a:latin typeface="Arial"/>
                <a:cs typeface="Arial"/>
              </a:rPr>
              <a:t>degree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8590" y="803704"/>
            <a:ext cx="286385" cy="402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0.00616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(0.0160)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2299"/>
              </a:lnSpc>
              <a:spcBef>
                <a:spcPts val="509"/>
              </a:spcBef>
            </a:pPr>
            <a:r>
              <a:rPr dirty="0" sz="500" spc="-20">
                <a:latin typeface="Arial"/>
                <a:cs typeface="Arial"/>
              </a:rPr>
              <a:t>0.0589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(0.0109)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4511" y="803704"/>
            <a:ext cx="288925" cy="402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0.00618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(0.0161)</a:t>
            </a:r>
            <a:endParaRPr sz="50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  <a:spcBef>
                <a:spcPts val="509"/>
              </a:spcBef>
            </a:pPr>
            <a:r>
              <a:rPr dirty="0" sz="500" spc="-20">
                <a:latin typeface="Arial"/>
                <a:cs typeface="Arial"/>
              </a:rPr>
              <a:t>0.058</a:t>
            </a:r>
            <a:r>
              <a:rPr dirty="0" sz="500" spc="-25">
                <a:latin typeface="Arial"/>
                <a:cs typeface="Arial"/>
              </a:rPr>
              <a:t>7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(0.00877)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3736" y="1245283"/>
            <a:ext cx="54483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25">
                <a:latin typeface="Arial"/>
                <a:cs typeface="Arial"/>
              </a:rPr>
              <a:t>2 </a:t>
            </a:r>
            <a:r>
              <a:rPr dirty="0" sz="500" spc="-5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11–23)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3736" y="1466072"/>
            <a:ext cx="54483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25">
                <a:latin typeface="Arial"/>
                <a:cs typeface="Arial"/>
              </a:rPr>
              <a:t>3 </a:t>
            </a:r>
            <a:r>
              <a:rPr dirty="0" sz="500" spc="-5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24–45)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3736" y="1696599"/>
            <a:ext cx="804545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37">
                <a:latin typeface="Arial"/>
                <a:cs typeface="Arial"/>
              </a:rPr>
              <a:t>2</a:t>
            </a:r>
            <a:r>
              <a:rPr dirty="0" baseline="11111" sz="750" spc="9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  <a:p>
            <a:pPr marL="12700" marR="5080">
              <a:lnSpc>
                <a:spcPct val="289700"/>
              </a:lnSpc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37">
                <a:latin typeface="Arial"/>
                <a:cs typeface="Arial"/>
              </a:rPr>
              <a:t>3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2</a:t>
            </a:r>
            <a:r>
              <a:rPr dirty="0" baseline="11111" sz="750" spc="22">
                <a:latin typeface="Arial"/>
                <a:cs typeface="Arial"/>
              </a:rPr>
              <a:t>)  </a:t>
            </a: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 spc="-37">
                <a:latin typeface="Arial"/>
                <a:cs typeface="Arial"/>
              </a:rPr>
              <a:t>female</a:t>
            </a:r>
            <a:r>
              <a:rPr dirty="0" baseline="11111" sz="750" spc="22">
                <a:latin typeface="Arial"/>
                <a:cs typeface="Arial"/>
              </a:rPr>
              <a:t> </a:t>
            </a:r>
            <a:r>
              <a:rPr dirty="0" baseline="11111" sz="750" spc="30">
                <a:latin typeface="Arial"/>
                <a:cs typeface="Arial"/>
              </a:rPr>
              <a:t>(</a:t>
            </a:r>
            <a:r>
              <a:rPr dirty="0" baseline="11111" sz="750" spc="30" i="1">
                <a:latin typeface="Arial"/>
                <a:cs typeface="Arial"/>
              </a:rPr>
              <a:t>β</a:t>
            </a:r>
            <a:r>
              <a:rPr dirty="0" sz="350" spc="20">
                <a:latin typeface="Arial"/>
                <a:cs typeface="Arial"/>
              </a:rPr>
              <a:t>1</a:t>
            </a:r>
            <a:r>
              <a:rPr dirty="0" baseline="11111" sz="750" spc="30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0998" y="803704"/>
            <a:ext cx="627380" cy="1506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  <a:tabLst>
                <a:tab pos="379095" algn="l"/>
              </a:tabLst>
            </a:pPr>
            <a:r>
              <a:rPr dirty="0" sz="500" spc="-20">
                <a:latin typeface="Arial"/>
                <a:cs typeface="Arial"/>
              </a:rPr>
              <a:t>0.00570	0.00586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0">
                <a:latin typeface="Arial"/>
                <a:cs typeface="Arial"/>
              </a:rPr>
              <a:t>(0.0149)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(0.0149)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solidFill>
                  <a:srgbClr val="0000FF"/>
                </a:solidFill>
                <a:latin typeface="Arial"/>
                <a:cs typeface="Arial"/>
              </a:rPr>
              <a:t>0.0657</a:t>
            </a:r>
            <a:r>
              <a:rPr dirty="0" baseline="31746" sz="525" spc="-22" i="1">
                <a:solidFill>
                  <a:srgbClr val="0000FF"/>
                </a:solidFill>
                <a:latin typeface="Menlo"/>
                <a:cs typeface="Menlo"/>
              </a:rPr>
              <a:t>∗∗∗ </a:t>
            </a:r>
            <a:r>
              <a:rPr dirty="0" sz="500" spc="-15">
                <a:latin typeface="Arial"/>
                <a:cs typeface="Arial"/>
              </a:rPr>
              <a:t>0.0588</a:t>
            </a:r>
            <a:r>
              <a:rPr dirty="0" baseline="31746" sz="525" spc="-22" i="1">
                <a:latin typeface="Menlo"/>
                <a:cs typeface="Menlo"/>
              </a:rPr>
              <a:t>∗∗∗  </a:t>
            </a:r>
            <a:r>
              <a:rPr dirty="0" sz="500" spc="-10">
                <a:latin typeface="Arial"/>
                <a:cs typeface="Arial"/>
              </a:rPr>
              <a:t>(0.0118)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(0.0109)</a:t>
            </a:r>
            <a:endParaRPr sz="500">
              <a:latin typeface="Arial"/>
              <a:cs typeface="Arial"/>
            </a:endParaRPr>
          </a:p>
          <a:p>
            <a:pPr marL="28575" marR="351790" indent="-1143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solidFill>
                  <a:srgbClr val="0000FF"/>
                </a:solidFill>
                <a:latin typeface="Arial"/>
                <a:cs typeface="Arial"/>
              </a:rPr>
              <a:t>-0.11</a:t>
            </a:r>
            <a:r>
              <a:rPr dirty="0" sz="500" spc="-25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dirty="0" baseline="31746" sz="525" spc="-7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(0.0145)</a:t>
            </a:r>
            <a:endParaRPr sz="500">
              <a:latin typeface="Arial"/>
              <a:cs typeface="Arial"/>
            </a:endParaRPr>
          </a:p>
          <a:p>
            <a:pPr marL="28575" marR="351790" indent="-1143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solidFill>
                  <a:srgbClr val="0000FF"/>
                </a:solidFill>
                <a:latin typeface="Arial"/>
                <a:cs typeface="Arial"/>
              </a:rPr>
              <a:t>-0.12</a:t>
            </a:r>
            <a:r>
              <a:rPr dirty="0" sz="500" spc="-25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dirty="0" baseline="31746" sz="525" spc="-7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(0.0193)</a:t>
            </a: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525"/>
              </a:spcBef>
            </a:pPr>
            <a:r>
              <a:rPr dirty="0" sz="500" spc="-20">
                <a:latin typeface="Arial"/>
                <a:cs typeface="Arial"/>
              </a:rPr>
              <a:t>0.0168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(0.0151)</a:t>
            </a:r>
            <a:endParaRPr sz="5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25"/>
              </a:spcBef>
            </a:pPr>
            <a:r>
              <a:rPr dirty="0" sz="500" spc="-20">
                <a:latin typeface="Arial"/>
                <a:cs typeface="Arial"/>
              </a:rPr>
              <a:t>0.00897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(0.0180)</a:t>
            </a:r>
            <a:endParaRPr sz="5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25"/>
              </a:spcBef>
            </a:pPr>
            <a:r>
              <a:rPr dirty="0" sz="500" spc="-15">
                <a:latin typeface="Arial"/>
                <a:cs typeface="Arial"/>
              </a:rPr>
              <a:t>-0.0144</a:t>
            </a:r>
            <a:endParaRPr sz="500">
              <a:latin typeface="Arial"/>
              <a:cs typeface="Arial"/>
            </a:endParaRPr>
          </a:p>
          <a:p>
            <a:pPr marL="370205">
              <a:lnSpc>
                <a:spcPct val="100000"/>
              </a:lnSpc>
              <a:spcBef>
                <a:spcPts val="10"/>
              </a:spcBef>
            </a:pPr>
            <a:r>
              <a:rPr dirty="0" sz="500" spc="-15">
                <a:latin typeface="Arial"/>
                <a:cs typeface="Arial"/>
              </a:rPr>
              <a:t>(0.0148)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4770" y="2358967"/>
            <a:ext cx="263906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ts val="570"/>
              </a:lnSpc>
              <a:spcBef>
                <a:spcPts val="110"/>
              </a:spcBef>
              <a:tabLst>
                <a:tab pos="2312035" algn="l"/>
              </a:tabLst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 </a:t>
            </a:r>
            <a:r>
              <a:rPr dirty="0" baseline="11111" sz="750" spc="-52">
                <a:latin typeface="Arial"/>
                <a:cs typeface="Arial"/>
              </a:rPr>
              <a:t>US  </a:t>
            </a:r>
            <a:r>
              <a:rPr dirty="0" baseline="11111" sz="750" spc="-37">
                <a:latin typeface="Arial"/>
                <a:cs typeface="Arial"/>
              </a:rPr>
              <a:t>bachelor</a:t>
            </a:r>
            <a:r>
              <a:rPr dirty="0" baseline="11111" sz="750" spc="-89">
                <a:latin typeface="Arial"/>
                <a:cs typeface="Arial"/>
              </a:rPr>
              <a:t> </a:t>
            </a:r>
            <a:r>
              <a:rPr dirty="0" baseline="11111" sz="750" spc="-52">
                <a:latin typeface="Arial"/>
                <a:cs typeface="Arial"/>
              </a:rPr>
              <a:t>degree</a:t>
            </a:r>
            <a:r>
              <a:rPr dirty="0" baseline="11111" sz="750" spc="6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	</a:t>
            </a:r>
            <a:r>
              <a:rPr dirty="0" baseline="11111" sz="750" spc="-22">
                <a:latin typeface="Arial"/>
                <a:cs typeface="Arial"/>
              </a:rPr>
              <a:t>0.0234</a:t>
            </a:r>
            <a:r>
              <a:rPr dirty="0" baseline="39682" sz="525" spc="-22" i="1">
                <a:latin typeface="Menlo"/>
                <a:cs typeface="Menlo"/>
              </a:rPr>
              <a:t>∗∗∗</a:t>
            </a:r>
            <a:endParaRPr baseline="39682" sz="525">
              <a:latin typeface="Menlo"/>
              <a:cs typeface="Menlo"/>
            </a:endParaRPr>
          </a:p>
          <a:p>
            <a:pPr marL="12700">
              <a:lnSpc>
                <a:spcPts val="570"/>
              </a:lnSpc>
              <a:tabLst>
                <a:tab pos="2312035" algn="l"/>
              </a:tabLst>
            </a:pP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5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(0.00664)</a:t>
            </a:r>
            <a:r>
              <a:rPr dirty="0" u="sng" sz="5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1705" y="2507679"/>
            <a:ext cx="921385" cy="337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3695" algn="l"/>
                <a:tab pos="706120" algn="l"/>
              </a:tabLst>
            </a:pPr>
            <a:r>
              <a:rPr dirty="0" sz="500" spc="-15">
                <a:latin typeface="Arial"/>
                <a:cs typeface="Arial"/>
              </a:rPr>
              <a:t>-0.0118</a:t>
            </a:r>
            <a:r>
              <a:rPr dirty="0" sz="500" spc="-15">
                <a:latin typeface="Arial"/>
                <a:cs typeface="Arial"/>
              </a:rPr>
              <a:t>	</a:t>
            </a:r>
            <a:r>
              <a:rPr dirty="0" sz="500" spc="-15">
                <a:latin typeface="Arial"/>
                <a:cs typeface="Arial"/>
              </a:rPr>
              <a:t>-0.0316</a:t>
            </a:r>
            <a:r>
              <a:rPr dirty="0" sz="500" spc="-15">
                <a:latin typeface="Arial"/>
                <a:cs typeface="Arial"/>
              </a:rPr>
              <a:t>	</a:t>
            </a:r>
            <a:r>
              <a:rPr dirty="0" sz="500" spc="-15">
                <a:latin typeface="Arial"/>
                <a:cs typeface="Arial"/>
              </a:rPr>
              <a:t>-0.0082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5"/>
              </a:spcBef>
              <a:tabLst>
                <a:tab pos="364490" algn="l"/>
                <a:tab pos="716915" algn="l"/>
              </a:tabLst>
            </a:pPr>
            <a:r>
              <a:rPr dirty="0" sz="500" spc="-20">
                <a:latin typeface="Arial"/>
                <a:cs typeface="Arial"/>
              </a:rPr>
              <a:t>0.3335	0.0259	0.1803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500" spc="-15">
                <a:latin typeface="Arial"/>
                <a:cs typeface="Arial"/>
              </a:rPr>
              <a:t>-0.0196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5"/>
              </a:spcBef>
            </a:pPr>
            <a:r>
              <a:rPr dirty="0" sz="500" spc="-20">
                <a:latin typeface="Arial"/>
                <a:cs typeface="Arial"/>
              </a:rPr>
              <a:t>0.0980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7470" y="284376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23736" y="2517417"/>
            <a:ext cx="845185" cy="40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baseline="11111" sz="750" spc="-22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</a:t>
            </a:r>
            <a:r>
              <a:rPr dirty="0" baseline="11111" sz="750" spc="-7">
                <a:latin typeface="Arial"/>
                <a:cs typeface="Arial"/>
              </a:rPr>
              <a:t>F-test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1 </a:t>
            </a:r>
            <a:r>
              <a:rPr dirty="0" baseline="11111" sz="750" spc="157">
                <a:latin typeface="Arial"/>
                <a:cs typeface="Arial"/>
              </a:rPr>
              <a:t>=</a:t>
            </a:r>
            <a:r>
              <a:rPr dirty="0" baseline="11111" sz="750" spc="-44">
                <a:latin typeface="Arial"/>
                <a:cs typeface="Arial"/>
              </a:rPr>
              <a:t> </a:t>
            </a:r>
            <a:r>
              <a:rPr dirty="0" baseline="11111" sz="750" spc="-37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 marR="5080">
              <a:lnSpc>
                <a:spcPts val="560"/>
              </a:lnSpc>
              <a:spcBef>
                <a:spcPts val="70"/>
              </a:spcBef>
            </a:pPr>
            <a:r>
              <a:rPr dirty="0" baseline="11111" sz="750" spc="-22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</a:t>
            </a:r>
            <a:r>
              <a:rPr dirty="0" baseline="11111" sz="750" spc="-7">
                <a:latin typeface="Arial"/>
                <a:cs typeface="Arial"/>
              </a:rPr>
              <a:t>F-test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2 </a:t>
            </a:r>
            <a:r>
              <a:rPr dirty="0" baseline="11111" sz="750" spc="157">
                <a:latin typeface="Arial"/>
                <a:cs typeface="Arial"/>
              </a:rPr>
              <a:t>= </a:t>
            </a:r>
            <a:r>
              <a:rPr dirty="0" baseline="11111" sz="750" spc="-37">
                <a:latin typeface="Arial"/>
                <a:cs typeface="Arial"/>
              </a:rPr>
              <a:t>0  </a:t>
            </a:r>
            <a:r>
              <a:rPr dirty="0" sz="500" spc="-20">
                <a:latin typeface="Arial"/>
                <a:cs typeface="Arial"/>
              </a:rPr>
              <a:t>mean(dependent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variable)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7470" y="2924293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80741" y="2821977"/>
            <a:ext cx="1251585" cy="184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4490" algn="l"/>
                <a:tab pos="706120" algn="l"/>
                <a:tab pos="1057910" algn="l"/>
              </a:tabLst>
            </a:pPr>
            <a:r>
              <a:rPr dirty="0" sz="500" spc="-20">
                <a:latin typeface="Arial"/>
                <a:cs typeface="Arial"/>
              </a:rPr>
              <a:t>0.2339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0.2339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0.2339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  <a:tabLst>
                <a:tab pos="389255" algn="l"/>
              </a:tabLst>
            </a:pPr>
            <a:r>
              <a:rPr dirty="0" sz="500" spc="-25">
                <a:latin typeface="Arial"/>
                <a:cs typeface="Arial"/>
              </a:rPr>
              <a:t>3916	3916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3736" y="2902502"/>
            <a:ext cx="374015" cy="158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515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Observations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15"/>
              </a:lnSpc>
            </a:pPr>
            <a:r>
              <a:rPr dirty="0" baseline="-22222" sz="750" i="1">
                <a:latin typeface="Arial"/>
                <a:cs typeface="Arial"/>
              </a:rPr>
              <a:t>R</a:t>
            </a:r>
            <a:r>
              <a:rPr dirty="0" sz="35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96567" y="2980427"/>
            <a:ext cx="52578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4490" algn="l"/>
              </a:tabLst>
            </a:pPr>
            <a:r>
              <a:rPr dirty="0" sz="500" spc="-20">
                <a:latin typeface="Arial"/>
                <a:cs typeface="Arial"/>
              </a:rPr>
              <a:t>0.063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0.040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0167" y="2902502"/>
            <a:ext cx="173355" cy="1816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10"/>
              </a:spcBef>
            </a:pPr>
            <a:r>
              <a:rPr dirty="0" sz="500" spc="-25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500" spc="-20">
                <a:latin typeface="Arial"/>
                <a:cs typeface="Arial"/>
              </a:rPr>
              <a:t>0.063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42389" y="2902502"/>
            <a:ext cx="173355" cy="1816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10"/>
              </a:spcBef>
            </a:pPr>
            <a:r>
              <a:rPr dirty="0" sz="500" spc="-25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500" spc="-20">
                <a:latin typeface="Arial"/>
                <a:cs typeface="Arial"/>
              </a:rPr>
              <a:t>0.064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97470" y="3082742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97470" y="309832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023736" y="3073927"/>
            <a:ext cx="2176145" cy="2597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400" spc="-5">
                <a:latin typeface="Arial"/>
                <a:cs typeface="Arial"/>
              </a:rPr>
              <a:t>Standard </a:t>
            </a:r>
            <a:r>
              <a:rPr dirty="0" sz="400" spc="-10">
                <a:latin typeface="Arial"/>
                <a:cs typeface="Arial"/>
              </a:rPr>
              <a:t>errors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15">
                <a:latin typeface="Arial"/>
                <a:cs typeface="Arial"/>
              </a:rPr>
              <a:t>parentheses </a:t>
            </a:r>
            <a:r>
              <a:rPr dirty="0" sz="400" spc="-5">
                <a:latin typeface="Arial"/>
                <a:cs typeface="Arial"/>
              </a:rPr>
              <a:t>and </a:t>
            </a:r>
            <a:r>
              <a:rPr dirty="0" sz="400" spc="-15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clustered </a:t>
            </a:r>
            <a:r>
              <a:rPr dirty="0" sz="400" spc="-10">
                <a:latin typeface="Arial"/>
                <a:cs typeface="Arial"/>
              </a:rPr>
              <a:t>by </a:t>
            </a:r>
            <a:r>
              <a:rPr dirty="0" sz="400" spc="5">
                <a:latin typeface="Arial"/>
                <a:cs typeface="Arial"/>
              </a:rPr>
              <a:t>cohort</a:t>
            </a:r>
            <a:r>
              <a:rPr dirty="0" sz="400" spc="-55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level.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">
                <a:latin typeface="Arial"/>
                <a:cs typeface="Arial"/>
              </a:rPr>
              <a:t>Department </a:t>
            </a:r>
            <a:r>
              <a:rPr dirty="0" sz="400" spc="-5">
                <a:latin typeface="Arial"/>
                <a:cs typeface="Arial"/>
              </a:rPr>
              <a:t>and fields </a:t>
            </a:r>
            <a:r>
              <a:rPr dirty="0" sz="400" spc="5">
                <a:latin typeface="Arial"/>
                <a:cs typeface="Arial"/>
              </a:rPr>
              <a:t>of </a:t>
            </a:r>
            <a:r>
              <a:rPr dirty="0" sz="400">
                <a:latin typeface="Arial"/>
                <a:cs typeface="Arial"/>
              </a:rPr>
              <a:t>study fixed </a:t>
            </a:r>
            <a:r>
              <a:rPr dirty="0" sz="400" spc="-5">
                <a:latin typeface="Arial"/>
                <a:cs typeface="Arial"/>
              </a:rPr>
              <a:t>effects </a:t>
            </a:r>
            <a:r>
              <a:rPr dirty="0" sz="400" spc="-15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included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>
                <a:latin typeface="Arial"/>
                <a:cs typeface="Arial"/>
              </a:rPr>
              <a:t>the </a:t>
            </a:r>
            <a:r>
              <a:rPr dirty="0" sz="400" spc="5">
                <a:latin typeface="Arial"/>
                <a:cs typeface="Arial"/>
              </a:rPr>
              <a:t>estimation </a:t>
            </a:r>
            <a:r>
              <a:rPr dirty="0" sz="400" spc="-5">
                <a:latin typeface="Arial"/>
                <a:cs typeface="Arial"/>
              </a:rPr>
              <a:t>except</a:t>
            </a:r>
            <a:r>
              <a:rPr dirty="0" sz="400" spc="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column </a:t>
            </a:r>
            <a:r>
              <a:rPr dirty="0" sz="400" spc="20">
                <a:latin typeface="Arial"/>
                <a:cs typeface="Arial"/>
              </a:rPr>
              <a:t>(2)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27777" sz="450" spc="22" i="1">
                <a:latin typeface="Menlo"/>
                <a:cs typeface="Menlo"/>
              </a:rPr>
              <a:t>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0</a:t>
            </a:r>
            <a:r>
              <a:rPr dirty="0" sz="400" i="1">
                <a:latin typeface="Arial"/>
                <a:cs typeface="Arial"/>
              </a:rPr>
              <a:t>.</a:t>
            </a:r>
            <a:r>
              <a:rPr dirty="0" sz="400">
                <a:latin typeface="Arial"/>
                <a:cs typeface="Arial"/>
              </a:rPr>
              <a:t>10,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22" i="1">
                <a:latin typeface="Menlo"/>
                <a:cs typeface="Menlo"/>
              </a:rPr>
              <a:t>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i="1">
                <a:latin typeface="Arial"/>
                <a:cs typeface="Arial"/>
              </a:rPr>
              <a:t>.</a:t>
            </a:r>
            <a:r>
              <a:rPr dirty="0" sz="400">
                <a:latin typeface="Arial"/>
                <a:cs typeface="Arial"/>
              </a:rPr>
              <a:t>05,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22" i="1">
                <a:latin typeface="Menlo"/>
                <a:cs typeface="Menlo"/>
              </a:rPr>
              <a:t>∗∗∗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0" y="3364623"/>
            <a:ext cx="1536065" cy="9144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8600">
              <a:lnSpc>
                <a:spcPts val="600"/>
              </a:lnSpc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Yeabin </a:t>
            </a:r>
            <a:r>
              <a:rPr dirty="0" sz="500" spc="5">
                <a:solidFill>
                  <a:srgbClr val="FFFFFF"/>
                </a:solidFill>
                <a:latin typeface="Arial"/>
                <a:cs typeface="Arial"/>
              </a:rPr>
              <a:t>Moon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(University of</a:t>
            </a:r>
            <a:r>
              <a:rPr dirty="0" sz="5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Houston)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5976" y="3364623"/>
            <a:ext cx="1536065" cy="91440"/>
          </a:xfrm>
          <a:prstGeom prst="rect">
            <a:avLst/>
          </a:prstGeom>
          <a:solidFill>
            <a:srgbClr val="AAAAAA"/>
          </a:solidFill>
        </p:spPr>
        <p:txBody>
          <a:bodyPr wrap="square" lIns="0" tIns="0" rIns="0" bIns="0" rtlCol="0" vert="horz">
            <a:spAutoFit/>
          </a:bodyPr>
          <a:lstStyle/>
          <a:p>
            <a:pPr marL="443865">
              <a:lnSpc>
                <a:spcPts val="600"/>
              </a:lnSpc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6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816705" y="3351919"/>
            <a:ext cx="4006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200"/>
                </a:solidFill>
                <a:latin typeface="Arial"/>
                <a:cs typeface="Arial"/>
              </a:rPr>
              <a:t>January,</a:t>
            </a:r>
            <a:r>
              <a:rPr dirty="0" sz="50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2022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61212" y="3351919"/>
            <a:ext cx="2032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26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2: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15">
                <a:solidFill>
                  <a:srgbClr val="FFF200"/>
                </a:solidFill>
              </a:rPr>
              <a:t>the </a:t>
            </a:r>
            <a:r>
              <a:rPr dirty="0" sz="900" spc="10">
                <a:solidFill>
                  <a:srgbClr val="FFF200"/>
                </a:solidFill>
              </a:rPr>
              <a:t>initial </a:t>
            </a:r>
            <a:r>
              <a:rPr dirty="0" sz="900" spc="-40">
                <a:solidFill>
                  <a:srgbClr val="FFF200"/>
                </a:solidFill>
              </a:rPr>
              <a:t>placements </a:t>
            </a:r>
            <a:r>
              <a:rPr dirty="0" sz="900" spc="-5">
                <a:solidFill>
                  <a:srgbClr val="FFF200"/>
                </a:solidFill>
              </a:rPr>
              <a:t>in</a:t>
            </a:r>
            <a:r>
              <a:rPr dirty="0" sz="900" spc="20">
                <a:solidFill>
                  <a:srgbClr val="FFF200"/>
                </a:solidFill>
              </a:rPr>
              <a:t> </a:t>
            </a:r>
            <a:r>
              <a:rPr dirty="0" sz="900" spc="-55">
                <a:solidFill>
                  <a:srgbClr val="FFF200"/>
                </a:solidFill>
              </a:rPr>
              <a:t>R1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997470" y="508602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7470" y="52418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7470" y="604705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3736" y="592653"/>
            <a:ext cx="55943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spc="-30">
                <a:latin typeface="Arial"/>
                <a:cs typeface="Arial"/>
              </a:rPr>
              <a:t>unemployment </a:t>
            </a:r>
            <a:r>
              <a:rPr dirty="0" baseline="11111" sz="750" spc="15">
                <a:latin typeface="Arial"/>
                <a:cs typeface="Arial"/>
              </a:rPr>
              <a:t>(</a:t>
            </a:r>
            <a:r>
              <a:rPr dirty="0" baseline="11111" sz="750" spc="15" i="1">
                <a:latin typeface="Arial"/>
                <a:cs typeface="Arial"/>
              </a:rPr>
              <a:t>β</a:t>
            </a:r>
            <a:r>
              <a:rPr dirty="0" sz="350" spc="10" i="1">
                <a:latin typeface="Arial"/>
                <a:cs typeface="Arial"/>
              </a:rPr>
              <a:t>u</a:t>
            </a:r>
            <a:r>
              <a:rPr dirty="0" sz="350" spc="-45" i="1">
                <a:latin typeface="Arial"/>
                <a:cs typeface="Arial"/>
              </a:rPr>
              <a:t> </a:t>
            </a:r>
            <a:r>
              <a:rPr dirty="0" baseline="11111" sz="750" spc="44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7976" y="502390"/>
            <a:ext cx="1353185" cy="184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10"/>
              </a:spcBef>
              <a:tabLst>
                <a:tab pos="354965" algn="l"/>
                <a:tab pos="696595" algn="l"/>
                <a:tab pos="1048385" algn="l"/>
              </a:tabLst>
            </a:pPr>
            <a:r>
              <a:rPr dirty="0" sz="500" spc="10">
                <a:latin typeface="Arial"/>
                <a:cs typeface="Arial"/>
              </a:rPr>
              <a:t>(1)	(2)	(3)	</a:t>
            </a:r>
            <a:r>
              <a:rPr dirty="0" sz="500" spc="5">
                <a:latin typeface="Arial"/>
                <a:cs typeface="Arial"/>
              </a:rPr>
              <a:t>(4)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500" spc="-15">
                <a:latin typeface="Arial"/>
                <a:cs typeface="Arial"/>
              </a:rPr>
              <a:t>-0.0214</a:t>
            </a:r>
            <a:r>
              <a:rPr dirty="0" baseline="31746" sz="525" spc="-22" i="1">
                <a:latin typeface="Menlo"/>
                <a:cs typeface="Menlo"/>
              </a:rPr>
              <a:t>∗∗∗ </a:t>
            </a:r>
            <a:r>
              <a:rPr dirty="0" sz="500" spc="-15">
                <a:latin typeface="Arial"/>
                <a:cs typeface="Arial"/>
              </a:rPr>
              <a:t>-0.0286</a:t>
            </a:r>
            <a:r>
              <a:rPr dirty="0" baseline="31746" sz="525" spc="-22" i="1">
                <a:latin typeface="Menlo"/>
                <a:cs typeface="Menlo"/>
              </a:rPr>
              <a:t>∗∗ </a:t>
            </a:r>
            <a:r>
              <a:rPr dirty="0" sz="500" spc="-15">
                <a:latin typeface="Arial"/>
                <a:cs typeface="Arial"/>
              </a:rPr>
              <a:t>-0.0172</a:t>
            </a:r>
            <a:r>
              <a:rPr dirty="0" baseline="31746" sz="525" spc="-22" i="1">
                <a:latin typeface="Menlo"/>
                <a:cs typeface="Menlo"/>
              </a:rPr>
              <a:t>∗∗</a:t>
            </a:r>
            <a:r>
              <a:rPr dirty="0" baseline="31746" sz="525" spc="44" i="1">
                <a:latin typeface="Menlo"/>
                <a:cs typeface="Menlo"/>
              </a:rPr>
              <a:t> </a:t>
            </a:r>
            <a:r>
              <a:rPr dirty="0" sz="500" spc="-15">
                <a:latin typeface="Arial"/>
                <a:cs typeface="Arial"/>
              </a:rPr>
              <a:t>-</a:t>
            </a:r>
            <a:r>
              <a:rPr dirty="0" sz="500" spc="-15">
                <a:solidFill>
                  <a:srgbClr val="0000FF"/>
                </a:solidFill>
                <a:latin typeface="Arial"/>
                <a:cs typeface="Arial"/>
              </a:rPr>
              <a:t>0.0317</a:t>
            </a:r>
            <a:r>
              <a:rPr dirty="0" baseline="31746" sz="525" spc="-22" i="1">
                <a:solidFill>
                  <a:srgbClr val="0000FF"/>
                </a:solidFill>
                <a:latin typeface="Menlo"/>
                <a:cs typeface="Menlo"/>
              </a:rPr>
              <a:t>∗∗∗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8842" y="660839"/>
            <a:ext cx="133477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15">
                <a:latin typeface="Arial"/>
                <a:cs typeface="Arial"/>
              </a:rPr>
              <a:t>(0.00483) </a:t>
            </a:r>
            <a:r>
              <a:rPr dirty="0" sz="500" spc="-10">
                <a:latin typeface="Arial"/>
                <a:cs typeface="Arial"/>
              </a:rPr>
              <a:t>(0.0106) </a:t>
            </a:r>
            <a:r>
              <a:rPr dirty="0" sz="500" spc="-15">
                <a:latin typeface="Arial"/>
                <a:cs typeface="Arial"/>
              </a:rPr>
              <a:t>(0.00654)</a:t>
            </a:r>
            <a:r>
              <a:rPr dirty="0" sz="500" spc="85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(0.00612)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3736" y="803704"/>
            <a:ext cx="20129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25">
                <a:latin typeface="Arial"/>
                <a:cs typeface="Arial"/>
              </a:rPr>
              <a:t>female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3736" y="1024494"/>
            <a:ext cx="54864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35">
                <a:latin typeface="Arial"/>
                <a:cs typeface="Arial"/>
              </a:rPr>
              <a:t>US </a:t>
            </a:r>
            <a:r>
              <a:rPr dirty="0" sz="500" spc="-25">
                <a:latin typeface="Arial"/>
                <a:cs typeface="Arial"/>
              </a:rPr>
              <a:t>bachelor</a:t>
            </a:r>
            <a:r>
              <a:rPr dirty="0" sz="500" spc="-50">
                <a:latin typeface="Arial"/>
                <a:cs typeface="Arial"/>
              </a:rPr>
              <a:t> </a:t>
            </a:r>
            <a:r>
              <a:rPr dirty="0" sz="500" spc="-35">
                <a:latin typeface="Arial"/>
                <a:cs typeface="Arial"/>
              </a:rPr>
              <a:t>degree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8590" y="803704"/>
            <a:ext cx="286385" cy="402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0.00616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(0.0160)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2299"/>
              </a:lnSpc>
              <a:spcBef>
                <a:spcPts val="509"/>
              </a:spcBef>
            </a:pPr>
            <a:r>
              <a:rPr dirty="0" sz="500" spc="-20">
                <a:latin typeface="Arial"/>
                <a:cs typeface="Arial"/>
              </a:rPr>
              <a:t>0.0589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(0.0109)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4511" y="803704"/>
            <a:ext cx="288925" cy="4025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0.00618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(0.0161)</a:t>
            </a:r>
            <a:endParaRPr sz="50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  <a:spcBef>
                <a:spcPts val="509"/>
              </a:spcBef>
            </a:pPr>
            <a:r>
              <a:rPr dirty="0" sz="500" spc="-20">
                <a:solidFill>
                  <a:srgbClr val="0000FF"/>
                </a:solidFill>
                <a:latin typeface="Arial"/>
                <a:cs typeface="Arial"/>
              </a:rPr>
              <a:t>0.058</a:t>
            </a:r>
            <a:r>
              <a:rPr dirty="0" sz="500" spc="-25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dirty="0" baseline="31746" sz="525" spc="-7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(0.00877)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3736" y="1245283"/>
            <a:ext cx="54483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25">
                <a:latin typeface="Arial"/>
                <a:cs typeface="Arial"/>
              </a:rPr>
              <a:t>2 </a:t>
            </a:r>
            <a:r>
              <a:rPr dirty="0" sz="500" spc="-5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11–23)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3736" y="1466072"/>
            <a:ext cx="54483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25">
                <a:latin typeface="Arial"/>
                <a:cs typeface="Arial"/>
              </a:rPr>
              <a:t>3 </a:t>
            </a:r>
            <a:r>
              <a:rPr dirty="0" sz="500" spc="-5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24–45)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3736" y="1696599"/>
            <a:ext cx="804545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37">
                <a:latin typeface="Arial"/>
                <a:cs typeface="Arial"/>
              </a:rPr>
              <a:t>2</a:t>
            </a:r>
            <a:r>
              <a:rPr dirty="0" baseline="11111" sz="750" spc="9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  <a:p>
            <a:pPr marL="12700" marR="5080">
              <a:lnSpc>
                <a:spcPct val="289700"/>
              </a:lnSpc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37">
                <a:latin typeface="Arial"/>
                <a:cs typeface="Arial"/>
              </a:rPr>
              <a:t>3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2</a:t>
            </a:r>
            <a:r>
              <a:rPr dirty="0" baseline="11111" sz="750" spc="22">
                <a:latin typeface="Arial"/>
                <a:cs typeface="Arial"/>
              </a:rPr>
              <a:t>)  </a:t>
            </a: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</a:t>
            </a:r>
            <a:r>
              <a:rPr dirty="0" baseline="11111" sz="750" spc="-37">
                <a:latin typeface="Arial"/>
                <a:cs typeface="Arial"/>
              </a:rPr>
              <a:t>female</a:t>
            </a:r>
            <a:r>
              <a:rPr dirty="0" baseline="11111" sz="750" spc="22">
                <a:latin typeface="Arial"/>
                <a:cs typeface="Arial"/>
              </a:rPr>
              <a:t> </a:t>
            </a:r>
            <a:r>
              <a:rPr dirty="0" baseline="11111" sz="750" spc="30">
                <a:latin typeface="Arial"/>
                <a:cs typeface="Arial"/>
              </a:rPr>
              <a:t>(</a:t>
            </a:r>
            <a:r>
              <a:rPr dirty="0" baseline="11111" sz="750" spc="30" i="1">
                <a:latin typeface="Arial"/>
                <a:cs typeface="Arial"/>
              </a:rPr>
              <a:t>β</a:t>
            </a:r>
            <a:r>
              <a:rPr dirty="0" sz="350" spc="20">
                <a:latin typeface="Arial"/>
                <a:cs typeface="Arial"/>
              </a:rPr>
              <a:t>1</a:t>
            </a:r>
            <a:r>
              <a:rPr dirty="0" baseline="11111" sz="750" spc="30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0998" y="803704"/>
            <a:ext cx="627380" cy="1506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  <a:tabLst>
                <a:tab pos="379095" algn="l"/>
              </a:tabLst>
            </a:pPr>
            <a:r>
              <a:rPr dirty="0" sz="500" spc="-20">
                <a:latin typeface="Arial"/>
                <a:cs typeface="Arial"/>
              </a:rPr>
              <a:t>0.00570	0.00586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0">
                <a:latin typeface="Arial"/>
                <a:cs typeface="Arial"/>
              </a:rPr>
              <a:t>(0.0149)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(0.0149)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latin typeface="Arial"/>
                <a:cs typeface="Arial"/>
              </a:rPr>
              <a:t>0.0657</a:t>
            </a:r>
            <a:r>
              <a:rPr dirty="0" baseline="31746" sz="525" spc="-22" i="1">
                <a:latin typeface="Menlo"/>
                <a:cs typeface="Menlo"/>
              </a:rPr>
              <a:t>∗∗∗ </a:t>
            </a:r>
            <a:r>
              <a:rPr dirty="0" sz="500" spc="-15">
                <a:latin typeface="Arial"/>
                <a:cs typeface="Arial"/>
              </a:rPr>
              <a:t>0.0588</a:t>
            </a:r>
            <a:r>
              <a:rPr dirty="0" baseline="31746" sz="525" spc="-22" i="1">
                <a:latin typeface="Menlo"/>
                <a:cs typeface="Menlo"/>
              </a:rPr>
              <a:t>∗∗∗  </a:t>
            </a:r>
            <a:r>
              <a:rPr dirty="0" sz="500" spc="-10">
                <a:latin typeface="Arial"/>
                <a:cs typeface="Arial"/>
              </a:rPr>
              <a:t>(0.0118)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(0.0109)</a:t>
            </a:r>
            <a:endParaRPr sz="500">
              <a:latin typeface="Arial"/>
              <a:cs typeface="Arial"/>
            </a:endParaRPr>
          </a:p>
          <a:p>
            <a:pPr marL="28575" marR="351790" indent="-1143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latin typeface="Arial"/>
                <a:cs typeface="Arial"/>
              </a:rPr>
              <a:t>-0.11</a:t>
            </a:r>
            <a:r>
              <a:rPr dirty="0" sz="500" spc="-25">
                <a:latin typeface="Arial"/>
                <a:cs typeface="Arial"/>
              </a:rPr>
              <a:t>4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(0.0145)</a:t>
            </a:r>
            <a:endParaRPr sz="500">
              <a:latin typeface="Arial"/>
              <a:cs typeface="Arial"/>
            </a:endParaRPr>
          </a:p>
          <a:p>
            <a:pPr marL="28575" marR="351790" indent="-11430">
              <a:lnSpc>
                <a:spcPct val="102299"/>
              </a:lnSpc>
              <a:spcBef>
                <a:spcPts val="509"/>
              </a:spcBef>
            </a:pPr>
            <a:r>
              <a:rPr dirty="0" sz="500" spc="-15">
                <a:latin typeface="Arial"/>
                <a:cs typeface="Arial"/>
              </a:rPr>
              <a:t>-0.12</a:t>
            </a:r>
            <a:r>
              <a:rPr dirty="0" sz="500" spc="-25">
                <a:latin typeface="Arial"/>
                <a:cs typeface="Arial"/>
              </a:rPr>
              <a:t>8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(0.0193)</a:t>
            </a: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525"/>
              </a:spcBef>
            </a:pPr>
            <a:r>
              <a:rPr dirty="0" sz="500" spc="-20">
                <a:latin typeface="Arial"/>
                <a:cs typeface="Arial"/>
              </a:rPr>
              <a:t>0.0168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(0.0151)</a:t>
            </a:r>
            <a:endParaRPr sz="5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25"/>
              </a:spcBef>
            </a:pPr>
            <a:r>
              <a:rPr dirty="0" sz="500" spc="-20">
                <a:latin typeface="Arial"/>
                <a:cs typeface="Arial"/>
              </a:rPr>
              <a:t>0.00897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dirty="0" sz="500" spc="-15">
                <a:latin typeface="Arial"/>
                <a:cs typeface="Arial"/>
              </a:rPr>
              <a:t>(0.0180)</a:t>
            </a:r>
            <a:endParaRPr sz="5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25"/>
              </a:spcBef>
            </a:pPr>
            <a:r>
              <a:rPr dirty="0" sz="500" spc="-15">
                <a:latin typeface="Arial"/>
                <a:cs typeface="Arial"/>
              </a:rPr>
              <a:t>-0.0144</a:t>
            </a:r>
            <a:endParaRPr sz="500">
              <a:latin typeface="Arial"/>
              <a:cs typeface="Arial"/>
            </a:endParaRPr>
          </a:p>
          <a:p>
            <a:pPr marL="370205">
              <a:lnSpc>
                <a:spcPct val="100000"/>
              </a:lnSpc>
              <a:spcBef>
                <a:spcPts val="10"/>
              </a:spcBef>
            </a:pPr>
            <a:r>
              <a:rPr dirty="0" sz="500" spc="-15">
                <a:latin typeface="Arial"/>
                <a:cs typeface="Arial"/>
              </a:rPr>
              <a:t>(0.0148)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4770" y="2358967"/>
            <a:ext cx="263906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1435">
              <a:lnSpc>
                <a:spcPts val="570"/>
              </a:lnSpc>
              <a:spcBef>
                <a:spcPts val="110"/>
              </a:spcBef>
              <a:tabLst>
                <a:tab pos="2312035" algn="l"/>
              </a:tabLst>
            </a:pPr>
            <a:r>
              <a:rPr dirty="0" baseline="11111" sz="750" spc="-15">
                <a:latin typeface="Arial"/>
                <a:cs typeface="Arial"/>
              </a:rPr>
              <a:t>unemployment</a:t>
            </a:r>
            <a:r>
              <a:rPr dirty="0" baseline="11111" sz="750" spc="-15" i="1">
                <a:latin typeface="Arial"/>
                <a:cs typeface="Arial"/>
              </a:rPr>
              <a:t>×  </a:t>
            </a:r>
            <a:r>
              <a:rPr dirty="0" baseline="11111" sz="750" spc="-52">
                <a:latin typeface="Arial"/>
                <a:cs typeface="Arial"/>
              </a:rPr>
              <a:t>US  </a:t>
            </a:r>
            <a:r>
              <a:rPr dirty="0" baseline="11111" sz="750" spc="-37">
                <a:latin typeface="Arial"/>
                <a:cs typeface="Arial"/>
              </a:rPr>
              <a:t>bachelor</a:t>
            </a:r>
            <a:r>
              <a:rPr dirty="0" baseline="11111" sz="750" spc="-89">
                <a:latin typeface="Arial"/>
                <a:cs typeface="Arial"/>
              </a:rPr>
              <a:t> </a:t>
            </a:r>
            <a:r>
              <a:rPr dirty="0" baseline="11111" sz="750" spc="-52">
                <a:latin typeface="Arial"/>
                <a:cs typeface="Arial"/>
              </a:rPr>
              <a:t>degree</a:t>
            </a:r>
            <a:r>
              <a:rPr dirty="0" baseline="11111" sz="750" spc="6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	</a:t>
            </a:r>
            <a:r>
              <a:rPr dirty="0" baseline="11111" sz="750" spc="-22">
                <a:solidFill>
                  <a:srgbClr val="0000FF"/>
                </a:solidFill>
                <a:latin typeface="Arial"/>
                <a:cs typeface="Arial"/>
              </a:rPr>
              <a:t>0.0234</a:t>
            </a:r>
            <a:r>
              <a:rPr dirty="0" baseline="39682" sz="525" spc="-22" i="1">
                <a:solidFill>
                  <a:srgbClr val="0000FF"/>
                </a:solidFill>
                <a:latin typeface="Menlo"/>
                <a:cs typeface="Menlo"/>
              </a:rPr>
              <a:t>∗∗∗</a:t>
            </a:r>
            <a:endParaRPr baseline="39682" sz="525">
              <a:latin typeface="Menlo"/>
              <a:cs typeface="Menlo"/>
            </a:endParaRPr>
          </a:p>
          <a:p>
            <a:pPr marL="12700">
              <a:lnSpc>
                <a:spcPts val="570"/>
              </a:lnSpc>
              <a:tabLst>
                <a:tab pos="2312035" algn="l"/>
              </a:tabLst>
            </a:pP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5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(0.00664)</a:t>
            </a:r>
            <a:r>
              <a:rPr dirty="0" u="sng" sz="5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1705" y="2507679"/>
            <a:ext cx="921385" cy="337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3695" algn="l"/>
                <a:tab pos="706120" algn="l"/>
              </a:tabLst>
            </a:pPr>
            <a:r>
              <a:rPr dirty="0" sz="500" spc="-15">
                <a:latin typeface="Arial"/>
                <a:cs typeface="Arial"/>
              </a:rPr>
              <a:t>-0.0118</a:t>
            </a:r>
            <a:r>
              <a:rPr dirty="0" sz="500" spc="-15">
                <a:latin typeface="Arial"/>
                <a:cs typeface="Arial"/>
              </a:rPr>
              <a:t>	</a:t>
            </a:r>
            <a:r>
              <a:rPr dirty="0" sz="500" spc="-15">
                <a:latin typeface="Arial"/>
                <a:cs typeface="Arial"/>
              </a:rPr>
              <a:t>-0.0316</a:t>
            </a:r>
            <a:r>
              <a:rPr dirty="0" sz="500" spc="-15">
                <a:latin typeface="Arial"/>
                <a:cs typeface="Arial"/>
              </a:rPr>
              <a:t>	</a:t>
            </a:r>
            <a:r>
              <a:rPr dirty="0" sz="500" spc="-15">
                <a:latin typeface="Arial"/>
                <a:cs typeface="Arial"/>
              </a:rPr>
              <a:t>-0.0082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5"/>
              </a:spcBef>
              <a:tabLst>
                <a:tab pos="364490" algn="l"/>
                <a:tab pos="716915" algn="l"/>
              </a:tabLst>
            </a:pPr>
            <a:r>
              <a:rPr dirty="0" sz="500" spc="-20">
                <a:latin typeface="Arial"/>
                <a:cs typeface="Arial"/>
              </a:rPr>
              <a:t>0.3335	0.0259	0.1803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500" spc="-15">
                <a:latin typeface="Arial"/>
                <a:cs typeface="Arial"/>
              </a:rPr>
              <a:t>-0.0196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5"/>
              </a:spcBef>
            </a:pPr>
            <a:r>
              <a:rPr dirty="0" sz="500" spc="-20">
                <a:latin typeface="Arial"/>
                <a:cs typeface="Arial"/>
              </a:rPr>
              <a:t>0.0980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7470" y="284376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23736" y="2517417"/>
            <a:ext cx="845185" cy="40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baseline="11111" sz="750" spc="-22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</a:t>
            </a:r>
            <a:r>
              <a:rPr dirty="0" baseline="11111" sz="750" spc="-7">
                <a:latin typeface="Arial"/>
                <a:cs typeface="Arial"/>
              </a:rPr>
              <a:t>F-test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1 </a:t>
            </a:r>
            <a:r>
              <a:rPr dirty="0" baseline="11111" sz="750" spc="157">
                <a:latin typeface="Arial"/>
                <a:cs typeface="Arial"/>
              </a:rPr>
              <a:t>=</a:t>
            </a:r>
            <a:r>
              <a:rPr dirty="0" baseline="11111" sz="750" spc="-44">
                <a:latin typeface="Arial"/>
                <a:cs typeface="Arial"/>
              </a:rPr>
              <a:t> </a:t>
            </a:r>
            <a:r>
              <a:rPr dirty="0" baseline="11111" sz="750" spc="-37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 marR="5080">
              <a:lnSpc>
                <a:spcPts val="560"/>
              </a:lnSpc>
              <a:spcBef>
                <a:spcPts val="70"/>
              </a:spcBef>
            </a:pPr>
            <a:r>
              <a:rPr dirty="0" baseline="11111" sz="750" spc="-22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</a:t>
            </a:r>
            <a:r>
              <a:rPr dirty="0" baseline="11111" sz="750" spc="-7">
                <a:latin typeface="Arial"/>
                <a:cs typeface="Arial"/>
              </a:rPr>
              <a:t>F-test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 i="1">
                <a:latin typeface="Arial"/>
                <a:cs typeface="Arial"/>
              </a:rPr>
              <a:t>u </a:t>
            </a:r>
            <a:r>
              <a:rPr dirty="0" baseline="11111" sz="750" spc="157">
                <a:latin typeface="Arial"/>
                <a:cs typeface="Arial"/>
              </a:rPr>
              <a:t>+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>
                <a:latin typeface="Arial"/>
                <a:cs typeface="Arial"/>
              </a:rPr>
              <a:t>2 </a:t>
            </a:r>
            <a:r>
              <a:rPr dirty="0" baseline="11111" sz="750" spc="157">
                <a:latin typeface="Arial"/>
                <a:cs typeface="Arial"/>
              </a:rPr>
              <a:t>= </a:t>
            </a:r>
            <a:r>
              <a:rPr dirty="0" baseline="11111" sz="750" spc="-37">
                <a:latin typeface="Arial"/>
                <a:cs typeface="Arial"/>
              </a:rPr>
              <a:t>0  </a:t>
            </a:r>
            <a:r>
              <a:rPr dirty="0" sz="500" spc="-20">
                <a:latin typeface="Arial"/>
                <a:cs typeface="Arial"/>
              </a:rPr>
              <a:t>mean(dependent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15">
                <a:latin typeface="Arial"/>
                <a:cs typeface="Arial"/>
              </a:rPr>
              <a:t>variable)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7470" y="2924293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80741" y="2821977"/>
            <a:ext cx="558165" cy="184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4490" algn="l"/>
              </a:tabLst>
            </a:pPr>
            <a:r>
              <a:rPr dirty="0" sz="500" spc="-20">
                <a:latin typeface="Arial"/>
                <a:cs typeface="Arial"/>
              </a:rPr>
              <a:t>0.2339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  <a:tabLst>
                <a:tab pos="389255" algn="l"/>
              </a:tabLst>
            </a:pPr>
            <a:r>
              <a:rPr dirty="0" sz="500" spc="-25">
                <a:latin typeface="Arial"/>
                <a:cs typeface="Arial"/>
              </a:rPr>
              <a:t>3916	3916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4341" y="2821977"/>
            <a:ext cx="206375" cy="184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500" spc="-25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26498" y="2821977"/>
            <a:ext cx="206375" cy="184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500" spc="-25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3736" y="2902502"/>
            <a:ext cx="374015" cy="158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515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Observations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15"/>
              </a:lnSpc>
            </a:pPr>
            <a:r>
              <a:rPr dirty="0" baseline="-22222" sz="750" i="1">
                <a:latin typeface="Arial"/>
                <a:cs typeface="Arial"/>
              </a:rPr>
              <a:t>R</a:t>
            </a:r>
            <a:r>
              <a:rPr dirty="0" sz="35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6567" y="2980427"/>
            <a:ext cx="525780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4490" algn="l"/>
              </a:tabLst>
            </a:pPr>
            <a:r>
              <a:rPr dirty="0" sz="500" spc="-20">
                <a:latin typeface="Arial"/>
                <a:cs typeface="Arial"/>
              </a:rPr>
              <a:t>0.063</a:t>
            </a:r>
            <a:r>
              <a:rPr dirty="0" sz="500" spc="-20">
                <a:latin typeface="Arial"/>
                <a:cs typeface="Arial"/>
              </a:rPr>
              <a:t>	</a:t>
            </a:r>
            <a:r>
              <a:rPr dirty="0" sz="500" spc="-20">
                <a:latin typeface="Arial"/>
                <a:cs typeface="Arial"/>
              </a:rPr>
              <a:t>0.040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90167" y="2980427"/>
            <a:ext cx="17335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0.063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2389" y="2980427"/>
            <a:ext cx="17335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"/>
                <a:cs typeface="Arial"/>
              </a:rPr>
              <a:t>0.064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7470" y="3082742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97470" y="3098327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 h="0">
                <a:moveTo>
                  <a:pt x="0" y="0"/>
                </a:moveTo>
                <a:lnTo>
                  <a:pt x="26130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23736" y="3089518"/>
            <a:ext cx="1503045" cy="88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">
                <a:latin typeface="Arial"/>
                <a:cs typeface="Arial"/>
              </a:rPr>
              <a:t>Standard </a:t>
            </a:r>
            <a:r>
              <a:rPr dirty="0" sz="400" spc="-10">
                <a:latin typeface="Arial"/>
                <a:cs typeface="Arial"/>
              </a:rPr>
              <a:t>errors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15">
                <a:latin typeface="Arial"/>
                <a:cs typeface="Arial"/>
              </a:rPr>
              <a:t>parentheses </a:t>
            </a:r>
            <a:r>
              <a:rPr dirty="0" sz="400" spc="-5">
                <a:latin typeface="Arial"/>
                <a:cs typeface="Arial"/>
              </a:rPr>
              <a:t>and </a:t>
            </a:r>
            <a:r>
              <a:rPr dirty="0" sz="400" spc="-15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clustered </a:t>
            </a:r>
            <a:r>
              <a:rPr dirty="0" sz="400" spc="-10">
                <a:latin typeface="Arial"/>
                <a:cs typeface="Arial"/>
              </a:rPr>
              <a:t>by </a:t>
            </a:r>
            <a:r>
              <a:rPr dirty="0" sz="400" spc="5">
                <a:latin typeface="Arial"/>
                <a:cs typeface="Arial"/>
              </a:rPr>
              <a:t>cohort</a:t>
            </a:r>
            <a:r>
              <a:rPr dirty="0" sz="400" spc="-10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level.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023736" y="3159448"/>
            <a:ext cx="2176145" cy="18224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400">
                <a:latin typeface="Arial"/>
                <a:cs typeface="Arial"/>
              </a:rPr>
              <a:t>Department </a:t>
            </a:r>
            <a:r>
              <a:rPr dirty="0" sz="400" spc="-5">
                <a:latin typeface="Arial"/>
                <a:cs typeface="Arial"/>
              </a:rPr>
              <a:t>and fields </a:t>
            </a:r>
            <a:r>
              <a:rPr dirty="0" sz="400" spc="5">
                <a:latin typeface="Arial"/>
                <a:cs typeface="Arial"/>
              </a:rPr>
              <a:t>of </a:t>
            </a:r>
            <a:r>
              <a:rPr dirty="0" sz="400">
                <a:latin typeface="Arial"/>
                <a:cs typeface="Arial"/>
              </a:rPr>
              <a:t>study fixed </a:t>
            </a:r>
            <a:r>
              <a:rPr dirty="0" sz="400" spc="-5">
                <a:latin typeface="Arial"/>
                <a:cs typeface="Arial"/>
              </a:rPr>
              <a:t>effects </a:t>
            </a:r>
            <a:r>
              <a:rPr dirty="0" sz="400" spc="-15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included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>
                <a:latin typeface="Arial"/>
                <a:cs typeface="Arial"/>
              </a:rPr>
              <a:t>the </a:t>
            </a:r>
            <a:r>
              <a:rPr dirty="0" sz="400" spc="5">
                <a:latin typeface="Arial"/>
                <a:cs typeface="Arial"/>
              </a:rPr>
              <a:t>estimation </a:t>
            </a:r>
            <a:r>
              <a:rPr dirty="0" sz="400" spc="-5">
                <a:latin typeface="Arial"/>
                <a:cs typeface="Arial"/>
              </a:rPr>
              <a:t>except</a:t>
            </a:r>
            <a:r>
              <a:rPr dirty="0" sz="400" spc="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column </a:t>
            </a:r>
            <a:r>
              <a:rPr dirty="0" sz="400" spc="20">
                <a:latin typeface="Arial"/>
                <a:cs typeface="Arial"/>
              </a:rPr>
              <a:t>(2)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27777" sz="450" spc="22" i="1">
                <a:latin typeface="Menlo"/>
                <a:cs typeface="Menlo"/>
              </a:rPr>
              <a:t>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0</a:t>
            </a:r>
            <a:r>
              <a:rPr dirty="0" sz="400" i="1">
                <a:latin typeface="Arial"/>
                <a:cs typeface="Arial"/>
              </a:rPr>
              <a:t>.</a:t>
            </a:r>
            <a:r>
              <a:rPr dirty="0" sz="400">
                <a:latin typeface="Arial"/>
                <a:cs typeface="Arial"/>
              </a:rPr>
              <a:t>10,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22" i="1">
                <a:latin typeface="Menlo"/>
                <a:cs typeface="Menlo"/>
              </a:rPr>
              <a:t>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i="1">
                <a:latin typeface="Arial"/>
                <a:cs typeface="Arial"/>
              </a:rPr>
              <a:t>.</a:t>
            </a:r>
            <a:r>
              <a:rPr dirty="0" sz="400">
                <a:latin typeface="Arial"/>
                <a:cs typeface="Arial"/>
              </a:rPr>
              <a:t>05,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22" i="1">
                <a:latin typeface="Menlo"/>
                <a:cs typeface="Menlo"/>
              </a:rPr>
              <a:t>∗∗∗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10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26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80">
                <a:solidFill>
                  <a:srgbClr val="FFF200"/>
                </a:solidFill>
              </a:rPr>
              <a:t>Features </a:t>
            </a:r>
            <a:r>
              <a:rPr dirty="0" sz="1400" spc="-25">
                <a:solidFill>
                  <a:srgbClr val="FFF200"/>
                </a:solidFill>
              </a:rPr>
              <a:t>of </a:t>
            </a:r>
            <a:r>
              <a:rPr dirty="0" sz="1400" spc="-35">
                <a:solidFill>
                  <a:srgbClr val="FFF200"/>
                </a:solidFill>
              </a:rPr>
              <a:t>the Market </a:t>
            </a:r>
            <a:r>
              <a:rPr dirty="0" sz="1400" spc="-25">
                <a:solidFill>
                  <a:srgbClr val="FFF200"/>
                </a:solidFill>
              </a:rPr>
              <a:t>for </a:t>
            </a:r>
            <a:r>
              <a:rPr dirty="0" sz="1400" spc="-50">
                <a:solidFill>
                  <a:srgbClr val="FFF200"/>
                </a:solidFill>
              </a:rPr>
              <a:t>Ph.D.s </a:t>
            </a:r>
            <a:r>
              <a:rPr dirty="0" sz="1400" spc="-20">
                <a:solidFill>
                  <a:srgbClr val="FFF200"/>
                </a:solidFill>
              </a:rPr>
              <a:t>in</a:t>
            </a:r>
            <a:r>
              <a:rPr dirty="0" sz="1400" spc="130">
                <a:solidFill>
                  <a:srgbClr val="FFF200"/>
                </a:solidFill>
              </a:rPr>
              <a:t> </a:t>
            </a:r>
            <a:r>
              <a:rPr dirty="0" sz="1400" spc="-75">
                <a:solidFill>
                  <a:srgbClr val="FFF200"/>
                </a:solidFill>
              </a:rPr>
              <a:t>Economics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04646"/>
            <a:ext cx="59613" cy="59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6877" y="627563"/>
            <a:ext cx="35877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"/>
                <a:cs typeface="Arial"/>
              </a:rPr>
              <a:t>The </a:t>
            </a:r>
            <a:r>
              <a:rPr dirty="0" sz="1000" spc="-40">
                <a:latin typeface="Arial"/>
                <a:cs typeface="Arial"/>
              </a:rPr>
              <a:t>market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55">
                <a:latin typeface="Arial"/>
                <a:cs typeface="Arial"/>
              </a:rPr>
              <a:t>economists is </a:t>
            </a:r>
            <a:r>
              <a:rPr dirty="0" sz="1000" spc="-45">
                <a:latin typeface="Arial"/>
                <a:cs typeface="Arial"/>
              </a:rPr>
              <a:t>ideal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35">
                <a:latin typeface="Arial"/>
                <a:cs typeface="Arial"/>
              </a:rPr>
              <a:t>studying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initial</a:t>
            </a:r>
            <a:r>
              <a:rPr dirty="0" sz="1000" spc="24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condition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6597" y="899229"/>
            <a:ext cx="104324" cy="104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9254" y="889859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395" y="1115250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4395" y="1271447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6597" y="1418431"/>
            <a:ext cx="104324" cy="104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9254" y="1409073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4395" y="1634451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6597" y="1781448"/>
            <a:ext cx="104324" cy="104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9254" y="1772078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4395" y="1997456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4395" y="2153666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4395" y="2309863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4395" y="2466060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597" y="2632030"/>
            <a:ext cx="104324" cy="104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89254" y="2622660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925" y="793011"/>
            <a:ext cx="3347720" cy="195961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00" spc="-30">
                <a:latin typeface="Arial"/>
                <a:cs typeface="Arial"/>
              </a:rPr>
              <a:t>well-defined </a:t>
            </a:r>
            <a:r>
              <a:rPr dirty="0" sz="900" spc="-10">
                <a:latin typeface="Arial"/>
                <a:cs typeface="Arial"/>
              </a:rPr>
              <a:t>job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market</a:t>
            </a:r>
            <a:endParaRPr sz="9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450"/>
              </a:spcBef>
            </a:pPr>
            <a:r>
              <a:rPr dirty="0" sz="800" spc="-10">
                <a:latin typeface="Arial"/>
                <a:cs typeface="Arial"/>
              </a:rPr>
              <a:t>most </a:t>
            </a:r>
            <a:r>
              <a:rPr dirty="0" sz="800" spc="-15">
                <a:latin typeface="Arial"/>
                <a:cs typeface="Arial"/>
              </a:rPr>
              <a:t>jobs </a:t>
            </a:r>
            <a:r>
              <a:rPr dirty="0" sz="800" spc="-40">
                <a:latin typeface="Arial"/>
                <a:cs typeface="Arial"/>
              </a:rPr>
              <a:t>are </a:t>
            </a:r>
            <a:r>
              <a:rPr dirty="0" sz="800" spc="-15">
                <a:latin typeface="Arial"/>
                <a:cs typeface="Arial"/>
              </a:rPr>
              <a:t>posted on JOE</a:t>
            </a:r>
            <a:r>
              <a:rPr dirty="0" sz="800" spc="4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Listings</a:t>
            </a:r>
            <a:endParaRPr sz="8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270"/>
              </a:spcBef>
            </a:pPr>
            <a:r>
              <a:rPr dirty="0" sz="800">
                <a:latin typeface="Arial"/>
                <a:cs typeface="Arial"/>
              </a:rPr>
              <a:t>recruiting </a:t>
            </a:r>
            <a:r>
              <a:rPr dirty="0" sz="800" spc="-40">
                <a:latin typeface="Arial"/>
                <a:cs typeface="Arial"/>
              </a:rPr>
              <a:t>process </a:t>
            </a:r>
            <a:r>
              <a:rPr dirty="0" sz="800" spc="-5">
                <a:latin typeface="Arial"/>
                <a:cs typeface="Arial"/>
              </a:rPr>
              <a:t>mostly </a:t>
            </a:r>
            <a:r>
              <a:rPr dirty="0" sz="800" spc="-20">
                <a:latin typeface="Arial"/>
                <a:cs typeface="Arial"/>
              </a:rPr>
              <a:t>occurs around ASSA </a:t>
            </a:r>
            <a:r>
              <a:rPr dirty="0" sz="800" spc="-25">
                <a:latin typeface="Arial"/>
                <a:cs typeface="Arial"/>
              </a:rPr>
              <a:t>conference </a:t>
            </a:r>
            <a:r>
              <a:rPr dirty="0" sz="800" spc="-30">
                <a:latin typeface="Arial"/>
                <a:cs typeface="Arial"/>
              </a:rPr>
              <a:t>every</a:t>
            </a:r>
            <a:r>
              <a:rPr dirty="0" sz="800" spc="50">
                <a:latin typeface="Arial"/>
                <a:cs typeface="Arial"/>
              </a:rPr>
              <a:t> </a:t>
            </a:r>
            <a:r>
              <a:rPr dirty="0" sz="800" spc="-40">
                <a:latin typeface="Arial"/>
                <a:cs typeface="Arial"/>
              </a:rPr>
              <a:t>year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900" spc="-30">
                <a:latin typeface="Arial"/>
                <a:cs typeface="Arial"/>
              </a:rPr>
              <a:t>entry-year unemployment </a:t>
            </a:r>
            <a:r>
              <a:rPr dirty="0" sz="900" spc="-15">
                <a:latin typeface="Arial"/>
                <a:cs typeface="Arial"/>
              </a:rPr>
              <a:t>rate </a:t>
            </a:r>
            <a:r>
              <a:rPr dirty="0" sz="900" spc="-40">
                <a:latin typeface="Arial"/>
                <a:cs typeface="Arial"/>
              </a:rPr>
              <a:t>is very </a:t>
            </a:r>
            <a:r>
              <a:rPr dirty="0" sz="900" spc="-25">
                <a:latin typeface="Arial"/>
                <a:cs typeface="Arial"/>
              </a:rPr>
              <a:t>low</a:t>
            </a:r>
            <a:endParaRPr sz="9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445"/>
              </a:spcBef>
            </a:pPr>
            <a:r>
              <a:rPr dirty="0" sz="800" spc="-20">
                <a:latin typeface="Arial"/>
                <a:cs typeface="Arial"/>
              </a:rPr>
              <a:t>placement outcomes vary </a:t>
            </a:r>
            <a:r>
              <a:rPr dirty="0" sz="800" spc="-30">
                <a:latin typeface="Arial"/>
                <a:cs typeface="Arial"/>
              </a:rPr>
              <a:t>every</a:t>
            </a:r>
            <a:r>
              <a:rPr dirty="0" sz="800" spc="95">
                <a:latin typeface="Arial"/>
                <a:cs typeface="Arial"/>
              </a:rPr>
              <a:t> </a:t>
            </a:r>
            <a:r>
              <a:rPr dirty="0" sz="800" spc="-40">
                <a:latin typeface="Arial"/>
                <a:cs typeface="Arial"/>
              </a:rPr>
              <a:t>year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900" spc="-15">
                <a:latin typeface="Arial"/>
                <a:cs typeface="Arial"/>
              </a:rPr>
              <a:t>different </a:t>
            </a:r>
            <a:r>
              <a:rPr dirty="0" sz="900" spc="-35">
                <a:latin typeface="Arial"/>
                <a:cs typeface="Arial"/>
              </a:rPr>
              <a:t>workplace</a:t>
            </a:r>
            <a:r>
              <a:rPr dirty="0" sz="900" spc="1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environment</a:t>
            </a:r>
            <a:endParaRPr sz="900">
              <a:latin typeface="Arial"/>
              <a:cs typeface="Arial"/>
            </a:endParaRPr>
          </a:p>
          <a:p>
            <a:pPr marL="265430" marR="1228090">
              <a:lnSpc>
                <a:spcPct val="128099"/>
              </a:lnSpc>
              <a:spcBef>
                <a:spcPts val="180"/>
              </a:spcBef>
            </a:pPr>
            <a:r>
              <a:rPr dirty="0" sz="800" spc="-25">
                <a:latin typeface="Arial"/>
                <a:cs typeface="Arial"/>
              </a:rPr>
              <a:t>academics: </a:t>
            </a:r>
            <a:r>
              <a:rPr dirty="0" sz="800" spc="-10">
                <a:latin typeface="Arial"/>
                <a:cs typeface="Arial"/>
              </a:rPr>
              <a:t>work </a:t>
            </a:r>
            <a:r>
              <a:rPr dirty="0" sz="800" spc="-20">
                <a:latin typeface="Arial"/>
                <a:cs typeface="Arial"/>
              </a:rPr>
              <a:t>under </a:t>
            </a:r>
            <a:r>
              <a:rPr dirty="0" sz="800">
                <a:latin typeface="Arial"/>
                <a:cs typeface="Arial"/>
              </a:rPr>
              <a:t>up-or-out </a:t>
            </a:r>
            <a:r>
              <a:rPr dirty="0" sz="800" spc="-15">
                <a:latin typeface="Arial"/>
                <a:cs typeface="Arial"/>
              </a:rPr>
              <a:t>policies  </a:t>
            </a:r>
            <a:r>
              <a:rPr dirty="0" sz="800" spc="-10">
                <a:latin typeface="Arial"/>
                <a:cs typeface="Arial"/>
              </a:rPr>
              <a:t>private </a:t>
            </a:r>
            <a:r>
              <a:rPr dirty="0" sz="800" spc="-25">
                <a:latin typeface="Arial"/>
                <a:cs typeface="Arial"/>
              </a:rPr>
              <a:t>sectors: </a:t>
            </a:r>
            <a:r>
              <a:rPr dirty="0" sz="800" spc="-10">
                <a:latin typeface="Arial"/>
                <a:cs typeface="Arial"/>
              </a:rPr>
              <a:t>high </a:t>
            </a:r>
            <a:r>
              <a:rPr dirty="0" sz="800" spc="-15">
                <a:latin typeface="Arial"/>
                <a:cs typeface="Arial"/>
              </a:rPr>
              <a:t>skilled</a:t>
            </a:r>
            <a:r>
              <a:rPr dirty="0" sz="800" spc="17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industries</a:t>
            </a:r>
            <a:endParaRPr sz="800">
              <a:latin typeface="Arial"/>
              <a:cs typeface="Arial"/>
            </a:endParaRPr>
          </a:p>
          <a:p>
            <a:pPr marL="265430" marR="1097280">
              <a:lnSpc>
                <a:spcPct val="128099"/>
              </a:lnSpc>
            </a:pPr>
            <a:r>
              <a:rPr dirty="0" sz="800" spc="-25">
                <a:latin typeface="Arial"/>
                <a:cs typeface="Arial"/>
              </a:rPr>
              <a:t>more </a:t>
            </a:r>
            <a:r>
              <a:rPr dirty="0" sz="800" spc="5">
                <a:latin typeface="Arial"/>
                <a:cs typeface="Arial"/>
              </a:rPr>
              <a:t>than </a:t>
            </a:r>
            <a:r>
              <a:rPr dirty="0" sz="800">
                <a:latin typeface="Arial"/>
                <a:cs typeface="Arial"/>
              </a:rPr>
              <a:t>half </a:t>
            </a:r>
            <a:r>
              <a:rPr dirty="0" sz="800" spc="-20">
                <a:latin typeface="Arial"/>
                <a:cs typeface="Arial"/>
              </a:rPr>
              <a:t>candidates </a:t>
            </a:r>
            <a:r>
              <a:rPr dirty="0" sz="800" spc="-40">
                <a:latin typeface="Arial"/>
                <a:cs typeface="Arial"/>
              </a:rPr>
              <a:t>are </a:t>
            </a:r>
            <a:r>
              <a:rPr dirty="0" sz="800" spc="-5">
                <a:latin typeface="Arial"/>
                <a:cs typeface="Arial"/>
              </a:rPr>
              <a:t>internationals  </a:t>
            </a:r>
            <a:r>
              <a:rPr dirty="0" sz="800" spc="-25">
                <a:latin typeface="Arial"/>
                <a:cs typeface="Arial"/>
              </a:rPr>
              <a:t>male</a:t>
            </a:r>
            <a:r>
              <a:rPr dirty="0" sz="800" spc="5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dominated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00" spc="-5">
                <a:latin typeface="Arial"/>
                <a:cs typeface="Arial"/>
              </a:rPr>
              <a:t>productivity </a:t>
            </a:r>
            <a:r>
              <a:rPr dirty="0" sz="900" spc="-40">
                <a:latin typeface="Arial"/>
                <a:cs typeface="Arial"/>
              </a:rPr>
              <a:t>is </a:t>
            </a:r>
            <a:r>
              <a:rPr dirty="0" sz="900" spc="-45">
                <a:latin typeface="Arial"/>
                <a:cs typeface="Arial"/>
              </a:rPr>
              <a:t>measurable </a:t>
            </a:r>
            <a:r>
              <a:rPr dirty="0" sz="900" spc="-10">
                <a:latin typeface="Arial"/>
                <a:cs typeface="Arial"/>
              </a:rPr>
              <a:t>through </a:t>
            </a:r>
            <a:r>
              <a:rPr dirty="0" sz="900" spc="-25">
                <a:latin typeface="Arial"/>
                <a:cs typeface="Arial"/>
              </a:rPr>
              <a:t>publishing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activity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6705" y="2961259"/>
            <a:ext cx="59613" cy="59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66877" y="2884175"/>
            <a:ext cx="40716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Detailed </a:t>
            </a:r>
            <a:r>
              <a:rPr dirty="0" sz="1000" spc="-45">
                <a:latin typeface="Arial"/>
                <a:cs typeface="Arial"/>
              </a:rPr>
              <a:t>employment histories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65">
                <a:latin typeface="Arial"/>
                <a:cs typeface="Arial"/>
              </a:rPr>
              <a:t>range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5">
                <a:latin typeface="Arial"/>
                <a:cs typeface="Arial"/>
              </a:rPr>
              <a:t>ranking </a:t>
            </a:r>
            <a:r>
              <a:rPr dirty="0" sz="1000" spc="-80">
                <a:latin typeface="Arial"/>
                <a:cs typeface="Arial"/>
              </a:rPr>
              <a:t>measures </a:t>
            </a:r>
            <a:r>
              <a:rPr dirty="0" sz="1000" spc="-75">
                <a:latin typeface="Arial"/>
                <a:cs typeface="Arial"/>
              </a:rPr>
              <a:t>are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available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3: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10">
                <a:solidFill>
                  <a:srgbClr val="FFF200"/>
                </a:solidFill>
              </a:rPr>
              <a:t>initial-placement </a:t>
            </a:r>
            <a:r>
              <a:rPr dirty="0" sz="900" spc="-20">
                <a:solidFill>
                  <a:srgbClr val="FFF200"/>
                </a:solidFill>
              </a:rPr>
              <a:t>ranking </a:t>
            </a:r>
            <a:r>
              <a:rPr dirty="0" sz="900" spc="-10">
                <a:solidFill>
                  <a:srgbClr val="FFF200"/>
                </a:solidFill>
              </a:rPr>
              <a:t>for </a:t>
            </a:r>
            <a:r>
              <a:rPr dirty="0" sz="900" spc="-35">
                <a:solidFill>
                  <a:srgbClr val="FFF200"/>
                </a:solidFill>
              </a:rPr>
              <a:t>those </a:t>
            </a:r>
            <a:r>
              <a:rPr dirty="0" sz="900" spc="-30">
                <a:solidFill>
                  <a:srgbClr val="FFF200"/>
                </a:solidFill>
              </a:rPr>
              <a:t>who </a:t>
            </a:r>
            <a:r>
              <a:rPr dirty="0" sz="900" spc="-45">
                <a:solidFill>
                  <a:srgbClr val="FFF200"/>
                </a:solidFill>
              </a:rPr>
              <a:t>placed</a:t>
            </a:r>
            <a:r>
              <a:rPr dirty="0" sz="900">
                <a:solidFill>
                  <a:srgbClr val="FFF200"/>
                </a:solidFill>
              </a:rPr>
              <a:t>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55">
                <a:solidFill>
                  <a:srgbClr val="FFF200"/>
                </a:solidFill>
              </a:rPr>
              <a:t>R1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1128166" y="508577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8166" y="523911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8166" y="60313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53797" y="591076"/>
            <a:ext cx="55054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37">
                <a:latin typeface="Arial"/>
                <a:cs typeface="Arial"/>
              </a:rPr>
              <a:t>unemployment </a:t>
            </a:r>
            <a:r>
              <a:rPr dirty="0" baseline="11111" sz="750" spc="7">
                <a:latin typeface="Arial"/>
                <a:cs typeface="Arial"/>
              </a:rPr>
              <a:t>(</a:t>
            </a: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</a:t>
            </a:r>
            <a:r>
              <a:rPr dirty="0" sz="350" spc="-35" i="1">
                <a:latin typeface="Arial"/>
                <a:cs typeface="Arial"/>
              </a:rPr>
              <a:t> </a:t>
            </a:r>
            <a:r>
              <a:rPr dirty="0" baseline="11111" sz="750" spc="37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8634" y="502267"/>
            <a:ext cx="223520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59690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(1)  </a:t>
            </a:r>
            <a:r>
              <a:rPr dirty="0" sz="500" spc="-25">
                <a:latin typeface="Arial"/>
                <a:cs typeface="Arial"/>
              </a:rPr>
              <a:t>12.3</a:t>
            </a:r>
            <a:r>
              <a:rPr dirty="0" sz="500" spc="-30">
                <a:latin typeface="Arial"/>
                <a:cs typeface="Arial"/>
              </a:rPr>
              <a:t>0</a:t>
            </a:r>
            <a:r>
              <a:rPr dirty="0" baseline="31746" sz="525" spc="-7" i="1">
                <a:latin typeface="Menlo"/>
                <a:cs typeface="Menlo"/>
              </a:rPr>
              <a:t>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564" y="502267"/>
            <a:ext cx="197485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6355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(2)  </a:t>
            </a:r>
            <a:r>
              <a:rPr dirty="0" sz="500" spc="-25">
                <a:latin typeface="Arial"/>
                <a:cs typeface="Arial"/>
              </a:rPr>
              <a:t>12.6</a:t>
            </a:r>
            <a:r>
              <a:rPr dirty="0" sz="500" spc="-30">
                <a:latin typeface="Arial"/>
                <a:cs typeface="Arial"/>
              </a:rPr>
              <a:t>3</a:t>
            </a:r>
            <a:r>
              <a:rPr dirty="0" baseline="31746" sz="525" spc="-7" i="1">
                <a:latin typeface="Menlo"/>
                <a:cs typeface="Menlo"/>
              </a:rPr>
              <a:t>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7574" y="502267"/>
            <a:ext cx="197485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6355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(3)  </a:t>
            </a:r>
            <a:r>
              <a:rPr dirty="0" sz="500" spc="-25">
                <a:latin typeface="Arial"/>
                <a:cs typeface="Arial"/>
              </a:rPr>
              <a:t>12.4</a:t>
            </a:r>
            <a:r>
              <a:rPr dirty="0" sz="500" spc="-30">
                <a:latin typeface="Arial"/>
                <a:cs typeface="Arial"/>
              </a:rPr>
              <a:t>5</a:t>
            </a:r>
            <a:r>
              <a:rPr dirty="0" baseline="31746" sz="525" spc="-7" i="1">
                <a:latin typeface="Menlo"/>
                <a:cs typeface="Menlo"/>
              </a:rPr>
              <a:t>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7058" y="502267"/>
            <a:ext cx="223520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59690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(4)  </a:t>
            </a:r>
            <a:r>
              <a:rPr dirty="0" sz="500" spc="-25">
                <a:latin typeface="Arial"/>
                <a:cs typeface="Arial"/>
              </a:rPr>
              <a:t>24.5</a:t>
            </a:r>
            <a:r>
              <a:rPr dirty="0" sz="500" spc="-30">
                <a:latin typeface="Arial"/>
                <a:cs typeface="Arial"/>
              </a:rPr>
              <a:t>1</a:t>
            </a:r>
            <a:r>
              <a:rPr dirty="0" baseline="31746" sz="525" spc="-7" i="1">
                <a:latin typeface="Menlo"/>
                <a:cs typeface="Menlo"/>
              </a:rPr>
              <a:t>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3797" y="798726"/>
            <a:ext cx="19875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Arial"/>
                <a:cs typeface="Arial"/>
              </a:rPr>
              <a:t>female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3797" y="1015958"/>
            <a:ext cx="54038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0">
                <a:latin typeface="Arial"/>
                <a:cs typeface="Arial"/>
              </a:rPr>
              <a:t>US </a:t>
            </a:r>
            <a:r>
              <a:rPr dirty="0" sz="500" spc="-30">
                <a:latin typeface="Arial"/>
                <a:cs typeface="Arial"/>
              </a:rPr>
              <a:t>bachelor</a:t>
            </a:r>
            <a:r>
              <a:rPr dirty="0" sz="500" spc="-45">
                <a:latin typeface="Arial"/>
                <a:cs typeface="Arial"/>
              </a:rPr>
              <a:t> </a:t>
            </a:r>
            <a:r>
              <a:rPr dirty="0" sz="500" spc="-40">
                <a:latin typeface="Arial"/>
                <a:cs typeface="Arial"/>
              </a:rPr>
              <a:t>degree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1565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(4.590)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0.458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(11.54)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14.77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(10.79)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2353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(5.725)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0.273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(9.472)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15.27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(11.84)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7359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(5.463)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0.418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(11.47)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14.79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(10.71)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9936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(8.556)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1.622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(11.26)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13.95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(8.691)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3797" y="1233189"/>
            <a:ext cx="53657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30">
                <a:latin typeface="Arial"/>
                <a:cs typeface="Arial"/>
              </a:rPr>
              <a:t>2 </a:t>
            </a:r>
            <a:r>
              <a:rPr dirty="0" sz="500" spc="-10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11–23)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3797" y="1450421"/>
            <a:ext cx="53657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30">
                <a:latin typeface="Arial"/>
                <a:cs typeface="Arial"/>
              </a:rPr>
              <a:t>3 </a:t>
            </a:r>
            <a:r>
              <a:rPr dirty="0" sz="500" spc="-10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24–45)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6455" y="1233189"/>
            <a:ext cx="249554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 marR="5080" indent="-1651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42.1</a:t>
            </a:r>
            <a:r>
              <a:rPr dirty="0" sz="500" spc="-30">
                <a:latin typeface="Arial"/>
                <a:cs typeface="Arial"/>
              </a:rPr>
              <a:t>3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(7.503)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68.1</a:t>
            </a:r>
            <a:r>
              <a:rPr dirty="0" sz="500" spc="-30">
                <a:latin typeface="Arial"/>
                <a:cs typeface="Arial"/>
              </a:rPr>
              <a:t>0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(11.02)</a:t>
            </a:r>
            <a:endParaRPr sz="5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515"/>
              </a:spcBef>
            </a:pPr>
            <a:r>
              <a:rPr dirty="0" sz="500" spc="-20">
                <a:latin typeface="Arial"/>
                <a:cs typeface="Arial"/>
              </a:rPr>
              <a:t>-4.003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(6.936)</a:t>
            </a:r>
            <a:endParaRPr sz="5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509"/>
              </a:spcBef>
            </a:pPr>
            <a:r>
              <a:rPr dirty="0" sz="500" spc="-20">
                <a:latin typeface="Arial"/>
                <a:cs typeface="Arial"/>
              </a:rPr>
              <a:t>-3.320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(11.26)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3797" y="1677234"/>
            <a:ext cx="791845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44">
                <a:latin typeface="Arial"/>
                <a:cs typeface="Arial"/>
              </a:rPr>
              <a:t>2</a:t>
            </a:r>
            <a:r>
              <a:rPr dirty="0" baseline="11111" sz="750" spc="6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  <a:p>
            <a:pPr marL="12700" marR="5080">
              <a:lnSpc>
                <a:spcPct val="285100"/>
              </a:lnSpc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44">
                <a:latin typeface="Arial"/>
                <a:cs typeface="Arial"/>
              </a:rPr>
              <a:t>3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2</a:t>
            </a:r>
            <a:r>
              <a:rPr dirty="0" baseline="11111" sz="750" spc="22">
                <a:latin typeface="Arial"/>
                <a:cs typeface="Arial"/>
              </a:rPr>
              <a:t>)  </a:t>
            </a: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 spc="-44">
                <a:latin typeface="Arial"/>
                <a:cs typeface="Arial"/>
              </a:rPr>
              <a:t>female</a:t>
            </a:r>
            <a:r>
              <a:rPr dirty="0" baseline="11111" sz="750" spc="44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7416" y="2102116"/>
            <a:ext cx="220979" cy="17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z="500" spc="-20">
                <a:latin typeface="Arial"/>
                <a:cs typeface="Arial"/>
              </a:rPr>
              <a:t>-0.531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(8.717)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5466" y="2328929"/>
            <a:ext cx="2377440" cy="169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565"/>
              </a:lnSpc>
              <a:spcBef>
                <a:spcPts val="100"/>
              </a:spcBef>
              <a:tabLst>
                <a:tab pos="2103120" algn="l"/>
              </a:tabLst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 </a:t>
            </a:r>
            <a:r>
              <a:rPr dirty="0" baseline="11111" sz="750" spc="-60">
                <a:latin typeface="Arial"/>
                <a:cs typeface="Arial"/>
              </a:rPr>
              <a:t>US  </a:t>
            </a:r>
            <a:r>
              <a:rPr dirty="0" baseline="11111" sz="750" spc="-44">
                <a:latin typeface="Arial"/>
                <a:cs typeface="Arial"/>
              </a:rPr>
              <a:t>bachelor</a:t>
            </a:r>
            <a:r>
              <a:rPr dirty="0" baseline="11111" sz="750" spc="-60">
                <a:latin typeface="Arial"/>
                <a:cs typeface="Arial"/>
              </a:rPr>
              <a:t> degree</a:t>
            </a:r>
            <a:r>
              <a:rPr dirty="0" baseline="11111" sz="750" spc="75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	</a:t>
            </a:r>
            <a:r>
              <a:rPr dirty="0" baseline="11111" sz="750" spc="-22">
                <a:latin typeface="Arial"/>
                <a:cs typeface="Arial"/>
              </a:rPr>
              <a:t>-22.36</a:t>
            </a:r>
            <a:r>
              <a:rPr dirty="0" baseline="39682" sz="525" spc="-22" i="1">
                <a:latin typeface="Menlo"/>
                <a:cs typeface="Menlo"/>
              </a:rPr>
              <a:t>∗∗</a:t>
            </a:r>
            <a:endParaRPr baseline="39682" sz="525">
              <a:latin typeface="Menlo"/>
              <a:cs typeface="Menlo"/>
            </a:endParaRPr>
          </a:p>
          <a:p>
            <a:pPr marL="12700">
              <a:lnSpc>
                <a:spcPts val="565"/>
              </a:lnSpc>
              <a:tabLst>
                <a:tab pos="2117090" algn="l"/>
              </a:tabLst>
            </a:pP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5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(9.337)</a:t>
            </a:r>
            <a:r>
              <a:rPr dirty="0" u="sng" sz="5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8166" y="2806122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53797" y="2484825"/>
            <a:ext cx="831850" cy="40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</a:t>
            </a:r>
            <a:r>
              <a:rPr dirty="0" baseline="11111" sz="750" spc="-104">
                <a:latin typeface="Arial"/>
                <a:cs typeface="Arial"/>
              </a:rPr>
              <a:t>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11111" sz="750" spc="-30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F-test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1 </a:t>
            </a:r>
            <a:r>
              <a:rPr dirty="0" baseline="11111" sz="750" spc="142">
                <a:latin typeface="Arial"/>
                <a:cs typeface="Arial"/>
              </a:rPr>
              <a:t>=</a:t>
            </a:r>
            <a:r>
              <a:rPr dirty="0" baseline="11111" sz="750" spc="-150">
                <a:latin typeface="Arial"/>
                <a:cs typeface="Arial"/>
              </a:rPr>
              <a:t> </a:t>
            </a:r>
            <a:r>
              <a:rPr dirty="0" baseline="11111" sz="750" spc="-44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</a:t>
            </a:r>
            <a:r>
              <a:rPr dirty="0" baseline="11111" sz="750" spc="-104">
                <a:latin typeface="Arial"/>
                <a:cs typeface="Arial"/>
              </a:rPr>
              <a:t>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 marR="5080">
              <a:lnSpc>
                <a:spcPts val="550"/>
              </a:lnSpc>
              <a:spcBef>
                <a:spcPts val="65"/>
              </a:spcBef>
            </a:pPr>
            <a:r>
              <a:rPr dirty="0" baseline="11111" sz="750" spc="-30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F-test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2 </a:t>
            </a:r>
            <a:r>
              <a:rPr dirty="0" baseline="11111" sz="750" spc="142">
                <a:latin typeface="Arial"/>
                <a:cs typeface="Arial"/>
              </a:rPr>
              <a:t>= </a:t>
            </a:r>
            <a:r>
              <a:rPr dirty="0" baseline="11111" sz="750" spc="-44">
                <a:latin typeface="Arial"/>
                <a:cs typeface="Arial"/>
              </a:rPr>
              <a:t>0  </a:t>
            </a:r>
            <a:r>
              <a:rPr dirty="0" sz="500" spc="-25">
                <a:latin typeface="Arial"/>
                <a:cs typeface="Arial"/>
              </a:rPr>
              <a:t>mean(dependent</a:t>
            </a:r>
            <a:r>
              <a:rPr dirty="0" sz="500" spc="15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variable)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0552" y="2475238"/>
            <a:ext cx="108140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8.6290       11.9195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2.1511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0.1906        0.1418      </a:t>
            </a:r>
            <a:r>
              <a:rPr dirty="0" sz="500" spc="45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0.5991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9.3116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0.4121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500" spc="-25">
                <a:latin typeface="Arial"/>
                <a:cs typeface="Arial"/>
              </a:rPr>
              <a:t>137.80 137.80 137.80</a:t>
            </a:r>
            <a:r>
              <a:rPr dirty="0" sz="500" spc="4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137.80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28166" y="2885343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53797" y="2863699"/>
            <a:ext cx="36830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9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Observations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09"/>
              </a:lnSpc>
            </a:pPr>
            <a:r>
              <a:rPr dirty="0" baseline="-22222" sz="750" spc="-7" i="1">
                <a:latin typeface="Arial"/>
                <a:cs typeface="Arial"/>
              </a:rPr>
              <a:t>R</a:t>
            </a:r>
            <a:r>
              <a:rPr dirty="0" sz="350" spc="-5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6409" y="2863699"/>
            <a:ext cx="1049655" cy="17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  <a:tabLst>
                <a:tab pos="311785" algn="l"/>
                <a:tab pos="607060" algn="l"/>
                <a:tab pos="899794" algn="l"/>
              </a:tabLst>
            </a:pPr>
            <a:r>
              <a:rPr dirty="0" sz="500" spc="-30">
                <a:latin typeface="Arial"/>
                <a:cs typeface="Arial"/>
              </a:rPr>
              <a:t>1183	1183	1183	1183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02895" algn="l"/>
                <a:tab pos="598170" algn="l"/>
                <a:tab pos="890905" algn="l"/>
              </a:tabLst>
            </a:pPr>
            <a:r>
              <a:rPr dirty="0" sz="500" spc="-25">
                <a:latin typeface="Arial"/>
                <a:cs typeface="Arial"/>
              </a:rPr>
              <a:t>0.125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0.081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0.125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0.129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28166" y="3041240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28166" y="3056573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53797" y="3039836"/>
            <a:ext cx="2141220" cy="33274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94360">
              <a:lnSpc>
                <a:spcPct val="125800"/>
              </a:lnSpc>
              <a:spcBef>
                <a:spcPts val="40"/>
              </a:spcBef>
            </a:pPr>
            <a:r>
              <a:rPr dirty="0" sz="400" spc="-5">
                <a:latin typeface="Arial"/>
                <a:cs typeface="Arial"/>
              </a:rPr>
              <a:t>Standard </a:t>
            </a:r>
            <a:r>
              <a:rPr dirty="0" sz="400" spc="-10">
                <a:latin typeface="Arial"/>
                <a:cs typeface="Arial"/>
              </a:rPr>
              <a:t>errors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15">
                <a:latin typeface="Arial"/>
                <a:cs typeface="Arial"/>
              </a:rPr>
              <a:t>parentheses </a:t>
            </a:r>
            <a:r>
              <a:rPr dirty="0" sz="400" spc="-10">
                <a:latin typeface="Arial"/>
                <a:cs typeface="Arial"/>
              </a:rPr>
              <a:t>and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clustered </a:t>
            </a:r>
            <a:r>
              <a:rPr dirty="0" sz="400" spc="-10">
                <a:latin typeface="Arial"/>
                <a:cs typeface="Arial"/>
              </a:rPr>
              <a:t>by </a:t>
            </a:r>
            <a:r>
              <a:rPr dirty="0" sz="400">
                <a:latin typeface="Arial"/>
                <a:cs typeface="Arial"/>
              </a:rPr>
              <a:t>cohort </a:t>
            </a:r>
            <a:r>
              <a:rPr dirty="0" sz="400" spc="-10">
                <a:latin typeface="Arial"/>
                <a:cs typeface="Arial"/>
              </a:rPr>
              <a:t>level.  </a:t>
            </a:r>
            <a:r>
              <a:rPr dirty="0" sz="400">
                <a:latin typeface="Arial"/>
                <a:cs typeface="Arial"/>
              </a:rPr>
              <a:t>The </a:t>
            </a:r>
            <a:r>
              <a:rPr dirty="0" sz="400" spc="-5">
                <a:latin typeface="Arial"/>
                <a:cs typeface="Arial"/>
              </a:rPr>
              <a:t>department </a:t>
            </a:r>
            <a:r>
              <a:rPr dirty="0" sz="400" spc="-10">
                <a:latin typeface="Arial"/>
                <a:cs typeface="Arial"/>
              </a:rPr>
              <a:t>ranks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quoted </a:t>
            </a:r>
            <a:r>
              <a:rPr dirty="0" sz="400">
                <a:latin typeface="Arial"/>
                <a:cs typeface="Arial"/>
              </a:rPr>
              <a:t>from </a:t>
            </a:r>
            <a:r>
              <a:rPr dirty="0" sz="400" spc="-5" i="1">
                <a:latin typeface="Arial"/>
                <a:cs typeface="Arial"/>
              </a:rPr>
              <a:t>econphd.net rankings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10" i="1">
                <a:latin typeface="Arial"/>
                <a:cs typeface="Arial"/>
              </a:rPr>
              <a:t>2004</a:t>
            </a:r>
            <a:r>
              <a:rPr dirty="0" sz="400" spc="-10">
                <a:latin typeface="Arial"/>
                <a:cs typeface="Arial"/>
              </a:rPr>
              <a:t>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>
                <a:latin typeface="Arial"/>
                <a:cs typeface="Arial"/>
              </a:rPr>
              <a:t>Department </a:t>
            </a:r>
            <a:r>
              <a:rPr dirty="0" sz="400" spc="-10">
                <a:latin typeface="Arial"/>
                <a:cs typeface="Arial"/>
              </a:rPr>
              <a:t>and </a:t>
            </a:r>
            <a:r>
              <a:rPr dirty="0" sz="400" spc="-5">
                <a:latin typeface="Arial"/>
                <a:cs typeface="Arial"/>
              </a:rPr>
              <a:t>fields </a:t>
            </a:r>
            <a:r>
              <a:rPr dirty="0" sz="400" spc="5">
                <a:latin typeface="Arial"/>
                <a:cs typeface="Arial"/>
              </a:rPr>
              <a:t>of </a:t>
            </a:r>
            <a:r>
              <a:rPr dirty="0" sz="400">
                <a:latin typeface="Arial"/>
                <a:cs typeface="Arial"/>
              </a:rPr>
              <a:t>study </a:t>
            </a:r>
            <a:r>
              <a:rPr dirty="0" sz="400" spc="-5">
                <a:latin typeface="Arial"/>
                <a:cs typeface="Arial"/>
              </a:rPr>
              <a:t>fixed </a:t>
            </a:r>
            <a:r>
              <a:rPr dirty="0" sz="400" spc="-10">
                <a:latin typeface="Arial"/>
                <a:cs typeface="Arial"/>
              </a:rPr>
              <a:t>effects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included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5">
                <a:latin typeface="Arial"/>
                <a:cs typeface="Arial"/>
              </a:rPr>
              <a:t>the </a:t>
            </a:r>
            <a:r>
              <a:rPr dirty="0" sz="400">
                <a:latin typeface="Arial"/>
                <a:cs typeface="Arial"/>
              </a:rPr>
              <a:t>estimation </a:t>
            </a:r>
            <a:r>
              <a:rPr dirty="0" sz="400" spc="-10">
                <a:latin typeface="Arial"/>
                <a:cs typeface="Arial"/>
              </a:rPr>
              <a:t>except </a:t>
            </a:r>
            <a:r>
              <a:rPr dirty="0" sz="400" spc="-5">
                <a:latin typeface="Arial"/>
                <a:cs typeface="Arial"/>
              </a:rPr>
              <a:t>column</a:t>
            </a:r>
            <a:r>
              <a:rPr dirty="0" sz="400" spc="70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(2)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27777" sz="450" spc="15" i="1">
                <a:latin typeface="Menlo"/>
                <a:cs typeface="Menlo"/>
              </a:rPr>
              <a:t>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0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10,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15" i="1">
                <a:latin typeface="Menlo"/>
                <a:cs typeface="Menlo"/>
              </a:rPr>
              <a:t>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05,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15" i="1">
                <a:latin typeface="Menlo"/>
                <a:cs typeface="Menlo"/>
              </a:rPr>
              <a:t>∗∗∗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348512" y="3342177"/>
            <a:ext cx="2159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27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3: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10">
                <a:solidFill>
                  <a:srgbClr val="FFF200"/>
                </a:solidFill>
              </a:rPr>
              <a:t>initial-placement </a:t>
            </a:r>
            <a:r>
              <a:rPr dirty="0" sz="900" spc="-20">
                <a:solidFill>
                  <a:srgbClr val="FFF200"/>
                </a:solidFill>
              </a:rPr>
              <a:t>ranking </a:t>
            </a:r>
            <a:r>
              <a:rPr dirty="0" sz="900" spc="-10">
                <a:solidFill>
                  <a:srgbClr val="FFF200"/>
                </a:solidFill>
              </a:rPr>
              <a:t>for </a:t>
            </a:r>
            <a:r>
              <a:rPr dirty="0" sz="900" spc="-35">
                <a:solidFill>
                  <a:srgbClr val="FFF200"/>
                </a:solidFill>
              </a:rPr>
              <a:t>those </a:t>
            </a:r>
            <a:r>
              <a:rPr dirty="0" sz="900" spc="-30">
                <a:solidFill>
                  <a:srgbClr val="FFF200"/>
                </a:solidFill>
              </a:rPr>
              <a:t>who </a:t>
            </a:r>
            <a:r>
              <a:rPr dirty="0" sz="900" spc="-45">
                <a:solidFill>
                  <a:srgbClr val="FFF200"/>
                </a:solidFill>
              </a:rPr>
              <a:t>placed</a:t>
            </a:r>
            <a:r>
              <a:rPr dirty="0" sz="900">
                <a:solidFill>
                  <a:srgbClr val="FFF200"/>
                </a:solidFill>
              </a:rPr>
              <a:t>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55">
                <a:solidFill>
                  <a:srgbClr val="FFF200"/>
                </a:solidFill>
              </a:rPr>
              <a:t>R1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1128166" y="508577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8166" y="523911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8166" y="60313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53797" y="591076"/>
            <a:ext cx="55054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37">
                <a:latin typeface="Arial"/>
                <a:cs typeface="Arial"/>
              </a:rPr>
              <a:t>unemployment </a:t>
            </a:r>
            <a:r>
              <a:rPr dirty="0" baseline="11111" sz="750" spc="7">
                <a:latin typeface="Arial"/>
                <a:cs typeface="Arial"/>
              </a:rPr>
              <a:t>(</a:t>
            </a: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</a:t>
            </a:r>
            <a:r>
              <a:rPr dirty="0" sz="350" spc="-35" i="1">
                <a:latin typeface="Arial"/>
                <a:cs typeface="Arial"/>
              </a:rPr>
              <a:t> </a:t>
            </a:r>
            <a:r>
              <a:rPr dirty="0" baseline="11111" sz="750" spc="37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8634" y="502267"/>
            <a:ext cx="223520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59690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(1)  </a:t>
            </a:r>
            <a:r>
              <a:rPr dirty="0" sz="500" spc="-25">
                <a:solidFill>
                  <a:srgbClr val="0000FF"/>
                </a:solidFill>
                <a:latin typeface="Arial"/>
                <a:cs typeface="Arial"/>
              </a:rPr>
              <a:t>12.3</a:t>
            </a:r>
            <a:r>
              <a:rPr dirty="0" sz="500" spc="-3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baseline="31746" sz="525" spc="-7" i="1">
                <a:solidFill>
                  <a:srgbClr val="0000FF"/>
                </a:solidFill>
                <a:latin typeface="Menlo"/>
                <a:cs typeface="Menlo"/>
              </a:rPr>
              <a:t>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564" y="502267"/>
            <a:ext cx="197485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6355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(2)  </a:t>
            </a:r>
            <a:r>
              <a:rPr dirty="0" sz="500" spc="-25">
                <a:latin typeface="Arial"/>
                <a:cs typeface="Arial"/>
              </a:rPr>
              <a:t>12.6</a:t>
            </a:r>
            <a:r>
              <a:rPr dirty="0" sz="500" spc="-30">
                <a:latin typeface="Arial"/>
                <a:cs typeface="Arial"/>
              </a:rPr>
              <a:t>3</a:t>
            </a:r>
            <a:r>
              <a:rPr dirty="0" baseline="31746" sz="525" spc="-7" i="1">
                <a:latin typeface="Menlo"/>
                <a:cs typeface="Menlo"/>
              </a:rPr>
              <a:t>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7574" y="502267"/>
            <a:ext cx="197485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6355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(3)  </a:t>
            </a:r>
            <a:r>
              <a:rPr dirty="0" sz="500" spc="-25">
                <a:latin typeface="Arial"/>
                <a:cs typeface="Arial"/>
              </a:rPr>
              <a:t>12.4</a:t>
            </a:r>
            <a:r>
              <a:rPr dirty="0" sz="500" spc="-30">
                <a:latin typeface="Arial"/>
                <a:cs typeface="Arial"/>
              </a:rPr>
              <a:t>5</a:t>
            </a:r>
            <a:r>
              <a:rPr dirty="0" baseline="31746" sz="525" spc="-7" i="1">
                <a:latin typeface="Menlo"/>
                <a:cs typeface="Menlo"/>
              </a:rPr>
              <a:t>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7058" y="502267"/>
            <a:ext cx="223520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59690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(4)  </a:t>
            </a:r>
            <a:r>
              <a:rPr dirty="0" sz="500" spc="-25">
                <a:latin typeface="Arial"/>
                <a:cs typeface="Arial"/>
              </a:rPr>
              <a:t>24.5</a:t>
            </a:r>
            <a:r>
              <a:rPr dirty="0" sz="500" spc="-30">
                <a:latin typeface="Arial"/>
                <a:cs typeface="Arial"/>
              </a:rPr>
              <a:t>1</a:t>
            </a:r>
            <a:r>
              <a:rPr dirty="0" baseline="31746" sz="525" spc="-7" i="1">
                <a:latin typeface="Menlo"/>
                <a:cs typeface="Menlo"/>
              </a:rPr>
              <a:t>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3797" y="798726"/>
            <a:ext cx="19875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Arial"/>
                <a:cs typeface="Arial"/>
              </a:rPr>
              <a:t>female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3797" y="1015958"/>
            <a:ext cx="54038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0">
                <a:latin typeface="Arial"/>
                <a:cs typeface="Arial"/>
              </a:rPr>
              <a:t>US </a:t>
            </a:r>
            <a:r>
              <a:rPr dirty="0" sz="500" spc="-30">
                <a:latin typeface="Arial"/>
                <a:cs typeface="Arial"/>
              </a:rPr>
              <a:t>bachelor</a:t>
            </a:r>
            <a:r>
              <a:rPr dirty="0" sz="500" spc="-45">
                <a:latin typeface="Arial"/>
                <a:cs typeface="Arial"/>
              </a:rPr>
              <a:t> </a:t>
            </a:r>
            <a:r>
              <a:rPr dirty="0" sz="500" spc="-40">
                <a:latin typeface="Arial"/>
                <a:cs typeface="Arial"/>
              </a:rPr>
              <a:t>degree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1565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(4.590)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0.458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(11.54)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14.77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(10.79)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2353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(5.725)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0.273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(9.472)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15.27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(11.84)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7359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(5.463)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0.418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(11.47)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14.79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(10.71)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9936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(8.556)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1.622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(11.26)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13.95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(8.691)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3797" y="1233189"/>
            <a:ext cx="53657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30">
                <a:latin typeface="Arial"/>
                <a:cs typeface="Arial"/>
              </a:rPr>
              <a:t>2 </a:t>
            </a:r>
            <a:r>
              <a:rPr dirty="0" sz="500" spc="-10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11–23)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3797" y="1450421"/>
            <a:ext cx="53657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30">
                <a:latin typeface="Arial"/>
                <a:cs typeface="Arial"/>
              </a:rPr>
              <a:t>3 </a:t>
            </a:r>
            <a:r>
              <a:rPr dirty="0" sz="500" spc="-10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24–45)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6455" y="1233189"/>
            <a:ext cx="249554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 marR="5080" indent="-1651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42.1</a:t>
            </a:r>
            <a:r>
              <a:rPr dirty="0" sz="500" spc="-30">
                <a:latin typeface="Arial"/>
                <a:cs typeface="Arial"/>
              </a:rPr>
              <a:t>3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(7.503)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68.1</a:t>
            </a:r>
            <a:r>
              <a:rPr dirty="0" sz="500" spc="-30">
                <a:latin typeface="Arial"/>
                <a:cs typeface="Arial"/>
              </a:rPr>
              <a:t>0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(11.02)</a:t>
            </a:r>
            <a:endParaRPr sz="5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515"/>
              </a:spcBef>
            </a:pPr>
            <a:r>
              <a:rPr dirty="0" sz="500" spc="-20">
                <a:latin typeface="Arial"/>
                <a:cs typeface="Arial"/>
              </a:rPr>
              <a:t>-4.003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(6.936)</a:t>
            </a:r>
            <a:endParaRPr sz="5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509"/>
              </a:spcBef>
            </a:pPr>
            <a:r>
              <a:rPr dirty="0" sz="500" spc="-20">
                <a:latin typeface="Arial"/>
                <a:cs typeface="Arial"/>
              </a:rPr>
              <a:t>-3.320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(11.26)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3797" y="1677234"/>
            <a:ext cx="791845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44">
                <a:latin typeface="Arial"/>
                <a:cs typeface="Arial"/>
              </a:rPr>
              <a:t>2</a:t>
            </a:r>
            <a:r>
              <a:rPr dirty="0" baseline="11111" sz="750" spc="6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  <a:p>
            <a:pPr marL="12700" marR="5080">
              <a:lnSpc>
                <a:spcPct val="285100"/>
              </a:lnSpc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44">
                <a:latin typeface="Arial"/>
                <a:cs typeface="Arial"/>
              </a:rPr>
              <a:t>3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2</a:t>
            </a:r>
            <a:r>
              <a:rPr dirty="0" baseline="11111" sz="750" spc="22">
                <a:latin typeface="Arial"/>
                <a:cs typeface="Arial"/>
              </a:rPr>
              <a:t>)  </a:t>
            </a: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 spc="-44">
                <a:latin typeface="Arial"/>
                <a:cs typeface="Arial"/>
              </a:rPr>
              <a:t>female</a:t>
            </a:r>
            <a:r>
              <a:rPr dirty="0" baseline="11111" sz="750" spc="44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7416" y="2102116"/>
            <a:ext cx="220979" cy="17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z="500" spc="-20">
                <a:latin typeface="Arial"/>
                <a:cs typeface="Arial"/>
              </a:rPr>
              <a:t>-0.531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(8.717)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5466" y="2328929"/>
            <a:ext cx="2377440" cy="169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565"/>
              </a:lnSpc>
              <a:spcBef>
                <a:spcPts val="100"/>
              </a:spcBef>
              <a:tabLst>
                <a:tab pos="2103120" algn="l"/>
              </a:tabLst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 </a:t>
            </a:r>
            <a:r>
              <a:rPr dirty="0" baseline="11111" sz="750" spc="-60">
                <a:latin typeface="Arial"/>
                <a:cs typeface="Arial"/>
              </a:rPr>
              <a:t>US  </a:t>
            </a:r>
            <a:r>
              <a:rPr dirty="0" baseline="11111" sz="750" spc="-44">
                <a:latin typeface="Arial"/>
                <a:cs typeface="Arial"/>
              </a:rPr>
              <a:t>bachelor</a:t>
            </a:r>
            <a:r>
              <a:rPr dirty="0" baseline="11111" sz="750" spc="-60">
                <a:latin typeface="Arial"/>
                <a:cs typeface="Arial"/>
              </a:rPr>
              <a:t> degree</a:t>
            </a:r>
            <a:r>
              <a:rPr dirty="0" baseline="11111" sz="750" spc="75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	</a:t>
            </a:r>
            <a:r>
              <a:rPr dirty="0" baseline="11111" sz="750" spc="-22">
                <a:latin typeface="Arial"/>
                <a:cs typeface="Arial"/>
              </a:rPr>
              <a:t>-22.36</a:t>
            </a:r>
            <a:r>
              <a:rPr dirty="0" baseline="39682" sz="525" spc="-22" i="1">
                <a:latin typeface="Menlo"/>
                <a:cs typeface="Menlo"/>
              </a:rPr>
              <a:t>∗∗</a:t>
            </a:r>
            <a:endParaRPr baseline="39682" sz="525">
              <a:latin typeface="Menlo"/>
              <a:cs typeface="Menlo"/>
            </a:endParaRPr>
          </a:p>
          <a:p>
            <a:pPr marL="12700">
              <a:lnSpc>
                <a:spcPts val="565"/>
              </a:lnSpc>
              <a:tabLst>
                <a:tab pos="2117090" algn="l"/>
              </a:tabLst>
            </a:pP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5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(9.337)</a:t>
            </a:r>
            <a:r>
              <a:rPr dirty="0" u="sng" sz="5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8166" y="2806122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53797" y="2484825"/>
            <a:ext cx="831850" cy="40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</a:t>
            </a:r>
            <a:r>
              <a:rPr dirty="0" baseline="11111" sz="750" spc="-104">
                <a:latin typeface="Arial"/>
                <a:cs typeface="Arial"/>
              </a:rPr>
              <a:t>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11111" sz="750" spc="-30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F-test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1 </a:t>
            </a:r>
            <a:r>
              <a:rPr dirty="0" baseline="11111" sz="750" spc="142">
                <a:latin typeface="Arial"/>
                <a:cs typeface="Arial"/>
              </a:rPr>
              <a:t>=</a:t>
            </a:r>
            <a:r>
              <a:rPr dirty="0" baseline="11111" sz="750" spc="-150">
                <a:latin typeface="Arial"/>
                <a:cs typeface="Arial"/>
              </a:rPr>
              <a:t> </a:t>
            </a:r>
            <a:r>
              <a:rPr dirty="0" baseline="11111" sz="750" spc="-44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</a:t>
            </a:r>
            <a:r>
              <a:rPr dirty="0" baseline="11111" sz="750" spc="-104">
                <a:latin typeface="Arial"/>
                <a:cs typeface="Arial"/>
              </a:rPr>
              <a:t>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 marR="5080">
              <a:lnSpc>
                <a:spcPts val="550"/>
              </a:lnSpc>
              <a:spcBef>
                <a:spcPts val="65"/>
              </a:spcBef>
            </a:pPr>
            <a:r>
              <a:rPr dirty="0" baseline="11111" sz="750" spc="-30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F-test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2 </a:t>
            </a:r>
            <a:r>
              <a:rPr dirty="0" baseline="11111" sz="750" spc="142">
                <a:latin typeface="Arial"/>
                <a:cs typeface="Arial"/>
              </a:rPr>
              <a:t>= </a:t>
            </a:r>
            <a:r>
              <a:rPr dirty="0" baseline="11111" sz="750" spc="-44">
                <a:latin typeface="Arial"/>
                <a:cs typeface="Arial"/>
              </a:rPr>
              <a:t>0  </a:t>
            </a:r>
            <a:r>
              <a:rPr dirty="0" sz="500" spc="-25">
                <a:latin typeface="Arial"/>
                <a:cs typeface="Arial"/>
              </a:rPr>
              <a:t>mean(dependent</a:t>
            </a:r>
            <a:r>
              <a:rPr dirty="0" sz="500" spc="15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variable)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0552" y="2475238"/>
            <a:ext cx="108140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8.6290       11.9195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2.1511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0.1906        0.1418      </a:t>
            </a:r>
            <a:r>
              <a:rPr dirty="0" sz="500" spc="45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0.5991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9.3116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0.4121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500" spc="-25">
                <a:latin typeface="Arial"/>
                <a:cs typeface="Arial"/>
              </a:rPr>
              <a:t>137.80 137.80 137.80</a:t>
            </a:r>
            <a:r>
              <a:rPr dirty="0" sz="500" spc="4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137.80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28166" y="2885343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53797" y="2863699"/>
            <a:ext cx="36830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9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Observations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09"/>
              </a:lnSpc>
            </a:pPr>
            <a:r>
              <a:rPr dirty="0" baseline="-22222" sz="750" spc="-7" i="1">
                <a:latin typeface="Arial"/>
                <a:cs typeface="Arial"/>
              </a:rPr>
              <a:t>R</a:t>
            </a:r>
            <a:r>
              <a:rPr dirty="0" sz="350" spc="-5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6409" y="2863699"/>
            <a:ext cx="1049655" cy="17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  <a:tabLst>
                <a:tab pos="311785" algn="l"/>
                <a:tab pos="607060" algn="l"/>
                <a:tab pos="899794" algn="l"/>
              </a:tabLst>
            </a:pPr>
            <a:r>
              <a:rPr dirty="0" sz="500" spc="-30">
                <a:latin typeface="Arial"/>
                <a:cs typeface="Arial"/>
              </a:rPr>
              <a:t>1183	1183	1183	1183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02895" algn="l"/>
                <a:tab pos="598170" algn="l"/>
                <a:tab pos="890905" algn="l"/>
              </a:tabLst>
            </a:pPr>
            <a:r>
              <a:rPr dirty="0" sz="500" spc="-25">
                <a:latin typeface="Arial"/>
                <a:cs typeface="Arial"/>
              </a:rPr>
              <a:t>0.125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0.081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0.125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0.129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28166" y="3041240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28166" y="3056573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53797" y="3039836"/>
            <a:ext cx="2141220" cy="33274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94360">
              <a:lnSpc>
                <a:spcPct val="125800"/>
              </a:lnSpc>
              <a:spcBef>
                <a:spcPts val="40"/>
              </a:spcBef>
            </a:pPr>
            <a:r>
              <a:rPr dirty="0" sz="400" spc="-5">
                <a:latin typeface="Arial"/>
                <a:cs typeface="Arial"/>
              </a:rPr>
              <a:t>Standard </a:t>
            </a:r>
            <a:r>
              <a:rPr dirty="0" sz="400" spc="-10">
                <a:latin typeface="Arial"/>
                <a:cs typeface="Arial"/>
              </a:rPr>
              <a:t>errors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15">
                <a:latin typeface="Arial"/>
                <a:cs typeface="Arial"/>
              </a:rPr>
              <a:t>parentheses </a:t>
            </a:r>
            <a:r>
              <a:rPr dirty="0" sz="400" spc="-10">
                <a:latin typeface="Arial"/>
                <a:cs typeface="Arial"/>
              </a:rPr>
              <a:t>and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clustered </a:t>
            </a:r>
            <a:r>
              <a:rPr dirty="0" sz="400" spc="-10">
                <a:latin typeface="Arial"/>
                <a:cs typeface="Arial"/>
              </a:rPr>
              <a:t>by </a:t>
            </a:r>
            <a:r>
              <a:rPr dirty="0" sz="400">
                <a:latin typeface="Arial"/>
                <a:cs typeface="Arial"/>
              </a:rPr>
              <a:t>cohort </a:t>
            </a:r>
            <a:r>
              <a:rPr dirty="0" sz="400" spc="-10">
                <a:latin typeface="Arial"/>
                <a:cs typeface="Arial"/>
              </a:rPr>
              <a:t>level.  </a:t>
            </a:r>
            <a:r>
              <a:rPr dirty="0" sz="400">
                <a:latin typeface="Arial"/>
                <a:cs typeface="Arial"/>
              </a:rPr>
              <a:t>The </a:t>
            </a:r>
            <a:r>
              <a:rPr dirty="0" sz="400" spc="-5">
                <a:latin typeface="Arial"/>
                <a:cs typeface="Arial"/>
              </a:rPr>
              <a:t>department </a:t>
            </a:r>
            <a:r>
              <a:rPr dirty="0" sz="400" spc="-10">
                <a:latin typeface="Arial"/>
                <a:cs typeface="Arial"/>
              </a:rPr>
              <a:t>ranks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quoted </a:t>
            </a:r>
            <a:r>
              <a:rPr dirty="0" sz="400">
                <a:latin typeface="Arial"/>
                <a:cs typeface="Arial"/>
              </a:rPr>
              <a:t>from </a:t>
            </a:r>
            <a:r>
              <a:rPr dirty="0" sz="400" spc="-5" i="1">
                <a:latin typeface="Arial"/>
                <a:cs typeface="Arial"/>
              </a:rPr>
              <a:t>econphd.net rankings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10" i="1">
                <a:latin typeface="Arial"/>
                <a:cs typeface="Arial"/>
              </a:rPr>
              <a:t>2004</a:t>
            </a:r>
            <a:r>
              <a:rPr dirty="0" sz="400" spc="-10">
                <a:latin typeface="Arial"/>
                <a:cs typeface="Arial"/>
              </a:rPr>
              <a:t>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>
                <a:latin typeface="Arial"/>
                <a:cs typeface="Arial"/>
              </a:rPr>
              <a:t>Department </a:t>
            </a:r>
            <a:r>
              <a:rPr dirty="0" sz="400" spc="-10">
                <a:latin typeface="Arial"/>
                <a:cs typeface="Arial"/>
              </a:rPr>
              <a:t>and </a:t>
            </a:r>
            <a:r>
              <a:rPr dirty="0" sz="400" spc="-5">
                <a:latin typeface="Arial"/>
                <a:cs typeface="Arial"/>
              </a:rPr>
              <a:t>fields </a:t>
            </a:r>
            <a:r>
              <a:rPr dirty="0" sz="400" spc="5">
                <a:latin typeface="Arial"/>
                <a:cs typeface="Arial"/>
              </a:rPr>
              <a:t>of </a:t>
            </a:r>
            <a:r>
              <a:rPr dirty="0" sz="400">
                <a:latin typeface="Arial"/>
                <a:cs typeface="Arial"/>
              </a:rPr>
              <a:t>study </a:t>
            </a:r>
            <a:r>
              <a:rPr dirty="0" sz="400" spc="-5">
                <a:latin typeface="Arial"/>
                <a:cs typeface="Arial"/>
              </a:rPr>
              <a:t>fixed </a:t>
            </a:r>
            <a:r>
              <a:rPr dirty="0" sz="400" spc="-10">
                <a:latin typeface="Arial"/>
                <a:cs typeface="Arial"/>
              </a:rPr>
              <a:t>effects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included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5">
                <a:latin typeface="Arial"/>
                <a:cs typeface="Arial"/>
              </a:rPr>
              <a:t>the </a:t>
            </a:r>
            <a:r>
              <a:rPr dirty="0" sz="400">
                <a:latin typeface="Arial"/>
                <a:cs typeface="Arial"/>
              </a:rPr>
              <a:t>estimation </a:t>
            </a:r>
            <a:r>
              <a:rPr dirty="0" sz="400" spc="-10">
                <a:latin typeface="Arial"/>
                <a:cs typeface="Arial"/>
              </a:rPr>
              <a:t>except </a:t>
            </a:r>
            <a:r>
              <a:rPr dirty="0" sz="400" spc="-5">
                <a:latin typeface="Arial"/>
                <a:cs typeface="Arial"/>
              </a:rPr>
              <a:t>column</a:t>
            </a:r>
            <a:r>
              <a:rPr dirty="0" sz="400" spc="70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(2)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27777" sz="450" spc="15" i="1">
                <a:latin typeface="Menlo"/>
                <a:cs typeface="Menlo"/>
              </a:rPr>
              <a:t>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0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10,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15" i="1">
                <a:latin typeface="Menlo"/>
                <a:cs typeface="Menlo"/>
              </a:rPr>
              <a:t>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05,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15" i="1">
                <a:latin typeface="Menlo"/>
                <a:cs typeface="Menlo"/>
              </a:rPr>
              <a:t>∗∗∗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348512" y="3342177"/>
            <a:ext cx="2159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27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3: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10">
                <a:solidFill>
                  <a:srgbClr val="FFF200"/>
                </a:solidFill>
              </a:rPr>
              <a:t>initial-placement </a:t>
            </a:r>
            <a:r>
              <a:rPr dirty="0" sz="900" spc="-20">
                <a:solidFill>
                  <a:srgbClr val="FFF200"/>
                </a:solidFill>
              </a:rPr>
              <a:t>ranking </a:t>
            </a:r>
            <a:r>
              <a:rPr dirty="0" sz="900" spc="-10">
                <a:solidFill>
                  <a:srgbClr val="FFF200"/>
                </a:solidFill>
              </a:rPr>
              <a:t>for </a:t>
            </a:r>
            <a:r>
              <a:rPr dirty="0" sz="900" spc="-35">
                <a:solidFill>
                  <a:srgbClr val="FFF200"/>
                </a:solidFill>
              </a:rPr>
              <a:t>those </a:t>
            </a:r>
            <a:r>
              <a:rPr dirty="0" sz="900" spc="-30">
                <a:solidFill>
                  <a:srgbClr val="FFF200"/>
                </a:solidFill>
              </a:rPr>
              <a:t>who </a:t>
            </a:r>
            <a:r>
              <a:rPr dirty="0" sz="900" spc="-45">
                <a:solidFill>
                  <a:srgbClr val="FFF200"/>
                </a:solidFill>
              </a:rPr>
              <a:t>placed</a:t>
            </a:r>
            <a:r>
              <a:rPr dirty="0" sz="900">
                <a:solidFill>
                  <a:srgbClr val="FFF200"/>
                </a:solidFill>
              </a:rPr>
              <a:t>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55">
                <a:solidFill>
                  <a:srgbClr val="FFF200"/>
                </a:solidFill>
              </a:rPr>
              <a:t>R1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1128166" y="508577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8166" y="523911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8166" y="60313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53797" y="591076"/>
            <a:ext cx="55054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37">
                <a:latin typeface="Arial"/>
                <a:cs typeface="Arial"/>
              </a:rPr>
              <a:t>unemployment </a:t>
            </a:r>
            <a:r>
              <a:rPr dirty="0" baseline="11111" sz="750" spc="7">
                <a:latin typeface="Arial"/>
                <a:cs typeface="Arial"/>
              </a:rPr>
              <a:t>(</a:t>
            </a: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</a:t>
            </a:r>
            <a:r>
              <a:rPr dirty="0" sz="350" spc="-35" i="1">
                <a:latin typeface="Arial"/>
                <a:cs typeface="Arial"/>
              </a:rPr>
              <a:t> </a:t>
            </a:r>
            <a:r>
              <a:rPr dirty="0" baseline="11111" sz="750" spc="37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8634" y="502267"/>
            <a:ext cx="223520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59690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(1)  </a:t>
            </a:r>
            <a:r>
              <a:rPr dirty="0" sz="500" spc="-25">
                <a:latin typeface="Arial"/>
                <a:cs typeface="Arial"/>
              </a:rPr>
              <a:t>12.3</a:t>
            </a:r>
            <a:r>
              <a:rPr dirty="0" sz="500" spc="-30">
                <a:latin typeface="Arial"/>
                <a:cs typeface="Arial"/>
              </a:rPr>
              <a:t>0</a:t>
            </a:r>
            <a:r>
              <a:rPr dirty="0" baseline="31746" sz="525" spc="-7" i="1">
                <a:latin typeface="Menlo"/>
                <a:cs typeface="Menlo"/>
              </a:rPr>
              <a:t>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564" y="502267"/>
            <a:ext cx="197485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6355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(2)  </a:t>
            </a:r>
            <a:r>
              <a:rPr dirty="0" sz="500" spc="-25">
                <a:solidFill>
                  <a:srgbClr val="0000FF"/>
                </a:solidFill>
                <a:latin typeface="Arial"/>
                <a:cs typeface="Arial"/>
              </a:rPr>
              <a:t>12.6</a:t>
            </a:r>
            <a:r>
              <a:rPr dirty="0" sz="500" spc="-3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baseline="31746" sz="525" spc="-7" i="1">
                <a:solidFill>
                  <a:srgbClr val="0000FF"/>
                </a:solidFill>
                <a:latin typeface="Menlo"/>
                <a:cs typeface="Menlo"/>
              </a:rPr>
              <a:t>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7574" y="502267"/>
            <a:ext cx="197485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6355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(3)  </a:t>
            </a:r>
            <a:r>
              <a:rPr dirty="0" sz="500" spc="-25">
                <a:latin typeface="Arial"/>
                <a:cs typeface="Arial"/>
              </a:rPr>
              <a:t>12.4</a:t>
            </a:r>
            <a:r>
              <a:rPr dirty="0" sz="500" spc="-30">
                <a:latin typeface="Arial"/>
                <a:cs typeface="Arial"/>
              </a:rPr>
              <a:t>5</a:t>
            </a:r>
            <a:r>
              <a:rPr dirty="0" baseline="31746" sz="525" spc="-7" i="1">
                <a:latin typeface="Menlo"/>
                <a:cs typeface="Menlo"/>
              </a:rPr>
              <a:t>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7058" y="502267"/>
            <a:ext cx="223520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59690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(4)  </a:t>
            </a:r>
            <a:r>
              <a:rPr dirty="0" sz="500" spc="-25">
                <a:latin typeface="Arial"/>
                <a:cs typeface="Arial"/>
              </a:rPr>
              <a:t>24.5</a:t>
            </a:r>
            <a:r>
              <a:rPr dirty="0" sz="500" spc="-30">
                <a:latin typeface="Arial"/>
                <a:cs typeface="Arial"/>
              </a:rPr>
              <a:t>1</a:t>
            </a:r>
            <a:r>
              <a:rPr dirty="0" baseline="31746" sz="525" spc="-7" i="1">
                <a:latin typeface="Menlo"/>
                <a:cs typeface="Menlo"/>
              </a:rPr>
              <a:t>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3797" y="798726"/>
            <a:ext cx="19875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Arial"/>
                <a:cs typeface="Arial"/>
              </a:rPr>
              <a:t>female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3797" y="1015958"/>
            <a:ext cx="54038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0">
                <a:latin typeface="Arial"/>
                <a:cs typeface="Arial"/>
              </a:rPr>
              <a:t>US </a:t>
            </a:r>
            <a:r>
              <a:rPr dirty="0" sz="500" spc="-30">
                <a:latin typeface="Arial"/>
                <a:cs typeface="Arial"/>
              </a:rPr>
              <a:t>bachelor</a:t>
            </a:r>
            <a:r>
              <a:rPr dirty="0" sz="500" spc="-45">
                <a:latin typeface="Arial"/>
                <a:cs typeface="Arial"/>
              </a:rPr>
              <a:t> </a:t>
            </a:r>
            <a:r>
              <a:rPr dirty="0" sz="500" spc="-40">
                <a:latin typeface="Arial"/>
                <a:cs typeface="Arial"/>
              </a:rPr>
              <a:t>degree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1565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(4.590)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0.458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(11.54)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14.77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(10.79)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2353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(5.725)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0.273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(9.472)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15.27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(11.84)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7359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(5.463)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0.418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(11.47)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14.79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(10.71)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9936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(8.556)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1.622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(11.26)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13.95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(8.691)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3797" y="1233189"/>
            <a:ext cx="53657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30">
                <a:latin typeface="Arial"/>
                <a:cs typeface="Arial"/>
              </a:rPr>
              <a:t>2 </a:t>
            </a:r>
            <a:r>
              <a:rPr dirty="0" sz="500" spc="-10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11–23)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3797" y="1450421"/>
            <a:ext cx="53657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30">
                <a:latin typeface="Arial"/>
                <a:cs typeface="Arial"/>
              </a:rPr>
              <a:t>3 </a:t>
            </a:r>
            <a:r>
              <a:rPr dirty="0" sz="500" spc="-10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24–45)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6455" y="1233189"/>
            <a:ext cx="249554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 marR="5080" indent="-1651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solidFill>
                  <a:srgbClr val="0000FF"/>
                </a:solidFill>
                <a:latin typeface="Arial"/>
                <a:cs typeface="Arial"/>
              </a:rPr>
              <a:t>42.1</a:t>
            </a:r>
            <a:r>
              <a:rPr dirty="0" sz="500" spc="-3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baseline="31746" sz="525" spc="-7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(7.503)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solidFill>
                  <a:srgbClr val="0000FF"/>
                </a:solidFill>
                <a:latin typeface="Arial"/>
                <a:cs typeface="Arial"/>
              </a:rPr>
              <a:t>68.1</a:t>
            </a:r>
            <a:r>
              <a:rPr dirty="0" sz="500" spc="-3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baseline="31746" sz="525" spc="-7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(11.02)</a:t>
            </a:r>
            <a:endParaRPr sz="5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515"/>
              </a:spcBef>
            </a:pPr>
            <a:r>
              <a:rPr dirty="0" sz="500" spc="-20">
                <a:latin typeface="Arial"/>
                <a:cs typeface="Arial"/>
              </a:rPr>
              <a:t>-4.003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(6.936)</a:t>
            </a:r>
            <a:endParaRPr sz="5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509"/>
              </a:spcBef>
            </a:pPr>
            <a:r>
              <a:rPr dirty="0" sz="500" spc="-20">
                <a:latin typeface="Arial"/>
                <a:cs typeface="Arial"/>
              </a:rPr>
              <a:t>-3.320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(11.26)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3797" y="1677234"/>
            <a:ext cx="791845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44">
                <a:latin typeface="Arial"/>
                <a:cs typeface="Arial"/>
              </a:rPr>
              <a:t>2</a:t>
            </a:r>
            <a:r>
              <a:rPr dirty="0" baseline="11111" sz="750" spc="6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  <a:p>
            <a:pPr marL="12700" marR="5080">
              <a:lnSpc>
                <a:spcPct val="285100"/>
              </a:lnSpc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44">
                <a:latin typeface="Arial"/>
                <a:cs typeface="Arial"/>
              </a:rPr>
              <a:t>3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2</a:t>
            </a:r>
            <a:r>
              <a:rPr dirty="0" baseline="11111" sz="750" spc="22">
                <a:latin typeface="Arial"/>
                <a:cs typeface="Arial"/>
              </a:rPr>
              <a:t>)  </a:t>
            </a: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 spc="-44">
                <a:latin typeface="Arial"/>
                <a:cs typeface="Arial"/>
              </a:rPr>
              <a:t>female</a:t>
            </a:r>
            <a:r>
              <a:rPr dirty="0" baseline="11111" sz="750" spc="44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7416" y="2102116"/>
            <a:ext cx="220979" cy="17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z="500" spc="-20">
                <a:latin typeface="Arial"/>
                <a:cs typeface="Arial"/>
              </a:rPr>
              <a:t>-0.531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(8.717)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5466" y="2328929"/>
            <a:ext cx="2377440" cy="169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565"/>
              </a:lnSpc>
              <a:spcBef>
                <a:spcPts val="100"/>
              </a:spcBef>
              <a:tabLst>
                <a:tab pos="2103120" algn="l"/>
              </a:tabLst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 </a:t>
            </a:r>
            <a:r>
              <a:rPr dirty="0" baseline="11111" sz="750" spc="-60">
                <a:latin typeface="Arial"/>
                <a:cs typeface="Arial"/>
              </a:rPr>
              <a:t>US  </a:t>
            </a:r>
            <a:r>
              <a:rPr dirty="0" baseline="11111" sz="750" spc="-44">
                <a:latin typeface="Arial"/>
                <a:cs typeface="Arial"/>
              </a:rPr>
              <a:t>bachelor</a:t>
            </a:r>
            <a:r>
              <a:rPr dirty="0" baseline="11111" sz="750" spc="-60">
                <a:latin typeface="Arial"/>
                <a:cs typeface="Arial"/>
              </a:rPr>
              <a:t> degree</a:t>
            </a:r>
            <a:r>
              <a:rPr dirty="0" baseline="11111" sz="750" spc="75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	</a:t>
            </a:r>
            <a:r>
              <a:rPr dirty="0" baseline="11111" sz="750" spc="-22">
                <a:latin typeface="Arial"/>
                <a:cs typeface="Arial"/>
              </a:rPr>
              <a:t>-22.36</a:t>
            </a:r>
            <a:r>
              <a:rPr dirty="0" baseline="39682" sz="525" spc="-22" i="1">
                <a:latin typeface="Menlo"/>
                <a:cs typeface="Menlo"/>
              </a:rPr>
              <a:t>∗∗</a:t>
            </a:r>
            <a:endParaRPr baseline="39682" sz="525">
              <a:latin typeface="Menlo"/>
              <a:cs typeface="Menlo"/>
            </a:endParaRPr>
          </a:p>
          <a:p>
            <a:pPr marL="12700">
              <a:lnSpc>
                <a:spcPts val="565"/>
              </a:lnSpc>
              <a:tabLst>
                <a:tab pos="2117090" algn="l"/>
              </a:tabLst>
            </a:pP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5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(9.337)</a:t>
            </a:r>
            <a:r>
              <a:rPr dirty="0" u="sng" sz="5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8166" y="2806122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53797" y="2484825"/>
            <a:ext cx="831850" cy="40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</a:t>
            </a:r>
            <a:r>
              <a:rPr dirty="0" baseline="11111" sz="750" spc="-104">
                <a:latin typeface="Arial"/>
                <a:cs typeface="Arial"/>
              </a:rPr>
              <a:t>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11111" sz="750" spc="-30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F-test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1 </a:t>
            </a:r>
            <a:r>
              <a:rPr dirty="0" baseline="11111" sz="750" spc="142">
                <a:latin typeface="Arial"/>
                <a:cs typeface="Arial"/>
              </a:rPr>
              <a:t>=</a:t>
            </a:r>
            <a:r>
              <a:rPr dirty="0" baseline="11111" sz="750" spc="-150">
                <a:latin typeface="Arial"/>
                <a:cs typeface="Arial"/>
              </a:rPr>
              <a:t> </a:t>
            </a:r>
            <a:r>
              <a:rPr dirty="0" baseline="11111" sz="750" spc="-44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</a:t>
            </a:r>
            <a:r>
              <a:rPr dirty="0" baseline="11111" sz="750" spc="-104">
                <a:latin typeface="Arial"/>
                <a:cs typeface="Arial"/>
              </a:rPr>
              <a:t>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 marR="5080">
              <a:lnSpc>
                <a:spcPts val="550"/>
              </a:lnSpc>
              <a:spcBef>
                <a:spcPts val="65"/>
              </a:spcBef>
            </a:pPr>
            <a:r>
              <a:rPr dirty="0" baseline="11111" sz="750" spc="-30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F-test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2 </a:t>
            </a:r>
            <a:r>
              <a:rPr dirty="0" baseline="11111" sz="750" spc="142">
                <a:latin typeface="Arial"/>
                <a:cs typeface="Arial"/>
              </a:rPr>
              <a:t>= </a:t>
            </a:r>
            <a:r>
              <a:rPr dirty="0" baseline="11111" sz="750" spc="-44">
                <a:latin typeface="Arial"/>
                <a:cs typeface="Arial"/>
              </a:rPr>
              <a:t>0  </a:t>
            </a:r>
            <a:r>
              <a:rPr dirty="0" sz="500" spc="-25">
                <a:latin typeface="Arial"/>
                <a:cs typeface="Arial"/>
              </a:rPr>
              <a:t>mean(dependent</a:t>
            </a:r>
            <a:r>
              <a:rPr dirty="0" sz="500" spc="15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variable)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0552" y="2475238"/>
            <a:ext cx="108140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8.6290       11.9195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2.1511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0.1906        0.1418      </a:t>
            </a:r>
            <a:r>
              <a:rPr dirty="0" sz="500" spc="45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0.5991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9.3116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0.4121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500" spc="-25">
                <a:latin typeface="Arial"/>
                <a:cs typeface="Arial"/>
              </a:rPr>
              <a:t>137.80 137.80 137.80</a:t>
            </a:r>
            <a:r>
              <a:rPr dirty="0" sz="500" spc="4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137.80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28166" y="2885343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53797" y="2863699"/>
            <a:ext cx="36830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9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Observations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09"/>
              </a:lnSpc>
            </a:pPr>
            <a:r>
              <a:rPr dirty="0" baseline="-22222" sz="750" spc="-7" i="1">
                <a:latin typeface="Arial"/>
                <a:cs typeface="Arial"/>
              </a:rPr>
              <a:t>R</a:t>
            </a:r>
            <a:r>
              <a:rPr dirty="0" sz="350" spc="-5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6409" y="2863699"/>
            <a:ext cx="1049655" cy="17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  <a:tabLst>
                <a:tab pos="311785" algn="l"/>
                <a:tab pos="607060" algn="l"/>
                <a:tab pos="899794" algn="l"/>
              </a:tabLst>
            </a:pPr>
            <a:r>
              <a:rPr dirty="0" sz="500" spc="-30">
                <a:latin typeface="Arial"/>
                <a:cs typeface="Arial"/>
              </a:rPr>
              <a:t>1183	1183	1183	1183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02895" algn="l"/>
                <a:tab pos="598170" algn="l"/>
                <a:tab pos="890905" algn="l"/>
              </a:tabLst>
            </a:pPr>
            <a:r>
              <a:rPr dirty="0" sz="500" spc="-25">
                <a:latin typeface="Arial"/>
                <a:cs typeface="Arial"/>
              </a:rPr>
              <a:t>0.125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0.081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0.125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0.129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28166" y="3041240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28166" y="3056573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53797" y="3039836"/>
            <a:ext cx="2141220" cy="33274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94360">
              <a:lnSpc>
                <a:spcPct val="125800"/>
              </a:lnSpc>
              <a:spcBef>
                <a:spcPts val="40"/>
              </a:spcBef>
            </a:pPr>
            <a:r>
              <a:rPr dirty="0" sz="400" spc="-5">
                <a:latin typeface="Arial"/>
                <a:cs typeface="Arial"/>
              </a:rPr>
              <a:t>Standard </a:t>
            </a:r>
            <a:r>
              <a:rPr dirty="0" sz="400" spc="-10">
                <a:latin typeface="Arial"/>
                <a:cs typeface="Arial"/>
              </a:rPr>
              <a:t>errors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15">
                <a:latin typeface="Arial"/>
                <a:cs typeface="Arial"/>
              </a:rPr>
              <a:t>parentheses </a:t>
            </a:r>
            <a:r>
              <a:rPr dirty="0" sz="400" spc="-10">
                <a:latin typeface="Arial"/>
                <a:cs typeface="Arial"/>
              </a:rPr>
              <a:t>and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clustered </a:t>
            </a:r>
            <a:r>
              <a:rPr dirty="0" sz="400" spc="-10">
                <a:latin typeface="Arial"/>
                <a:cs typeface="Arial"/>
              </a:rPr>
              <a:t>by </a:t>
            </a:r>
            <a:r>
              <a:rPr dirty="0" sz="400">
                <a:latin typeface="Arial"/>
                <a:cs typeface="Arial"/>
              </a:rPr>
              <a:t>cohort </a:t>
            </a:r>
            <a:r>
              <a:rPr dirty="0" sz="400" spc="-10">
                <a:latin typeface="Arial"/>
                <a:cs typeface="Arial"/>
              </a:rPr>
              <a:t>level.  </a:t>
            </a:r>
            <a:r>
              <a:rPr dirty="0" sz="400">
                <a:latin typeface="Arial"/>
                <a:cs typeface="Arial"/>
              </a:rPr>
              <a:t>The </a:t>
            </a:r>
            <a:r>
              <a:rPr dirty="0" sz="400" spc="-5">
                <a:latin typeface="Arial"/>
                <a:cs typeface="Arial"/>
              </a:rPr>
              <a:t>department </a:t>
            </a:r>
            <a:r>
              <a:rPr dirty="0" sz="400" spc="-10">
                <a:latin typeface="Arial"/>
                <a:cs typeface="Arial"/>
              </a:rPr>
              <a:t>ranks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quoted </a:t>
            </a:r>
            <a:r>
              <a:rPr dirty="0" sz="400">
                <a:latin typeface="Arial"/>
                <a:cs typeface="Arial"/>
              </a:rPr>
              <a:t>from </a:t>
            </a:r>
            <a:r>
              <a:rPr dirty="0" sz="400" spc="-5" i="1">
                <a:latin typeface="Arial"/>
                <a:cs typeface="Arial"/>
              </a:rPr>
              <a:t>econphd.net rankings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10" i="1">
                <a:latin typeface="Arial"/>
                <a:cs typeface="Arial"/>
              </a:rPr>
              <a:t>2004</a:t>
            </a:r>
            <a:r>
              <a:rPr dirty="0" sz="400" spc="-10">
                <a:latin typeface="Arial"/>
                <a:cs typeface="Arial"/>
              </a:rPr>
              <a:t>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>
                <a:latin typeface="Arial"/>
                <a:cs typeface="Arial"/>
              </a:rPr>
              <a:t>Department </a:t>
            </a:r>
            <a:r>
              <a:rPr dirty="0" sz="400" spc="-10">
                <a:latin typeface="Arial"/>
                <a:cs typeface="Arial"/>
              </a:rPr>
              <a:t>and </a:t>
            </a:r>
            <a:r>
              <a:rPr dirty="0" sz="400" spc="-5">
                <a:latin typeface="Arial"/>
                <a:cs typeface="Arial"/>
              </a:rPr>
              <a:t>fields </a:t>
            </a:r>
            <a:r>
              <a:rPr dirty="0" sz="400" spc="5">
                <a:latin typeface="Arial"/>
                <a:cs typeface="Arial"/>
              </a:rPr>
              <a:t>of </a:t>
            </a:r>
            <a:r>
              <a:rPr dirty="0" sz="400">
                <a:latin typeface="Arial"/>
                <a:cs typeface="Arial"/>
              </a:rPr>
              <a:t>study </a:t>
            </a:r>
            <a:r>
              <a:rPr dirty="0" sz="400" spc="-5">
                <a:latin typeface="Arial"/>
                <a:cs typeface="Arial"/>
              </a:rPr>
              <a:t>fixed </a:t>
            </a:r>
            <a:r>
              <a:rPr dirty="0" sz="400" spc="-10">
                <a:latin typeface="Arial"/>
                <a:cs typeface="Arial"/>
              </a:rPr>
              <a:t>effects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included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5">
                <a:latin typeface="Arial"/>
                <a:cs typeface="Arial"/>
              </a:rPr>
              <a:t>the </a:t>
            </a:r>
            <a:r>
              <a:rPr dirty="0" sz="400">
                <a:latin typeface="Arial"/>
                <a:cs typeface="Arial"/>
              </a:rPr>
              <a:t>estimation </a:t>
            </a:r>
            <a:r>
              <a:rPr dirty="0" sz="400" spc="-10">
                <a:latin typeface="Arial"/>
                <a:cs typeface="Arial"/>
              </a:rPr>
              <a:t>except </a:t>
            </a:r>
            <a:r>
              <a:rPr dirty="0" sz="400" spc="-5">
                <a:latin typeface="Arial"/>
                <a:cs typeface="Arial"/>
              </a:rPr>
              <a:t>column</a:t>
            </a:r>
            <a:r>
              <a:rPr dirty="0" sz="400" spc="70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(2)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27777" sz="450" spc="15" i="1">
                <a:latin typeface="Menlo"/>
                <a:cs typeface="Menlo"/>
              </a:rPr>
              <a:t>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0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10,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15" i="1">
                <a:latin typeface="Menlo"/>
                <a:cs typeface="Menlo"/>
              </a:rPr>
              <a:t>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05,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15" i="1">
                <a:latin typeface="Menlo"/>
                <a:cs typeface="Menlo"/>
              </a:rPr>
              <a:t>∗∗∗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348512" y="3342177"/>
            <a:ext cx="2159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27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3: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10">
                <a:solidFill>
                  <a:srgbClr val="FFF200"/>
                </a:solidFill>
              </a:rPr>
              <a:t>initial-placement </a:t>
            </a:r>
            <a:r>
              <a:rPr dirty="0" sz="900" spc="-20">
                <a:solidFill>
                  <a:srgbClr val="FFF200"/>
                </a:solidFill>
              </a:rPr>
              <a:t>ranking </a:t>
            </a:r>
            <a:r>
              <a:rPr dirty="0" sz="900" spc="-10">
                <a:solidFill>
                  <a:srgbClr val="FFF200"/>
                </a:solidFill>
              </a:rPr>
              <a:t>for </a:t>
            </a:r>
            <a:r>
              <a:rPr dirty="0" sz="900" spc="-35">
                <a:solidFill>
                  <a:srgbClr val="FFF200"/>
                </a:solidFill>
              </a:rPr>
              <a:t>those </a:t>
            </a:r>
            <a:r>
              <a:rPr dirty="0" sz="900" spc="-30">
                <a:solidFill>
                  <a:srgbClr val="FFF200"/>
                </a:solidFill>
              </a:rPr>
              <a:t>who </a:t>
            </a:r>
            <a:r>
              <a:rPr dirty="0" sz="900" spc="-45">
                <a:solidFill>
                  <a:srgbClr val="FFF200"/>
                </a:solidFill>
              </a:rPr>
              <a:t>placed</a:t>
            </a:r>
            <a:r>
              <a:rPr dirty="0" sz="900">
                <a:solidFill>
                  <a:srgbClr val="FFF200"/>
                </a:solidFill>
              </a:rPr>
              <a:t>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55">
                <a:solidFill>
                  <a:srgbClr val="FFF200"/>
                </a:solidFill>
              </a:rPr>
              <a:t>R1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1128166" y="508577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8166" y="523911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8166" y="603139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53797" y="591076"/>
            <a:ext cx="55054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37">
                <a:latin typeface="Arial"/>
                <a:cs typeface="Arial"/>
              </a:rPr>
              <a:t>unemployment </a:t>
            </a:r>
            <a:r>
              <a:rPr dirty="0" baseline="11111" sz="750" spc="7">
                <a:latin typeface="Arial"/>
                <a:cs typeface="Arial"/>
              </a:rPr>
              <a:t>(</a:t>
            </a: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</a:t>
            </a:r>
            <a:r>
              <a:rPr dirty="0" sz="350" spc="-35" i="1">
                <a:latin typeface="Arial"/>
                <a:cs typeface="Arial"/>
              </a:rPr>
              <a:t> </a:t>
            </a:r>
            <a:r>
              <a:rPr dirty="0" baseline="11111" sz="750" spc="37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8634" y="502267"/>
            <a:ext cx="223520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59690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(1)  </a:t>
            </a:r>
            <a:r>
              <a:rPr dirty="0" sz="500" spc="-25">
                <a:latin typeface="Arial"/>
                <a:cs typeface="Arial"/>
              </a:rPr>
              <a:t>12.3</a:t>
            </a:r>
            <a:r>
              <a:rPr dirty="0" sz="500" spc="-30">
                <a:latin typeface="Arial"/>
                <a:cs typeface="Arial"/>
              </a:rPr>
              <a:t>0</a:t>
            </a:r>
            <a:r>
              <a:rPr dirty="0" baseline="31746" sz="525" spc="-7" i="1">
                <a:latin typeface="Menlo"/>
                <a:cs typeface="Menlo"/>
              </a:rPr>
              <a:t>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564" y="502267"/>
            <a:ext cx="197485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6355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(2)  </a:t>
            </a:r>
            <a:r>
              <a:rPr dirty="0" sz="500" spc="-25">
                <a:latin typeface="Arial"/>
                <a:cs typeface="Arial"/>
              </a:rPr>
              <a:t>12.6</a:t>
            </a:r>
            <a:r>
              <a:rPr dirty="0" sz="500" spc="-30">
                <a:latin typeface="Arial"/>
                <a:cs typeface="Arial"/>
              </a:rPr>
              <a:t>3</a:t>
            </a:r>
            <a:r>
              <a:rPr dirty="0" baseline="31746" sz="525" spc="-7" i="1">
                <a:latin typeface="Menlo"/>
                <a:cs typeface="Menlo"/>
              </a:rPr>
              <a:t>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7574" y="502267"/>
            <a:ext cx="197485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6355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(3)  </a:t>
            </a:r>
            <a:r>
              <a:rPr dirty="0" sz="500" spc="-25">
                <a:latin typeface="Arial"/>
                <a:cs typeface="Arial"/>
              </a:rPr>
              <a:t>12.4</a:t>
            </a:r>
            <a:r>
              <a:rPr dirty="0" sz="500" spc="-30">
                <a:latin typeface="Arial"/>
                <a:cs typeface="Arial"/>
              </a:rPr>
              <a:t>5</a:t>
            </a:r>
            <a:r>
              <a:rPr dirty="0" baseline="31746" sz="525" spc="-7" i="1">
                <a:latin typeface="Menlo"/>
                <a:cs typeface="Menlo"/>
              </a:rPr>
              <a:t>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7058" y="502267"/>
            <a:ext cx="223520" cy="1816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59690">
              <a:lnSpc>
                <a:spcPct val="104000"/>
              </a:lnSpc>
              <a:spcBef>
                <a:spcPts val="80"/>
              </a:spcBef>
            </a:pPr>
            <a:r>
              <a:rPr dirty="0" sz="500" spc="5">
                <a:latin typeface="Arial"/>
                <a:cs typeface="Arial"/>
              </a:rPr>
              <a:t>(4)  </a:t>
            </a:r>
            <a:r>
              <a:rPr dirty="0" sz="500" spc="-25">
                <a:solidFill>
                  <a:srgbClr val="0000FF"/>
                </a:solidFill>
                <a:latin typeface="Arial"/>
                <a:cs typeface="Arial"/>
              </a:rPr>
              <a:t>24.5</a:t>
            </a:r>
            <a:r>
              <a:rPr dirty="0" sz="500" spc="-3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dirty="0" baseline="31746" sz="525" spc="-7" i="1">
                <a:solidFill>
                  <a:srgbClr val="0000FF"/>
                </a:solidFill>
                <a:latin typeface="Menlo"/>
                <a:cs typeface="Menlo"/>
              </a:rPr>
              <a:t>∗∗</a:t>
            </a:r>
            <a:endParaRPr baseline="31746" sz="525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3797" y="798726"/>
            <a:ext cx="19875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30">
                <a:latin typeface="Arial"/>
                <a:cs typeface="Arial"/>
              </a:rPr>
              <a:t>female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3797" y="1015958"/>
            <a:ext cx="54038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0">
                <a:latin typeface="Arial"/>
                <a:cs typeface="Arial"/>
              </a:rPr>
              <a:t>US </a:t>
            </a:r>
            <a:r>
              <a:rPr dirty="0" sz="500" spc="-30">
                <a:latin typeface="Arial"/>
                <a:cs typeface="Arial"/>
              </a:rPr>
              <a:t>bachelor</a:t>
            </a:r>
            <a:r>
              <a:rPr dirty="0" sz="500" spc="-45">
                <a:latin typeface="Arial"/>
                <a:cs typeface="Arial"/>
              </a:rPr>
              <a:t> </a:t>
            </a:r>
            <a:r>
              <a:rPr dirty="0" sz="500" spc="-40">
                <a:latin typeface="Arial"/>
                <a:cs typeface="Arial"/>
              </a:rPr>
              <a:t>degree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1565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(4.590)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0.458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(11.54)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14.77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(10.79)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2353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(5.725)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0.273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(9.472)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15.27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(11.84)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7359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(5.463)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0.418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(11.47)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14.79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(10.71)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9936" y="658164"/>
            <a:ext cx="220979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5">
                <a:latin typeface="Arial"/>
                <a:cs typeface="Arial"/>
              </a:rPr>
              <a:t>(8.556)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1.622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(11.26)</a:t>
            </a:r>
            <a:endParaRPr sz="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13.95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(8.691)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3797" y="1233189"/>
            <a:ext cx="53657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30">
                <a:latin typeface="Arial"/>
                <a:cs typeface="Arial"/>
              </a:rPr>
              <a:t>2 </a:t>
            </a:r>
            <a:r>
              <a:rPr dirty="0" sz="500" spc="-10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11–23)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3797" y="1450421"/>
            <a:ext cx="53657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Arial"/>
                <a:cs typeface="Arial"/>
              </a:rPr>
              <a:t>tier </a:t>
            </a:r>
            <a:r>
              <a:rPr dirty="0" sz="500" spc="-30">
                <a:latin typeface="Arial"/>
                <a:cs typeface="Arial"/>
              </a:rPr>
              <a:t>3 </a:t>
            </a:r>
            <a:r>
              <a:rPr dirty="0" sz="500" spc="-10">
                <a:latin typeface="Arial"/>
                <a:cs typeface="Arial"/>
              </a:rPr>
              <a:t>(rank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24–45)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6455" y="1233189"/>
            <a:ext cx="249554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 marR="5080" indent="-1651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42.1</a:t>
            </a:r>
            <a:r>
              <a:rPr dirty="0" sz="500" spc="-30">
                <a:latin typeface="Arial"/>
                <a:cs typeface="Arial"/>
              </a:rPr>
              <a:t>3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(7.503)</a:t>
            </a:r>
            <a:endParaRPr sz="500">
              <a:latin typeface="Arial"/>
              <a:cs typeface="Arial"/>
            </a:endParaRPr>
          </a:p>
          <a:p>
            <a:pPr marL="28575" marR="5080" indent="-16510">
              <a:lnSpc>
                <a:spcPct val="100000"/>
              </a:lnSpc>
              <a:spcBef>
                <a:spcPts val="509"/>
              </a:spcBef>
            </a:pPr>
            <a:r>
              <a:rPr dirty="0" sz="500" spc="-25">
                <a:latin typeface="Arial"/>
                <a:cs typeface="Arial"/>
              </a:rPr>
              <a:t>68.1</a:t>
            </a:r>
            <a:r>
              <a:rPr dirty="0" sz="500" spc="-30">
                <a:latin typeface="Arial"/>
                <a:cs typeface="Arial"/>
              </a:rPr>
              <a:t>0</a:t>
            </a:r>
            <a:r>
              <a:rPr dirty="0" baseline="31746" sz="525" spc="-7" i="1">
                <a:latin typeface="Menlo"/>
                <a:cs typeface="Menlo"/>
              </a:rPr>
              <a:t>∗∗∗  </a:t>
            </a:r>
            <a:r>
              <a:rPr dirty="0" sz="500" spc="-15">
                <a:latin typeface="Arial"/>
                <a:cs typeface="Arial"/>
              </a:rPr>
              <a:t>(11.02)</a:t>
            </a:r>
            <a:endParaRPr sz="5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515"/>
              </a:spcBef>
            </a:pPr>
            <a:r>
              <a:rPr dirty="0" sz="500" spc="-20">
                <a:latin typeface="Arial"/>
                <a:cs typeface="Arial"/>
              </a:rPr>
              <a:t>-4.003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(6.936)</a:t>
            </a:r>
            <a:endParaRPr sz="5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509"/>
              </a:spcBef>
            </a:pPr>
            <a:r>
              <a:rPr dirty="0" sz="500" spc="-20">
                <a:latin typeface="Arial"/>
                <a:cs typeface="Arial"/>
              </a:rPr>
              <a:t>-3.320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dirty="0" sz="500" spc="-15">
                <a:latin typeface="Arial"/>
                <a:cs typeface="Arial"/>
              </a:rPr>
              <a:t>(11.26)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3797" y="1677234"/>
            <a:ext cx="791845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44">
                <a:latin typeface="Arial"/>
                <a:cs typeface="Arial"/>
              </a:rPr>
              <a:t>2</a:t>
            </a:r>
            <a:r>
              <a:rPr dirty="0" baseline="11111" sz="750" spc="67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  <a:p>
            <a:pPr marL="12700" marR="5080">
              <a:lnSpc>
                <a:spcPct val="285100"/>
              </a:lnSpc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>
                <a:latin typeface="Arial"/>
                <a:cs typeface="Arial"/>
              </a:rPr>
              <a:t>tier </a:t>
            </a:r>
            <a:r>
              <a:rPr dirty="0" baseline="11111" sz="750" spc="-44">
                <a:latin typeface="Arial"/>
                <a:cs typeface="Arial"/>
              </a:rPr>
              <a:t>3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2</a:t>
            </a:r>
            <a:r>
              <a:rPr dirty="0" baseline="11111" sz="750" spc="22">
                <a:latin typeface="Arial"/>
                <a:cs typeface="Arial"/>
              </a:rPr>
              <a:t>)  </a:t>
            </a: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</a:t>
            </a:r>
            <a:r>
              <a:rPr dirty="0" baseline="11111" sz="750" spc="-44">
                <a:latin typeface="Arial"/>
                <a:cs typeface="Arial"/>
              </a:rPr>
              <a:t>female</a:t>
            </a:r>
            <a:r>
              <a:rPr dirty="0" baseline="11111" sz="750" spc="44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7416" y="2102116"/>
            <a:ext cx="220979" cy="17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z="500" spc="-20">
                <a:latin typeface="Arial"/>
                <a:cs typeface="Arial"/>
              </a:rPr>
              <a:t>-0.531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00" spc="-15">
                <a:latin typeface="Arial"/>
                <a:cs typeface="Arial"/>
              </a:rPr>
              <a:t>(8.717)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5466" y="2328929"/>
            <a:ext cx="2377440" cy="169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565"/>
              </a:lnSpc>
              <a:spcBef>
                <a:spcPts val="100"/>
              </a:spcBef>
              <a:tabLst>
                <a:tab pos="2103120" algn="l"/>
              </a:tabLst>
            </a:pPr>
            <a:r>
              <a:rPr dirty="0" baseline="11111" sz="750" spc="-22">
                <a:latin typeface="Arial"/>
                <a:cs typeface="Arial"/>
              </a:rPr>
              <a:t>unemployment</a:t>
            </a:r>
            <a:r>
              <a:rPr dirty="0" baseline="11111" sz="750" spc="-22" i="1">
                <a:latin typeface="Arial"/>
                <a:cs typeface="Arial"/>
              </a:rPr>
              <a:t>×  </a:t>
            </a:r>
            <a:r>
              <a:rPr dirty="0" baseline="11111" sz="750" spc="-60">
                <a:latin typeface="Arial"/>
                <a:cs typeface="Arial"/>
              </a:rPr>
              <a:t>US  </a:t>
            </a:r>
            <a:r>
              <a:rPr dirty="0" baseline="11111" sz="750" spc="-44">
                <a:latin typeface="Arial"/>
                <a:cs typeface="Arial"/>
              </a:rPr>
              <a:t>bachelor</a:t>
            </a:r>
            <a:r>
              <a:rPr dirty="0" baseline="11111" sz="750" spc="-60">
                <a:latin typeface="Arial"/>
                <a:cs typeface="Arial"/>
              </a:rPr>
              <a:t> degree</a:t>
            </a:r>
            <a:r>
              <a:rPr dirty="0" baseline="11111" sz="750" spc="75">
                <a:latin typeface="Arial"/>
                <a:cs typeface="Arial"/>
              </a:rPr>
              <a:t> </a:t>
            </a:r>
            <a:r>
              <a:rPr dirty="0" baseline="11111" sz="750" spc="22">
                <a:latin typeface="Arial"/>
                <a:cs typeface="Arial"/>
              </a:rPr>
              <a:t>(</a:t>
            </a:r>
            <a:r>
              <a:rPr dirty="0" baseline="11111" sz="750" spc="22" i="1">
                <a:latin typeface="Arial"/>
                <a:cs typeface="Arial"/>
              </a:rPr>
              <a:t>β</a:t>
            </a:r>
            <a:r>
              <a:rPr dirty="0" sz="350" spc="15">
                <a:latin typeface="Arial"/>
                <a:cs typeface="Arial"/>
              </a:rPr>
              <a:t>1</a:t>
            </a:r>
            <a:r>
              <a:rPr dirty="0" baseline="11111" sz="750" spc="22">
                <a:latin typeface="Arial"/>
                <a:cs typeface="Arial"/>
              </a:rPr>
              <a:t>)	</a:t>
            </a:r>
            <a:r>
              <a:rPr dirty="0" baseline="11111" sz="750" spc="-22">
                <a:solidFill>
                  <a:srgbClr val="0000FF"/>
                </a:solidFill>
                <a:latin typeface="Arial"/>
                <a:cs typeface="Arial"/>
              </a:rPr>
              <a:t>-22.36</a:t>
            </a:r>
            <a:r>
              <a:rPr dirty="0" baseline="39682" sz="525" spc="-22" i="1">
                <a:solidFill>
                  <a:srgbClr val="0000FF"/>
                </a:solidFill>
                <a:latin typeface="Menlo"/>
                <a:cs typeface="Menlo"/>
              </a:rPr>
              <a:t>∗∗</a:t>
            </a:r>
            <a:endParaRPr baseline="39682" sz="525">
              <a:latin typeface="Menlo"/>
              <a:cs typeface="Menlo"/>
            </a:endParaRPr>
          </a:p>
          <a:p>
            <a:pPr marL="12700">
              <a:lnSpc>
                <a:spcPts val="565"/>
              </a:lnSpc>
              <a:tabLst>
                <a:tab pos="2117090" algn="l"/>
              </a:tabLst>
            </a:pP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5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(9.337)</a:t>
            </a:r>
            <a:r>
              <a:rPr dirty="0" u="sng" sz="5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8166" y="2806122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53797" y="2484825"/>
            <a:ext cx="831850" cy="40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</a:t>
            </a:r>
            <a:r>
              <a:rPr dirty="0" baseline="11111" sz="750" spc="-104">
                <a:latin typeface="Arial"/>
                <a:cs typeface="Arial"/>
              </a:rPr>
              <a:t>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11111" sz="750" spc="-30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F-test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1 </a:t>
            </a:r>
            <a:r>
              <a:rPr dirty="0" baseline="11111" sz="750" spc="142">
                <a:latin typeface="Arial"/>
                <a:cs typeface="Arial"/>
              </a:rPr>
              <a:t>=</a:t>
            </a:r>
            <a:r>
              <a:rPr dirty="0" baseline="11111" sz="750" spc="-150">
                <a:latin typeface="Arial"/>
                <a:cs typeface="Arial"/>
              </a:rPr>
              <a:t> </a:t>
            </a:r>
            <a:r>
              <a:rPr dirty="0" baseline="11111" sz="750" spc="-44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</a:t>
            </a:r>
            <a:r>
              <a:rPr dirty="0" baseline="11111" sz="750" spc="-104">
                <a:latin typeface="Arial"/>
                <a:cs typeface="Arial"/>
              </a:rPr>
              <a:t>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 marR="5080">
              <a:lnSpc>
                <a:spcPts val="550"/>
              </a:lnSpc>
              <a:spcBef>
                <a:spcPts val="65"/>
              </a:spcBef>
            </a:pPr>
            <a:r>
              <a:rPr dirty="0" baseline="11111" sz="750" spc="-30">
                <a:latin typeface="Arial"/>
                <a:cs typeface="Arial"/>
              </a:rPr>
              <a:t>P-val </a:t>
            </a:r>
            <a:r>
              <a:rPr dirty="0" baseline="11111" sz="750" spc="-15">
                <a:latin typeface="Arial"/>
                <a:cs typeface="Arial"/>
              </a:rPr>
              <a:t>from F-test </a:t>
            </a:r>
            <a:r>
              <a:rPr dirty="0" baseline="11111" sz="750" spc="-7" i="1">
                <a:latin typeface="Arial"/>
                <a:cs typeface="Arial"/>
              </a:rPr>
              <a:t>β</a:t>
            </a:r>
            <a:r>
              <a:rPr dirty="0" sz="350" spc="-5" i="1">
                <a:latin typeface="Arial"/>
                <a:cs typeface="Arial"/>
              </a:rPr>
              <a:t>u </a:t>
            </a:r>
            <a:r>
              <a:rPr dirty="0" baseline="11111" sz="750" spc="142">
                <a:latin typeface="Arial"/>
                <a:cs typeface="Arial"/>
              </a:rPr>
              <a:t>+ </a:t>
            </a:r>
            <a:r>
              <a:rPr dirty="0" baseline="11111" sz="750" spc="-15" i="1">
                <a:latin typeface="Arial"/>
                <a:cs typeface="Arial"/>
              </a:rPr>
              <a:t>β</a:t>
            </a:r>
            <a:r>
              <a:rPr dirty="0" sz="350" spc="-10">
                <a:latin typeface="Arial"/>
                <a:cs typeface="Arial"/>
              </a:rPr>
              <a:t>2 </a:t>
            </a:r>
            <a:r>
              <a:rPr dirty="0" baseline="11111" sz="750" spc="142">
                <a:latin typeface="Arial"/>
                <a:cs typeface="Arial"/>
              </a:rPr>
              <a:t>= </a:t>
            </a:r>
            <a:r>
              <a:rPr dirty="0" baseline="11111" sz="750" spc="-44">
                <a:latin typeface="Arial"/>
                <a:cs typeface="Arial"/>
              </a:rPr>
              <a:t>0  </a:t>
            </a:r>
            <a:r>
              <a:rPr dirty="0" sz="500" spc="-25">
                <a:latin typeface="Arial"/>
                <a:cs typeface="Arial"/>
              </a:rPr>
              <a:t>mean(dependent</a:t>
            </a:r>
            <a:r>
              <a:rPr dirty="0" sz="500" spc="15">
                <a:latin typeface="Arial"/>
                <a:cs typeface="Arial"/>
              </a:rPr>
              <a:t> </a:t>
            </a:r>
            <a:r>
              <a:rPr dirty="0" sz="500" spc="-20">
                <a:latin typeface="Arial"/>
                <a:cs typeface="Arial"/>
              </a:rPr>
              <a:t>variable)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0552" y="2475238"/>
            <a:ext cx="108140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8.6290       11.9195     </a:t>
            </a:r>
            <a:r>
              <a:rPr dirty="0" sz="500" spc="2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2.1511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0.1906        0.1418      </a:t>
            </a:r>
            <a:r>
              <a:rPr dirty="0" sz="500" spc="45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0.5991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9.3116</a:t>
            </a:r>
            <a:endParaRPr sz="5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dirty="0" sz="500" spc="-25">
                <a:latin typeface="Arial"/>
                <a:cs typeface="Arial"/>
              </a:rPr>
              <a:t>0.4121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500" spc="-25">
                <a:latin typeface="Arial"/>
                <a:cs typeface="Arial"/>
              </a:rPr>
              <a:t>137.80 137.80 137.80</a:t>
            </a:r>
            <a:r>
              <a:rPr dirty="0" sz="500" spc="40">
                <a:latin typeface="Arial"/>
                <a:cs typeface="Arial"/>
              </a:rPr>
              <a:t> </a:t>
            </a:r>
            <a:r>
              <a:rPr dirty="0" sz="500" spc="-25">
                <a:latin typeface="Arial"/>
                <a:cs typeface="Arial"/>
              </a:rPr>
              <a:t>137.80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28166" y="2885343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53797" y="2863699"/>
            <a:ext cx="36830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9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Observations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09"/>
              </a:lnSpc>
            </a:pPr>
            <a:r>
              <a:rPr dirty="0" baseline="-22222" sz="750" spc="-7" i="1">
                <a:latin typeface="Arial"/>
                <a:cs typeface="Arial"/>
              </a:rPr>
              <a:t>R</a:t>
            </a:r>
            <a:r>
              <a:rPr dirty="0" sz="350" spc="-5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6409" y="2863699"/>
            <a:ext cx="1049655" cy="17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  <a:tabLst>
                <a:tab pos="311785" algn="l"/>
                <a:tab pos="607060" algn="l"/>
                <a:tab pos="899794" algn="l"/>
              </a:tabLst>
            </a:pPr>
            <a:r>
              <a:rPr dirty="0" sz="500" spc="-30">
                <a:latin typeface="Arial"/>
                <a:cs typeface="Arial"/>
              </a:rPr>
              <a:t>1183	1183	1183	1183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02895" algn="l"/>
                <a:tab pos="598170" algn="l"/>
                <a:tab pos="890905" algn="l"/>
              </a:tabLst>
            </a:pPr>
            <a:r>
              <a:rPr dirty="0" sz="500" spc="-25">
                <a:latin typeface="Arial"/>
                <a:cs typeface="Arial"/>
              </a:rPr>
              <a:t>0.125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0.081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0.125</a:t>
            </a:r>
            <a:r>
              <a:rPr dirty="0" sz="500" spc="-25">
                <a:latin typeface="Arial"/>
                <a:cs typeface="Arial"/>
              </a:rPr>
              <a:t>	</a:t>
            </a:r>
            <a:r>
              <a:rPr dirty="0" sz="500" spc="-25">
                <a:latin typeface="Arial"/>
                <a:cs typeface="Arial"/>
              </a:rPr>
              <a:t>0.129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28166" y="3041240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28166" y="3056573"/>
            <a:ext cx="2352040" cy="0"/>
          </a:xfrm>
          <a:custGeom>
            <a:avLst/>
            <a:gdLst/>
            <a:ahLst/>
            <a:cxnLst/>
            <a:rect l="l" t="t" r="r" b="b"/>
            <a:pathLst>
              <a:path w="2352040" h="0">
                <a:moveTo>
                  <a:pt x="0" y="0"/>
                </a:moveTo>
                <a:lnTo>
                  <a:pt x="23516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153797" y="3039836"/>
            <a:ext cx="2141220" cy="33274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94360">
              <a:lnSpc>
                <a:spcPct val="125800"/>
              </a:lnSpc>
              <a:spcBef>
                <a:spcPts val="40"/>
              </a:spcBef>
            </a:pPr>
            <a:r>
              <a:rPr dirty="0" sz="400" spc="-5">
                <a:latin typeface="Arial"/>
                <a:cs typeface="Arial"/>
              </a:rPr>
              <a:t>Standard </a:t>
            </a:r>
            <a:r>
              <a:rPr dirty="0" sz="400" spc="-10">
                <a:latin typeface="Arial"/>
                <a:cs typeface="Arial"/>
              </a:rPr>
              <a:t>errors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15">
                <a:latin typeface="Arial"/>
                <a:cs typeface="Arial"/>
              </a:rPr>
              <a:t>parentheses </a:t>
            </a:r>
            <a:r>
              <a:rPr dirty="0" sz="400" spc="-10">
                <a:latin typeface="Arial"/>
                <a:cs typeface="Arial"/>
              </a:rPr>
              <a:t>and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clustered </a:t>
            </a:r>
            <a:r>
              <a:rPr dirty="0" sz="400" spc="-10">
                <a:latin typeface="Arial"/>
                <a:cs typeface="Arial"/>
              </a:rPr>
              <a:t>by </a:t>
            </a:r>
            <a:r>
              <a:rPr dirty="0" sz="400">
                <a:latin typeface="Arial"/>
                <a:cs typeface="Arial"/>
              </a:rPr>
              <a:t>cohort </a:t>
            </a:r>
            <a:r>
              <a:rPr dirty="0" sz="400" spc="-10">
                <a:latin typeface="Arial"/>
                <a:cs typeface="Arial"/>
              </a:rPr>
              <a:t>level.  </a:t>
            </a:r>
            <a:r>
              <a:rPr dirty="0" sz="400">
                <a:latin typeface="Arial"/>
                <a:cs typeface="Arial"/>
              </a:rPr>
              <a:t>The </a:t>
            </a:r>
            <a:r>
              <a:rPr dirty="0" sz="400" spc="-5">
                <a:latin typeface="Arial"/>
                <a:cs typeface="Arial"/>
              </a:rPr>
              <a:t>department </a:t>
            </a:r>
            <a:r>
              <a:rPr dirty="0" sz="400" spc="-10">
                <a:latin typeface="Arial"/>
                <a:cs typeface="Arial"/>
              </a:rPr>
              <a:t>ranks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quoted </a:t>
            </a:r>
            <a:r>
              <a:rPr dirty="0" sz="400">
                <a:latin typeface="Arial"/>
                <a:cs typeface="Arial"/>
              </a:rPr>
              <a:t>from </a:t>
            </a:r>
            <a:r>
              <a:rPr dirty="0" sz="400" spc="-5" i="1">
                <a:latin typeface="Arial"/>
                <a:cs typeface="Arial"/>
              </a:rPr>
              <a:t>econphd.net rankings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10" i="1">
                <a:latin typeface="Arial"/>
                <a:cs typeface="Arial"/>
              </a:rPr>
              <a:t>2004</a:t>
            </a:r>
            <a:r>
              <a:rPr dirty="0" sz="400" spc="-10">
                <a:latin typeface="Arial"/>
                <a:cs typeface="Arial"/>
              </a:rPr>
              <a:t>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>
                <a:latin typeface="Arial"/>
                <a:cs typeface="Arial"/>
              </a:rPr>
              <a:t>Department </a:t>
            </a:r>
            <a:r>
              <a:rPr dirty="0" sz="400" spc="-10">
                <a:latin typeface="Arial"/>
                <a:cs typeface="Arial"/>
              </a:rPr>
              <a:t>and </a:t>
            </a:r>
            <a:r>
              <a:rPr dirty="0" sz="400" spc="-5">
                <a:latin typeface="Arial"/>
                <a:cs typeface="Arial"/>
              </a:rPr>
              <a:t>fields </a:t>
            </a:r>
            <a:r>
              <a:rPr dirty="0" sz="400" spc="5">
                <a:latin typeface="Arial"/>
                <a:cs typeface="Arial"/>
              </a:rPr>
              <a:t>of </a:t>
            </a:r>
            <a:r>
              <a:rPr dirty="0" sz="400">
                <a:latin typeface="Arial"/>
                <a:cs typeface="Arial"/>
              </a:rPr>
              <a:t>study </a:t>
            </a:r>
            <a:r>
              <a:rPr dirty="0" sz="400" spc="-5">
                <a:latin typeface="Arial"/>
                <a:cs typeface="Arial"/>
              </a:rPr>
              <a:t>fixed </a:t>
            </a:r>
            <a:r>
              <a:rPr dirty="0" sz="400" spc="-10">
                <a:latin typeface="Arial"/>
                <a:cs typeface="Arial"/>
              </a:rPr>
              <a:t>effects </a:t>
            </a:r>
            <a:r>
              <a:rPr dirty="0" sz="400" spc="-20">
                <a:latin typeface="Arial"/>
                <a:cs typeface="Arial"/>
              </a:rPr>
              <a:t>are </a:t>
            </a:r>
            <a:r>
              <a:rPr dirty="0" sz="400" spc="-5">
                <a:latin typeface="Arial"/>
                <a:cs typeface="Arial"/>
              </a:rPr>
              <a:t>included </a:t>
            </a:r>
            <a:r>
              <a:rPr dirty="0" sz="400" spc="5">
                <a:latin typeface="Arial"/>
                <a:cs typeface="Arial"/>
              </a:rPr>
              <a:t>in </a:t>
            </a:r>
            <a:r>
              <a:rPr dirty="0" sz="400" spc="-5">
                <a:latin typeface="Arial"/>
                <a:cs typeface="Arial"/>
              </a:rPr>
              <a:t>the </a:t>
            </a:r>
            <a:r>
              <a:rPr dirty="0" sz="400">
                <a:latin typeface="Arial"/>
                <a:cs typeface="Arial"/>
              </a:rPr>
              <a:t>estimation </a:t>
            </a:r>
            <a:r>
              <a:rPr dirty="0" sz="400" spc="-10">
                <a:latin typeface="Arial"/>
                <a:cs typeface="Arial"/>
              </a:rPr>
              <a:t>except </a:t>
            </a:r>
            <a:r>
              <a:rPr dirty="0" sz="400" spc="-5">
                <a:latin typeface="Arial"/>
                <a:cs typeface="Arial"/>
              </a:rPr>
              <a:t>column</a:t>
            </a:r>
            <a:r>
              <a:rPr dirty="0" sz="400" spc="70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(2)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27777" sz="450" spc="15" i="1">
                <a:latin typeface="Menlo"/>
                <a:cs typeface="Menlo"/>
              </a:rPr>
              <a:t>∗</a:t>
            </a:r>
            <a:r>
              <a:rPr dirty="0" baseline="27777" sz="450" spc="-30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0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10,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15" i="1">
                <a:latin typeface="Menlo"/>
                <a:cs typeface="Menlo"/>
              </a:rPr>
              <a:t>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05,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baseline="27777" sz="450" spc="15" i="1">
                <a:latin typeface="Menlo"/>
                <a:cs typeface="Menlo"/>
              </a:rPr>
              <a:t>∗∗∗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spc="-5" i="1">
                <a:latin typeface="Arial"/>
                <a:cs typeface="Arial"/>
              </a:rPr>
              <a:t>p</a:t>
            </a:r>
            <a:r>
              <a:rPr dirty="0" sz="400" spc="25" i="1">
                <a:latin typeface="Arial"/>
                <a:cs typeface="Arial"/>
              </a:rPr>
              <a:t> </a:t>
            </a:r>
            <a:r>
              <a:rPr dirty="0" sz="400" spc="95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</a:t>
            </a:r>
            <a:r>
              <a:rPr dirty="0" sz="400" spc="-5" i="1">
                <a:latin typeface="Arial"/>
                <a:cs typeface="Arial"/>
              </a:rPr>
              <a:t>.</a:t>
            </a:r>
            <a:r>
              <a:rPr dirty="0" sz="400" spc="-5"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348512" y="3342177"/>
            <a:ext cx="2159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27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75">
                <a:solidFill>
                  <a:srgbClr val="FFF200"/>
                </a:solidFill>
              </a:rPr>
              <a:t>Discussion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100476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418386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705" y="183200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705" y="2245614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6877" y="927676"/>
            <a:ext cx="4129404" cy="172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31165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Arial"/>
                <a:cs typeface="Arial"/>
              </a:rPr>
              <a:t>Table </a:t>
            </a:r>
            <a:r>
              <a:rPr dirty="0" sz="1000" spc="-60">
                <a:latin typeface="Arial"/>
                <a:cs typeface="Arial"/>
              </a:rPr>
              <a:t>2 </a:t>
            </a:r>
            <a:r>
              <a:rPr dirty="0" sz="1000" spc="-65">
                <a:latin typeface="Arial"/>
                <a:cs typeface="Arial"/>
              </a:rPr>
              <a:t>presents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25">
                <a:latin typeface="Arial"/>
                <a:cs typeface="Arial"/>
              </a:rPr>
              <a:t>the entry </a:t>
            </a:r>
            <a:r>
              <a:rPr dirty="0" sz="1000" spc="-35">
                <a:latin typeface="Arial"/>
                <a:cs typeface="Arial"/>
              </a:rPr>
              <a:t>conditions </a:t>
            </a:r>
            <a:r>
              <a:rPr dirty="0" sz="1000" spc="-40">
                <a:latin typeface="Arial"/>
                <a:cs typeface="Arial"/>
              </a:rPr>
              <a:t>would </a:t>
            </a:r>
            <a:r>
              <a:rPr dirty="0" sz="1000" spc="-45">
                <a:latin typeface="Arial"/>
                <a:cs typeface="Arial"/>
              </a:rPr>
              <a:t>negatively </a:t>
            </a:r>
            <a:r>
              <a:rPr dirty="0" sz="1000" spc="-30">
                <a:latin typeface="Arial"/>
                <a:cs typeface="Arial"/>
              </a:rPr>
              <a:t>affect </a:t>
            </a:r>
            <a:r>
              <a:rPr dirty="0" sz="1000" spc="-25">
                <a:latin typeface="Arial"/>
                <a:cs typeface="Arial"/>
              </a:rPr>
              <a:t>the  </a:t>
            </a:r>
            <a:r>
              <a:rPr dirty="0" sz="1000" spc="-50">
                <a:latin typeface="Arial"/>
                <a:cs typeface="Arial"/>
              </a:rPr>
              <a:t>placement </a:t>
            </a:r>
            <a:r>
              <a:rPr dirty="0" sz="1000" spc="-55">
                <a:latin typeface="Arial"/>
                <a:cs typeface="Arial"/>
              </a:rPr>
              <a:t>outcomes </a:t>
            </a:r>
            <a:r>
              <a:rPr dirty="0" sz="1000" spc="-5">
                <a:latin typeface="Arial"/>
                <a:cs typeface="Arial"/>
              </a:rPr>
              <a:t>at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R1</a:t>
            </a:r>
            <a:endParaRPr sz="100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spcBef>
                <a:spcPts val="855"/>
              </a:spcBef>
            </a:pPr>
            <a:r>
              <a:rPr dirty="0" sz="1000" spc="-60">
                <a:latin typeface="Arial"/>
                <a:cs typeface="Arial"/>
              </a:rPr>
              <a:t>Assuming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35">
                <a:latin typeface="Arial"/>
                <a:cs typeface="Arial"/>
              </a:rPr>
              <a:t>most </a:t>
            </a:r>
            <a:r>
              <a:rPr dirty="0" sz="1000" spc="-50">
                <a:latin typeface="Arial"/>
                <a:cs typeface="Arial"/>
              </a:rPr>
              <a:t>graduates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55">
                <a:latin typeface="Arial"/>
                <a:cs typeface="Arial"/>
              </a:rPr>
              <a:t>research-oriented,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60">
                <a:latin typeface="Arial"/>
                <a:cs typeface="Arial"/>
              </a:rPr>
              <a:t>bad </a:t>
            </a:r>
            <a:r>
              <a:rPr dirty="0" sz="1000" spc="-25">
                <a:latin typeface="Arial"/>
                <a:cs typeface="Arial"/>
              </a:rPr>
              <a:t>entry </a:t>
            </a:r>
            <a:r>
              <a:rPr dirty="0" sz="1000" spc="-35">
                <a:latin typeface="Arial"/>
                <a:cs typeface="Arial"/>
              </a:rPr>
              <a:t>conditions  </a:t>
            </a:r>
            <a:r>
              <a:rPr dirty="0" sz="1000" spc="-40">
                <a:latin typeface="Arial"/>
                <a:cs typeface="Arial"/>
              </a:rPr>
              <a:t>would </a:t>
            </a:r>
            <a:r>
              <a:rPr dirty="0" sz="1000" spc="-35">
                <a:latin typeface="Arial"/>
                <a:cs typeface="Arial"/>
              </a:rPr>
              <a:t>result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65">
                <a:latin typeface="Arial"/>
                <a:cs typeface="Arial"/>
              </a:rPr>
              <a:t>an </a:t>
            </a:r>
            <a:r>
              <a:rPr dirty="0" sz="1000" spc="-35">
                <a:latin typeface="Arial"/>
                <a:cs typeface="Arial"/>
              </a:rPr>
              <a:t>occupational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mismatch</a:t>
            </a:r>
            <a:endParaRPr sz="1000">
              <a:latin typeface="Arial"/>
              <a:cs typeface="Arial"/>
            </a:endParaRPr>
          </a:p>
          <a:p>
            <a:pPr marL="12700" marR="11430">
              <a:lnSpc>
                <a:spcPct val="100000"/>
              </a:lnSpc>
              <a:spcBef>
                <a:spcPts val="860"/>
              </a:spcBef>
            </a:pPr>
            <a:r>
              <a:rPr dirty="0" sz="1000" spc="-50">
                <a:latin typeface="Arial"/>
                <a:cs typeface="Arial"/>
              </a:rPr>
              <a:t>Table </a:t>
            </a:r>
            <a:r>
              <a:rPr dirty="0" sz="1000" spc="-60">
                <a:latin typeface="Arial"/>
                <a:cs typeface="Arial"/>
              </a:rPr>
              <a:t>3 </a:t>
            </a:r>
            <a:r>
              <a:rPr dirty="0" sz="1000" spc="-15">
                <a:latin typeface="Arial"/>
                <a:cs typeface="Arial"/>
              </a:rPr>
              <a:t>further </a:t>
            </a:r>
            <a:r>
              <a:rPr dirty="0" sz="1000" spc="-65">
                <a:latin typeface="Arial"/>
                <a:cs typeface="Arial"/>
              </a:rPr>
              <a:t>presents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25">
                <a:latin typeface="Arial"/>
                <a:cs typeface="Arial"/>
              </a:rPr>
              <a:t>the quality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50">
                <a:latin typeface="Arial"/>
                <a:cs typeface="Arial"/>
              </a:rPr>
              <a:t>placement </a:t>
            </a:r>
            <a:r>
              <a:rPr dirty="0" sz="1000" spc="-80">
                <a:latin typeface="Arial"/>
                <a:cs typeface="Arial"/>
              </a:rPr>
              <a:t>even </a:t>
            </a:r>
            <a:r>
              <a:rPr dirty="0" sz="1000" spc="-5">
                <a:latin typeface="Arial"/>
                <a:cs typeface="Arial"/>
              </a:rPr>
              <a:t>within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75">
                <a:latin typeface="Arial"/>
                <a:cs typeface="Arial"/>
              </a:rPr>
              <a:t>R1 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65">
                <a:latin typeface="Arial"/>
                <a:cs typeface="Arial"/>
              </a:rPr>
              <a:t>also </a:t>
            </a:r>
            <a:r>
              <a:rPr dirty="0" sz="1000" spc="-60">
                <a:latin typeface="Arial"/>
                <a:cs typeface="Arial"/>
              </a:rPr>
              <a:t>lowered by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60">
                <a:latin typeface="Arial"/>
                <a:cs typeface="Arial"/>
              </a:rPr>
              <a:t>bad </a:t>
            </a:r>
            <a:r>
              <a:rPr dirty="0" sz="1000" spc="-55">
                <a:latin typeface="Arial"/>
                <a:cs typeface="Arial"/>
              </a:rPr>
              <a:t>economic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conditions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55"/>
              </a:spcBef>
            </a:pPr>
            <a:r>
              <a:rPr dirty="0" sz="1000" spc="-30">
                <a:latin typeface="Arial"/>
                <a:cs typeface="Arial"/>
              </a:rPr>
              <a:t>Note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35">
                <a:latin typeface="Arial"/>
                <a:cs typeface="Arial"/>
              </a:rPr>
              <a:t>faculties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65">
                <a:latin typeface="Arial"/>
                <a:cs typeface="Arial"/>
              </a:rPr>
              <a:t>more </a:t>
            </a:r>
            <a:r>
              <a:rPr dirty="0" sz="1000" spc="-50">
                <a:latin typeface="Arial"/>
                <a:cs typeface="Arial"/>
              </a:rPr>
              <a:t>prestigious </a:t>
            </a:r>
            <a:r>
              <a:rPr dirty="0" sz="1000" spc="-15">
                <a:latin typeface="Arial"/>
                <a:cs typeface="Arial"/>
              </a:rPr>
              <a:t>institutions </a:t>
            </a:r>
            <a:r>
              <a:rPr dirty="0" sz="1000" spc="-30">
                <a:latin typeface="Arial"/>
                <a:cs typeface="Arial"/>
              </a:rPr>
              <a:t>tend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70">
                <a:latin typeface="Arial"/>
                <a:cs typeface="Arial"/>
              </a:rPr>
              <a:t>spend </a:t>
            </a:r>
            <a:r>
              <a:rPr dirty="0" sz="1000" spc="-90">
                <a:latin typeface="Arial"/>
                <a:cs typeface="Arial"/>
              </a:rPr>
              <a:t>less </a:t>
            </a:r>
            <a:r>
              <a:rPr dirty="0" sz="1000" spc="-15">
                <a:latin typeface="Arial"/>
                <a:cs typeface="Arial"/>
              </a:rPr>
              <a:t>time  </a:t>
            </a:r>
            <a:r>
              <a:rPr dirty="0" sz="1000" spc="-35">
                <a:latin typeface="Arial"/>
                <a:cs typeface="Arial"/>
              </a:rPr>
              <a:t>teaching,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20">
                <a:latin typeface="Arial"/>
                <a:cs typeface="Arial"/>
              </a:rPr>
              <a:t>terrible </a:t>
            </a:r>
            <a:r>
              <a:rPr dirty="0" sz="1000" spc="-25">
                <a:latin typeface="Arial"/>
                <a:cs typeface="Arial"/>
              </a:rPr>
              <a:t>entry </a:t>
            </a:r>
            <a:r>
              <a:rPr dirty="0" sz="1000" spc="-35">
                <a:latin typeface="Arial"/>
                <a:cs typeface="Arial"/>
              </a:rPr>
              <a:t>conditions </a:t>
            </a:r>
            <a:r>
              <a:rPr dirty="0" sz="1000" spc="-40">
                <a:latin typeface="Arial"/>
                <a:cs typeface="Arial"/>
              </a:rPr>
              <a:t>would </a:t>
            </a:r>
            <a:r>
              <a:rPr dirty="0" sz="1000" spc="-30">
                <a:latin typeface="Arial"/>
                <a:cs typeface="Arial"/>
              </a:rPr>
              <a:t>result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-40">
                <a:latin typeface="Arial"/>
                <a:cs typeface="Arial"/>
              </a:rPr>
              <a:t>mismatch </a:t>
            </a:r>
            <a:r>
              <a:rPr dirty="0" sz="1000" spc="-80">
                <a:latin typeface="Arial"/>
                <a:cs typeface="Arial"/>
              </a:rPr>
              <a:t>even  </a:t>
            </a:r>
            <a:r>
              <a:rPr dirty="0" sz="1000" spc="-5">
                <a:latin typeface="Arial"/>
                <a:cs typeface="Arial"/>
              </a:rPr>
              <a:t>within </a:t>
            </a:r>
            <a:r>
              <a:rPr dirty="0" sz="1000" spc="-75">
                <a:latin typeface="Arial"/>
                <a:cs typeface="Arial"/>
              </a:rPr>
              <a:t>R1 </a:t>
            </a:r>
            <a:r>
              <a:rPr dirty="0" sz="1000" spc="-60">
                <a:latin typeface="Arial"/>
                <a:cs typeface="Arial"/>
              </a:rPr>
              <a:t>compared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45">
                <a:latin typeface="Arial"/>
                <a:cs typeface="Arial"/>
              </a:rPr>
              <a:t>good </a:t>
            </a:r>
            <a:r>
              <a:rPr dirty="0" sz="1000" spc="-25">
                <a:latin typeface="Arial"/>
                <a:cs typeface="Arial"/>
              </a:rPr>
              <a:t>entry</a:t>
            </a:r>
            <a:r>
              <a:rPr dirty="0" sz="1000" spc="-18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conditions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28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4: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</a:t>
            </a:r>
            <a:r>
              <a:rPr dirty="0" sz="900" spc="-25">
                <a:solidFill>
                  <a:srgbClr val="FFF200"/>
                </a:solidFill>
              </a:rPr>
              <a:t>conditions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15">
                <a:solidFill>
                  <a:srgbClr val="FFF200"/>
                </a:solidFill>
              </a:rPr>
              <a:t>the </a:t>
            </a:r>
            <a:r>
              <a:rPr dirty="0" sz="900" spc="-35">
                <a:solidFill>
                  <a:srgbClr val="FFF200"/>
                </a:solidFill>
              </a:rPr>
              <a:t>placement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50">
                <a:solidFill>
                  <a:srgbClr val="FFF200"/>
                </a:solidFill>
              </a:rPr>
              <a:t>R1 </a:t>
            </a:r>
            <a:r>
              <a:rPr dirty="0" sz="900" spc="-40">
                <a:solidFill>
                  <a:srgbClr val="FFF200"/>
                </a:solidFill>
              </a:rPr>
              <a:t>over</a:t>
            </a:r>
            <a:r>
              <a:rPr dirty="0" sz="900" spc="-50">
                <a:solidFill>
                  <a:srgbClr val="FFF200"/>
                </a:solidFill>
              </a:rPr>
              <a:t> </a:t>
            </a:r>
            <a:r>
              <a:rPr dirty="0" sz="900" spc="-5">
                <a:solidFill>
                  <a:srgbClr val="FFF200"/>
                </a:solidFill>
              </a:rPr>
              <a:t>time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779741" y="557926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9741" y="720685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9741" y="541917"/>
          <a:ext cx="304863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860"/>
                <a:gridCol w="352425"/>
                <a:gridCol w="351789"/>
                <a:gridCol w="349885"/>
                <a:gridCol w="353060"/>
                <a:gridCol w="351789"/>
              </a:tblGrid>
              <a:tr h="85214">
                <a:tc>
                  <a:txBody>
                    <a:bodyPr/>
                    <a:lstStyle/>
                    <a:p>
                      <a:pPr algn="r" marR="13398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(2)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(4)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1379">
                <a:tc>
                  <a:txBody>
                    <a:bodyPr/>
                    <a:lstStyle/>
                    <a:p>
                      <a:pPr algn="r" marR="99695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initial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initial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5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81379">
                <a:tc>
                  <a:txBody>
                    <a:bodyPr/>
                    <a:lstStyle/>
                    <a:p>
                      <a:pPr marL="40005">
                        <a:lnSpc>
                          <a:spcPts val="415"/>
                        </a:lnSpc>
                        <a:spcBef>
                          <a:spcPts val="125"/>
                        </a:spcBef>
                        <a:tabLst>
                          <a:tab pos="961390" algn="l"/>
                        </a:tabLst>
                      </a:pPr>
                      <a:r>
                        <a:rPr dirty="0" baseline="11111" sz="750" spc="-15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11111" sz="750" spc="52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1111" sz="750" spc="22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11111" sz="750" spc="22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50" spc="15" i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350" spc="-6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1111" sz="750" spc="52">
                          <a:latin typeface="Arial"/>
                          <a:cs typeface="Arial"/>
                        </a:rPr>
                        <a:t>)	</a:t>
                      </a:r>
                      <a:r>
                        <a:rPr dirty="0" baseline="11111" sz="750" spc="-15">
                          <a:latin typeface="Arial"/>
                          <a:cs typeface="Arial"/>
                        </a:rPr>
                        <a:t>-0.0214</a:t>
                      </a:r>
                      <a:r>
                        <a:rPr dirty="0" baseline="39682" sz="525" spc="-15" i="1">
                          <a:latin typeface="Menlo"/>
                          <a:cs typeface="Menlo"/>
                        </a:rPr>
                        <a:t>∗∗∗</a:t>
                      </a:r>
                      <a:endParaRPr baseline="39682" sz="525">
                        <a:latin typeface="Menlo"/>
                        <a:cs typeface="Menlo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-0.0121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-0.00821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-0.028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6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-0.0110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-0.00583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113397"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(0.00483)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(0.00595)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(0.00434)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(0.0106)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(0.00659)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(0.00773)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13397">
                <a:tc>
                  <a:txBody>
                    <a:bodyPr/>
                    <a:lstStyle/>
                    <a:p>
                      <a:pPr marL="40005">
                        <a:lnSpc>
                          <a:spcPts val="495"/>
                        </a:lnSpc>
                        <a:spcBef>
                          <a:spcPts val="300"/>
                        </a:spcBef>
                        <a:tabLst>
                          <a:tab pos="998219" algn="l"/>
                        </a:tabLst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female	</a:t>
                      </a:r>
                      <a:r>
                        <a:rPr dirty="0" sz="500" spc="-15">
                          <a:latin typeface="Arial"/>
                          <a:cs typeface="Arial"/>
                        </a:rPr>
                        <a:t>0.00616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-0.00878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-0.0182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0.00570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-0.00828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-0.0151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</a:tr>
              <a:tr h="113397"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(0.0160)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(0.0161)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(0.00930)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(0.0149)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(0.0153)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(0.00846)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13397">
                <a:tc>
                  <a:txBody>
                    <a:bodyPr/>
                    <a:lstStyle/>
                    <a:p>
                      <a:pPr marL="40005">
                        <a:lnSpc>
                          <a:spcPts val="495"/>
                        </a:lnSpc>
                        <a:spcBef>
                          <a:spcPts val="300"/>
                        </a:spcBef>
                        <a:tabLst>
                          <a:tab pos="972185" algn="l"/>
                        </a:tabLst>
                      </a:pPr>
                      <a:r>
                        <a:rPr dirty="0" sz="500" spc="-25">
                          <a:latin typeface="Arial"/>
                          <a:cs typeface="Arial"/>
                        </a:rPr>
                        <a:t>US</a:t>
                      </a:r>
                      <a:r>
                        <a:rPr dirty="0" sz="5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20">
                          <a:latin typeface="Arial"/>
                          <a:cs typeface="Arial"/>
                        </a:rPr>
                        <a:t>bachelor</a:t>
                      </a:r>
                      <a:r>
                        <a:rPr dirty="0" sz="5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0">
                          <a:latin typeface="Arial"/>
                          <a:cs typeface="Arial"/>
                        </a:rPr>
                        <a:t>degree	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0.0589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0.103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0.106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0.065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7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0.11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5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0.123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</a:tr>
              <a:tr h="113397"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(0.0109)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(0.00947)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(0.0148)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(0.0118)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(0.00963)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(0.0133)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22679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sz="500" spc="-2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500">
                          <a:latin typeface="Arial"/>
                          <a:cs typeface="Arial"/>
                        </a:rPr>
                        <a:t>(rank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11–23)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 marR="3937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-0.11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(0.0145)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8419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-0.13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6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(0.0171)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6515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-0.11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(0.0204)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</a:tr>
              <a:tr h="22679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sz="500" spc="-20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500">
                          <a:latin typeface="Arial"/>
                          <a:cs typeface="Arial"/>
                        </a:rPr>
                        <a:t>(rank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24–45)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 marR="3937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-0.12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(0.0193)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8419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-0.13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(0.0187)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6515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-0.11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5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(0.0180)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</a:tr>
              <a:tr h="113397">
                <a:tc>
                  <a:txBody>
                    <a:bodyPr/>
                    <a:lstStyle/>
                    <a:p>
                      <a:pPr marL="40005">
                        <a:lnSpc>
                          <a:spcPts val="415"/>
                        </a:lnSpc>
                        <a:spcBef>
                          <a:spcPts val="375"/>
                        </a:spcBef>
                      </a:pPr>
                      <a:r>
                        <a:rPr dirty="0" baseline="11111" sz="750" spc="-7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11111" sz="750" spc="-7" i="1">
                          <a:latin typeface="Arial"/>
                          <a:cs typeface="Arial"/>
                        </a:rPr>
                        <a:t>× </a:t>
                      </a:r>
                      <a:r>
                        <a:rPr dirty="0" baseline="11111" sz="750" spc="7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baseline="11111" sz="750" spc="-30">
                          <a:latin typeface="Arial"/>
                          <a:cs typeface="Arial"/>
                        </a:rPr>
                        <a:t>2 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11111" sz="750" spc="37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50" spc="25"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)</a:t>
                      </a:r>
                      <a:endParaRPr baseline="11111" sz="750">
                        <a:latin typeface="Arial"/>
                        <a:cs typeface="Arial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0.0168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0.00537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5">
                          <a:latin typeface="Arial"/>
                          <a:cs typeface="Arial"/>
                        </a:rPr>
                        <a:t>0.00415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</a:tr>
              <a:tr h="113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(0.0151)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(0.0175)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(0.0206)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22169">
                <a:tc>
                  <a:txBody>
                    <a:bodyPr/>
                    <a:lstStyle/>
                    <a:p>
                      <a:pPr marL="40005">
                        <a:lnSpc>
                          <a:spcPts val="484"/>
                        </a:lnSpc>
                        <a:spcBef>
                          <a:spcPts val="375"/>
                        </a:spcBef>
                      </a:pPr>
                      <a:r>
                        <a:rPr dirty="0" baseline="11111" sz="750" spc="-7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11111" sz="750" spc="-7" i="1">
                          <a:latin typeface="Arial"/>
                          <a:cs typeface="Arial"/>
                        </a:rPr>
                        <a:t>× </a:t>
                      </a:r>
                      <a:r>
                        <a:rPr dirty="0" baseline="11111" sz="750" spc="7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baseline="11111" sz="750" spc="-30">
                          <a:latin typeface="Arial"/>
                          <a:cs typeface="Arial"/>
                        </a:rPr>
                        <a:t>3 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11111" sz="750" spc="37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50" spc="25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)</a:t>
                      </a:r>
                      <a:endParaRPr baseline="11111" sz="750">
                        <a:latin typeface="Arial"/>
                        <a:cs typeface="Arial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560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0.00897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560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-0.00890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0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-0.0123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67041" y="2139459"/>
            <a:ext cx="307403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65655" algn="l"/>
              </a:tabLst>
            </a:pPr>
            <a:r>
              <a:rPr dirty="0" u="sng" sz="5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5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(0.0180) (0.0161)</a:t>
            </a:r>
            <a:r>
              <a:rPr dirty="0" u="sng" sz="500" spc="1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5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(0.0163)</a:t>
            </a:r>
            <a:r>
              <a:rPr dirty="0" u="sng" sz="500" spc="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067" y="2232178"/>
            <a:ext cx="867410" cy="346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11111" sz="750" spc="-15">
                <a:latin typeface="Arial"/>
                <a:cs typeface="Arial"/>
              </a:rPr>
              <a:t>P-val </a:t>
            </a:r>
            <a:r>
              <a:rPr dirty="0" baseline="11111" sz="750">
                <a:latin typeface="Arial"/>
                <a:cs typeface="Arial"/>
              </a:rPr>
              <a:t>from F-test </a:t>
            </a: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1 </a:t>
            </a:r>
            <a:r>
              <a:rPr dirty="0" baseline="11111" sz="750" spc="172">
                <a:latin typeface="Arial"/>
                <a:cs typeface="Arial"/>
              </a:rPr>
              <a:t>=</a:t>
            </a:r>
            <a:r>
              <a:rPr dirty="0" baseline="11111" sz="750" spc="-52">
                <a:latin typeface="Arial"/>
                <a:cs typeface="Arial"/>
              </a:rPr>
              <a:t> </a:t>
            </a:r>
            <a:r>
              <a:rPr dirty="0" baseline="11111" sz="750" spc="-30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11111" sz="750" spc="-15">
                <a:latin typeface="Arial"/>
                <a:cs typeface="Arial"/>
              </a:rPr>
              <a:t>P-val </a:t>
            </a:r>
            <a:r>
              <a:rPr dirty="0" baseline="11111" sz="750">
                <a:latin typeface="Arial"/>
                <a:cs typeface="Arial"/>
              </a:rPr>
              <a:t>from F-test </a:t>
            </a: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2 </a:t>
            </a:r>
            <a:r>
              <a:rPr dirty="0" baseline="11111" sz="750" spc="172">
                <a:latin typeface="Arial"/>
                <a:cs typeface="Arial"/>
              </a:rPr>
              <a:t>=</a:t>
            </a:r>
            <a:r>
              <a:rPr dirty="0" baseline="11111" sz="750" spc="-52">
                <a:latin typeface="Arial"/>
                <a:cs typeface="Arial"/>
              </a:rPr>
              <a:t> </a:t>
            </a:r>
            <a:r>
              <a:rPr dirty="0" baseline="11111" sz="750" spc="-30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5290" y="2222175"/>
            <a:ext cx="934719" cy="346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3220" algn="l"/>
                <a:tab pos="713740" algn="l"/>
              </a:tabLst>
            </a:pPr>
            <a:r>
              <a:rPr dirty="0" sz="500" spc="-10">
                <a:latin typeface="Arial"/>
                <a:cs typeface="Arial"/>
              </a:rPr>
              <a:t>-0.0118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-0.0056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-0.0016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30"/>
              </a:spcBef>
              <a:tabLst>
                <a:tab pos="374015" algn="l"/>
                <a:tab pos="724535" algn="l"/>
              </a:tabLst>
            </a:pPr>
            <a:r>
              <a:rPr dirty="0" sz="500" spc="-15">
                <a:latin typeface="Arial"/>
                <a:cs typeface="Arial"/>
              </a:rPr>
              <a:t>0.3335	0.7185	0.9127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63220" algn="l"/>
                <a:tab pos="713740" algn="l"/>
              </a:tabLst>
            </a:pPr>
            <a:r>
              <a:rPr dirty="0" sz="500" spc="-10">
                <a:latin typeface="Arial"/>
                <a:cs typeface="Arial"/>
              </a:rPr>
              <a:t>-0.0196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-0.0199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-0.0181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30"/>
              </a:spcBef>
              <a:tabLst>
                <a:tab pos="374015" algn="l"/>
                <a:tab pos="724535" algn="l"/>
              </a:tabLst>
            </a:pPr>
            <a:r>
              <a:rPr dirty="0" sz="500" spc="-15">
                <a:latin typeface="Arial"/>
                <a:cs typeface="Arial"/>
              </a:rPr>
              <a:t>0.0980	0.1077	0.1453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9741" y="2567060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9741" y="2649775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9741" y="2812528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9741" y="2828537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07067" y="2534750"/>
            <a:ext cx="748665" cy="2857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55"/>
              </a:spcBef>
            </a:pPr>
            <a:r>
              <a:rPr dirty="0" sz="500" spc="-15">
                <a:latin typeface="Arial"/>
                <a:cs typeface="Arial"/>
              </a:rPr>
              <a:t>mean(dependent </a:t>
            </a:r>
            <a:r>
              <a:rPr dirty="0" sz="500" spc="-10">
                <a:latin typeface="Arial"/>
                <a:cs typeface="Arial"/>
              </a:rPr>
              <a:t>variable)  </a:t>
            </a:r>
            <a:r>
              <a:rPr dirty="0" sz="500" spc="-15">
                <a:latin typeface="Arial"/>
                <a:cs typeface="Arial"/>
              </a:rPr>
              <a:t>Observations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440"/>
              </a:lnSpc>
            </a:pPr>
            <a:r>
              <a:rPr dirty="0" baseline="-22222" sz="750" spc="7" i="1">
                <a:latin typeface="Arial"/>
                <a:cs typeface="Arial"/>
              </a:rPr>
              <a:t>R</a:t>
            </a:r>
            <a:r>
              <a:rPr dirty="0" sz="350" spc="5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2886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0.063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4622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0.3069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0.064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95685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0.2788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0.065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6815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0.040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97478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0.3069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0.046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8074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0.2788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0.045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7067" y="2811622"/>
            <a:ext cx="1892300" cy="4267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35"/>
              </a:spcBef>
            </a:pPr>
            <a:r>
              <a:rPr dirty="0" sz="400" spc="10">
                <a:latin typeface="Arial"/>
                <a:cs typeface="Arial"/>
              </a:rPr>
              <a:t>The </a:t>
            </a:r>
            <a:r>
              <a:rPr dirty="0" sz="400">
                <a:latin typeface="Arial"/>
                <a:cs typeface="Arial"/>
              </a:rPr>
              <a:t>dependent variable </a:t>
            </a:r>
            <a:r>
              <a:rPr dirty="0" sz="400" spc="-10">
                <a:latin typeface="Arial"/>
                <a:cs typeface="Arial"/>
              </a:rPr>
              <a:t>is </a:t>
            </a:r>
            <a:r>
              <a:rPr dirty="0" sz="400">
                <a:latin typeface="Arial"/>
                <a:cs typeface="Arial"/>
              </a:rPr>
              <a:t>whether </a:t>
            </a:r>
            <a:r>
              <a:rPr dirty="0" sz="400" spc="-10">
                <a:latin typeface="Arial"/>
                <a:cs typeface="Arial"/>
              </a:rPr>
              <a:t>one </a:t>
            </a:r>
            <a:r>
              <a:rPr dirty="0" sz="400" spc="-5">
                <a:latin typeface="Arial"/>
                <a:cs typeface="Arial"/>
              </a:rPr>
              <a:t>works </a:t>
            </a:r>
            <a:r>
              <a:rPr dirty="0" sz="400" spc="20">
                <a:latin typeface="Arial"/>
                <a:cs typeface="Arial"/>
              </a:rPr>
              <a:t>at </a:t>
            </a:r>
            <a:r>
              <a:rPr dirty="0" sz="400" spc="-5">
                <a:latin typeface="Arial"/>
                <a:cs typeface="Arial"/>
              </a:rPr>
              <a:t>R1 </a:t>
            </a:r>
            <a:r>
              <a:rPr dirty="0" sz="400">
                <a:latin typeface="Arial"/>
                <a:cs typeface="Arial"/>
              </a:rPr>
              <a:t>university </a:t>
            </a:r>
            <a:r>
              <a:rPr dirty="0" sz="400" spc="10">
                <a:latin typeface="Arial"/>
                <a:cs typeface="Arial"/>
              </a:rPr>
              <a:t>after </a:t>
            </a:r>
            <a:r>
              <a:rPr dirty="0" sz="400">
                <a:latin typeface="Arial"/>
                <a:cs typeface="Arial"/>
              </a:rPr>
              <a:t>given </a:t>
            </a:r>
            <a:r>
              <a:rPr dirty="0" sz="400" spc="-15">
                <a:latin typeface="Arial"/>
                <a:cs typeface="Arial"/>
              </a:rPr>
              <a:t>years  </a:t>
            </a:r>
            <a:r>
              <a:rPr dirty="0" sz="400" spc="-5">
                <a:latin typeface="Arial"/>
                <a:cs typeface="Arial"/>
              </a:rPr>
              <a:t>Columns </a:t>
            </a:r>
            <a:r>
              <a:rPr dirty="0" sz="400" spc="20">
                <a:latin typeface="Arial"/>
                <a:cs typeface="Arial"/>
              </a:rPr>
              <a:t>(1)–(3) </a:t>
            </a:r>
            <a:r>
              <a:rPr dirty="0" sz="400" spc="10">
                <a:latin typeface="Arial"/>
                <a:cs typeface="Arial"/>
              </a:rPr>
              <a:t>further </a:t>
            </a:r>
            <a:r>
              <a:rPr dirty="0" sz="400">
                <a:latin typeface="Arial"/>
                <a:cs typeface="Arial"/>
              </a:rPr>
              <a:t>includes </a:t>
            </a:r>
            <a:r>
              <a:rPr dirty="0" sz="400" spc="5">
                <a:latin typeface="Arial"/>
                <a:cs typeface="Arial"/>
              </a:rPr>
              <a:t>department fixed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effects</a:t>
            </a:r>
            <a:endParaRPr sz="400">
              <a:latin typeface="Arial"/>
              <a:cs typeface="Arial"/>
            </a:endParaRPr>
          </a:p>
          <a:p>
            <a:pPr marL="12700" marR="353695">
              <a:lnSpc>
                <a:spcPct val="131300"/>
              </a:lnSpc>
            </a:pPr>
            <a:r>
              <a:rPr dirty="0" sz="400" spc="-5">
                <a:latin typeface="Arial"/>
                <a:cs typeface="Arial"/>
              </a:rPr>
              <a:t>Fields </a:t>
            </a:r>
            <a:r>
              <a:rPr dirty="0" sz="400" spc="10">
                <a:latin typeface="Arial"/>
                <a:cs typeface="Arial"/>
              </a:rPr>
              <a:t>of </a:t>
            </a:r>
            <a:r>
              <a:rPr dirty="0" sz="400" spc="5">
                <a:latin typeface="Arial"/>
                <a:cs typeface="Arial"/>
              </a:rPr>
              <a:t>study fixed </a:t>
            </a:r>
            <a:r>
              <a:rPr dirty="0" sz="400">
                <a:latin typeface="Arial"/>
                <a:cs typeface="Arial"/>
              </a:rPr>
              <a:t>effects </a:t>
            </a:r>
            <a:r>
              <a:rPr dirty="0" sz="400" spc="-10">
                <a:latin typeface="Arial"/>
                <a:cs typeface="Arial"/>
              </a:rPr>
              <a:t>are </a:t>
            </a:r>
            <a:r>
              <a:rPr dirty="0" sz="400" spc="5">
                <a:latin typeface="Arial"/>
                <a:cs typeface="Arial"/>
              </a:rPr>
              <a:t>included </a:t>
            </a:r>
            <a:r>
              <a:rPr dirty="0" sz="400" spc="10">
                <a:latin typeface="Arial"/>
                <a:cs typeface="Arial"/>
              </a:rPr>
              <a:t>in </a:t>
            </a:r>
            <a:r>
              <a:rPr dirty="0" sz="400" spc="5">
                <a:latin typeface="Arial"/>
                <a:cs typeface="Arial"/>
              </a:rPr>
              <a:t>all the estimation  Standard </a:t>
            </a:r>
            <a:r>
              <a:rPr dirty="0" sz="400" spc="-5">
                <a:latin typeface="Arial"/>
                <a:cs typeface="Arial"/>
              </a:rPr>
              <a:t>errors </a:t>
            </a:r>
            <a:r>
              <a:rPr dirty="0" sz="400" spc="10">
                <a:latin typeface="Arial"/>
                <a:cs typeface="Arial"/>
              </a:rPr>
              <a:t>in </a:t>
            </a:r>
            <a:r>
              <a:rPr dirty="0" sz="400" spc="-10">
                <a:latin typeface="Arial"/>
                <a:cs typeface="Arial"/>
              </a:rPr>
              <a:t>parentheses </a:t>
            </a:r>
            <a:r>
              <a:rPr dirty="0" sz="400">
                <a:latin typeface="Arial"/>
                <a:cs typeface="Arial"/>
              </a:rPr>
              <a:t>and </a:t>
            </a:r>
            <a:r>
              <a:rPr dirty="0" sz="400" spc="-10">
                <a:latin typeface="Arial"/>
                <a:cs typeface="Arial"/>
              </a:rPr>
              <a:t>are </a:t>
            </a:r>
            <a:r>
              <a:rPr dirty="0" sz="400">
                <a:latin typeface="Arial"/>
                <a:cs typeface="Arial"/>
              </a:rPr>
              <a:t>clustered </a:t>
            </a:r>
            <a:r>
              <a:rPr dirty="0" sz="400" spc="-5">
                <a:latin typeface="Arial"/>
                <a:cs typeface="Arial"/>
              </a:rPr>
              <a:t>by </a:t>
            </a:r>
            <a:r>
              <a:rPr dirty="0" sz="400" spc="10">
                <a:latin typeface="Arial"/>
                <a:cs typeface="Arial"/>
              </a:rPr>
              <a:t>cohort</a:t>
            </a:r>
            <a:r>
              <a:rPr dirty="0" sz="400" spc="-6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level.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baseline="27777" sz="450" spc="30" i="1">
                <a:latin typeface="Menlo"/>
                <a:cs typeface="Menlo"/>
              </a:rPr>
              <a:t>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spc="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 </a:t>
            </a:r>
            <a:r>
              <a:rPr dirty="0" sz="400" spc="110" i="1">
                <a:latin typeface="Arial"/>
                <a:cs typeface="Arial"/>
              </a:rPr>
              <a:t>&lt;</a:t>
            </a:r>
            <a:r>
              <a:rPr dirty="0" sz="400" spc="10" i="1">
                <a:latin typeface="Arial"/>
                <a:cs typeface="Arial"/>
              </a:rPr>
              <a:t> </a:t>
            </a:r>
            <a:r>
              <a:rPr dirty="0" sz="400" spc="5">
                <a:latin typeface="Arial"/>
                <a:cs typeface="Arial"/>
              </a:rPr>
              <a:t>0</a:t>
            </a:r>
            <a:r>
              <a:rPr dirty="0" sz="400" spc="5" i="1">
                <a:latin typeface="Arial"/>
                <a:cs typeface="Arial"/>
              </a:rPr>
              <a:t>.</a:t>
            </a:r>
            <a:r>
              <a:rPr dirty="0" sz="400" spc="5">
                <a:latin typeface="Arial"/>
                <a:cs typeface="Arial"/>
              </a:rPr>
              <a:t>10,</a:t>
            </a:r>
            <a:r>
              <a:rPr dirty="0" sz="400" spc="35">
                <a:latin typeface="Arial"/>
                <a:cs typeface="Arial"/>
              </a:rPr>
              <a:t> </a:t>
            </a:r>
            <a:r>
              <a:rPr dirty="0" baseline="27777" sz="450" spc="30" i="1">
                <a:latin typeface="Menlo"/>
                <a:cs typeface="Menlo"/>
              </a:rPr>
              <a:t>∗∗</a:t>
            </a:r>
            <a:r>
              <a:rPr dirty="0" baseline="27777" sz="450" spc="-15" i="1">
                <a:latin typeface="Menlo"/>
                <a:cs typeface="Menlo"/>
              </a:rPr>
              <a:t> </a:t>
            </a:r>
            <a:r>
              <a:rPr dirty="0" sz="400" spc="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 </a:t>
            </a:r>
            <a:r>
              <a:rPr dirty="0" sz="400" spc="11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.</a:t>
            </a:r>
            <a:r>
              <a:rPr dirty="0" sz="400" spc="5">
                <a:latin typeface="Arial"/>
                <a:cs typeface="Arial"/>
              </a:rPr>
              <a:t>05,</a:t>
            </a:r>
            <a:r>
              <a:rPr dirty="0" sz="400" spc="35">
                <a:latin typeface="Arial"/>
                <a:cs typeface="Arial"/>
              </a:rPr>
              <a:t> </a:t>
            </a:r>
            <a:r>
              <a:rPr dirty="0" baseline="27777" sz="450" spc="30" i="1">
                <a:latin typeface="Menlo"/>
                <a:cs typeface="Menlo"/>
              </a:rPr>
              <a:t>∗∗∗</a:t>
            </a:r>
            <a:r>
              <a:rPr dirty="0" baseline="27777" sz="450" spc="-15" i="1">
                <a:latin typeface="Menlo"/>
                <a:cs typeface="Menlo"/>
              </a:rPr>
              <a:t> </a:t>
            </a:r>
            <a:r>
              <a:rPr dirty="0" sz="400" spc="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 </a:t>
            </a:r>
            <a:r>
              <a:rPr dirty="0" sz="400" spc="110" i="1">
                <a:latin typeface="Arial"/>
                <a:cs typeface="Arial"/>
              </a:rPr>
              <a:t>&lt;</a:t>
            </a:r>
            <a:r>
              <a:rPr dirty="0" sz="400" spc="10" i="1">
                <a:latin typeface="Arial"/>
                <a:cs typeface="Arial"/>
              </a:rPr>
              <a:t> </a:t>
            </a:r>
            <a:r>
              <a:rPr dirty="0" sz="400" i="1">
                <a:latin typeface="Arial"/>
                <a:cs typeface="Arial"/>
              </a:rPr>
              <a:t>.</a:t>
            </a:r>
            <a:r>
              <a:rPr dirty="0" sz="400"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348512" y="3342177"/>
            <a:ext cx="2159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29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4: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</a:t>
            </a:r>
            <a:r>
              <a:rPr dirty="0" sz="900" spc="-25">
                <a:solidFill>
                  <a:srgbClr val="FFF200"/>
                </a:solidFill>
              </a:rPr>
              <a:t>conditions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15">
                <a:solidFill>
                  <a:srgbClr val="FFF200"/>
                </a:solidFill>
              </a:rPr>
              <a:t>the </a:t>
            </a:r>
            <a:r>
              <a:rPr dirty="0" sz="900" spc="-35">
                <a:solidFill>
                  <a:srgbClr val="FFF200"/>
                </a:solidFill>
              </a:rPr>
              <a:t>placement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50">
                <a:solidFill>
                  <a:srgbClr val="FFF200"/>
                </a:solidFill>
              </a:rPr>
              <a:t>R1 </a:t>
            </a:r>
            <a:r>
              <a:rPr dirty="0" sz="900" spc="-40">
                <a:solidFill>
                  <a:srgbClr val="FFF200"/>
                </a:solidFill>
              </a:rPr>
              <a:t>over</a:t>
            </a:r>
            <a:r>
              <a:rPr dirty="0" sz="900" spc="-50">
                <a:solidFill>
                  <a:srgbClr val="FFF200"/>
                </a:solidFill>
              </a:rPr>
              <a:t> </a:t>
            </a:r>
            <a:r>
              <a:rPr dirty="0" sz="900" spc="-5">
                <a:solidFill>
                  <a:srgbClr val="FFF200"/>
                </a:solidFill>
              </a:rPr>
              <a:t>time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779741" y="557926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9741" y="720685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9741" y="541917"/>
          <a:ext cx="304863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860"/>
                <a:gridCol w="352425"/>
                <a:gridCol w="351789"/>
                <a:gridCol w="349885"/>
                <a:gridCol w="353060"/>
                <a:gridCol w="351789"/>
              </a:tblGrid>
              <a:tr h="85214">
                <a:tc>
                  <a:txBody>
                    <a:bodyPr/>
                    <a:lstStyle/>
                    <a:p>
                      <a:pPr algn="r" marR="13398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(2)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(4)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1379">
                <a:tc>
                  <a:txBody>
                    <a:bodyPr/>
                    <a:lstStyle/>
                    <a:p>
                      <a:pPr algn="r" marR="99695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initial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initial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5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81379">
                <a:tc>
                  <a:txBody>
                    <a:bodyPr/>
                    <a:lstStyle/>
                    <a:p>
                      <a:pPr marL="40005">
                        <a:lnSpc>
                          <a:spcPts val="415"/>
                        </a:lnSpc>
                        <a:spcBef>
                          <a:spcPts val="125"/>
                        </a:spcBef>
                        <a:tabLst>
                          <a:tab pos="961390" algn="l"/>
                        </a:tabLst>
                      </a:pPr>
                      <a:r>
                        <a:rPr dirty="0" baseline="11111" sz="750" spc="-15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11111" sz="750" spc="52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1111" sz="750" spc="22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11111" sz="750" spc="22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50" spc="15" i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350" spc="-6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1111" sz="750" spc="52">
                          <a:latin typeface="Arial"/>
                          <a:cs typeface="Arial"/>
                        </a:rPr>
                        <a:t>)	</a:t>
                      </a:r>
                      <a:r>
                        <a:rPr dirty="0" baseline="11111" sz="750" spc="-1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-0.0214</a:t>
                      </a:r>
                      <a:r>
                        <a:rPr dirty="0" baseline="39682" sz="525" spc="-1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</a:t>
                      </a:r>
                      <a:endParaRPr baseline="39682" sz="525">
                        <a:latin typeface="Menlo"/>
                        <a:cs typeface="Menlo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-0.0121</a:t>
                      </a:r>
                      <a:r>
                        <a:rPr dirty="0" baseline="31746" sz="525" spc="-1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-0.00821</a:t>
                      </a:r>
                      <a:r>
                        <a:rPr dirty="0" baseline="31746" sz="525" spc="-1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-0.028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6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-0.0110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-0.00583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113397"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(0.00483)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(0.00595)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(0.00434)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(0.0106)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(0.00659)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(0.00773)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13397">
                <a:tc>
                  <a:txBody>
                    <a:bodyPr/>
                    <a:lstStyle/>
                    <a:p>
                      <a:pPr marL="40005">
                        <a:lnSpc>
                          <a:spcPts val="495"/>
                        </a:lnSpc>
                        <a:spcBef>
                          <a:spcPts val="300"/>
                        </a:spcBef>
                        <a:tabLst>
                          <a:tab pos="998219" algn="l"/>
                        </a:tabLst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female	</a:t>
                      </a:r>
                      <a:r>
                        <a:rPr dirty="0" sz="500" spc="-15">
                          <a:latin typeface="Arial"/>
                          <a:cs typeface="Arial"/>
                        </a:rPr>
                        <a:t>0.00616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-0.00878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-0.0182</a:t>
                      </a:r>
                      <a:r>
                        <a:rPr dirty="0" baseline="31746" sz="525" spc="-1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0.00570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-0.00828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-0.0151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</a:tr>
              <a:tr h="113397"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(0.0160)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(0.0161)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(0.00930)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(0.0149)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(0.0153)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(0.00846)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13397">
                <a:tc>
                  <a:txBody>
                    <a:bodyPr/>
                    <a:lstStyle/>
                    <a:p>
                      <a:pPr marL="40005">
                        <a:lnSpc>
                          <a:spcPts val="495"/>
                        </a:lnSpc>
                        <a:spcBef>
                          <a:spcPts val="300"/>
                        </a:spcBef>
                        <a:tabLst>
                          <a:tab pos="972185" algn="l"/>
                        </a:tabLst>
                      </a:pPr>
                      <a:r>
                        <a:rPr dirty="0" sz="500" spc="-25">
                          <a:latin typeface="Arial"/>
                          <a:cs typeface="Arial"/>
                        </a:rPr>
                        <a:t>US</a:t>
                      </a:r>
                      <a:r>
                        <a:rPr dirty="0" sz="5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20">
                          <a:latin typeface="Arial"/>
                          <a:cs typeface="Arial"/>
                        </a:rPr>
                        <a:t>bachelor</a:t>
                      </a:r>
                      <a:r>
                        <a:rPr dirty="0" sz="5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0">
                          <a:latin typeface="Arial"/>
                          <a:cs typeface="Arial"/>
                        </a:rPr>
                        <a:t>degree	</a:t>
                      </a:r>
                      <a:r>
                        <a:rPr dirty="0" sz="5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0.0589</a:t>
                      </a:r>
                      <a:r>
                        <a:rPr dirty="0" baseline="31746" sz="525" spc="-1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0.103</a:t>
                      </a:r>
                      <a:r>
                        <a:rPr dirty="0" baseline="31746" sz="525" spc="-1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0.106</a:t>
                      </a:r>
                      <a:r>
                        <a:rPr dirty="0" baseline="31746" sz="525" spc="-1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0.065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7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0.11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5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0.123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</a:tr>
              <a:tr h="113397"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(0.0109)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(0.00947)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(0.0148)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(0.0118)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(0.00963)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(0.0133)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22679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sz="500" spc="-2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500">
                          <a:latin typeface="Arial"/>
                          <a:cs typeface="Arial"/>
                        </a:rPr>
                        <a:t>(rank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11–23)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 marR="3937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-0.11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4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(0.0145)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8419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-0.13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6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(0.0171)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6515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-0.11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(0.0204)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</a:tr>
              <a:tr h="22679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sz="500" spc="-20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500">
                          <a:latin typeface="Arial"/>
                          <a:cs typeface="Arial"/>
                        </a:rPr>
                        <a:t>(rank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24–45)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 marR="3937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-0.12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(0.0193)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8419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-0.13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8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(0.0187)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6515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-0.11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5</a:t>
                      </a:r>
                      <a:r>
                        <a:rPr dirty="0" baseline="31746" sz="525" i="1"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(0.0180)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</a:tr>
              <a:tr h="113397">
                <a:tc>
                  <a:txBody>
                    <a:bodyPr/>
                    <a:lstStyle/>
                    <a:p>
                      <a:pPr marL="40005">
                        <a:lnSpc>
                          <a:spcPts val="415"/>
                        </a:lnSpc>
                        <a:spcBef>
                          <a:spcPts val="375"/>
                        </a:spcBef>
                      </a:pPr>
                      <a:r>
                        <a:rPr dirty="0" baseline="11111" sz="750" spc="-7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11111" sz="750" spc="-7" i="1">
                          <a:latin typeface="Arial"/>
                          <a:cs typeface="Arial"/>
                        </a:rPr>
                        <a:t>× </a:t>
                      </a:r>
                      <a:r>
                        <a:rPr dirty="0" baseline="11111" sz="750" spc="7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baseline="11111" sz="750" spc="-30">
                          <a:latin typeface="Arial"/>
                          <a:cs typeface="Arial"/>
                        </a:rPr>
                        <a:t>2 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11111" sz="750" spc="37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50" spc="25"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)</a:t>
                      </a:r>
                      <a:endParaRPr baseline="11111" sz="750">
                        <a:latin typeface="Arial"/>
                        <a:cs typeface="Arial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0.0168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0.00537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5">
                          <a:latin typeface="Arial"/>
                          <a:cs typeface="Arial"/>
                        </a:rPr>
                        <a:t>0.00415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</a:tr>
              <a:tr h="113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(0.0151)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(0.0175)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(0.0206)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22169">
                <a:tc>
                  <a:txBody>
                    <a:bodyPr/>
                    <a:lstStyle/>
                    <a:p>
                      <a:pPr marL="40005">
                        <a:lnSpc>
                          <a:spcPts val="484"/>
                        </a:lnSpc>
                        <a:spcBef>
                          <a:spcPts val="375"/>
                        </a:spcBef>
                      </a:pPr>
                      <a:r>
                        <a:rPr dirty="0" baseline="11111" sz="750" spc="-7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11111" sz="750" spc="-7" i="1">
                          <a:latin typeface="Arial"/>
                          <a:cs typeface="Arial"/>
                        </a:rPr>
                        <a:t>× </a:t>
                      </a:r>
                      <a:r>
                        <a:rPr dirty="0" baseline="11111" sz="750" spc="7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baseline="11111" sz="750" spc="-30">
                          <a:latin typeface="Arial"/>
                          <a:cs typeface="Arial"/>
                        </a:rPr>
                        <a:t>3 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11111" sz="750" spc="37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50" spc="25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)</a:t>
                      </a:r>
                      <a:endParaRPr baseline="11111" sz="750">
                        <a:latin typeface="Arial"/>
                        <a:cs typeface="Arial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560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0.00897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560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-0.00890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0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-0.0123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67041" y="2139459"/>
            <a:ext cx="307403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65655" algn="l"/>
              </a:tabLst>
            </a:pPr>
            <a:r>
              <a:rPr dirty="0" u="sng" sz="5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5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(0.0180) (0.0161)</a:t>
            </a:r>
            <a:r>
              <a:rPr dirty="0" u="sng" sz="500" spc="1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5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(0.0163)</a:t>
            </a:r>
            <a:r>
              <a:rPr dirty="0" u="sng" sz="500" spc="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067" y="2232178"/>
            <a:ext cx="867410" cy="346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11111" sz="750" spc="-15">
                <a:latin typeface="Arial"/>
                <a:cs typeface="Arial"/>
              </a:rPr>
              <a:t>P-val </a:t>
            </a:r>
            <a:r>
              <a:rPr dirty="0" baseline="11111" sz="750">
                <a:latin typeface="Arial"/>
                <a:cs typeface="Arial"/>
              </a:rPr>
              <a:t>from F-test </a:t>
            </a: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1 </a:t>
            </a:r>
            <a:r>
              <a:rPr dirty="0" baseline="11111" sz="750" spc="172">
                <a:latin typeface="Arial"/>
                <a:cs typeface="Arial"/>
              </a:rPr>
              <a:t>=</a:t>
            </a:r>
            <a:r>
              <a:rPr dirty="0" baseline="11111" sz="750" spc="-52">
                <a:latin typeface="Arial"/>
                <a:cs typeface="Arial"/>
              </a:rPr>
              <a:t> </a:t>
            </a:r>
            <a:r>
              <a:rPr dirty="0" baseline="11111" sz="750" spc="-30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11111" sz="750" spc="-15">
                <a:latin typeface="Arial"/>
                <a:cs typeface="Arial"/>
              </a:rPr>
              <a:t>P-val </a:t>
            </a:r>
            <a:r>
              <a:rPr dirty="0" baseline="11111" sz="750">
                <a:latin typeface="Arial"/>
                <a:cs typeface="Arial"/>
              </a:rPr>
              <a:t>from F-test </a:t>
            </a: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2 </a:t>
            </a:r>
            <a:r>
              <a:rPr dirty="0" baseline="11111" sz="750" spc="172">
                <a:latin typeface="Arial"/>
                <a:cs typeface="Arial"/>
              </a:rPr>
              <a:t>=</a:t>
            </a:r>
            <a:r>
              <a:rPr dirty="0" baseline="11111" sz="750" spc="-52">
                <a:latin typeface="Arial"/>
                <a:cs typeface="Arial"/>
              </a:rPr>
              <a:t> </a:t>
            </a:r>
            <a:r>
              <a:rPr dirty="0" baseline="11111" sz="750" spc="-30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5290" y="2222175"/>
            <a:ext cx="934719" cy="346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3220" algn="l"/>
                <a:tab pos="713740" algn="l"/>
              </a:tabLst>
            </a:pPr>
            <a:r>
              <a:rPr dirty="0" sz="500" spc="-10">
                <a:latin typeface="Arial"/>
                <a:cs typeface="Arial"/>
              </a:rPr>
              <a:t>-0.0118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-0.0056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-0.0016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30"/>
              </a:spcBef>
              <a:tabLst>
                <a:tab pos="374015" algn="l"/>
                <a:tab pos="724535" algn="l"/>
              </a:tabLst>
            </a:pPr>
            <a:r>
              <a:rPr dirty="0" sz="500" spc="-15">
                <a:latin typeface="Arial"/>
                <a:cs typeface="Arial"/>
              </a:rPr>
              <a:t>0.3335	0.7185	0.9127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63220" algn="l"/>
                <a:tab pos="713740" algn="l"/>
              </a:tabLst>
            </a:pPr>
            <a:r>
              <a:rPr dirty="0" sz="500" spc="-10">
                <a:latin typeface="Arial"/>
                <a:cs typeface="Arial"/>
              </a:rPr>
              <a:t>-0.0196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-0.0199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-0.0181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30"/>
              </a:spcBef>
              <a:tabLst>
                <a:tab pos="374015" algn="l"/>
                <a:tab pos="724535" algn="l"/>
              </a:tabLst>
            </a:pPr>
            <a:r>
              <a:rPr dirty="0" sz="500" spc="-15">
                <a:latin typeface="Arial"/>
                <a:cs typeface="Arial"/>
              </a:rPr>
              <a:t>0.0980	0.1077	0.1453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9741" y="2567060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9741" y="2649775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9741" y="2812528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9741" y="2828537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07067" y="2534750"/>
            <a:ext cx="748665" cy="2857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55"/>
              </a:spcBef>
            </a:pPr>
            <a:r>
              <a:rPr dirty="0" sz="500" spc="-15">
                <a:latin typeface="Arial"/>
                <a:cs typeface="Arial"/>
              </a:rPr>
              <a:t>mean(dependent </a:t>
            </a:r>
            <a:r>
              <a:rPr dirty="0" sz="500" spc="-10">
                <a:latin typeface="Arial"/>
                <a:cs typeface="Arial"/>
              </a:rPr>
              <a:t>variable)  </a:t>
            </a:r>
            <a:r>
              <a:rPr dirty="0" sz="500" spc="-15">
                <a:latin typeface="Arial"/>
                <a:cs typeface="Arial"/>
              </a:rPr>
              <a:t>Observations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440"/>
              </a:lnSpc>
            </a:pPr>
            <a:r>
              <a:rPr dirty="0" baseline="-22222" sz="750" spc="7" i="1">
                <a:latin typeface="Arial"/>
                <a:cs typeface="Arial"/>
              </a:rPr>
              <a:t>R</a:t>
            </a:r>
            <a:r>
              <a:rPr dirty="0" sz="350" spc="5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2886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0.063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4622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0.3069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0.064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95685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0.2788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0.065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6815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0.040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97478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0.3069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0.046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8074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0.2788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0.045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7067" y="2811622"/>
            <a:ext cx="1892300" cy="4267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35"/>
              </a:spcBef>
            </a:pPr>
            <a:r>
              <a:rPr dirty="0" sz="400" spc="10">
                <a:latin typeface="Arial"/>
                <a:cs typeface="Arial"/>
              </a:rPr>
              <a:t>The </a:t>
            </a:r>
            <a:r>
              <a:rPr dirty="0" sz="400">
                <a:latin typeface="Arial"/>
                <a:cs typeface="Arial"/>
              </a:rPr>
              <a:t>dependent variable </a:t>
            </a:r>
            <a:r>
              <a:rPr dirty="0" sz="400" spc="-10">
                <a:latin typeface="Arial"/>
                <a:cs typeface="Arial"/>
              </a:rPr>
              <a:t>is </a:t>
            </a:r>
            <a:r>
              <a:rPr dirty="0" sz="400">
                <a:latin typeface="Arial"/>
                <a:cs typeface="Arial"/>
              </a:rPr>
              <a:t>whether </a:t>
            </a:r>
            <a:r>
              <a:rPr dirty="0" sz="400" spc="-10">
                <a:latin typeface="Arial"/>
                <a:cs typeface="Arial"/>
              </a:rPr>
              <a:t>one </a:t>
            </a:r>
            <a:r>
              <a:rPr dirty="0" sz="400" spc="-5">
                <a:latin typeface="Arial"/>
                <a:cs typeface="Arial"/>
              </a:rPr>
              <a:t>works </a:t>
            </a:r>
            <a:r>
              <a:rPr dirty="0" sz="400" spc="20">
                <a:latin typeface="Arial"/>
                <a:cs typeface="Arial"/>
              </a:rPr>
              <a:t>at </a:t>
            </a:r>
            <a:r>
              <a:rPr dirty="0" sz="400" spc="-5">
                <a:latin typeface="Arial"/>
                <a:cs typeface="Arial"/>
              </a:rPr>
              <a:t>R1 </a:t>
            </a:r>
            <a:r>
              <a:rPr dirty="0" sz="400">
                <a:latin typeface="Arial"/>
                <a:cs typeface="Arial"/>
              </a:rPr>
              <a:t>university </a:t>
            </a:r>
            <a:r>
              <a:rPr dirty="0" sz="400" spc="10">
                <a:latin typeface="Arial"/>
                <a:cs typeface="Arial"/>
              </a:rPr>
              <a:t>after </a:t>
            </a:r>
            <a:r>
              <a:rPr dirty="0" sz="400">
                <a:latin typeface="Arial"/>
                <a:cs typeface="Arial"/>
              </a:rPr>
              <a:t>given </a:t>
            </a:r>
            <a:r>
              <a:rPr dirty="0" sz="400" spc="-15">
                <a:latin typeface="Arial"/>
                <a:cs typeface="Arial"/>
              </a:rPr>
              <a:t>years  </a:t>
            </a:r>
            <a:r>
              <a:rPr dirty="0" sz="400" spc="-5">
                <a:latin typeface="Arial"/>
                <a:cs typeface="Arial"/>
              </a:rPr>
              <a:t>Columns </a:t>
            </a:r>
            <a:r>
              <a:rPr dirty="0" sz="400" spc="20">
                <a:latin typeface="Arial"/>
                <a:cs typeface="Arial"/>
              </a:rPr>
              <a:t>(1)–(3) </a:t>
            </a:r>
            <a:r>
              <a:rPr dirty="0" sz="400" spc="10">
                <a:latin typeface="Arial"/>
                <a:cs typeface="Arial"/>
              </a:rPr>
              <a:t>further </a:t>
            </a:r>
            <a:r>
              <a:rPr dirty="0" sz="400">
                <a:latin typeface="Arial"/>
                <a:cs typeface="Arial"/>
              </a:rPr>
              <a:t>includes </a:t>
            </a:r>
            <a:r>
              <a:rPr dirty="0" sz="400" spc="5">
                <a:latin typeface="Arial"/>
                <a:cs typeface="Arial"/>
              </a:rPr>
              <a:t>department fixed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effects</a:t>
            </a:r>
            <a:endParaRPr sz="400">
              <a:latin typeface="Arial"/>
              <a:cs typeface="Arial"/>
            </a:endParaRPr>
          </a:p>
          <a:p>
            <a:pPr marL="12700" marR="353695">
              <a:lnSpc>
                <a:spcPct val="131300"/>
              </a:lnSpc>
            </a:pPr>
            <a:r>
              <a:rPr dirty="0" sz="400" spc="-5">
                <a:latin typeface="Arial"/>
                <a:cs typeface="Arial"/>
              </a:rPr>
              <a:t>Fields </a:t>
            </a:r>
            <a:r>
              <a:rPr dirty="0" sz="400" spc="10">
                <a:latin typeface="Arial"/>
                <a:cs typeface="Arial"/>
              </a:rPr>
              <a:t>of </a:t>
            </a:r>
            <a:r>
              <a:rPr dirty="0" sz="400" spc="5">
                <a:latin typeface="Arial"/>
                <a:cs typeface="Arial"/>
              </a:rPr>
              <a:t>study fixed </a:t>
            </a:r>
            <a:r>
              <a:rPr dirty="0" sz="400">
                <a:latin typeface="Arial"/>
                <a:cs typeface="Arial"/>
              </a:rPr>
              <a:t>effects </a:t>
            </a:r>
            <a:r>
              <a:rPr dirty="0" sz="400" spc="-10">
                <a:latin typeface="Arial"/>
                <a:cs typeface="Arial"/>
              </a:rPr>
              <a:t>are </a:t>
            </a:r>
            <a:r>
              <a:rPr dirty="0" sz="400" spc="5">
                <a:latin typeface="Arial"/>
                <a:cs typeface="Arial"/>
              </a:rPr>
              <a:t>included </a:t>
            </a:r>
            <a:r>
              <a:rPr dirty="0" sz="400" spc="10">
                <a:latin typeface="Arial"/>
                <a:cs typeface="Arial"/>
              </a:rPr>
              <a:t>in </a:t>
            </a:r>
            <a:r>
              <a:rPr dirty="0" sz="400" spc="5">
                <a:latin typeface="Arial"/>
                <a:cs typeface="Arial"/>
              </a:rPr>
              <a:t>all the estimation  Standard </a:t>
            </a:r>
            <a:r>
              <a:rPr dirty="0" sz="400" spc="-5">
                <a:latin typeface="Arial"/>
                <a:cs typeface="Arial"/>
              </a:rPr>
              <a:t>errors </a:t>
            </a:r>
            <a:r>
              <a:rPr dirty="0" sz="400" spc="10">
                <a:latin typeface="Arial"/>
                <a:cs typeface="Arial"/>
              </a:rPr>
              <a:t>in </a:t>
            </a:r>
            <a:r>
              <a:rPr dirty="0" sz="400" spc="-10">
                <a:latin typeface="Arial"/>
                <a:cs typeface="Arial"/>
              </a:rPr>
              <a:t>parentheses </a:t>
            </a:r>
            <a:r>
              <a:rPr dirty="0" sz="400">
                <a:latin typeface="Arial"/>
                <a:cs typeface="Arial"/>
              </a:rPr>
              <a:t>and </a:t>
            </a:r>
            <a:r>
              <a:rPr dirty="0" sz="400" spc="-10">
                <a:latin typeface="Arial"/>
                <a:cs typeface="Arial"/>
              </a:rPr>
              <a:t>are </a:t>
            </a:r>
            <a:r>
              <a:rPr dirty="0" sz="400">
                <a:latin typeface="Arial"/>
                <a:cs typeface="Arial"/>
              </a:rPr>
              <a:t>clustered </a:t>
            </a:r>
            <a:r>
              <a:rPr dirty="0" sz="400" spc="-5">
                <a:latin typeface="Arial"/>
                <a:cs typeface="Arial"/>
              </a:rPr>
              <a:t>by </a:t>
            </a:r>
            <a:r>
              <a:rPr dirty="0" sz="400" spc="10">
                <a:latin typeface="Arial"/>
                <a:cs typeface="Arial"/>
              </a:rPr>
              <a:t>cohort</a:t>
            </a:r>
            <a:r>
              <a:rPr dirty="0" sz="400" spc="-6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level.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baseline="27777" sz="450" spc="30" i="1">
                <a:latin typeface="Menlo"/>
                <a:cs typeface="Menlo"/>
              </a:rPr>
              <a:t>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spc="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 </a:t>
            </a:r>
            <a:r>
              <a:rPr dirty="0" sz="400" spc="110" i="1">
                <a:latin typeface="Arial"/>
                <a:cs typeface="Arial"/>
              </a:rPr>
              <a:t>&lt;</a:t>
            </a:r>
            <a:r>
              <a:rPr dirty="0" sz="400" spc="10" i="1">
                <a:latin typeface="Arial"/>
                <a:cs typeface="Arial"/>
              </a:rPr>
              <a:t> </a:t>
            </a:r>
            <a:r>
              <a:rPr dirty="0" sz="400" spc="5">
                <a:latin typeface="Arial"/>
                <a:cs typeface="Arial"/>
              </a:rPr>
              <a:t>0</a:t>
            </a:r>
            <a:r>
              <a:rPr dirty="0" sz="400" spc="5" i="1">
                <a:latin typeface="Arial"/>
                <a:cs typeface="Arial"/>
              </a:rPr>
              <a:t>.</a:t>
            </a:r>
            <a:r>
              <a:rPr dirty="0" sz="400" spc="5">
                <a:latin typeface="Arial"/>
                <a:cs typeface="Arial"/>
              </a:rPr>
              <a:t>10,</a:t>
            </a:r>
            <a:r>
              <a:rPr dirty="0" sz="400" spc="35">
                <a:latin typeface="Arial"/>
                <a:cs typeface="Arial"/>
              </a:rPr>
              <a:t> </a:t>
            </a:r>
            <a:r>
              <a:rPr dirty="0" baseline="27777" sz="450" spc="30" i="1">
                <a:latin typeface="Menlo"/>
                <a:cs typeface="Menlo"/>
              </a:rPr>
              <a:t>∗∗</a:t>
            </a:r>
            <a:r>
              <a:rPr dirty="0" baseline="27777" sz="450" spc="-15" i="1">
                <a:latin typeface="Menlo"/>
                <a:cs typeface="Menlo"/>
              </a:rPr>
              <a:t> </a:t>
            </a:r>
            <a:r>
              <a:rPr dirty="0" sz="400" spc="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 </a:t>
            </a:r>
            <a:r>
              <a:rPr dirty="0" sz="400" spc="11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.</a:t>
            </a:r>
            <a:r>
              <a:rPr dirty="0" sz="400" spc="5">
                <a:latin typeface="Arial"/>
                <a:cs typeface="Arial"/>
              </a:rPr>
              <a:t>05,</a:t>
            </a:r>
            <a:r>
              <a:rPr dirty="0" sz="400" spc="35">
                <a:latin typeface="Arial"/>
                <a:cs typeface="Arial"/>
              </a:rPr>
              <a:t> </a:t>
            </a:r>
            <a:r>
              <a:rPr dirty="0" baseline="27777" sz="450" spc="30" i="1">
                <a:latin typeface="Menlo"/>
                <a:cs typeface="Menlo"/>
              </a:rPr>
              <a:t>∗∗∗</a:t>
            </a:r>
            <a:r>
              <a:rPr dirty="0" baseline="27777" sz="450" spc="-15" i="1">
                <a:latin typeface="Menlo"/>
                <a:cs typeface="Menlo"/>
              </a:rPr>
              <a:t> </a:t>
            </a:r>
            <a:r>
              <a:rPr dirty="0" sz="400" spc="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 </a:t>
            </a:r>
            <a:r>
              <a:rPr dirty="0" sz="400" spc="110" i="1">
                <a:latin typeface="Arial"/>
                <a:cs typeface="Arial"/>
              </a:rPr>
              <a:t>&lt;</a:t>
            </a:r>
            <a:r>
              <a:rPr dirty="0" sz="400" spc="10" i="1">
                <a:latin typeface="Arial"/>
                <a:cs typeface="Arial"/>
              </a:rPr>
              <a:t> </a:t>
            </a:r>
            <a:r>
              <a:rPr dirty="0" sz="400" i="1">
                <a:latin typeface="Arial"/>
                <a:cs typeface="Arial"/>
              </a:rPr>
              <a:t>.</a:t>
            </a:r>
            <a:r>
              <a:rPr dirty="0" sz="400"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348512" y="3342177"/>
            <a:ext cx="2159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29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4: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</a:t>
            </a:r>
            <a:r>
              <a:rPr dirty="0" sz="900" spc="-25">
                <a:solidFill>
                  <a:srgbClr val="FFF200"/>
                </a:solidFill>
              </a:rPr>
              <a:t>conditions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15">
                <a:solidFill>
                  <a:srgbClr val="FFF200"/>
                </a:solidFill>
              </a:rPr>
              <a:t>the </a:t>
            </a:r>
            <a:r>
              <a:rPr dirty="0" sz="900" spc="-35">
                <a:solidFill>
                  <a:srgbClr val="FFF200"/>
                </a:solidFill>
              </a:rPr>
              <a:t>placement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50">
                <a:solidFill>
                  <a:srgbClr val="FFF200"/>
                </a:solidFill>
              </a:rPr>
              <a:t>R1 </a:t>
            </a:r>
            <a:r>
              <a:rPr dirty="0" sz="900" spc="-40">
                <a:solidFill>
                  <a:srgbClr val="FFF200"/>
                </a:solidFill>
              </a:rPr>
              <a:t>over</a:t>
            </a:r>
            <a:r>
              <a:rPr dirty="0" sz="900" spc="-50">
                <a:solidFill>
                  <a:srgbClr val="FFF200"/>
                </a:solidFill>
              </a:rPr>
              <a:t> </a:t>
            </a:r>
            <a:r>
              <a:rPr dirty="0" sz="900" spc="-5">
                <a:solidFill>
                  <a:srgbClr val="FFF200"/>
                </a:solidFill>
              </a:rPr>
              <a:t>time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779741" y="557926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9741" y="720685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9741" y="541917"/>
          <a:ext cx="304863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860"/>
                <a:gridCol w="352425"/>
                <a:gridCol w="351789"/>
                <a:gridCol w="349885"/>
                <a:gridCol w="353060"/>
                <a:gridCol w="351789"/>
              </a:tblGrid>
              <a:tr h="85214">
                <a:tc>
                  <a:txBody>
                    <a:bodyPr/>
                    <a:lstStyle/>
                    <a:p>
                      <a:pPr algn="r" marR="13398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(2)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(4)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dirty="0" sz="500" spc="15">
                          <a:latin typeface="Arial"/>
                          <a:cs typeface="Arial"/>
                        </a:rPr>
                        <a:t>(6)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1379">
                <a:tc>
                  <a:txBody>
                    <a:bodyPr/>
                    <a:lstStyle/>
                    <a:p>
                      <a:pPr algn="r" marR="99695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initial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initial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5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5"/>
                        </a:lnSpc>
                        <a:spcBef>
                          <a:spcPts val="35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5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5">
                          <a:latin typeface="Arial"/>
                          <a:cs typeface="Arial"/>
                        </a:rPr>
                        <a:t>years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81379">
                <a:tc>
                  <a:txBody>
                    <a:bodyPr/>
                    <a:lstStyle/>
                    <a:p>
                      <a:pPr marL="40005">
                        <a:lnSpc>
                          <a:spcPts val="415"/>
                        </a:lnSpc>
                        <a:spcBef>
                          <a:spcPts val="125"/>
                        </a:spcBef>
                        <a:tabLst>
                          <a:tab pos="961390" algn="l"/>
                        </a:tabLst>
                      </a:pPr>
                      <a:r>
                        <a:rPr dirty="0" baseline="11111" sz="750" spc="-15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11111" sz="750" spc="52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1111" sz="750" spc="22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11111" sz="750" spc="22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50" spc="15" i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350" spc="-6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1111" sz="750" spc="52">
                          <a:latin typeface="Arial"/>
                          <a:cs typeface="Arial"/>
                        </a:rPr>
                        <a:t>)	</a:t>
                      </a:r>
                      <a:r>
                        <a:rPr dirty="0" baseline="11111" sz="750" spc="-15">
                          <a:latin typeface="Arial"/>
                          <a:cs typeface="Arial"/>
                        </a:rPr>
                        <a:t>-0.0214</a:t>
                      </a:r>
                      <a:r>
                        <a:rPr dirty="0" baseline="39682" sz="525" spc="-15" i="1">
                          <a:latin typeface="Menlo"/>
                          <a:cs typeface="Menlo"/>
                        </a:rPr>
                        <a:t>∗∗∗</a:t>
                      </a:r>
                      <a:endParaRPr baseline="39682" sz="525">
                        <a:latin typeface="Menlo"/>
                        <a:cs typeface="Menlo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-0.0121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-0.00821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-0.028</a:t>
                      </a:r>
                      <a:r>
                        <a:rPr dirty="0" sz="500" spc="-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dirty="0" baseline="31746" sz="52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-0.0110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4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-0.00583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113397"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(0.00483)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(0.00595)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(0.00434)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(0.0106)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(0.00659)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(0.00773)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13397">
                <a:tc>
                  <a:txBody>
                    <a:bodyPr/>
                    <a:lstStyle/>
                    <a:p>
                      <a:pPr marL="40005">
                        <a:lnSpc>
                          <a:spcPts val="495"/>
                        </a:lnSpc>
                        <a:spcBef>
                          <a:spcPts val="300"/>
                        </a:spcBef>
                        <a:tabLst>
                          <a:tab pos="998219" algn="l"/>
                        </a:tabLst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female	</a:t>
                      </a:r>
                      <a:r>
                        <a:rPr dirty="0" sz="500" spc="-15">
                          <a:latin typeface="Arial"/>
                          <a:cs typeface="Arial"/>
                        </a:rPr>
                        <a:t>0.00616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-0.00878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-0.0182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0.00570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-0.00828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-0.0151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</a:tr>
              <a:tr h="113397"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(0.0160)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(0.0161)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(0.00930)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(0.0149)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(0.0153)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(0.00846)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13397">
                <a:tc>
                  <a:txBody>
                    <a:bodyPr/>
                    <a:lstStyle/>
                    <a:p>
                      <a:pPr marL="40005">
                        <a:lnSpc>
                          <a:spcPts val="495"/>
                        </a:lnSpc>
                        <a:spcBef>
                          <a:spcPts val="300"/>
                        </a:spcBef>
                        <a:tabLst>
                          <a:tab pos="972185" algn="l"/>
                        </a:tabLst>
                      </a:pPr>
                      <a:r>
                        <a:rPr dirty="0" sz="500" spc="-25">
                          <a:latin typeface="Arial"/>
                          <a:cs typeface="Arial"/>
                        </a:rPr>
                        <a:t>US</a:t>
                      </a:r>
                      <a:r>
                        <a:rPr dirty="0" sz="5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20">
                          <a:latin typeface="Arial"/>
                          <a:cs typeface="Arial"/>
                        </a:rPr>
                        <a:t>bachelor</a:t>
                      </a:r>
                      <a:r>
                        <a:rPr dirty="0" sz="5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30">
                          <a:latin typeface="Arial"/>
                          <a:cs typeface="Arial"/>
                        </a:rPr>
                        <a:t>degree	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0.0589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0.103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0.106</a:t>
                      </a:r>
                      <a:r>
                        <a:rPr dirty="0" baseline="31746" sz="525" spc="-15" i="1"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0.065</a:t>
                      </a:r>
                      <a:r>
                        <a:rPr dirty="0" sz="500" spc="-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baseline="31746" sz="52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0.11</a:t>
                      </a:r>
                      <a:r>
                        <a:rPr dirty="0" sz="500" spc="-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baseline="31746" sz="52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0.123</a:t>
                      </a:r>
                      <a:r>
                        <a:rPr dirty="0" baseline="31746" sz="525" spc="-1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</a:t>
                      </a:r>
                      <a:endParaRPr baseline="31746" sz="525">
                        <a:latin typeface="Menlo"/>
                        <a:cs typeface="Menlo"/>
                      </a:endParaRPr>
                    </a:p>
                  </a:txBody>
                  <a:tcPr marL="0" marR="0" marB="0" marT="38100"/>
                </a:tc>
              </a:tr>
              <a:tr h="113397"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(0.0109)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(0.00947)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(0.0148)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(0.0118)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(0.00963)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(0.0133)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22679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sz="500" spc="-2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500">
                          <a:latin typeface="Arial"/>
                          <a:cs typeface="Arial"/>
                        </a:rPr>
                        <a:t>(rank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11–23)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 marR="3937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-0.11</a:t>
                      </a:r>
                      <a:r>
                        <a:rPr dirty="0" sz="500" spc="-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dirty="0" baseline="31746" sz="52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(0.0145)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8419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-0.13</a:t>
                      </a:r>
                      <a:r>
                        <a:rPr dirty="0" sz="500" spc="-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dirty="0" baseline="31746" sz="52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(0.0171)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6515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-0.11</a:t>
                      </a:r>
                      <a:r>
                        <a:rPr dirty="0" sz="500" spc="-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dirty="0" baseline="31746" sz="52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(0.0204)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</a:tr>
              <a:tr h="22679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500" spc="5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sz="500" spc="-20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500">
                          <a:latin typeface="Arial"/>
                          <a:cs typeface="Arial"/>
                        </a:rPr>
                        <a:t>(rank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24–45)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 marR="3937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-0.12</a:t>
                      </a:r>
                      <a:r>
                        <a:rPr dirty="0" sz="500" spc="-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dirty="0" baseline="31746" sz="52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(0.0193)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8419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-0.13</a:t>
                      </a:r>
                      <a:r>
                        <a:rPr dirty="0" sz="500" spc="-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dirty="0" baseline="31746" sz="52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(0.0187)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56515" marR="40640" indent="-11430">
                        <a:lnSpc>
                          <a:spcPct val="105000"/>
                        </a:lnSpc>
                        <a:spcBef>
                          <a:spcPts val="270"/>
                        </a:spcBef>
                      </a:pPr>
                      <a:r>
                        <a:rPr dirty="0" sz="5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-0.11</a:t>
                      </a:r>
                      <a:r>
                        <a:rPr dirty="0" sz="500" spc="-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baseline="31746" sz="525" i="1">
                          <a:solidFill>
                            <a:srgbClr val="0000FF"/>
                          </a:solidFill>
                          <a:latin typeface="Menlo"/>
                          <a:cs typeface="Menlo"/>
                        </a:rPr>
                        <a:t>∗∗∗  </a:t>
                      </a:r>
                      <a:r>
                        <a:rPr dirty="0" sz="500" spc="-5">
                          <a:latin typeface="Arial"/>
                          <a:cs typeface="Arial"/>
                        </a:rPr>
                        <a:t>(0.0180)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4290"/>
                </a:tc>
              </a:tr>
              <a:tr h="113397">
                <a:tc>
                  <a:txBody>
                    <a:bodyPr/>
                    <a:lstStyle/>
                    <a:p>
                      <a:pPr marL="40005">
                        <a:lnSpc>
                          <a:spcPts val="415"/>
                        </a:lnSpc>
                        <a:spcBef>
                          <a:spcPts val="375"/>
                        </a:spcBef>
                      </a:pPr>
                      <a:r>
                        <a:rPr dirty="0" baseline="11111" sz="750" spc="-7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11111" sz="750" spc="-7" i="1">
                          <a:latin typeface="Arial"/>
                          <a:cs typeface="Arial"/>
                        </a:rPr>
                        <a:t>× </a:t>
                      </a:r>
                      <a:r>
                        <a:rPr dirty="0" baseline="11111" sz="750" spc="7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baseline="11111" sz="750" spc="-30">
                          <a:latin typeface="Arial"/>
                          <a:cs typeface="Arial"/>
                        </a:rPr>
                        <a:t>2 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11111" sz="750" spc="37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50" spc="25"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)</a:t>
                      </a:r>
                      <a:endParaRPr baseline="11111" sz="750">
                        <a:latin typeface="Arial"/>
                        <a:cs typeface="Arial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0.0168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0.00537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300"/>
                        </a:spcBef>
                      </a:pPr>
                      <a:r>
                        <a:rPr dirty="0" sz="500" spc="-15">
                          <a:latin typeface="Arial"/>
                          <a:cs typeface="Arial"/>
                        </a:rPr>
                        <a:t>0.00415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</a:tr>
              <a:tr h="113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(0.0151)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(0.0175)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500" spc="-5">
                          <a:latin typeface="Arial"/>
                          <a:cs typeface="Arial"/>
                        </a:rPr>
                        <a:t>(0.0206)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122169">
                <a:tc>
                  <a:txBody>
                    <a:bodyPr/>
                    <a:lstStyle/>
                    <a:p>
                      <a:pPr marL="40005">
                        <a:lnSpc>
                          <a:spcPts val="484"/>
                        </a:lnSpc>
                        <a:spcBef>
                          <a:spcPts val="375"/>
                        </a:spcBef>
                      </a:pPr>
                      <a:r>
                        <a:rPr dirty="0" baseline="11111" sz="750" spc="-7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11111" sz="750" spc="-7" i="1">
                          <a:latin typeface="Arial"/>
                          <a:cs typeface="Arial"/>
                        </a:rPr>
                        <a:t>× </a:t>
                      </a:r>
                      <a:r>
                        <a:rPr dirty="0" baseline="11111" sz="750" spc="7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baseline="11111" sz="750" spc="-30">
                          <a:latin typeface="Arial"/>
                          <a:cs typeface="Arial"/>
                        </a:rPr>
                        <a:t>3 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11111" sz="750" spc="37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50" spc="25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11111" sz="750" spc="37">
                          <a:latin typeface="Arial"/>
                          <a:cs typeface="Arial"/>
                        </a:rPr>
                        <a:t>)</a:t>
                      </a:r>
                      <a:endParaRPr baseline="11111" sz="750">
                        <a:latin typeface="Arial"/>
                        <a:cs typeface="Arial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560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0.00897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560"/>
                        </a:lnSpc>
                        <a:spcBef>
                          <a:spcPts val="3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-0.00890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0"/>
                        </a:lnSpc>
                        <a:spcBef>
                          <a:spcPts val="3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-0.0123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3810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67041" y="2139459"/>
            <a:ext cx="307403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65655" algn="l"/>
              </a:tabLst>
            </a:pPr>
            <a:r>
              <a:rPr dirty="0" u="sng" sz="5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5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(0.0180) (0.0161)</a:t>
            </a:r>
            <a:r>
              <a:rPr dirty="0" u="sng" sz="500" spc="1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5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(0.0163)</a:t>
            </a:r>
            <a:r>
              <a:rPr dirty="0" u="sng" sz="500" spc="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067" y="2232178"/>
            <a:ext cx="867410" cy="346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11111" sz="750" spc="-15">
                <a:latin typeface="Arial"/>
                <a:cs typeface="Arial"/>
              </a:rPr>
              <a:t>P-val </a:t>
            </a:r>
            <a:r>
              <a:rPr dirty="0" baseline="11111" sz="750">
                <a:latin typeface="Arial"/>
                <a:cs typeface="Arial"/>
              </a:rPr>
              <a:t>from F-test </a:t>
            </a: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1 </a:t>
            </a:r>
            <a:r>
              <a:rPr dirty="0" baseline="11111" sz="750" spc="172">
                <a:latin typeface="Arial"/>
                <a:cs typeface="Arial"/>
              </a:rPr>
              <a:t>=</a:t>
            </a:r>
            <a:r>
              <a:rPr dirty="0" baseline="11111" sz="750" spc="-52">
                <a:latin typeface="Arial"/>
                <a:cs typeface="Arial"/>
              </a:rPr>
              <a:t> </a:t>
            </a:r>
            <a:r>
              <a:rPr dirty="0" baseline="11111" sz="750" spc="-30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</a:t>
            </a:r>
            <a:r>
              <a:rPr dirty="0" baseline="11111" sz="750" spc="-120">
                <a:latin typeface="Arial"/>
                <a:cs typeface="Arial"/>
              </a:rPr>
              <a:t>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11111" sz="750" spc="-15">
                <a:latin typeface="Arial"/>
                <a:cs typeface="Arial"/>
              </a:rPr>
              <a:t>P-val </a:t>
            </a:r>
            <a:r>
              <a:rPr dirty="0" baseline="11111" sz="750">
                <a:latin typeface="Arial"/>
                <a:cs typeface="Arial"/>
              </a:rPr>
              <a:t>from F-test </a:t>
            </a:r>
            <a:r>
              <a:rPr dirty="0" baseline="11111" sz="750" spc="7" i="1">
                <a:latin typeface="Arial"/>
                <a:cs typeface="Arial"/>
              </a:rPr>
              <a:t>β</a:t>
            </a:r>
            <a:r>
              <a:rPr dirty="0" sz="350" spc="5" i="1">
                <a:latin typeface="Arial"/>
                <a:cs typeface="Arial"/>
              </a:rPr>
              <a:t>u </a:t>
            </a:r>
            <a:r>
              <a:rPr dirty="0" baseline="11111" sz="750" spc="172">
                <a:latin typeface="Arial"/>
                <a:cs typeface="Arial"/>
              </a:rPr>
              <a:t>+ </a:t>
            </a:r>
            <a:r>
              <a:rPr dirty="0" baseline="11111" sz="750" i="1">
                <a:latin typeface="Arial"/>
                <a:cs typeface="Arial"/>
              </a:rPr>
              <a:t>β</a:t>
            </a:r>
            <a:r>
              <a:rPr dirty="0" sz="350">
                <a:latin typeface="Arial"/>
                <a:cs typeface="Arial"/>
              </a:rPr>
              <a:t>2 </a:t>
            </a:r>
            <a:r>
              <a:rPr dirty="0" baseline="11111" sz="750" spc="172">
                <a:latin typeface="Arial"/>
                <a:cs typeface="Arial"/>
              </a:rPr>
              <a:t>=</a:t>
            </a:r>
            <a:r>
              <a:rPr dirty="0" baseline="11111" sz="750" spc="-52">
                <a:latin typeface="Arial"/>
                <a:cs typeface="Arial"/>
              </a:rPr>
              <a:t> </a:t>
            </a:r>
            <a:r>
              <a:rPr dirty="0" baseline="11111" sz="750" spc="-30">
                <a:latin typeface="Arial"/>
                <a:cs typeface="Arial"/>
              </a:rPr>
              <a:t>0</a:t>
            </a:r>
            <a:endParaRPr baseline="11111"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5290" y="2222175"/>
            <a:ext cx="934719" cy="346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3220" algn="l"/>
                <a:tab pos="713740" algn="l"/>
              </a:tabLst>
            </a:pPr>
            <a:r>
              <a:rPr dirty="0" sz="500" spc="-10">
                <a:latin typeface="Arial"/>
                <a:cs typeface="Arial"/>
              </a:rPr>
              <a:t>-0.0118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-0.0056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-0.0016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30"/>
              </a:spcBef>
              <a:tabLst>
                <a:tab pos="374015" algn="l"/>
                <a:tab pos="724535" algn="l"/>
              </a:tabLst>
            </a:pPr>
            <a:r>
              <a:rPr dirty="0" sz="500" spc="-15">
                <a:latin typeface="Arial"/>
                <a:cs typeface="Arial"/>
              </a:rPr>
              <a:t>0.3335	0.7185	0.9127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63220" algn="l"/>
                <a:tab pos="713740" algn="l"/>
              </a:tabLst>
            </a:pPr>
            <a:r>
              <a:rPr dirty="0" sz="500" spc="-10">
                <a:latin typeface="Arial"/>
                <a:cs typeface="Arial"/>
              </a:rPr>
              <a:t>-0.0196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-0.0199</a:t>
            </a:r>
            <a:r>
              <a:rPr dirty="0" sz="500" spc="-10">
                <a:latin typeface="Arial"/>
                <a:cs typeface="Arial"/>
              </a:rPr>
              <a:t>	</a:t>
            </a:r>
            <a:r>
              <a:rPr dirty="0" sz="500" spc="-10">
                <a:latin typeface="Arial"/>
                <a:cs typeface="Arial"/>
              </a:rPr>
              <a:t>-0.0181</a:t>
            </a:r>
            <a:endParaRPr sz="5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30"/>
              </a:spcBef>
              <a:tabLst>
                <a:tab pos="374015" algn="l"/>
                <a:tab pos="724535" algn="l"/>
              </a:tabLst>
            </a:pPr>
            <a:r>
              <a:rPr dirty="0" sz="500" spc="-15">
                <a:latin typeface="Arial"/>
                <a:cs typeface="Arial"/>
              </a:rPr>
              <a:t>0.0980	0.1077	0.1453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9741" y="2567060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9741" y="2649775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9741" y="2812528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9741" y="2828537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 h="0">
                <a:moveTo>
                  <a:pt x="0" y="0"/>
                </a:moveTo>
                <a:lnTo>
                  <a:pt x="3048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07067" y="2534750"/>
            <a:ext cx="748665" cy="2857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55"/>
              </a:spcBef>
            </a:pPr>
            <a:r>
              <a:rPr dirty="0" sz="500" spc="-15">
                <a:latin typeface="Arial"/>
                <a:cs typeface="Arial"/>
              </a:rPr>
              <a:t>mean(dependent </a:t>
            </a:r>
            <a:r>
              <a:rPr dirty="0" sz="500" spc="-10">
                <a:latin typeface="Arial"/>
                <a:cs typeface="Arial"/>
              </a:rPr>
              <a:t>variable)  </a:t>
            </a:r>
            <a:r>
              <a:rPr dirty="0" sz="500" spc="-15">
                <a:latin typeface="Arial"/>
                <a:cs typeface="Arial"/>
              </a:rPr>
              <a:t>Observations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440"/>
              </a:lnSpc>
            </a:pPr>
            <a:r>
              <a:rPr dirty="0" baseline="-22222" sz="750" spc="7" i="1">
                <a:latin typeface="Arial"/>
                <a:cs typeface="Arial"/>
              </a:rPr>
              <a:t>R</a:t>
            </a:r>
            <a:r>
              <a:rPr dirty="0" sz="350" spc="5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2886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0.063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4622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0.3069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0.064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95685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0.2788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0.065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46815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0.2339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0.040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97478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0.3069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0.046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8074" y="2534750"/>
            <a:ext cx="210820" cy="285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00" spc="-15">
                <a:latin typeface="Arial"/>
                <a:cs typeface="Arial"/>
              </a:rPr>
              <a:t>0.2788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500" spc="-20">
                <a:latin typeface="Arial"/>
                <a:cs typeface="Arial"/>
              </a:rPr>
              <a:t>3916</a:t>
            </a:r>
            <a:endParaRPr sz="5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500" spc="-15">
                <a:latin typeface="Arial"/>
                <a:cs typeface="Arial"/>
              </a:rPr>
              <a:t>0.045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7067" y="2811622"/>
            <a:ext cx="1892300" cy="42672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35"/>
              </a:spcBef>
            </a:pPr>
            <a:r>
              <a:rPr dirty="0" sz="400" spc="10">
                <a:latin typeface="Arial"/>
                <a:cs typeface="Arial"/>
              </a:rPr>
              <a:t>The </a:t>
            </a:r>
            <a:r>
              <a:rPr dirty="0" sz="400">
                <a:latin typeface="Arial"/>
                <a:cs typeface="Arial"/>
              </a:rPr>
              <a:t>dependent variable </a:t>
            </a:r>
            <a:r>
              <a:rPr dirty="0" sz="400" spc="-10">
                <a:latin typeface="Arial"/>
                <a:cs typeface="Arial"/>
              </a:rPr>
              <a:t>is </a:t>
            </a:r>
            <a:r>
              <a:rPr dirty="0" sz="400">
                <a:latin typeface="Arial"/>
                <a:cs typeface="Arial"/>
              </a:rPr>
              <a:t>whether </a:t>
            </a:r>
            <a:r>
              <a:rPr dirty="0" sz="400" spc="-10">
                <a:latin typeface="Arial"/>
                <a:cs typeface="Arial"/>
              </a:rPr>
              <a:t>one </a:t>
            </a:r>
            <a:r>
              <a:rPr dirty="0" sz="400" spc="-5">
                <a:latin typeface="Arial"/>
                <a:cs typeface="Arial"/>
              </a:rPr>
              <a:t>works </a:t>
            </a:r>
            <a:r>
              <a:rPr dirty="0" sz="400" spc="20">
                <a:latin typeface="Arial"/>
                <a:cs typeface="Arial"/>
              </a:rPr>
              <a:t>at </a:t>
            </a:r>
            <a:r>
              <a:rPr dirty="0" sz="400" spc="-5">
                <a:latin typeface="Arial"/>
                <a:cs typeface="Arial"/>
              </a:rPr>
              <a:t>R1 </a:t>
            </a:r>
            <a:r>
              <a:rPr dirty="0" sz="400">
                <a:latin typeface="Arial"/>
                <a:cs typeface="Arial"/>
              </a:rPr>
              <a:t>university </a:t>
            </a:r>
            <a:r>
              <a:rPr dirty="0" sz="400" spc="10">
                <a:latin typeface="Arial"/>
                <a:cs typeface="Arial"/>
              </a:rPr>
              <a:t>after </a:t>
            </a:r>
            <a:r>
              <a:rPr dirty="0" sz="400">
                <a:latin typeface="Arial"/>
                <a:cs typeface="Arial"/>
              </a:rPr>
              <a:t>given </a:t>
            </a:r>
            <a:r>
              <a:rPr dirty="0" sz="400" spc="-15">
                <a:latin typeface="Arial"/>
                <a:cs typeface="Arial"/>
              </a:rPr>
              <a:t>years  </a:t>
            </a:r>
            <a:r>
              <a:rPr dirty="0" sz="400" spc="-5">
                <a:latin typeface="Arial"/>
                <a:cs typeface="Arial"/>
              </a:rPr>
              <a:t>Columns </a:t>
            </a:r>
            <a:r>
              <a:rPr dirty="0" sz="400" spc="20">
                <a:latin typeface="Arial"/>
                <a:cs typeface="Arial"/>
              </a:rPr>
              <a:t>(1)–(3) </a:t>
            </a:r>
            <a:r>
              <a:rPr dirty="0" sz="400" spc="10">
                <a:latin typeface="Arial"/>
                <a:cs typeface="Arial"/>
              </a:rPr>
              <a:t>further </a:t>
            </a:r>
            <a:r>
              <a:rPr dirty="0" sz="400">
                <a:latin typeface="Arial"/>
                <a:cs typeface="Arial"/>
              </a:rPr>
              <a:t>includes </a:t>
            </a:r>
            <a:r>
              <a:rPr dirty="0" sz="400" spc="5">
                <a:latin typeface="Arial"/>
                <a:cs typeface="Arial"/>
              </a:rPr>
              <a:t>department fixed</a:t>
            </a:r>
            <a:r>
              <a:rPr dirty="0" sz="400" spc="-40">
                <a:latin typeface="Arial"/>
                <a:cs typeface="Arial"/>
              </a:rPr>
              <a:t> </a:t>
            </a:r>
            <a:r>
              <a:rPr dirty="0" sz="400" spc="-5">
                <a:latin typeface="Arial"/>
                <a:cs typeface="Arial"/>
              </a:rPr>
              <a:t>effects</a:t>
            </a:r>
            <a:endParaRPr sz="400">
              <a:latin typeface="Arial"/>
              <a:cs typeface="Arial"/>
            </a:endParaRPr>
          </a:p>
          <a:p>
            <a:pPr marL="12700" marR="353695">
              <a:lnSpc>
                <a:spcPct val="131300"/>
              </a:lnSpc>
            </a:pPr>
            <a:r>
              <a:rPr dirty="0" sz="400" spc="-5">
                <a:latin typeface="Arial"/>
                <a:cs typeface="Arial"/>
              </a:rPr>
              <a:t>Fields </a:t>
            </a:r>
            <a:r>
              <a:rPr dirty="0" sz="400" spc="10">
                <a:latin typeface="Arial"/>
                <a:cs typeface="Arial"/>
              </a:rPr>
              <a:t>of </a:t>
            </a:r>
            <a:r>
              <a:rPr dirty="0" sz="400" spc="5">
                <a:latin typeface="Arial"/>
                <a:cs typeface="Arial"/>
              </a:rPr>
              <a:t>study fixed </a:t>
            </a:r>
            <a:r>
              <a:rPr dirty="0" sz="400">
                <a:latin typeface="Arial"/>
                <a:cs typeface="Arial"/>
              </a:rPr>
              <a:t>effects </a:t>
            </a:r>
            <a:r>
              <a:rPr dirty="0" sz="400" spc="-10">
                <a:latin typeface="Arial"/>
                <a:cs typeface="Arial"/>
              </a:rPr>
              <a:t>are </a:t>
            </a:r>
            <a:r>
              <a:rPr dirty="0" sz="400" spc="5">
                <a:latin typeface="Arial"/>
                <a:cs typeface="Arial"/>
              </a:rPr>
              <a:t>included </a:t>
            </a:r>
            <a:r>
              <a:rPr dirty="0" sz="400" spc="10">
                <a:latin typeface="Arial"/>
                <a:cs typeface="Arial"/>
              </a:rPr>
              <a:t>in </a:t>
            </a:r>
            <a:r>
              <a:rPr dirty="0" sz="400" spc="5">
                <a:latin typeface="Arial"/>
                <a:cs typeface="Arial"/>
              </a:rPr>
              <a:t>all the estimation  Standard </a:t>
            </a:r>
            <a:r>
              <a:rPr dirty="0" sz="400" spc="-5">
                <a:latin typeface="Arial"/>
                <a:cs typeface="Arial"/>
              </a:rPr>
              <a:t>errors </a:t>
            </a:r>
            <a:r>
              <a:rPr dirty="0" sz="400" spc="10">
                <a:latin typeface="Arial"/>
                <a:cs typeface="Arial"/>
              </a:rPr>
              <a:t>in </a:t>
            </a:r>
            <a:r>
              <a:rPr dirty="0" sz="400" spc="-10">
                <a:latin typeface="Arial"/>
                <a:cs typeface="Arial"/>
              </a:rPr>
              <a:t>parentheses </a:t>
            </a:r>
            <a:r>
              <a:rPr dirty="0" sz="400">
                <a:latin typeface="Arial"/>
                <a:cs typeface="Arial"/>
              </a:rPr>
              <a:t>and </a:t>
            </a:r>
            <a:r>
              <a:rPr dirty="0" sz="400" spc="-10">
                <a:latin typeface="Arial"/>
                <a:cs typeface="Arial"/>
              </a:rPr>
              <a:t>are </a:t>
            </a:r>
            <a:r>
              <a:rPr dirty="0" sz="400">
                <a:latin typeface="Arial"/>
                <a:cs typeface="Arial"/>
              </a:rPr>
              <a:t>clustered </a:t>
            </a:r>
            <a:r>
              <a:rPr dirty="0" sz="400" spc="-5">
                <a:latin typeface="Arial"/>
                <a:cs typeface="Arial"/>
              </a:rPr>
              <a:t>by </a:t>
            </a:r>
            <a:r>
              <a:rPr dirty="0" sz="400" spc="10">
                <a:latin typeface="Arial"/>
                <a:cs typeface="Arial"/>
              </a:rPr>
              <a:t>cohort</a:t>
            </a:r>
            <a:r>
              <a:rPr dirty="0" sz="400" spc="-6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level.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baseline="27777" sz="450" spc="30" i="1">
                <a:latin typeface="Menlo"/>
                <a:cs typeface="Menlo"/>
              </a:rPr>
              <a:t>∗</a:t>
            </a:r>
            <a:r>
              <a:rPr dirty="0" baseline="27777" sz="450" spc="-22" i="1">
                <a:latin typeface="Menlo"/>
                <a:cs typeface="Menlo"/>
              </a:rPr>
              <a:t> </a:t>
            </a:r>
            <a:r>
              <a:rPr dirty="0" sz="400" spc="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 </a:t>
            </a:r>
            <a:r>
              <a:rPr dirty="0" sz="400" spc="110" i="1">
                <a:latin typeface="Arial"/>
                <a:cs typeface="Arial"/>
              </a:rPr>
              <a:t>&lt;</a:t>
            </a:r>
            <a:r>
              <a:rPr dirty="0" sz="400" spc="10" i="1">
                <a:latin typeface="Arial"/>
                <a:cs typeface="Arial"/>
              </a:rPr>
              <a:t> </a:t>
            </a:r>
            <a:r>
              <a:rPr dirty="0" sz="400" spc="5">
                <a:latin typeface="Arial"/>
                <a:cs typeface="Arial"/>
              </a:rPr>
              <a:t>0</a:t>
            </a:r>
            <a:r>
              <a:rPr dirty="0" sz="400" spc="5" i="1">
                <a:latin typeface="Arial"/>
                <a:cs typeface="Arial"/>
              </a:rPr>
              <a:t>.</a:t>
            </a:r>
            <a:r>
              <a:rPr dirty="0" sz="400" spc="5">
                <a:latin typeface="Arial"/>
                <a:cs typeface="Arial"/>
              </a:rPr>
              <a:t>10,</a:t>
            </a:r>
            <a:r>
              <a:rPr dirty="0" sz="400" spc="35">
                <a:latin typeface="Arial"/>
                <a:cs typeface="Arial"/>
              </a:rPr>
              <a:t> </a:t>
            </a:r>
            <a:r>
              <a:rPr dirty="0" baseline="27777" sz="450" spc="30" i="1">
                <a:latin typeface="Menlo"/>
                <a:cs typeface="Menlo"/>
              </a:rPr>
              <a:t>∗∗</a:t>
            </a:r>
            <a:r>
              <a:rPr dirty="0" baseline="27777" sz="450" spc="-15" i="1">
                <a:latin typeface="Menlo"/>
                <a:cs typeface="Menlo"/>
              </a:rPr>
              <a:t> </a:t>
            </a:r>
            <a:r>
              <a:rPr dirty="0" sz="400" spc="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 </a:t>
            </a:r>
            <a:r>
              <a:rPr dirty="0" sz="400" spc="110" i="1">
                <a:latin typeface="Arial"/>
                <a:cs typeface="Arial"/>
              </a:rPr>
              <a:t>&lt;</a:t>
            </a:r>
            <a:r>
              <a:rPr dirty="0" sz="400" spc="5" i="1">
                <a:latin typeface="Arial"/>
                <a:cs typeface="Arial"/>
              </a:rPr>
              <a:t> .</a:t>
            </a:r>
            <a:r>
              <a:rPr dirty="0" sz="400" spc="5">
                <a:latin typeface="Arial"/>
                <a:cs typeface="Arial"/>
              </a:rPr>
              <a:t>05,</a:t>
            </a:r>
            <a:r>
              <a:rPr dirty="0" sz="400" spc="35">
                <a:latin typeface="Arial"/>
                <a:cs typeface="Arial"/>
              </a:rPr>
              <a:t> </a:t>
            </a:r>
            <a:r>
              <a:rPr dirty="0" baseline="27777" sz="450" spc="30" i="1">
                <a:latin typeface="Menlo"/>
                <a:cs typeface="Menlo"/>
              </a:rPr>
              <a:t>∗∗∗</a:t>
            </a:r>
            <a:r>
              <a:rPr dirty="0" baseline="27777" sz="450" spc="-15" i="1">
                <a:latin typeface="Menlo"/>
                <a:cs typeface="Menlo"/>
              </a:rPr>
              <a:t> </a:t>
            </a:r>
            <a:r>
              <a:rPr dirty="0" sz="400" spc="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 </a:t>
            </a:r>
            <a:r>
              <a:rPr dirty="0" sz="400" spc="110" i="1">
                <a:latin typeface="Arial"/>
                <a:cs typeface="Arial"/>
              </a:rPr>
              <a:t>&lt;</a:t>
            </a:r>
            <a:r>
              <a:rPr dirty="0" sz="400" spc="10" i="1">
                <a:latin typeface="Arial"/>
                <a:cs typeface="Arial"/>
              </a:rPr>
              <a:t> </a:t>
            </a:r>
            <a:r>
              <a:rPr dirty="0" sz="400" i="1">
                <a:latin typeface="Arial"/>
                <a:cs typeface="Arial"/>
              </a:rPr>
              <a:t>.</a:t>
            </a:r>
            <a:r>
              <a:rPr dirty="0" sz="400">
                <a:latin typeface="Arial"/>
                <a:cs typeface="Arial"/>
              </a:rPr>
              <a:t>01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348512" y="3342177"/>
            <a:ext cx="2159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29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5: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30">
                <a:solidFill>
                  <a:srgbClr val="FFF200"/>
                </a:solidFill>
              </a:rPr>
              <a:t>number </a:t>
            </a:r>
            <a:r>
              <a:rPr dirty="0" sz="900" spc="-10">
                <a:solidFill>
                  <a:srgbClr val="FFF200"/>
                </a:solidFill>
              </a:rPr>
              <a:t>of </a:t>
            </a:r>
            <a:r>
              <a:rPr dirty="0" sz="900" spc="-25">
                <a:solidFill>
                  <a:srgbClr val="FFF200"/>
                </a:solidFill>
              </a:rPr>
              <a:t>publications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25">
                <a:solidFill>
                  <a:srgbClr val="FFF200"/>
                </a:solidFill>
              </a:rPr>
              <a:t>Top </a:t>
            </a:r>
            <a:r>
              <a:rPr dirty="0" sz="900" spc="-45">
                <a:solidFill>
                  <a:srgbClr val="FFF200"/>
                </a:solidFill>
              </a:rPr>
              <a:t>50 </a:t>
            </a:r>
            <a:r>
              <a:rPr dirty="0" sz="900" spc="-50">
                <a:solidFill>
                  <a:srgbClr val="FFF200"/>
                </a:solidFill>
              </a:rPr>
              <a:t>economics</a:t>
            </a:r>
            <a:r>
              <a:rPr dirty="0" sz="900" spc="-125">
                <a:solidFill>
                  <a:srgbClr val="FFF200"/>
                </a:solidFill>
              </a:rPr>
              <a:t> </a:t>
            </a:r>
            <a:r>
              <a:rPr dirty="0" sz="900" spc="-30">
                <a:solidFill>
                  <a:srgbClr val="FFF200"/>
                </a:solidFill>
              </a:rPr>
              <a:t>journals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453161" y="50848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161" y="52292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76656" y="501807"/>
            <a:ext cx="31051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Full</a:t>
            </a:r>
            <a:r>
              <a:rPr dirty="0" sz="450" spc="-10">
                <a:latin typeface="Arial"/>
                <a:cs typeface="Arial"/>
              </a:rPr>
              <a:t> </a:t>
            </a:r>
            <a:r>
              <a:rPr dirty="0" sz="450" spc="-20">
                <a:latin typeface="Arial"/>
                <a:cs typeface="Arial"/>
              </a:rPr>
              <a:t>sample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5982" y="574008"/>
            <a:ext cx="77533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8615" algn="l"/>
                <a:tab pos="685165" algn="l"/>
              </a:tabLst>
            </a:pPr>
            <a:r>
              <a:rPr dirty="0" sz="450" spc="15">
                <a:latin typeface="Arial"/>
                <a:cs typeface="Arial"/>
              </a:rPr>
              <a:t>(1)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(2)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(3)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3161" y="669740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6564" y="657641"/>
            <a:ext cx="52006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15">
                <a:latin typeface="Arial"/>
                <a:cs typeface="Arial"/>
              </a:rPr>
              <a:t>unemployment </a:t>
            </a:r>
            <a:r>
              <a:rPr dirty="0" baseline="6172" sz="675" spc="22">
                <a:latin typeface="Arial"/>
                <a:cs typeface="Arial"/>
              </a:rPr>
              <a:t>(</a:t>
            </a:r>
            <a:r>
              <a:rPr dirty="0" baseline="6172" sz="675" spc="22" i="1">
                <a:latin typeface="Arial"/>
                <a:cs typeface="Arial"/>
              </a:rPr>
              <a:t>β</a:t>
            </a:r>
            <a:r>
              <a:rPr dirty="0" sz="300" spc="15" i="1">
                <a:latin typeface="Arial"/>
                <a:cs typeface="Arial"/>
              </a:rPr>
              <a:t>u</a:t>
            </a:r>
            <a:r>
              <a:rPr dirty="0" sz="300" spc="-55" i="1">
                <a:latin typeface="Arial"/>
                <a:cs typeface="Arial"/>
              </a:rPr>
              <a:t> </a:t>
            </a:r>
            <a:r>
              <a:rPr dirty="0" baseline="6172" sz="675" spc="44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831" y="501807"/>
            <a:ext cx="1478280" cy="244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 marR="60325" indent="370205">
              <a:lnSpc>
                <a:spcPct val="105300"/>
              </a:lnSpc>
              <a:spcBef>
                <a:spcPts val="95"/>
              </a:spcBef>
              <a:tabLst>
                <a:tab pos="381635" algn="l"/>
                <a:tab pos="705485" algn="l"/>
                <a:tab pos="1026794" algn="l"/>
                <a:tab pos="1332865" algn="l"/>
              </a:tabLst>
            </a:pPr>
            <a:r>
              <a:rPr dirty="0" sz="450" spc="-10">
                <a:latin typeface="Arial"/>
                <a:cs typeface="Arial"/>
              </a:rPr>
              <a:t>Restricted </a:t>
            </a:r>
            <a:r>
              <a:rPr dirty="0" sz="450" spc="15">
                <a:latin typeface="Arial"/>
                <a:cs typeface="Arial"/>
              </a:rPr>
              <a:t>to </a:t>
            </a:r>
            <a:r>
              <a:rPr dirty="0" sz="450" spc="5">
                <a:latin typeface="Arial"/>
                <a:cs typeface="Arial"/>
              </a:rPr>
              <a:t>initial </a:t>
            </a:r>
            <a:r>
              <a:rPr dirty="0" sz="450" spc="-15">
                <a:latin typeface="Arial"/>
                <a:cs typeface="Arial"/>
              </a:rPr>
              <a:t>placement </a:t>
            </a:r>
            <a:r>
              <a:rPr dirty="0" sz="450">
                <a:latin typeface="Arial"/>
                <a:cs typeface="Arial"/>
              </a:rPr>
              <a:t>in </a:t>
            </a:r>
            <a:r>
              <a:rPr dirty="0" sz="450" spc="-25">
                <a:latin typeface="Arial"/>
                <a:cs typeface="Arial"/>
              </a:rPr>
              <a:t>R1  </a:t>
            </a:r>
            <a:r>
              <a:rPr dirty="0" sz="450" spc="15">
                <a:latin typeface="Arial"/>
                <a:cs typeface="Arial"/>
              </a:rPr>
              <a:t>(4)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(5)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(6)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(7)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(8)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450" spc="-10">
                <a:latin typeface="Arial"/>
                <a:cs typeface="Arial"/>
              </a:rPr>
              <a:t>-0.0136 </a:t>
            </a:r>
            <a:r>
              <a:rPr dirty="0" sz="450" spc="-5">
                <a:latin typeface="Arial"/>
                <a:cs typeface="Arial"/>
              </a:rPr>
              <a:t>-0.0628</a:t>
            </a:r>
            <a:r>
              <a:rPr dirty="0" baseline="27777" sz="450" spc="-7" i="1">
                <a:latin typeface="Menlo"/>
                <a:cs typeface="Menlo"/>
              </a:rPr>
              <a:t>∗∗ </a:t>
            </a:r>
            <a:r>
              <a:rPr dirty="0" sz="450" spc="-5">
                <a:latin typeface="Arial"/>
                <a:cs typeface="Arial"/>
              </a:rPr>
              <a:t>-0.0886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-0.110</a:t>
            </a:r>
            <a:r>
              <a:rPr dirty="0" baseline="27777" sz="450" spc="-7" i="1">
                <a:latin typeface="Menlo"/>
                <a:cs typeface="Menlo"/>
              </a:rPr>
              <a:t>∗∗∗</a:t>
            </a:r>
            <a:r>
              <a:rPr dirty="0" baseline="27777" sz="450" spc="37" i="1">
                <a:latin typeface="Menlo"/>
                <a:cs typeface="Menlo"/>
              </a:rPr>
              <a:t> </a:t>
            </a:r>
            <a:r>
              <a:rPr dirty="0" sz="450" spc="-10">
                <a:latin typeface="Arial"/>
                <a:cs typeface="Arial"/>
              </a:rPr>
              <a:t>-0.0273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2348" y="648618"/>
            <a:ext cx="9594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-0.0213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-0.0807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-0.0452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 spc="-5">
                <a:latin typeface="Arial"/>
                <a:cs typeface="Arial"/>
              </a:rPr>
              <a:t>(0.00795) </a:t>
            </a:r>
            <a:r>
              <a:rPr dirty="0" sz="450">
                <a:latin typeface="Arial"/>
                <a:cs typeface="Arial"/>
              </a:rPr>
              <a:t>(0.0244)</a:t>
            </a:r>
            <a:r>
              <a:rPr dirty="0" sz="450" spc="5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1350" y="720818"/>
            <a:ext cx="152019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(0.00915) </a:t>
            </a:r>
            <a:r>
              <a:rPr dirty="0" sz="450">
                <a:latin typeface="Arial"/>
                <a:cs typeface="Arial"/>
              </a:rPr>
              <a:t>(0.0252) (0.0306) (0.0307)</a:t>
            </a:r>
            <a:r>
              <a:rPr dirty="0" sz="450" spc="10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(0.0291)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564" y="853189"/>
            <a:ext cx="18859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0">
                <a:latin typeface="Arial"/>
                <a:cs typeface="Arial"/>
              </a:rPr>
              <a:t>female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386" y="853189"/>
            <a:ext cx="57086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-0.288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-0.576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r>
              <a:rPr dirty="0" sz="450" spc="8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(0.0563)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5690" y="853189"/>
            <a:ext cx="56324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-0.555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-0.571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(0.0583)</a:t>
            </a:r>
            <a:r>
              <a:rPr dirty="0" sz="450" spc="2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(0.0572)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564" y="1057760"/>
            <a:ext cx="5105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5">
                <a:latin typeface="Arial"/>
                <a:cs typeface="Arial"/>
              </a:rPr>
              <a:t>US </a:t>
            </a:r>
            <a:r>
              <a:rPr dirty="0" sz="450" spc="-20">
                <a:latin typeface="Arial"/>
                <a:cs typeface="Arial"/>
              </a:rPr>
              <a:t>bachelor</a:t>
            </a:r>
            <a:r>
              <a:rPr dirty="0" sz="450" spc="-50">
                <a:latin typeface="Arial"/>
                <a:cs typeface="Arial"/>
              </a:rPr>
              <a:t> </a:t>
            </a:r>
            <a:r>
              <a:rPr dirty="0" sz="450" spc="-25">
                <a:latin typeface="Arial"/>
                <a:cs typeface="Arial"/>
              </a:rPr>
              <a:t>degree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7212" y="853189"/>
            <a:ext cx="257175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10795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endParaRPr sz="45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0.00424</a:t>
            </a:r>
            <a:endParaRPr sz="45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0104" y="853189"/>
            <a:ext cx="256540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</a:t>
            </a:r>
            <a:r>
              <a:rPr dirty="0" sz="450" spc="-15">
                <a:latin typeface="Arial"/>
                <a:cs typeface="Arial"/>
              </a:rPr>
              <a:t>6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(0.0226)</a:t>
            </a:r>
            <a:endParaRPr sz="4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0.00448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(0.0120)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6400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dirty="0" sz="450" spc="-15">
                <a:latin typeface="Arial"/>
                <a:cs typeface="Arial"/>
              </a:rPr>
              <a:t>0.00435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8787" y="1057760"/>
            <a:ext cx="243204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-0.00749</a:t>
            </a:r>
            <a:endParaRPr sz="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(0.0638)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5629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(0.0640)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1835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-0.0127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564" y="1262331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2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11–23)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564" y="1466903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3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24–45)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8543" y="853189"/>
            <a:ext cx="26670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" marR="9525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-0.27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(0.0239)</a:t>
            </a:r>
            <a:endParaRPr sz="450">
              <a:latin typeface="Arial"/>
              <a:cs typeface="Arial"/>
            </a:endParaRPr>
          </a:p>
          <a:p>
            <a:pPr marL="27940" marR="5080" indent="-15875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0.0594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(0.0123)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-0.60</a:t>
            </a:r>
            <a:r>
              <a:rPr dirty="0" sz="450" spc="-15">
                <a:latin typeface="Arial"/>
                <a:cs typeface="Arial"/>
              </a:rPr>
              <a:t>9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(0.0485)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-0.68</a:t>
            </a:r>
            <a:r>
              <a:rPr dirty="0" sz="450" spc="-15">
                <a:latin typeface="Arial"/>
                <a:cs typeface="Arial"/>
              </a:rPr>
              <a:t>5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(0.0537)</a:t>
            </a:r>
            <a:endParaRPr sz="450">
              <a:latin typeface="Arial"/>
              <a:cs typeface="Arial"/>
            </a:endParaRPr>
          </a:p>
          <a:p>
            <a:pPr marL="27940" marR="17145" indent="-635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0.10</a:t>
            </a:r>
            <a:r>
              <a:rPr dirty="0" sz="450" spc="-20">
                <a:latin typeface="Arial"/>
                <a:cs typeface="Arial"/>
              </a:rPr>
              <a:t>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(0.0363)</a:t>
            </a:r>
            <a:endParaRPr sz="450">
              <a:latin typeface="Arial"/>
              <a:cs typeface="Arial"/>
            </a:endParaRPr>
          </a:p>
          <a:p>
            <a:pPr marL="27940" marR="17145" indent="12065">
              <a:lnSpc>
                <a:spcPct val="105300"/>
              </a:lnSpc>
              <a:spcBef>
                <a:spcPts val="470"/>
              </a:spcBef>
            </a:pPr>
            <a:r>
              <a:rPr dirty="0" sz="450" spc="-5">
                <a:latin typeface="Arial"/>
                <a:cs typeface="Arial"/>
              </a:rPr>
              <a:t>0.104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(0.0435)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4378" y="853189"/>
            <a:ext cx="25654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-0.55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(0.0526)</a:t>
            </a:r>
            <a:endParaRPr sz="45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500"/>
              </a:spcBef>
            </a:pPr>
            <a:r>
              <a:rPr dirty="0" sz="450" spc="-10">
                <a:latin typeface="Arial"/>
                <a:cs typeface="Arial"/>
              </a:rPr>
              <a:t>0.0821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(0.0506)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-0.90</a:t>
            </a:r>
            <a:r>
              <a:rPr dirty="0" sz="450" spc="-15">
                <a:latin typeface="Arial"/>
                <a:cs typeface="Arial"/>
              </a:rPr>
              <a:t>2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(0.0838)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-0.86</a:t>
            </a:r>
            <a:r>
              <a:rPr dirty="0" sz="450" spc="-15">
                <a:latin typeface="Arial"/>
                <a:cs typeface="Arial"/>
              </a:rPr>
              <a:t>0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(0.0774)</a:t>
            </a:r>
            <a:endParaRPr sz="450">
              <a:latin typeface="Arial"/>
              <a:cs typeface="Arial"/>
            </a:endParaRPr>
          </a:p>
          <a:p>
            <a:pPr marL="22225" marR="12065" indent="12065">
              <a:lnSpc>
                <a:spcPct val="105300"/>
              </a:lnSpc>
              <a:spcBef>
                <a:spcPts val="475"/>
              </a:spcBef>
            </a:pPr>
            <a:r>
              <a:rPr dirty="0" sz="450" spc="-5">
                <a:latin typeface="Arial"/>
                <a:cs typeface="Arial"/>
              </a:rPr>
              <a:t>0.149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(0.0671)</a:t>
            </a:r>
            <a:endParaRPr sz="45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505"/>
              </a:spcBef>
            </a:pPr>
            <a:r>
              <a:rPr dirty="0" sz="450" spc="-10">
                <a:latin typeface="Arial"/>
                <a:cs typeface="Arial"/>
              </a:rPr>
              <a:t>-0.0215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5"/>
              </a:spcBef>
            </a:pPr>
            <a:r>
              <a:rPr dirty="0" sz="450">
                <a:latin typeface="Arial"/>
                <a:cs typeface="Arial"/>
              </a:rPr>
              <a:t>(0.0646)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085" y="2080610"/>
            <a:ext cx="2667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" marR="5080" indent="-1524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0.081</a:t>
            </a:r>
            <a:r>
              <a:rPr dirty="0" sz="450" spc="-20">
                <a:latin typeface="Arial"/>
                <a:cs typeface="Arial"/>
              </a:rPr>
              <a:t>7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5727" y="2080610"/>
            <a:ext cx="23939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065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0.167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(0.0706)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3161" y="2453114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6564" y="1680497"/>
            <a:ext cx="1069340" cy="85851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2</a:t>
            </a:r>
            <a:r>
              <a:rPr dirty="0" baseline="6172" sz="675" spc="112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 marR="5080">
              <a:lnSpc>
                <a:spcPct val="298300"/>
              </a:lnSpc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3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2</a:t>
            </a:r>
            <a:r>
              <a:rPr dirty="0" baseline="6172" sz="675" spc="30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0">
                <a:latin typeface="Arial"/>
                <a:cs typeface="Arial"/>
              </a:rPr>
              <a:t>female </a:t>
            </a:r>
            <a:r>
              <a:rPr dirty="0" baseline="6172" sz="675" spc="37">
                <a:latin typeface="Arial"/>
                <a:cs typeface="Arial"/>
              </a:rPr>
              <a:t>(</a:t>
            </a:r>
            <a:r>
              <a:rPr dirty="0" baseline="6172" sz="675" spc="37" i="1">
                <a:latin typeface="Arial"/>
                <a:cs typeface="Arial"/>
              </a:rPr>
              <a:t>β</a:t>
            </a:r>
            <a:r>
              <a:rPr dirty="0" sz="300" spc="25">
                <a:latin typeface="Arial"/>
                <a:cs typeface="Arial"/>
              </a:rPr>
              <a:t>1</a:t>
            </a:r>
            <a:r>
              <a:rPr dirty="0" baseline="6172" sz="675" spc="37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7">
                <a:latin typeface="Arial"/>
                <a:cs typeface="Arial"/>
              </a:rPr>
              <a:t>US </a:t>
            </a:r>
            <a:r>
              <a:rPr dirty="0" baseline="6172" sz="675" spc="-30">
                <a:latin typeface="Arial"/>
                <a:cs typeface="Arial"/>
              </a:rPr>
              <a:t>bachelor </a:t>
            </a:r>
            <a:r>
              <a:rPr dirty="0" baseline="6172" sz="675" spc="-44">
                <a:latin typeface="Arial"/>
                <a:cs typeface="Arial"/>
              </a:rPr>
              <a:t>degree</a:t>
            </a:r>
            <a:r>
              <a:rPr dirty="0" baseline="6172" sz="675" spc="-60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16454" y="2285181"/>
            <a:ext cx="239395" cy="244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-0.0175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(0.0111)</a:t>
            </a:r>
            <a:endParaRPr sz="4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0"/>
              </a:spcBef>
            </a:pPr>
            <a:r>
              <a:rPr dirty="0" sz="450" spc="-10">
                <a:latin typeface="Arial"/>
                <a:cs typeface="Arial"/>
              </a:rPr>
              <a:t>-0.0311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13588" y="2431992"/>
            <a:ext cx="193040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0.0365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0.0108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9877" y="2504192"/>
            <a:ext cx="1930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0.0031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9191" y="2285181"/>
            <a:ext cx="522605" cy="3168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-0.0645</a:t>
            </a:r>
            <a:endParaRPr sz="45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(0.0431)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308610" algn="l"/>
              </a:tabLst>
            </a:pPr>
            <a:r>
              <a:rPr dirty="0" sz="450" spc="-10">
                <a:latin typeface="Arial"/>
                <a:cs typeface="Arial"/>
              </a:rPr>
              <a:t>0.0570	-0.0918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18770" algn="l"/>
              </a:tabLst>
            </a:pPr>
            <a:r>
              <a:rPr dirty="0" sz="450" spc="-10">
                <a:latin typeface="Arial"/>
                <a:cs typeface="Arial"/>
              </a:rPr>
              <a:t>0.3325	0.0124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6564" y="2513221"/>
            <a:ext cx="78486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97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89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7190" y="2431992"/>
            <a:ext cx="193040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0.0234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0.1456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0.0229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0.2951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7809" y="2431992"/>
            <a:ext cx="212725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0.0608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0.2241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-0.1100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0.0254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3161" y="274432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3161" y="281893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3161" y="2965747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53161" y="2726638"/>
          <a:ext cx="3702050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/>
                <a:gridCol w="508000"/>
                <a:gridCol w="335914"/>
                <a:gridCol w="330835"/>
                <a:gridCol w="319405"/>
                <a:gridCol w="318135"/>
                <a:gridCol w="321944"/>
                <a:gridCol w="313055"/>
                <a:gridCol w="304800"/>
              </a:tblGrid>
              <a:tr h="81317">
                <a:tc>
                  <a:txBody>
                    <a:bodyPr/>
                    <a:lstStyle/>
                    <a:p>
                      <a:pPr marL="3556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mean(dependent</a:t>
                      </a:r>
                      <a:r>
                        <a:rPr dirty="0" sz="4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variable)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</a:tr>
              <a:tr h="72904">
                <a:tc>
                  <a:txBody>
                    <a:bodyPr/>
                    <a:lstStyle/>
                    <a:p>
                      <a:pPr marL="3556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Observations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99327">
                <a:tc>
                  <a:txBody>
                    <a:bodyPr/>
                    <a:lstStyle/>
                    <a:p>
                      <a:pPr marL="35560">
                        <a:lnSpc>
                          <a:spcPts val="405"/>
                        </a:lnSpc>
                      </a:pPr>
                      <a:r>
                        <a:rPr dirty="0" baseline="-18518" sz="675" spc="15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300" spc="1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0.149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0.298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476564" y="2956659"/>
            <a:ext cx="2209165" cy="242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dirty="0" sz="350" spc="15">
                <a:latin typeface="Arial"/>
                <a:cs typeface="Arial"/>
              </a:rPr>
              <a:t>The </a:t>
            </a:r>
            <a:r>
              <a:rPr dirty="0" sz="350" spc="5">
                <a:latin typeface="Arial"/>
                <a:cs typeface="Arial"/>
              </a:rPr>
              <a:t>dependent variable </a:t>
            </a:r>
            <a:r>
              <a:rPr dirty="0" sz="350" spc="-5">
                <a:latin typeface="Arial"/>
                <a:cs typeface="Arial"/>
              </a:rPr>
              <a:t>is </a:t>
            </a:r>
            <a:r>
              <a:rPr dirty="0" sz="350" spc="10">
                <a:latin typeface="Arial"/>
                <a:cs typeface="Arial"/>
              </a:rPr>
              <a:t>the cumulative number </a:t>
            </a:r>
            <a:r>
              <a:rPr dirty="0" sz="350" spc="5">
                <a:latin typeface="Arial"/>
                <a:cs typeface="Arial"/>
              </a:rPr>
              <a:t>publications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</a:t>
            </a:r>
            <a:r>
              <a:rPr dirty="0" sz="350" spc="15">
                <a:latin typeface="Arial"/>
                <a:cs typeface="Arial"/>
              </a:rPr>
              <a:t>top </a:t>
            </a:r>
            <a:r>
              <a:rPr dirty="0" sz="350" spc="5">
                <a:latin typeface="Arial"/>
                <a:cs typeface="Arial"/>
              </a:rPr>
              <a:t>50 </a:t>
            </a:r>
            <a:r>
              <a:rPr dirty="0" sz="350">
                <a:latin typeface="Arial"/>
                <a:cs typeface="Arial"/>
              </a:rPr>
              <a:t>economics </a:t>
            </a:r>
            <a:r>
              <a:rPr dirty="0" sz="350" spc="10">
                <a:latin typeface="Arial"/>
                <a:cs typeface="Arial"/>
              </a:rPr>
              <a:t>journals.  Department </a:t>
            </a:r>
            <a:r>
              <a:rPr dirty="0" sz="350" spc="5">
                <a:latin typeface="Arial"/>
                <a:cs typeface="Arial"/>
              </a:rPr>
              <a:t>and fields </a:t>
            </a:r>
            <a:r>
              <a:rPr dirty="0" sz="350" spc="15">
                <a:latin typeface="Arial"/>
                <a:cs typeface="Arial"/>
              </a:rPr>
              <a:t>of </a:t>
            </a:r>
            <a:r>
              <a:rPr dirty="0" sz="350" spc="10">
                <a:latin typeface="Arial"/>
                <a:cs typeface="Arial"/>
              </a:rPr>
              <a:t>study </a:t>
            </a:r>
            <a:r>
              <a:rPr dirty="0" sz="350" spc="5">
                <a:latin typeface="Arial"/>
                <a:cs typeface="Arial"/>
              </a:rPr>
              <a:t>fixed effects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included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estimation </a:t>
            </a:r>
            <a:r>
              <a:rPr dirty="0" sz="350" spc="5">
                <a:latin typeface="Arial"/>
                <a:cs typeface="Arial"/>
              </a:rPr>
              <a:t>except </a:t>
            </a:r>
            <a:r>
              <a:rPr dirty="0" sz="350" spc="10">
                <a:latin typeface="Arial"/>
                <a:cs typeface="Arial"/>
              </a:rPr>
              <a:t>column </a:t>
            </a:r>
            <a:r>
              <a:rPr dirty="0" sz="350" spc="25">
                <a:latin typeface="Arial"/>
                <a:cs typeface="Arial"/>
              </a:rPr>
              <a:t>(2)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25">
                <a:latin typeface="Arial"/>
                <a:cs typeface="Arial"/>
              </a:rPr>
              <a:t>(6).  </a:t>
            </a:r>
            <a:r>
              <a:rPr dirty="0" sz="350" spc="5">
                <a:latin typeface="Arial"/>
                <a:cs typeface="Arial"/>
              </a:rPr>
              <a:t>Standard </a:t>
            </a:r>
            <a:r>
              <a:rPr dirty="0" sz="350">
                <a:latin typeface="Arial"/>
                <a:cs typeface="Arial"/>
              </a:rPr>
              <a:t>errors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>
                <a:latin typeface="Arial"/>
                <a:cs typeface="Arial"/>
              </a:rPr>
              <a:t>parentheses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clustered </a:t>
            </a:r>
            <a:r>
              <a:rPr dirty="0" sz="350">
                <a:latin typeface="Arial"/>
                <a:cs typeface="Arial"/>
              </a:rPr>
              <a:t>by </a:t>
            </a:r>
            <a:r>
              <a:rPr dirty="0" sz="350" spc="10">
                <a:latin typeface="Arial"/>
                <a:cs typeface="Arial"/>
              </a:rPr>
              <a:t>cohort </a:t>
            </a:r>
            <a:r>
              <a:rPr dirty="0" sz="350">
                <a:latin typeface="Arial"/>
                <a:cs typeface="Arial"/>
              </a:rPr>
              <a:t>level</a:t>
            </a:r>
            <a:r>
              <a:rPr dirty="0" sz="350" spc="-60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15">
                <a:latin typeface="Arial"/>
                <a:cs typeface="Arial"/>
              </a:rPr>
              <a:t>current </a:t>
            </a:r>
            <a:r>
              <a:rPr dirty="0" sz="350" spc="-5">
                <a:latin typeface="Arial"/>
                <a:cs typeface="Arial"/>
              </a:rPr>
              <a:t>year </a:t>
            </a:r>
            <a:r>
              <a:rPr dirty="0" sz="350" spc="40" i="1">
                <a:latin typeface="Arial"/>
                <a:cs typeface="Arial"/>
              </a:rPr>
              <a:t>t</a:t>
            </a:r>
            <a:r>
              <a:rPr dirty="0" sz="350" spc="40">
                <a:latin typeface="Arial"/>
                <a:cs typeface="Arial"/>
              </a:rPr>
              <a:t>.</a:t>
            </a:r>
            <a:endParaRPr sz="3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76564" y="3180287"/>
            <a:ext cx="798830" cy="9842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baseline="33333" sz="375" spc="44" i="1">
                <a:latin typeface="Menlo"/>
                <a:cs typeface="Menlo"/>
              </a:rPr>
              <a:t>∗</a:t>
            </a:r>
            <a:r>
              <a:rPr dirty="0" baseline="33333" sz="375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25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0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10,</a:t>
            </a:r>
            <a:r>
              <a:rPr dirty="0" sz="350" spc="30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25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.</a:t>
            </a:r>
            <a:r>
              <a:rPr dirty="0" sz="350" spc="10">
                <a:latin typeface="Arial"/>
                <a:cs typeface="Arial"/>
              </a:rPr>
              <a:t>05,</a:t>
            </a:r>
            <a:r>
              <a:rPr dirty="0" sz="350" spc="30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∗∗∗</a:t>
            </a:r>
            <a:r>
              <a:rPr dirty="0" baseline="33333" sz="375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5" i="1">
                <a:latin typeface="Arial"/>
                <a:cs typeface="Arial"/>
              </a:rPr>
              <a:t> .</a:t>
            </a:r>
            <a:r>
              <a:rPr dirty="0" sz="350" spc="5">
                <a:latin typeface="Arial"/>
                <a:cs typeface="Arial"/>
              </a:rPr>
              <a:t>01</a:t>
            </a:r>
            <a:endParaRPr sz="35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348512" y="3342177"/>
            <a:ext cx="2159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30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5: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30">
                <a:solidFill>
                  <a:srgbClr val="FFF200"/>
                </a:solidFill>
              </a:rPr>
              <a:t>number </a:t>
            </a:r>
            <a:r>
              <a:rPr dirty="0" sz="900" spc="-10">
                <a:solidFill>
                  <a:srgbClr val="FFF200"/>
                </a:solidFill>
              </a:rPr>
              <a:t>of </a:t>
            </a:r>
            <a:r>
              <a:rPr dirty="0" sz="900" spc="-25">
                <a:solidFill>
                  <a:srgbClr val="FFF200"/>
                </a:solidFill>
              </a:rPr>
              <a:t>publications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25">
                <a:solidFill>
                  <a:srgbClr val="FFF200"/>
                </a:solidFill>
              </a:rPr>
              <a:t>Top </a:t>
            </a:r>
            <a:r>
              <a:rPr dirty="0" sz="900" spc="-45">
                <a:solidFill>
                  <a:srgbClr val="FFF200"/>
                </a:solidFill>
              </a:rPr>
              <a:t>50 </a:t>
            </a:r>
            <a:r>
              <a:rPr dirty="0" sz="900" spc="-50">
                <a:solidFill>
                  <a:srgbClr val="FFF200"/>
                </a:solidFill>
              </a:rPr>
              <a:t>economics</a:t>
            </a:r>
            <a:r>
              <a:rPr dirty="0" sz="900" spc="-125">
                <a:solidFill>
                  <a:srgbClr val="FFF200"/>
                </a:solidFill>
              </a:rPr>
              <a:t> </a:t>
            </a:r>
            <a:r>
              <a:rPr dirty="0" sz="900" spc="-30">
                <a:solidFill>
                  <a:srgbClr val="FFF200"/>
                </a:solidFill>
              </a:rPr>
              <a:t>journals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453161" y="50848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161" y="52292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76656" y="501807"/>
            <a:ext cx="31051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Full</a:t>
            </a:r>
            <a:r>
              <a:rPr dirty="0" sz="450" spc="-10">
                <a:latin typeface="Arial"/>
                <a:cs typeface="Arial"/>
              </a:rPr>
              <a:t> </a:t>
            </a:r>
            <a:r>
              <a:rPr dirty="0" sz="450" spc="-20">
                <a:latin typeface="Arial"/>
                <a:cs typeface="Arial"/>
              </a:rPr>
              <a:t>sample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5982" y="574008"/>
            <a:ext cx="77533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8615" algn="l"/>
                <a:tab pos="685165" algn="l"/>
              </a:tabLst>
            </a:pPr>
            <a:r>
              <a:rPr dirty="0" sz="450" spc="15">
                <a:latin typeface="Arial"/>
                <a:cs typeface="Arial"/>
              </a:rPr>
              <a:t>(1)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(2)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(3)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3161" y="669740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6564" y="657641"/>
            <a:ext cx="52006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15">
                <a:latin typeface="Arial"/>
                <a:cs typeface="Arial"/>
              </a:rPr>
              <a:t>unemployment </a:t>
            </a:r>
            <a:r>
              <a:rPr dirty="0" baseline="6172" sz="675" spc="22">
                <a:latin typeface="Arial"/>
                <a:cs typeface="Arial"/>
              </a:rPr>
              <a:t>(</a:t>
            </a:r>
            <a:r>
              <a:rPr dirty="0" baseline="6172" sz="675" spc="22" i="1">
                <a:latin typeface="Arial"/>
                <a:cs typeface="Arial"/>
              </a:rPr>
              <a:t>β</a:t>
            </a:r>
            <a:r>
              <a:rPr dirty="0" sz="300" spc="15" i="1">
                <a:latin typeface="Arial"/>
                <a:cs typeface="Arial"/>
              </a:rPr>
              <a:t>u</a:t>
            </a:r>
            <a:r>
              <a:rPr dirty="0" sz="300" spc="-55" i="1">
                <a:latin typeface="Arial"/>
                <a:cs typeface="Arial"/>
              </a:rPr>
              <a:t> </a:t>
            </a:r>
            <a:r>
              <a:rPr dirty="0" baseline="6172" sz="675" spc="44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831" y="501807"/>
            <a:ext cx="1478280" cy="244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 marR="60325" indent="370205">
              <a:lnSpc>
                <a:spcPct val="105300"/>
              </a:lnSpc>
              <a:spcBef>
                <a:spcPts val="95"/>
              </a:spcBef>
              <a:tabLst>
                <a:tab pos="381635" algn="l"/>
                <a:tab pos="705485" algn="l"/>
                <a:tab pos="1026794" algn="l"/>
                <a:tab pos="1332865" algn="l"/>
              </a:tabLst>
            </a:pPr>
            <a:r>
              <a:rPr dirty="0" sz="450" spc="-10">
                <a:latin typeface="Arial"/>
                <a:cs typeface="Arial"/>
              </a:rPr>
              <a:t>Restricted </a:t>
            </a:r>
            <a:r>
              <a:rPr dirty="0" sz="450" spc="15">
                <a:latin typeface="Arial"/>
                <a:cs typeface="Arial"/>
              </a:rPr>
              <a:t>to </a:t>
            </a:r>
            <a:r>
              <a:rPr dirty="0" sz="450" spc="5">
                <a:latin typeface="Arial"/>
                <a:cs typeface="Arial"/>
              </a:rPr>
              <a:t>initial </a:t>
            </a:r>
            <a:r>
              <a:rPr dirty="0" sz="450" spc="-15">
                <a:latin typeface="Arial"/>
                <a:cs typeface="Arial"/>
              </a:rPr>
              <a:t>placement </a:t>
            </a:r>
            <a:r>
              <a:rPr dirty="0" sz="450">
                <a:latin typeface="Arial"/>
                <a:cs typeface="Arial"/>
              </a:rPr>
              <a:t>in </a:t>
            </a:r>
            <a:r>
              <a:rPr dirty="0" sz="450" spc="-25">
                <a:latin typeface="Arial"/>
                <a:cs typeface="Arial"/>
              </a:rPr>
              <a:t>R1  </a:t>
            </a:r>
            <a:r>
              <a:rPr dirty="0" sz="450" spc="15">
                <a:latin typeface="Arial"/>
                <a:cs typeface="Arial"/>
              </a:rPr>
              <a:t>(4)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(5)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(6)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(7)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(8)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450" spc="-10">
                <a:latin typeface="Arial"/>
                <a:cs typeface="Arial"/>
              </a:rPr>
              <a:t>-0.0136 </a:t>
            </a:r>
            <a:r>
              <a:rPr dirty="0" sz="450" spc="-5">
                <a:latin typeface="Arial"/>
                <a:cs typeface="Arial"/>
              </a:rPr>
              <a:t>-0.0628</a:t>
            </a:r>
            <a:r>
              <a:rPr dirty="0" baseline="27777" sz="450" spc="-7" i="1">
                <a:latin typeface="Menlo"/>
                <a:cs typeface="Menlo"/>
              </a:rPr>
              <a:t>∗∗ </a:t>
            </a:r>
            <a:r>
              <a:rPr dirty="0" sz="450" spc="-5">
                <a:latin typeface="Arial"/>
                <a:cs typeface="Arial"/>
              </a:rPr>
              <a:t>-0.0886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-0.110</a:t>
            </a:r>
            <a:r>
              <a:rPr dirty="0" baseline="27777" sz="450" spc="-7" i="1">
                <a:latin typeface="Menlo"/>
                <a:cs typeface="Menlo"/>
              </a:rPr>
              <a:t>∗∗∗</a:t>
            </a:r>
            <a:r>
              <a:rPr dirty="0" baseline="27777" sz="450" spc="37" i="1">
                <a:latin typeface="Menlo"/>
                <a:cs typeface="Menlo"/>
              </a:rPr>
              <a:t> </a:t>
            </a:r>
            <a:r>
              <a:rPr dirty="0" sz="450" spc="-10">
                <a:latin typeface="Arial"/>
                <a:cs typeface="Arial"/>
              </a:rPr>
              <a:t>-0.0273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2348" y="648618"/>
            <a:ext cx="9594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solidFill>
                  <a:srgbClr val="0000FF"/>
                </a:solidFill>
                <a:latin typeface="Arial"/>
                <a:cs typeface="Arial"/>
              </a:rPr>
              <a:t>-0.0213</a:t>
            </a:r>
            <a:r>
              <a:rPr dirty="0" baseline="27777" sz="450" spc="-7" i="1">
                <a:solidFill>
                  <a:srgbClr val="0000FF"/>
                </a:solidFill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-0.0807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-0.0452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 spc="-5">
                <a:latin typeface="Arial"/>
                <a:cs typeface="Arial"/>
              </a:rPr>
              <a:t>(0.00795) </a:t>
            </a:r>
            <a:r>
              <a:rPr dirty="0" sz="450">
                <a:latin typeface="Arial"/>
                <a:cs typeface="Arial"/>
              </a:rPr>
              <a:t>(0.0244)</a:t>
            </a:r>
            <a:r>
              <a:rPr dirty="0" sz="450" spc="5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1350" y="720818"/>
            <a:ext cx="152019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(0.00915) </a:t>
            </a:r>
            <a:r>
              <a:rPr dirty="0" sz="450">
                <a:latin typeface="Arial"/>
                <a:cs typeface="Arial"/>
              </a:rPr>
              <a:t>(0.0252) (0.0306) (0.0307)</a:t>
            </a:r>
            <a:r>
              <a:rPr dirty="0" sz="450" spc="10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(0.0291)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564" y="853189"/>
            <a:ext cx="18859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0">
                <a:latin typeface="Arial"/>
                <a:cs typeface="Arial"/>
              </a:rPr>
              <a:t>female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386" y="853189"/>
            <a:ext cx="57086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-0.288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-0.576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r>
              <a:rPr dirty="0" sz="450" spc="8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(0.0563)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5690" y="853189"/>
            <a:ext cx="56324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-0.555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-0.571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(0.0583)</a:t>
            </a:r>
            <a:r>
              <a:rPr dirty="0" sz="450" spc="2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(0.0572)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564" y="1057760"/>
            <a:ext cx="5105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5">
                <a:latin typeface="Arial"/>
                <a:cs typeface="Arial"/>
              </a:rPr>
              <a:t>US </a:t>
            </a:r>
            <a:r>
              <a:rPr dirty="0" sz="450" spc="-20">
                <a:latin typeface="Arial"/>
                <a:cs typeface="Arial"/>
              </a:rPr>
              <a:t>bachelor</a:t>
            </a:r>
            <a:r>
              <a:rPr dirty="0" sz="450" spc="-50">
                <a:latin typeface="Arial"/>
                <a:cs typeface="Arial"/>
              </a:rPr>
              <a:t> </a:t>
            </a:r>
            <a:r>
              <a:rPr dirty="0" sz="450" spc="-25">
                <a:latin typeface="Arial"/>
                <a:cs typeface="Arial"/>
              </a:rPr>
              <a:t>degree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7212" y="853189"/>
            <a:ext cx="257175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10795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solidFill>
                  <a:srgbClr val="0000FF"/>
                </a:solidFill>
                <a:latin typeface="Arial"/>
                <a:cs typeface="Arial"/>
              </a:rPr>
              <a:t>-0.288</a:t>
            </a:r>
            <a:r>
              <a:rPr dirty="0" baseline="27777" sz="450" spc="15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endParaRPr sz="45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0.00424</a:t>
            </a:r>
            <a:endParaRPr sz="45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0104" y="853189"/>
            <a:ext cx="256540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</a:t>
            </a:r>
            <a:r>
              <a:rPr dirty="0" sz="450" spc="-15">
                <a:latin typeface="Arial"/>
                <a:cs typeface="Arial"/>
              </a:rPr>
              <a:t>6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(0.0226)</a:t>
            </a:r>
            <a:endParaRPr sz="4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0.00448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(0.0120)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6400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dirty="0" sz="450" spc="-15">
                <a:latin typeface="Arial"/>
                <a:cs typeface="Arial"/>
              </a:rPr>
              <a:t>0.00435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8787" y="1057760"/>
            <a:ext cx="243204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-0.00749</a:t>
            </a:r>
            <a:endParaRPr sz="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(0.0638)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5629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(0.0640)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1835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-0.0127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564" y="1262331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2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11–23)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564" y="1466903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3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24–45)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8543" y="853189"/>
            <a:ext cx="26670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" marR="9525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-0.27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(0.0239)</a:t>
            </a:r>
            <a:endParaRPr sz="450">
              <a:latin typeface="Arial"/>
              <a:cs typeface="Arial"/>
            </a:endParaRPr>
          </a:p>
          <a:p>
            <a:pPr marL="27940" marR="5080" indent="-15875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0.0594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(0.0123)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-0.60</a:t>
            </a:r>
            <a:r>
              <a:rPr dirty="0" sz="450" spc="-15">
                <a:latin typeface="Arial"/>
                <a:cs typeface="Arial"/>
              </a:rPr>
              <a:t>9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(0.0485)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-0.68</a:t>
            </a:r>
            <a:r>
              <a:rPr dirty="0" sz="450" spc="-15">
                <a:latin typeface="Arial"/>
                <a:cs typeface="Arial"/>
              </a:rPr>
              <a:t>5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(0.0537)</a:t>
            </a:r>
            <a:endParaRPr sz="450">
              <a:latin typeface="Arial"/>
              <a:cs typeface="Arial"/>
            </a:endParaRPr>
          </a:p>
          <a:p>
            <a:pPr marL="27940" marR="17145" indent="-635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0.10</a:t>
            </a:r>
            <a:r>
              <a:rPr dirty="0" sz="450" spc="-20">
                <a:latin typeface="Arial"/>
                <a:cs typeface="Arial"/>
              </a:rPr>
              <a:t>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(0.0363)</a:t>
            </a:r>
            <a:endParaRPr sz="450">
              <a:latin typeface="Arial"/>
              <a:cs typeface="Arial"/>
            </a:endParaRPr>
          </a:p>
          <a:p>
            <a:pPr marL="27940" marR="17145" indent="12065">
              <a:lnSpc>
                <a:spcPct val="105300"/>
              </a:lnSpc>
              <a:spcBef>
                <a:spcPts val="470"/>
              </a:spcBef>
            </a:pPr>
            <a:r>
              <a:rPr dirty="0" sz="450" spc="-5">
                <a:latin typeface="Arial"/>
                <a:cs typeface="Arial"/>
              </a:rPr>
              <a:t>0.104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(0.0435)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4378" y="853189"/>
            <a:ext cx="25654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-0.55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(0.0526)</a:t>
            </a:r>
            <a:endParaRPr sz="45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500"/>
              </a:spcBef>
            </a:pPr>
            <a:r>
              <a:rPr dirty="0" sz="450" spc="-10">
                <a:latin typeface="Arial"/>
                <a:cs typeface="Arial"/>
              </a:rPr>
              <a:t>0.0821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(0.0506)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-0.90</a:t>
            </a:r>
            <a:r>
              <a:rPr dirty="0" sz="450" spc="-15">
                <a:latin typeface="Arial"/>
                <a:cs typeface="Arial"/>
              </a:rPr>
              <a:t>2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(0.0838)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-0.86</a:t>
            </a:r>
            <a:r>
              <a:rPr dirty="0" sz="450" spc="-15">
                <a:latin typeface="Arial"/>
                <a:cs typeface="Arial"/>
              </a:rPr>
              <a:t>0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(0.0774)</a:t>
            </a:r>
            <a:endParaRPr sz="450">
              <a:latin typeface="Arial"/>
              <a:cs typeface="Arial"/>
            </a:endParaRPr>
          </a:p>
          <a:p>
            <a:pPr marL="22225" marR="12065" indent="12065">
              <a:lnSpc>
                <a:spcPct val="105300"/>
              </a:lnSpc>
              <a:spcBef>
                <a:spcPts val="475"/>
              </a:spcBef>
            </a:pPr>
            <a:r>
              <a:rPr dirty="0" sz="450" spc="-5">
                <a:latin typeface="Arial"/>
                <a:cs typeface="Arial"/>
              </a:rPr>
              <a:t>0.149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(0.0671)</a:t>
            </a:r>
            <a:endParaRPr sz="45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505"/>
              </a:spcBef>
            </a:pPr>
            <a:r>
              <a:rPr dirty="0" sz="450" spc="-10">
                <a:latin typeface="Arial"/>
                <a:cs typeface="Arial"/>
              </a:rPr>
              <a:t>-0.0215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5"/>
              </a:spcBef>
            </a:pPr>
            <a:r>
              <a:rPr dirty="0" sz="450">
                <a:latin typeface="Arial"/>
                <a:cs typeface="Arial"/>
              </a:rPr>
              <a:t>(0.0646)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085" y="2080610"/>
            <a:ext cx="2667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" marR="5080" indent="-1524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0.081</a:t>
            </a:r>
            <a:r>
              <a:rPr dirty="0" sz="450" spc="-20">
                <a:latin typeface="Arial"/>
                <a:cs typeface="Arial"/>
              </a:rPr>
              <a:t>7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5727" y="2080610"/>
            <a:ext cx="23939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065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0.167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(0.0706)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3161" y="2453114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6564" y="1680497"/>
            <a:ext cx="1069340" cy="85851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2</a:t>
            </a:r>
            <a:r>
              <a:rPr dirty="0" baseline="6172" sz="675" spc="112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 marR="5080">
              <a:lnSpc>
                <a:spcPct val="298300"/>
              </a:lnSpc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3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2</a:t>
            </a:r>
            <a:r>
              <a:rPr dirty="0" baseline="6172" sz="675" spc="30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0">
                <a:latin typeface="Arial"/>
                <a:cs typeface="Arial"/>
              </a:rPr>
              <a:t>female </a:t>
            </a:r>
            <a:r>
              <a:rPr dirty="0" baseline="6172" sz="675" spc="37">
                <a:latin typeface="Arial"/>
                <a:cs typeface="Arial"/>
              </a:rPr>
              <a:t>(</a:t>
            </a:r>
            <a:r>
              <a:rPr dirty="0" baseline="6172" sz="675" spc="37" i="1">
                <a:latin typeface="Arial"/>
                <a:cs typeface="Arial"/>
              </a:rPr>
              <a:t>β</a:t>
            </a:r>
            <a:r>
              <a:rPr dirty="0" sz="300" spc="25">
                <a:latin typeface="Arial"/>
                <a:cs typeface="Arial"/>
              </a:rPr>
              <a:t>1</a:t>
            </a:r>
            <a:r>
              <a:rPr dirty="0" baseline="6172" sz="675" spc="37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7">
                <a:latin typeface="Arial"/>
                <a:cs typeface="Arial"/>
              </a:rPr>
              <a:t>US </a:t>
            </a:r>
            <a:r>
              <a:rPr dirty="0" baseline="6172" sz="675" spc="-30">
                <a:latin typeface="Arial"/>
                <a:cs typeface="Arial"/>
              </a:rPr>
              <a:t>bachelor </a:t>
            </a:r>
            <a:r>
              <a:rPr dirty="0" baseline="6172" sz="675" spc="-44">
                <a:latin typeface="Arial"/>
                <a:cs typeface="Arial"/>
              </a:rPr>
              <a:t>degree</a:t>
            </a:r>
            <a:r>
              <a:rPr dirty="0" baseline="6172" sz="675" spc="-60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16454" y="2285181"/>
            <a:ext cx="239395" cy="244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-0.0175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(0.0111)</a:t>
            </a:r>
            <a:endParaRPr sz="4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0"/>
              </a:spcBef>
            </a:pPr>
            <a:r>
              <a:rPr dirty="0" sz="450" spc="-10">
                <a:latin typeface="Arial"/>
                <a:cs typeface="Arial"/>
              </a:rPr>
              <a:t>-0.0311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13588" y="2431992"/>
            <a:ext cx="193040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0.0365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0.0108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9877" y="2504192"/>
            <a:ext cx="1930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0.0031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9191" y="2285181"/>
            <a:ext cx="522605" cy="3168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-0.0645</a:t>
            </a:r>
            <a:endParaRPr sz="45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(0.0431)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308610" algn="l"/>
              </a:tabLst>
            </a:pPr>
            <a:r>
              <a:rPr dirty="0" sz="450" spc="-10">
                <a:latin typeface="Arial"/>
                <a:cs typeface="Arial"/>
              </a:rPr>
              <a:t>0.0570	-0.0918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18770" algn="l"/>
              </a:tabLst>
            </a:pPr>
            <a:r>
              <a:rPr dirty="0" sz="450" spc="-10">
                <a:latin typeface="Arial"/>
                <a:cs typeface="Arial"/>
              </a:rPr>
              <a:t>0.3325	0.0124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6564" y="2513221"/>
            <a:ext cx="78486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97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89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7190" y="2431992"/>
            <a:ext cx="193040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0.0234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0.1456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0.0229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0.2951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7809" y="2431992"/>
            <a:ext cx="212725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0.0608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0.2241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-0.1100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0.0254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3161" y="274432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3161" y="281893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3161" y="2965747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53161" y="2726638"/>
          <a:ext cx="3702050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/>
                <a:gridCol w="508000"/>
                <a:gridCol w="335914"/>
                <a:gridCol w="330835"/>
                <a:gridCol w="319405"/>
                <a:gridCol w="318135"/>
                <a:gridCol w="321944"/>
                <a:gridCol w="313055"/>
                <a:gridCol w="304800"/>
              </a:tblGrid>
              <a:tr h="81317">
                <a:tc>
                  <a:txBody>
                    <a:bodyPr/>
                    <a:lstStyle/>
                    <a:p>
                      <a:pPr marL="3556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mean(dependent</a:t>
                      </a:r>
                      <a:r>
                        <a:rPr dirty="0" sz="4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variable)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</a:tr>
              <a:tr h="72904">
                <a:tc>
                  <a:txBody>
                    <a:bodyPr/>
                    <a:lstStyle/>
                    <a:p>
                      <a:pPr marL="3556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Observations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99327">
                <a:tc>
                  <a:txBody>
                    <a:bodyPr/>
                    <a:lstStyle/>
                    <a:p>
                      <a:pPr marL="35560">
                        <a:lnSpc>
                          <a:spcPts val="405"/>
                        </a:lnSpc>
                      </a:pPr>
                      <a:r>
                        <a:rPr dirty="0" baseline="-18518" sz="675" spc="15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300" spc="1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0.149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0.298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476564" y="2956659"/>
            <a:ext cx="220916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dirty="0" sz="350" spc="15">
                <a:latin typeface="Arial"/>
                <a:cs typeface="Arial"/>
              </a:rPr>
              <a:t>The </a:t>
            </a:r>
            <a:r>
              <a:rPr dirty="0" sz="350" spc="5">
                <a:latin typeface="Arial"/>
                <a:cs typeface="Arial"/>
              </a:rPr>
              <a:t>dependent variable </a:t>
            </a:r>
            <a:r>
              <a:rPr dirty="0" sz="350" spc="-5">
                <a:latin typeface="Arial"/>
                <a:cs typeface="Arial"/>
              </a:rPr>
              <a:t>is </a:t>
            </a:r>
            <a:r>
              <a:rPr dirty="0" sz="350" spc="10">
                <a:latin typeface="Arial"/>
                <a:cs typeface="Arial"/>
              </a:rPr>
              <a:t>the cumulative number </a:t>
            </a:r>
            <a:r>
              <a:rPr dirty="0" sz="350" spc="5">
                <a:latin typeface="Arial"/>
                <a:cs typeface="Arial"/>
              </a:rPr>
              <a:t>publications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</a:t>
            </a:r>
            <a:r>
              <a:rPr dirty="0" sz="350" spc="15">
                <a:latin typeface="Arial"/>
                <a:cs typeface="Arial"/>
              </a:rPr>
              <a:t>top </a:t>
            </a:r>
            <a:r>
              <a:rPr dirty="0" sz="350" spc="5">
                <a:latin typeface="Arial"/>
                <a:cs typeface="Arial"/>
              </a:rPr>
              <a:t>50 </a:t>
            </a:r>
            <a:r>
              <a:rPr dirty="0" sz="350">
                <a:latin typeface="Arial"/>
                <a:cs typeface="Arial"/>
              </a:rPr>
              <a:t>economics </a:t>
            </a:r>
            <a:r>
              <a:rPr dirty="0" sz="350" spc="10">
                <a:latin typeface="Arial"/>
                <a:cs typeface="Arial"/>
              </a:rPr>
              <a:t>journals.  Department </a:t>
            </a:r>
            <a:r>
              <a:rPr dirty="0" sz="350" spc="5">
                <a:latin typeface="Arial"/>
                <a:cs typeface="Arial"/>
              </a:rPr>
              <a:t>and fields </a:t>
            </a:r>
            <a:r>
              <a:rPr dirty="0" sz="350" spc="15">
                <a:latin typeface="Arial"/>
                <a:cs typeface="Arial"/>
              </a:rPr>
              <a:t>of </a:t>
            </a:r>
            <a:r>
              <a:rPr dirty="0" sz="350" spc="10">
                <a:latin typeface="Arial"/>
                <a:cs typeface="Arial"/>
              </a:rPr>
              <a:t>study </a:t>
            </a:r>
            <a:r>
              <a:rPr dirty="0" sz="350" spc="5">
                <a:latin typeface="Arial"/>
                <a:cs typeface="Arial"/>
              </a:rPr>
              <a:t>fixed effects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included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estimation </a:t>
            </a:r>
            <a:r>
              <a:rPr dirty="0" sz="350" spc="5">
                <a:latin typeface="Arial"/>
                <a:cs typeface="Arial"/>
              </a:rPr>
              <a:t>except </a:t>
            </a:r>
            <a:r>
              <a:rPr dirty="0" sz="350" spc="10">
                <a:latin typeface="Arial"/>
                <a:cs typeface="Arial"/>
              </a:rPr>
              <a:t>column </a:t>
            </a:r>
            <a:r>
              <a:rPr dirty="0" sz="350" spc="25">
                <a:latin typeface="Arial"/>
                <a:cs typeface="Arial"/>
              </a:rPr>
              <a:t>(2)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25">
                <a:latin typeface="Arial"/>
                <a:cs typeface="Arial"/>
              </a:rPr>
              <a:t>(6).  </a:t>
            </a:r>
            <a:r>
              <a:rPr dirty="0" sz="350" spc="5">
                <a:latin typeface="Arial"/>
                <a:cs typeface="Arial"/>
              </a:rPr>
              <a:t>Standard </a:t>
            </a:r>
            <a:r>
              <a:rPr dirty="0" sz="350">
                <a:latin typeface="Arial"/>
                <a:cs typeface="Arial"/>
              </a:rPr>
              <a:t>errors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>
                <a:latin typeface="Arial"/>
                <a:cs typeface="Arial"/>
              </a:rPr>
              <a:t>parentheses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clustered </a:t>
            </a:r>
            <a:r>
              <a:rPr dirty="0" sz="350">
                <a:latin typeface="Arial"/>
                <a:cs typeface="Arial"/>
              </a:rPr>
              <a:t>by </a:t>
            </a:r>
            <a:r>
              <a:rPr dirty="0" sz="350" spc="10">
                <a:latin typeface="Arial"/>
                <a:cs typeface="Arial"/>
              </a:rPr>
              <a:t>cohort </a:t>
            </a:r>
            <a:r>
              <a:rPr dirty="0" sz="350">
                <a:latin typeface="Arial"/>
                <a:cs typeface="Arial"/>
              </a:rPr>
              <a:t>level</a:t>
            </a:r>
            <a:r>
              <a:rPr dirty="0" sz="350" spc="-60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15">
                <a:latin typeface="Arial"/>
                <a:cs typeface="Arial"/>
              </a:rPr>
              <a:t>current </a:t>
            </a:r>
            <a:r>
              <a:rPr dirty="0" sz="350" spc="-5">
                <a:latin typeface="Arial"/>
                <a:cs typeface="Arial"/>
              </a:rPr>
              <a:t>year </a:t>
            </a:r>
            <a:r>
              <a:rPr dirty="0" sz="350" spc="40" i="1">
                <a:latin typeface="Arial"/>
                <a:cs typeface="Arial"/>
              </a:rPr>
              <a:t>t</a:t>
            </a:r>
            <a:r>
              <a:rPr dirty="0" sz="350" spc="40">
                <a:latin typeface="Arial"/>
                <a:cs typeface="Arial"/>
              </a:rPr>
              <a:t>.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baseline="33333" sz="375" spc="44" i="1">
                <a:latin typeface="Menlo"/>
                <a:cs typeface="Menlo"/>
              </a:rPr>
              <a:t>∗</a:t>
            </a:r>
            <a:r>
              <a:rPr dirty="0" baseline="33333" sz="375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0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10,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.</a:t>
            </a:r>
            <a:r>
              <a:rPr dirty="0" sz="350" spc="10">
                <a:latin typeface="Arial"/>
                <a:cs typeface="Arial"/>
              </a:rPr>
              <a:t>05,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01</a:t>
            </a:r>
            <a:endParaRPr sz="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0" y="3364623"/>
            <a:ext cx="1536065" cy="9144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8600">
              <a:lnSpc>
                <a:spcPts val="600"/>
              </a:lnSpc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Yeabin </a:t>
            </a:r>
            <a:r>
              <a:rPr dirty="0" sz="500" spc="5">
                <a:solidFill>
                  <a:srgbClr val="FFFFFF"/>
                </a:solidFill>
                <a:latin typeface="Arial"/>
                <a:cs typeface="Arial"/>
              </a:rPr>
              <a:t>Moon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(University of</a:t>
            </a:r>
            <a:r>
              <a:rPr dirty="0" sz="5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Houston)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35976" y="3364623"/>
            <a:ext cx="1536065" cy="91440"/>
          </a:xfrm>
          <a:prstGeom prst="rect">
            <a:avLst/>
          </a:prstGeom>
          <a:solidFill>
            <a:srgbClr val="AAAAAA"/>
          </a:solidFill>
        </p:spPr>
        <p:txBody>
          <a:bodyPr wrap="square" lIns="0" tIns="0" rIns="0" bIns="0" rtlCol="0" vert="horz">
            <a:spAutoFit/>
          </a:bodyPr>
          <a:lstStyle/>
          <a:p>
            <a:pPr marL="443865">
              <a:lnSpc>
                <a:spcPts val="600"/>
              </a:lnSpc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6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16705" y="3351919"/>
            <a:ext cx="4006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200"/>
                </a:solidFill>
                <a:latin typeface="Arial"/>
                <a:cs typeface="Arial"/>
              </a:rPr>
              <a:t>January,</a:t>
            </a:r>
            <a:r>
              <a:rPr dirty="0" sz="50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2022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1212" y="3351919"/>
            <a:ext cx="2032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30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10">
                <a:solidFill>
                  <a:srgbClr val="FFF200"/>
                </a:solidFill>
              </a:rPr>
              <a:t>Motivation </a:t>
            </a:r>
            <a:r>
              <a:rPr dirty="0" sz="1400" spc="-75">
                <a:solidFill>
                  <a:srgbClr val="FFF200"/>
                </a:solidFill>
              </a:rPr>
              <a:t>and </a:t>
            </a:r>
            <a:r>
              <a:rPr dirty="0" sz="1400" spc="-110">
                <a:solidFill>
                  <a:srgbClr val="FFF200"/>
                </a:solidFill>
              </a:rPr>
              <a:t>Research</a:t>
            </a:r>
            <a:r>
              <a:rPr dirty="0" sz="1400" spc="-10">
                <a:solidFill>
                  <a:srgbClr val="FFF200"/>
                </a:solidFill>
              </a:rPr>
              <a:t> </a:t>
            </a:r>
            <a:r>
              <a:rPr dirty="0" sz="1400" spc="-55">
                <a:solidFill>
                  <a:srgbClr val="FFF200"/>
                </a:solidFill>
              </a:rPr>
              <a:t>Question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68058"/>
            <a:ext cx="59613" cy="59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78169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705" y="248097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6877" y="690974"/>
            <a:ext cx="4116070" cy="236664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335915">
              <a:lnSpc>
                <a:spcPts val="1100"/>
              </a:lnSpc>
              <a:spcBef>
                <a:spcPts val="215"/>
              </a:spcBef>
            </a:pPr>
            <a:r>
              <a:rPr dirty="0" sz="1000" spc="-60">
                <a:latin typeface="Arial"/>
                <a:cs typeface="Arial"/>
              </a:rPr>
              <a:t>Workers </a:t>
            </a:r>
            <a:r>
              <a:rPr dirty="0" sz="1000" spc="-30">
                <a:latin typeface="Arial"/>
                <a:cs typeface="Arial"/>
              </a:rPr>
              <a:t>graduating </a:t>
            </a:r>
            <a:r>
              <a:rPr dirty="0" sz="1000" spc="-5">
                <a:latin typeface="Arial"/>
                <a:cs typeface="Arial"/>
              </a:rPr>
              <a:t>into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70">
                <a:latin typeface="Arial"/>
                <a:cs typeface="Arial"/>
              </a:rPr>
              <a:t>recession </a:t>
            </a:r>
            <a:r>
              <a:rPr dirty="0" sz="1000" spc="-40">
                <a:latin typeface="Arial"/>
                <a:cs typeface="Arial"/>
              </a:rPr>
              <a:t>would </a:t>
            </a:r>
            <a:r>
              <a:rPr dirty="0" sz="1000" spc="-30">
                <a:latin typeface="Arial"/>
                <a:cs typeface="Arial"/>
              </a:rPr>
              <a:t>likely match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55">
                <a:latin typeface="Arial"/>
                <a:cs typeface="Arial"/>
              </a:rPr>
              <a:t>lower level  </a:t>
            </a:r>
            <a:r>
              <a:rPr dirty="0" sz="1000" spc="-20">
                <a:latin typeface="Arial"/>
                <a:cs typeface="Arial"/>
              </a:rPr>
              <a:t>starting </a:t>
            </a:r>
            <a:r>
              <a:rPr dirty="0" sz="1000" spc="-50">
                <a:latin typeface="Arial"/>
                <a:cs typeface="Arial"/>
              </a:rPr>
              <a:t>jobs </a:t>
            </a:r>
            <a:r>
              <a:rPr dirty="0" sz="1000" spc="-20">
                <a:latin typeface="Arial"/>
                <a:cs typeface="Arial"/>
              </a:rPr>
              <a:t>than </a:t>
            </a:r>
            <a:r>
              <a:rPr dirty="0" sz="1000" spc="-10">
                <a:latin typeface="Arial"/>
                <a:cs typeface="Arial"/>
              </a:rPr>
              <a:t>their </a:t>
            </a:r>
            <a:r>
              <a:rPr dirty="0" sz="1000" spc="-35">
                <a:latin typeface="Arial"/>
                <a:cs typeface="Arial"/>
              </a:rPr>
              <a:t>luckier counterparts </a:t>
            </a:r>
            <a:r>
              <a:rPr dirty="0" sz="1000" spc="-50">
                <a:latin typeface="Arial"/>
                <a:cs typeface="Arial"/>
              </a:rPr>
              <a:t>(Devereux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2002)</a:t>
            </a:r>
            <a:endParaRPr sz="1000">
              <a:latin typeface="Arial"/>
              <a:cs typeface="Arial"/>
            </a:endParaRPr>
          </a:p>
          <a:p>
            <a:pPr marL="265430" marR="626110" indent="-152400">
              <a:lnSpc>
                <a:spcPct val="101499"/>
              </a:lnSpc>
              <a:spcBef>
                <a:spcPts val="15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5">
                <a:latin typeface="Arial"/>
                <a:cs typeface="Arial"/>
              </a:rPr>
              <a:t>first </a:t>
            </a:r>
            <a:r>
              <a:rPr dirty="0" sz="900" spc="-10">
                <a:latin typeface="Arial"/>
                <a:cs typeface="Arial"/>
              </a:rPr>
              <a:t>job </a:t>
            </a:r>
            <a:r>
              <a:rPr dirty="0" sz="900" spc="-35">
                <a:latin typeface="Arial"/>
                <a:cs typeface="Arial"/>
              </a:rPr>
              <a:t>placement </a:t>
            </a:r>
            <a:r>
              <a:rPr dirty="0" sz="900" spc="-40">
                <a:latin typeface="Arial"/>
                <a:cs typeface="Arial"/>
              </a:rPr>
              <a:t>is </a:t>
            </a:r>
            <a:r>
              <a:rPr dirty="0" sz="900">
                <a:latin typeface="Arial"/>
                <a:cs typeface="Arial"/>
              </a:rPr>
              <a:t>important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30">
                <a:latin typeface="Arial"/>
                <a:cs typeface="Arial"/>
              </a:rPr>
              <a:t>explaining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10">
                <a:latin typeface="Arial"/>
                <a:cs typeface="Arial"/>
              </a:rPr>
              <a:t>long-term </a:t>
            </a:r>
            <a:r>
              <a:rPr dirty="0" sz="900" spc="-70">
                <a:latin typeface="Arial"/>
                <a:cs typeface="Arial"/>
              </a:rPr>
              <a:t>losses  </a:t>
            </a:r>
            <a:r>
              <a:rPr dirty="0" sz="900" spc="-10">
                <a:latin typeface="Arial"/>
                <a:cs typeface="Arial"/>
              </a:rPr>
              <a:t>(Kwon et </a:t>
            </a:r>
            <a:r>
              <a:rPr dirty="0" sz="900" spc="-25">
                <a:latin typeface="Arial"/>
                <a:cs typeface="Arial"/>
              </a:rPr>
              <a:t>al </a:t>
            </a:r>
            <a:r>
              <a:rPr dirty="0" sz="900" spc="-35">
                <a:latin typeface="Arial"/>
                <a:cs typeface="Arial"/>
              </a:rPr>
              <a:t>2010, Oreopoulos </a:t>
            </a:r>
            <a:r>
              <a:rPr dirty="0" sz="900" spc="-10">
                <a:latin typeface="Arial"/>
                <a:cs typeface="Arial"/>
              </a:rPr>
              <a:t>et </a:t>
            </a:r>
            <a:r>
              <a:rPr dirty="0" sz="900" spc="-15">
                <a:latin typeface="Arial"/>
                <a:cs typeface="Arial"/>
              </a:rPr>
              <a:t>al.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2012)</a:t>
            </a:r>
            <a:endParaRPr sz="900">
              <a:latin typeface="Arial"/>
              <a:cs typeface="Arial"/>
            </a:endParaRPr>
          </a:p>
          <a:p>
            <a:pPr marL="265430" marR="599440" indent="-152400">
              <a:lnSpc>
                <a:spcPct val="101499"/>
              </a:lnSpc>
              <a:spcBef>
                <a:spcPts val="284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40">
                <a:latin typeface="Arial"/>
                <a:cs typeface="Arial"/>
              </a:rPr>
              <a:t>how </a:t>
            </a:r>
            <a:r>
              <a:rPr dirty="0" sz="900" spc="-25">
                <a:latin typeface="Arial"/>
                <a:cs typeface="Arial"/>
              </a:rPr>
              <a:t>long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35">
                <a:latin typeface="Arial"/>
                <a:cs typeface="Arial"/>
              </a:rPr>
              <a:t>effects </a:t>
            </a:r>
            <a:r>
              <a:rPr dirty="0" sz="900" spc="-30">
                <a:latin typeface="Arial"/>
                <a:cs typeface="Arial"/>
              </a:rPr>
              <a:t>remain </a:t>
            </a:r>
            <a:r>
              <a:rPr dirty="0" sz="900" spc="-55">
                <a:latin typeface="Arial"/>
                <a:cs typeface="Arial"/>
              </a:rPr>
              <a:t>depends </a:t>
            </a:r>
            <a:r>
              <a:rPr dirty="0" sz="900" spc="-35">
                <a:latin typeface="Arial"/>
                <a:cs typeface="Arial"/>
              </a:rPr>
              <a:t>on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90">
                <a:latin typeface="Arial"/>
                <a:cs typeface="Arial"/>
              </a:rPr>
              <a:t>ease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15">
                <a:latin typeface="Arial"/>
                <a:cs typeface="Arial"/>
              </a:rPr>
              <a:t>switching </a:t>
            </a:r>
            <a:r>
              <a:rPr dirty="0" sz="900" spc="-35">
                <a:latin typeface="Arial"/>
                <a:cs typeface="Arial"/>
              </a:rPr>
              <a:t>jobs  </a:t>
            </a:r>
            <a:r>
              <a:rPr dirty="0" sz="900" spc="-15">
                <a:latin typeface="Arial"/>
                <a:cs typeface="Arial"/>
              </a:rPr>
              <a:t>(Van </a:t>
            </a:r>
            <a:r>
              <a:rPr dirty="0" sz="900" spc="-50">
                <a:latin typeface="Arial"/>
                <a:cs typeface="Arial"/>
              </a:rPr>
              <a:t>den </a:t>
            </a:r>
            <a:r>
              <a:rPr dirty="0" sz="900" spc="-45">
                <a:latin typeface="Arial"/>
                <a:cs typeface="Arial"/>
              </a:rPr>
              <a:t>Berge </a:t>
            </a:r>
            <a:r>
              <a:rPr dirty="0" sz="900" spc="-35">
                <a:latin typeface="Arial"/>
                <a:cs typeface="Arial"/>
              </a:rPr>
              <a:t>2018, Cockx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15">
                <a:latin typeface="Arial"/>
                <a:cs typeface="Arial"/>
              </a:rPr>
              <a:t>Ghirelli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2016)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ts val="1100"/>
              </a:lnSpc>
              <a:spcBef>
                <a:spcPts val="955"/>
              </a:spcBef>
            </a:pPr>
            <a:r>
              <a:rPr dirty="0" sz="1000" spc="-55">
                <a:latin typeface="Arial"/>
                <a:cs typeface="Arial"/>
              </a:rPr>
              <a:t>Develop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theoretical </a:t>
            </a:r>
            <a:r>
              <a:rPr dirty="0" sz="1000" spc="-45">
                <a:latin typeface="Arial"/>
                <a:cs typeface="Arial"/>
              </a:rPr>
              <a:t>model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45">
                <a:latin typeface="Arial"/>
                <a:cs typeface="Arial"/>
              </a:rPr>
              <a:t>explain </a:t>
            </a:r>
            <a:r>
              <a:rPr dirty="0" sz="1000" spc="-20">
                <a:latin typeface="Arial"/>
                <a:cs typeface="Arial"/>
              </a:rPr>
              <a:t>what </a:t>
            </a:r>
            <a:r>
              <a:rPr dirty="0" sz="1000" spc="-55">
                <a:latin typeface="Arial"/>
                <a:cs typeface="Arial"/>
              </a:rPr>
              <a:t>drives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persistent </a:t>
            </a:r>
            <a:r>
              <a:rPr dirty="0" sz="1000" spc="-55">
                <a:latin typeface="Arial"/>
                <a:cs typeface="Arial"/>
              </a:rPr>
              <a:t>outcomes 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60">
                <a:latin typeface="Arial"/>
                <a:cs typeface="Arial"/>
              </a:rPr>
              <a:t>economics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PhD</a:t>
            </a:r>
            <a:endParaRPr sz="1000">
              <a:latin typeface="Arial"/>
              <a:cs typeface="Arial"/>
            </a:endParaRPr>
          </a:p>
          <a:p>
            <a:pPr marL="265430" marR="720725" indent="-152400">
              <a:lnSpc>
                <a:spcPct val="101499"/>
              </a:lnSpc>
              <a:spcBef>
                <a:spcPts val="15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45">
                <a:latin typeface="Arial"/>
                <a:cs typeface="Arial"/>
              </a:rPr>
              <a:t>academic </a:t>
            </a:r>
            <a:r>
              <a:rPr dirty="0" sz="900" spc="-25">
                <a:latin typeface="Arial"/>
                <a:cs typeface="Arial"/>
              </a:rPr>
              <a:t>publications </a:t>
            </a:r>
            <a:r>
              <a:rPr dirty="0" sz="900" spc="-55">
                <a:latin typeface="Arial"/>
                <a:cs typeface="Arial"/>
              </a:rPr>
              <a:t>are </a:t>
            </a:r>
            <a:r>
              <a:rPr dirty="0" sz="900" spc="-40">
                <a:latin typeface="Arial"/>
                <a:cs typeface="Arial"/>
              </a:rPr>
              <a:t>valued </a:t>
            </a:r>
            <a:r>
              <a:rPr dirty="0" sz="900">
                <a:latin typeface="Arial"/>
                <a:cs typeface="Arial"/>
              </a:rPr>
              <a:t>both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50">
                <a:latin typeface="Arial"/>
                <a:cs typeface="Arial"/>
              </a:rPr>
              <a:t>academia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25">
                <a:latin typeface="Arial"/>
                <a:cs typeface="Arial"/>
              </a:rPr>
              <a:t>practice  </a:t>
            </a:r>
            <a:r>
              <a:rPr dirty="0" sz="900" spc="-20">
                <a:latin typeface="Arial"/>
                <a:cs typeface="Arial"/>
              </a:rPr>
              <a:t>(Swindler </a:t>
            </a:r>
            <a:r>
              <a:rPr dirty="0" sz="900" spc="-40">
                <a:latin typeface="Arial"/>
                <a:cs typeface="Arial"/>
              </a:rPr>
              <a:t>and Goldreyer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1998)</a:t>
            </a:r>
            <a:endParaRPr sz="900">
              <a:latin typeface="Arial"/>
              <a:cs typeface="Arial"/>
            </a:endParaRPr>
          </a:p>
          <a:p>
            <a:pPr marL="12700" marR="107950">
              <a:lnSpc>
                <a:spcPts val="1100"/>
              </a:lnSpc>
              <a:spcBef>
                <a:spcPts val="960"/>
              </a:spcBef>
            </a:pPr>
            <a:r>
              <a:rPr dirty="0" sz="1000" spc="-45">
                <a:latin typeface="Arial"/>
                <a:cs typeface="Arial"/>
              </a:rPr>
              <a:t>Test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45">
                <a:latin typeface="Arial"/>
                <a:cs typeface="Arial"/>
              </a:rPr>
              <a:t>model’s </a:t>
            </a:r>
            <a:r>
              <a:rPr dirty="0" sz="1000" spc="-40">
                <a:latin typeface="Arial"/>
                <a:cs typeface="Arial"/>
              </a:rPr>
              <a:t>predictions </a:t>
            </a:r>
            <a:r>
              <a:rPr dirty="0" sz="1000" spc="-55">
                <a:latin typeface="Arial"/>
                <a:cs typeface="Arial"/>
              </a:rPr>
              <a:t>using </a:t>
            </a:r>
            <a:r>
              <a:rPr dirty="0" sz="1000" spc="-40">
                <a:latin typeface="Arial"/>
                <a:cs typeface="Arial"/>
              </a:rPr>
              <a:t>detailed </a:t>
            </a:r>
            <a:r>
              <a:rPr dirty="0" sz="1000" spc="-25">
                <a:latin typeface="Arial"/>
                <a:cs typeface="Arial"/>
              </a:rPr>
              <a:t>information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70">
                <a:latin typeface="Arial"/>
                <a:cs typeface="Arial"/>
              </a:rPr>
              <a:t>career </a:t>
            </a:r>
            <a:r>
              <a:rPr dirty="0" sz="1000" spc="-45">
                <a:latin typeface="Arial"/>
                <a:cs typeface="Arial"/>
              </a:rPr>
              <a:t>paths </a:t>
            </a:r>
            <a:r>
              <a:rPr dirty="0" sz="1000" spc="-60">
                <a:latin typeface="Arial"/>
                <a:cs typeface="Arial"/>
              </a:rPr>
              <a:t>and  </a:t>
            </a:r>
            <a:r>
              <a:rPr dirty="0" sz="1000" spc="-20">
                <a:latin typeface="Arial"/>
                <a:cs typeface="Arial"/>
              </a:rPr>
              <a:t>productivity </a:t>
            </a:r>
            <a:r>
              <a:rPr dirty="0" sz="1000" spc="-80">
                <a:latin typeface="Arial"/>
                <a:cs typeface="Arial"/>
              </a:rPr>
              <a:t>measures </a:t>
            </a:r>
            <a:r>
              <a:rPr dirty="0" sz="1000" spc="-45">
                <a:latin typeface="Arial"/>
                <a:cs typeface="Arial"/>
              </a:rPr>
              <a:t>available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25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web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7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0">
                <a:latin typeface="Arial"/>
                <a:cs typeface="Arial"/>
              </a:rPr>
              <a:t>short </a:t>
            </a:r>
            <a:r>
              <a:rPr dirty="0" sz="900" spc="-10">
                <a:latin typeface="Arial"/>
                <a:cs typeface="Arial"/>
              </a:rPr>
              <a:t>run: </a:t>
            </a:r>
            <a:r>
              <a:rPr dirty="0" sz="900" spc="10">
                <a:latin typeface="Arial"/>
                <a:cs typeface="Arial"/>
              </a:rPr>
              <a:t>initial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placements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0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5">
                <a:latin typeface="Arial"/>
                <a:cs typeface="Arial"/>
              </a:rPr>
              <a:t>long </a:t>
            </a:r>
            <a:r>
              <a:rPr dirty="0" sz="900" spc="-10">
                <a:latin typeface="Arial"/>
                <a:cs typeface="Arial"/>
              </a:rPr>
              <a:t>run: </a:t>
            </a:r>
            <a:r>
              <a:rPr dirty="0" sz="900" spc="-25">
                <a:latin typeface="Arial"/>
                <a:cs typeface="Arial"/>
              </a:rPr>
              <a:t>occupational </a:t>
            </a:r>
            <a:r>
              <a:rPr dirty="0" sz="900" spc="-50">
                <a:latin typeface="Arial"/>
                <a:cs typeface="Arial"/>
              </a:rPr>
              <a:t>choices </a:t>
            </a:r>
            <a:r>
              <a:rPr dirty="0" sz="900" spc="-40">
                <a:latin typeface="Arial"/>
                <a:cs typeface="Arial"/>
              </a:rPr>
              <a:t>and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publications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5: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30">
                <a:solidFill>
                  <a:srgbClr val="FFF200"/>
                </a:solidFill>
              </a:rPr>
              <a:t>number </a:t>
            </a:r>
            <a:r>
              <a:rPr dirty="0" sz="900" spc="-10">
                <a:solidFill>
                  <a:srgbClr val="FFF200"/>
                </a:solidFill>
              </a:rPr>
              <a:t>of </a:t>
            </a:r>
            <a:r>
              <a:rPr dirty="0" sz="900" spc="-25">
                <a:solidFill>
                  <a:srgbClr val="FFF200"/>
                </a:solidFill>
              </a:rPr>
              <a:t>publications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25">
                <a:solidFill>
                  <a:srgbClr val="FFF200"/>
                </a:solidFill>
              </a:rPr>
              <a:t>Top </a:t>
            </a:r>
            <a:r>
              <a:rPr dirty="0" sz="900" spc="-45">
                <a:solidFill>
                  <a:srgbClr val="FFF200"/>
                </a:solidFill>
              </a:rPr>
              <a:t>50 </a:t>
            </a:r>
            <a:r>
              <a:rPr dirty="0" sz="900" spc="-50">
                <a:solidFill>
                  <a:srgbClr val="FFF200"/>
                </a:solidFill>
              </a:rPr>
              <a:t>economics</a:t>
            </a:r>
            <a:r>
              <a:rPr dirty="0" sz="900" spc="-125">
                <a:solidFill>
                  <a:srgbClr val="FFF200"/>
                </a:solidFill>
              </a:rPr>
              <a:t> </a:t>
            </a:r>
            <a:r>
              <a:rPr dirty="0" sz="900" spc="-30">
                <a:solidFill>
                  <a:srgbClr val="FFF200"/>
                </a:solidFill>
              </a:rPr>
              <a:t>journals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453161" y="50848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161" y="52292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76656" y="501807"/>
            <a:ext cx="31051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Full</a:t>
            </a:r>
            <a:r>
              <a:rPr dirty="0" sz="450" spc="-10">
                <a:latin typeface="Arial"/>
                <a:cs typeface="Arial"/>
              </a:rPr>
              <a:t> </a:t>
            </a:r>
            <a:r>
              <a:rPr dirty="0" sz="450" spc="-20">
                <a:latin typeface="Arial"/>
                <a:cs typeface="Arial"/>
              </a:rPr>
              <a:t>sample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5982" y="574008"/>
            <a:ext cx="77533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8615" algn="l"/>
                <a:tab pos="685165" algn="l"/>
              </a:tabLst>
            </a:pPr>
            <a:r>
              <a:rPr dirty="0" sz="450" spc="15">
                <a:latin typeface="Arial"/>
                <a:cs typeface="Arial"/>
              </a:rPr>
              <a:t>(1)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(2)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(3)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3161" y="669740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6564" y="657641"/>
            <a:ext cx="52006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15">
                <a:latin typeface="Arial"/>
                <a:cs typeface="Arial"/>
              </a:rPr>
              <a:t>unemployment </a:t>
            </a:r>
            <a:r>
              <a:rPr dirty="0" baseline="6172" sz="675" spc="22">
                <a:latin typeface="Arial"/>
                <a:cs typeface="Arial"/>
              </a:rPr>
              <a:t>(</a:t>
            </a:r>
            <a:r>
              <a:rPr dirty="0" baseline="6172" sz="675" spc="22" i="1">
                <a:latin typeface="Arial"/>
                <a:cs typeface="Arial"/>
              </a:rPr>
              <a:t>β</a:t>
            </a:r>
            <a:r>
              <a:rPr dirty="0" sz="300" spc="15" i="1">
                <a:latin typeface="Arial"/>
                <a:cs typeface="Arial"/>
              </a:rPr>
              <a:t>u</a:t>
            </a:r>
            <a:r>
              <a:rPr dirty="0" sz="300" spc="-55" i="1">
                <a:latin typeface="Arial"/>
                <a:cs typeface="Arial"/>
              </a:rPr>
              <a:t> </a:t>
            </a:r>
            <a:r>
              <a:rPr dirty="0" baseline="6172" sz="675" spc="44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831" y="501807"/>
            <a:ext cx="1478280" cy="244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 marR="60325" indent="370205">
              <a:lnSpc>
                <a:spcPct val="105300"/>
              </a:lnSpc>
              <a:spcBef>
                <a:spcPts val="95"/>
              </a:spcBef>
              <a:tabLst>
                <a:tab pos="381635" algn="l"/>
                <a:tab pos="705485" algn="l"/>
                <a:tab pos="1026794" algn="l"/>
                <a:tab pos="1332865" algn="l"/>
              </a:tabLst>
            </a:pPr>
            <a:r>
              <a:rPr dirty="0" sz="450" spc="-10">
                <a:latin typeface="Arial"/>
                <a:cs typeface="Arial"/>
              </a:rPr>
              <a:t>Restricted </a:t>
            </a:r>
            <a:r>
              <a:rPr dirty="0" sz="450" spc="15">
                <a:latin typeface="Arial"/>
                <a:cs typeface="Arial"/>
              </a:rPr>
              <a:t>to </a:t>
            </a:r>
            <a:r>
              <a:rPr dirty="0" sz="450" spc="5">
                <a:latin typeface="Arial"/>
                <a:cs typeface="Arial"/>
              </a:rPr>
              <a:t>initial </a:t>
            </a:r>
            <a:r>
              <a:rPr dirty="0" sz="450" spc="-15">
                <a:latin typeface="Arial"/>
                <a:cs typeface="Arial"/>
              </a:rPr>
              <a:t>placement </a:t>
            </a:r>
            <a:r>
              <a:rPr dirty="0" sz="450">
                <a:latin typeface="Arial"/>
                <a:cs typeface="Arial"/>
              </a:rPr>
              <a:t>in </a:t>
            </a:r>
            <a:r>
              <a:rPr dirty="0" sz="450" spc="-25">
                <a:latin typeface="Arial"/>
                <a:cs typeface="Arial"/>
              </a:rPr>
              <a:t>R1  </a:t>
            </a:r>
            <a:r>
              <a:rPr dirty="0" sz="450" spc="15">
                <a:latin typeface="Arial"/>
                <a:cs typeface="Arial"/>
              </a:rPr>
              <a:t>(4)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(5)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(6)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(7)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(8)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450" spc="-10">
                <a:latin typeface="Arial"/>
                <a:cs typeface="Arial"/>
              </a:rPr>
              <a:t>-0.0136 </a:t>
            </a:r>
            <a:r>
              <a:rPr dirty="0" sz="450" spc="-5">
                <a:latin typeface="Arial"/>
                <a:cs typeface="Arial"/>
              </a:rPr>
              <a:t>-0.0628</a:t>
            </a:r>
            <a:r>
              <a:rPr dirty="0" baseline="27777" sz="450" spc="-7" i="1">
                <a:latin typeface="Menlo"/>
                <a:cs typeface="Menlo"/>
              </a:rPr>
              <a:t>∗∗ </a:t>
            </a:r>
            <a:r>
              <a:rPr dirty="0" sz="450" spc="-5">
                <a:latin typeface="Arial"/>
                <a:cs typeface="Arial"/>
              </a:rPr>
              <a:t>-0.0886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-0.110</a:t>
            </a:r>
            <a:r>
              <a:rPr dirty="0" baseline="27777" sz="450" spc="-7" i="1">
                <a:latin typeface="Menlo"/>
                <a:cs typeface="Menlo"/>
              </a:rPr>
              <a:t>∗∗∗</a:t>
            </a:r>
            <a:r>
              <a:rPr dirty="0" baseline="27777" sz="450" spc="37" i="1">
                <a:latin typeface="Menlo"/>
                <a:cs typeface="Menlo"/>
              </a:rPr>
              <a:t> </a:t>
            </a:r>
            <a:r>
              <a:rPr dirty="0" sz="450" spc="-10">
                <a:latin typeface="Arial"/>
                <a:cs typeface="Arial"/>
              </a:rPr>
              <a:t>-0.0273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2348" y="648618"/>
            <a:ext cx="9594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-0.0213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solidFill>
                  <a:srgbClr val="0000FF"/>
                </a:solidFill>
                <a:latin typeface="Arial"/>
                <a:cs typeface="Arial"/>
              </a:rPr>
              <a:t>-0.0807</a:t>
            </a:r>
            <a:r>
              <a:rPr dirty="0" baseline="27777" sz="450" spc="-7" i="1">
                <a:solidFill>
                  <a:srgbClr val="0000FF"/>
                </a:solidFill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-0.0452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 spc="-5">
                <a:latin typeface="Arial"/>
                <a:cs typeface="Arial"/>
              </a:rPr>
              <a:t>(0.00795) </a:t>
            </a:r>
            <a:r>
              <a:rPr dirty="0" sz="450">
                <a:latin typeface="Arial"/>
                <a:cs typeface="Arial"/>
              </a:rPr>
              <a:t>(0.0244)</a:t>
            </a:r>
            <a:r>
              <a:rPr dirty="0" sz="450" spc="5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1350" y="720818"/>
            <a:ext cx="152019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(0.00915) </a:t>
            </a:r>
            <a:r>
              <a:rPr dirty="0" sz="450">
                <a:latin typeface="Arial"/>
                <a:cs typeface="Arial"/>
              </a:rPr>
              <a:t>(0.0252) (0.0306) (0.0307)</a:t>
            </a:r>
            <a:r>
              <a:rPr dirty="0" sz="450" spc="10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(0.0291)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564" y="853189"/>
            <a:ext cx="18859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0">
                <a:latin typeface="Arial"/>
                <a:cs typeface="Arial"/>
              </a:rPr>
              <a:t>female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386" y="853189"/>
            <a:ext cx="57086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-0.288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-0.576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r>
              <a:rPr dirty="0" sz="450" spc="8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(0.0563)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5690" y="853189"/>
            <a:ext cx="56324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-0.555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-0.571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(0.0583)</a:t>
            </a:r>
            <a:r>
              <a:rPr dirty="0" sz="450" spc="2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(0.0572)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564" y="1057760"/>
            <a:ext cx="5105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5">
                <a:latin typeface="Arial"/>
                <a:cs typeface="Arial"/>
              </a:rPr>
              <a:t>US </a:t>
            </a:r>
            <a:r>
              <a:rPr dirty="0" sz="450" spc="-20">
                <a:latin typeface="Arial"/>
                <a:cs typeface="Arial"/>
              </a:rPr>
              <a:t>bachelor</a:t>
            </a:r>
            <a:r>
              <a:rPr dirty="0" sz="450" spc="-50">
                <a:latin typeface="Arial"/>
                <a:cs typeface="Arial"/>
              </a:rPr>
              <a:t> </a:t>
            </a:r>
            <a:r>
              <a:rPr dirty="0" sz="450" spc="-25">
                <a:latin typeface="Arial"/>
                <a:cs typeface="Arial"/>
              </a:rPr>
              <a:t>degree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7212" y="853189"/>
            <a:ext cx="257175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10795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endParaRPr sz="45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0.00424</a:t>
            </a:r>
            <a:endParaRPr sz="45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0104" y="853189"/>
            <a:ext cx="256540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</a:t>
            </a:r>
            <a:r>
              <a:rPr dirty="0" sz="450" spc="-15">
                <a:latin typeface="Arial"/>
                <a:cs typeface="Arial"/>
              </a:rPr>
              <a:t>6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(0.0226)</a:t>
            </a:r>
            <a:endParaRPr sz="4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0.00448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(0.0120)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6400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dirty="0" sz="450" spc="-15">
                <a:latin typeface="Arial"/>
                <a:cs typeface="Arial"/>
              </a:rPr>
              <a:t>0.00435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8787" y="1057760"/>
            <a:ext cx="243204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-0.00749</a:t>
            </a:r>
            <a:endParaRPr sz="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(0.0638)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5629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(0.0640)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1835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-0.0127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564" y="1262331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2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11–23)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564" y="1466903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3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24–45)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8543" y="853189"/>
            <a:ext cx="26670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" marR="9525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solidFill>
                  <a:srgbClr val="0000FF"/>
                </a:solidFill>
                <a:latin typeface="Arial"/>
                <a:cs typeface="Arial"/>
              </a:rPr>
              <a:t>-0.27</a:t>
            </a:r>
            <a:r>
              <a:rPr dirty="0" sz="450" spc="-15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dirty="0" baseline="27777" sz="450" spc="15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(0.0239)</a:t>
            </a:r>
            <a:endParaRPr sz="450">
              <a:latin typeface="Arial"/>
              <a:cs typeface="Arial"/>
            </a:endParaRPr>
          </a:p>
          <a:p>
            <a:pPr marL="27940" marR="5080" indent="-15875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solidFill>
                  <a:srgbClr val="0000FF"/>
                </a:solidFill>
                <a:latin typeface="Arial"/>
                <a:cs typeface="Arial"/>
              </a:rPr>
              <a:t>0.0594</a:t>
            </a:r>
            <a:r>
              <a:rPr dirty="0" baseline="27777" sz="450" spc="15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(0.0123)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solidFill>
                  <a:srgbClr val="0000FF"/>
                </a:solidFill>
                <a:latin typeface="Arial"/>
                <a:cs typeface="Arial"/>
              </a:rPr>
              <a:t>-0.60</a:t>
            </a:r>
            <a:r>
              <a:rPr dirty="0" sz="450" spc="-15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dirty="0" baseline="27777" sz="450" spc="15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(0.0485)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solidFill>
                  <a:srgbClr val="0000FF"/>
                </a:solidFill>
                <a:latin typeface="Arial"/>
                <a:cs typeface="Arial"/>
              </a:rPr>
              <a:t>-0.68</a:t>
            </a:r>
            <a:r>
              <a:rPr dirty="0" sz="450" spc="-15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dirty="0" baseline="27777" sz="450" spc="15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(0.0537)</a:t>
            </a:r>
            <a:endParaRPr sz="450">
              <a:latin typeface="Arial"/>
              <a:cs typeface="Arial"/>
            </a:endParaRPr>
          </a:p>
          <a:p>
            <a:pPr marL="27940" marR="17145" indent="-635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solidFill>
                  <a:srgbClr val="FF7F00"/>
                </a:solidFill>
                <a:latin typeface="Arial"/>
                <a:cs typeface="Arial"/>
              </a:rPr>
              <a:t>0.10</a:t>
            </a:r>
            <a:r>
              <a:rPr dirty="0" sz="450" spc="-20">
                <a:solidFill>
                  <a:srgbClr val="FF7F00"/>
                </a:solidFill>
                <a:latin typeface="Arial"/>
                <a:cs typeface="Arial"/>
              </a:rPr>
              <a:t>4</a:t>
            </a:r>
            <a:r>
              <a:rPr dirty="0" baseline="27777" sz="450" spc="15" i="1">
                <a:solidFill>
                  <a:srgbClr val="FF7F00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(0.0363)</a:t>
            </a:r>
            <a:endParaRPr sz="450">
              <a:latin typeface="Arial"/>
              <a:cs typeface="Arial"/>
            </a:endParaRPr>
          </a:p>
          <a:p>
            <a:pPr marL="27940" marR="17145" indent="12065">
              <a:lnSpc>
                <a:spcPct val="105300"/>
              </a:lnSpc>
              <a:spcBef>
                <a:spcPts val="470"/>
              </a:spcBef>
            </a:pPr>
            <a:r>
              <a:rPr dirty="0" sz="450" spc="-5">
                <a:solidFill>
                  <a:srgbClr val="FF7F00"/>
                </a:solidFill>
                <a:latin typeface="Arial"/>
                <a:cs typeface="Arial"/>
              </a:rPr>
              <a:t>0.104</a:t>
            </a:r>
            <a:r>
              <a:rPr dirty="0" baseline="27777" sz="450" spc="-7" i="1">
                <a:solidFill>
                  <a:srgbClr val="FF7F00"/>
                </a:solidFill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(0.0435)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4378" y="853189"/>
            <a:ext cx="25654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-0.55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(0.0526)</a:t>
            </a:r>
            <a:endParaRPr sz="45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500"/>
              </a:spcBef>
            </a:pPr>
            <a:r>
              <a:rPr dirty="0" sz="450" spc="-10">
                <a:latin typeface="Arial"/>
                <a:cs typeface="Arial"/>
              </a:rPr>
              <a:t>0.0821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(0.0506)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-0.90</a:t>
            </a:r>
            <a:r>
              <a:rPr dirty="0" sz="450" spc="-15">
                <a:latin typeface="Arial"/>
                <a:cs typeface="Arial"/>
              </a:rPr>
              <a:t>2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(0.0838)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-0.86</a:t>
            </a:r>
            <a:r>
              <a:rPr dirty="0" sz="450" spc="-15">
                <a:latin typeface="Arial"/>
                <a:cs typeface="Arial"/>
              </a:rPr>
              <a:t>0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(0.0774)</a:t>
            </a:r>
            <a:endParaRPr sz="450">
              <a:latin typeface="Arial"/>
              <a:cs typeface="Arial"/>
            </a:endParaRPr>
          </a:p>
          <a:p>
            <a:pPr marL="22225" marR="12065" indent="12065">
              <a:lnSpc>
                <a:spcPct val="105300"/>
              </a:lnSpc>
              <a:spcBef>
                <a:spcPts val="475"/>
              </a:spcBef>
            </a:pPr>
            <a:r>
              <a:rPr dirty="0" sz="450" spc="-5">
                <a:latin typeface="Arial"/>
                <a:cs typeface="Arial"/>
              </a:rPr>
              <a:t>0.149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(0.0671)</a:t>
            </a:r>
            <a:endParaRPr sz="45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505"/>
              </a:spcBef>
            </a:pPr>
            <a:r>
              <a:rPr dirty="0" sz="450" spc="-10">
                <a:latin typeface="Arial"/>
                <a:cs typeface="Arial"/>
              </a:rPr>
              <a:t>-0.0215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5"/>
              </a:spcBef>
            </a:pPr>
            <a:r>
              <a:rPr dirty="0" sz="450">
                <a:latin typeface="Arial"/>
                <a:cs typeface="Arial"/>
              </a:rPr>
              <a:t>(0.0646)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085" y="2080610"/>
            <a:ext cx="2667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" marR="5080" indent="-1524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0.081</a:t>
            </a:r>
            <a:r>
              <a:rPr dirty="0" sz="450" spc="-20">
                <a:latin typeface="Arial"/>
                <a:cs typeface="Arial"/>
              </a:rPr>
              <a:t>7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5727" y="2080610"/>
            <a:ext cx="23939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065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0.167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(0.0706)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3161" y="2453114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6564" y="1680497"/>
            <a:ext cx="1069340" cy="85851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2</a:t>
            </a:r>
            <a:r>
              <a:rPr dirty="0" baseline="6172" sz="675" spc="112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 marR="5080">
              <a:lnSpc>
                <a:spcPct val="298300"/>
              </a:lnSpc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3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2</a:t>
            </a:r>
            <a:r>
              <a:rPr dirty="0" baseline="6172" sz="675" spc="30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0">
                <a:latin typeface="Arial"/>
                <a:cs typeface="Arial"/>
              </a:rPr>
              <a:t>female </a:t>
            </a:r>
            <a:r>
              <a:rPr dirty="0" baseline="6172" sz="675" spc="37">
                <a:latin typeface="Arial"/>
                <a:cs typeface="Arial"/>
              </a:rPr>
              <a:t>(</a:t>
            </a:r>
            <a:r>
              <a:rPr dirty="0" baseline="6172" sz="675" spc="37" i="1">
                <a:latin typeface="Arial"/>
                <a:cs typeface="Arial"/>
              </a:rPr>
              <a:t>β</a:t>
            </a:r>
            <a:r>
              <a:rPr dirty="0" sz="300" spc="25">
                <a:latin typeface="Arial"/>
                <a:cs typeface="Arial"/>
              </a:rPr>
              <a:t>1</a:t>
            </a:r>
            <a:r>
              <a:rPr dirty="0" baseline="6172" sz="675" spc="37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7">
                <a:latin typeface="Arial"/>
                <a:cs typeface="Arial"/>
              </a:rPr>
              <a:t>US </a:t>
            </a:r>
            <a:r>
              <a:rPr dirty="0" baseline="6172" sz="675" spc="-30">
                <a:latin typeface="Arial"/>
                <a:cs typeface="Arial"/>
              </a:rPr>
              <a:t>bachelor </a:t>
            </a:r>
            <a:r>
              <a:rPr dirty="0" baseline="6172" sz="675" spc="-44">
                <a:latin typeface="Arial"/>
                <a:cs typeface="Arial"/>
              </a:rPr>
              <a:t>degree</a:t>
            </a:r>
            <a:r>
              <a:rPr dirty="0" baseline="6172" sz="675" spc="-60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16454" y="2285181"/>
            <a:ext cx="239395" cy="244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-0.0175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(0.0111)</a:t>
            </a:r>
            <a:endParaRPr sz="4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0"/>
              </a:spcBef>
            </a:pPr>
            <a:r>
              <a:rPr dirty="0" sz="450" spc="-10">
                <a:latin typeface="Arial"/>
                <a:cs typeface="Arial"/>
              </a:rPr>
              <a:t>-0.0311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13588" y="2431992"/>
            <a:ext cx="193040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0.0365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0.0108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9877" y="2504192"/>
            <a:ext cx="1930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0.0031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9191" y="2285181"/>
            <a:ext cx="522605" cy="3168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-0.0645</a:t>
            </a:r>
            <a:endParaRPr sz="45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(0.0431)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308610" algn="l"/>
              </a:tabLst>
            </a:pPr>
            <a:r>
              <a:rPr dirty="0" sz="450" spc="-10">
                <a:latin typeface="Arial"/>
                <a:cs typeface="Arial"/>
              </a:rPr>
              <a:t>0.0570	-0.0918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18770" algn="l"/>
              </a:tabLst>
            </a:pPr>
            <a:r>
              <a:rPr dirty="0" sz="450" spc="-10">
                <a:latin typeface="Arial"/>
                <a:cs typeface="Arial"/>
              </a:rPr>
              <a:t>0.3325	0.0124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6564" y="2513221"/>
            <a:ext cx="78486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97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89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7190" y="2431992"/>
            <a:ext cx="193040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0.0234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solidFill>
                  <a:srgbClr val="FF7F00"/>
                </a:solidFill>
                <a:latin typeface="Arial"/>
                <a:cs typeface="Arial"/>
              </a:rPr>
              <a:t>0.1456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0.0229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solidFill>
                  <a:srgbClr val="FF7F00"/>
                </a:solidFill>
                <a:latin typeface="Arial"/>
                <a:cs typeface="Arial"/>
              </a:rPr>
              <a:t>0.2951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7809" y="2431992"/>
            <a:ext cx="212725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0.0608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0.2241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-0.1100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0.0254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3161" y="274432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3161" y="281893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3161" y="2965747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53161" y="2726638"/>
          <a:ext cx="3702050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/>
                <a:gridCol w="508000"/>
                <a:gridCol w="335914"/>
                <a:gridCol w="330835"/>
                <a:gridCol w="319405"/>
                <a:gridCol w="318135"/>
                <a:gridCol w="321944"/>
                <a:gridCol w="313055"/>
                <a:gridCol w="304800"/>
              </a:tblGrid>
              <a:tr h="81317">
                <a:tc>
                  <a:txBody>
                    <a:bodyPr/>
                    <a:lstStyle/>
                    <a:p>
                      <a:pPr marL="3556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mean(dependent</a:t>
                      </a:r>
                      <a:r>
                        <a:rPr dirty="0" sz="4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variable)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</a:tr>
              <a:tr h="72904">
                <a:tc>
                  <a:txBody>
                    <a:bodyPr/>
                    <a:lstStyle/>
                    <a:p>
                      <a:pPr marL="3556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Observations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99327">
                <a:tc>
                  <a:txBody>
                    <a:bodyPr/>
                    <a:lstStyle/>
                    <a:p>
                      <a:pPr marL="35560">
                        <a:lnSpc>
                          <a:spcPts val="405"/>
                        </a:lnSpc>
                      </a:pPr>
                      <a:r>
                        <a:rPr dirty="0" baseline="-18518" sz="675" spc="15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300" spc="1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0.149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0.298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476564" y="2956659"/>
            <a:ext cx="220916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dirty="0" sz="350" spc="15">
                <a:latin typeface="Arial"/>
                <a:cs typeface="Arial"/>
              </a:rPr>
              <a:t>The </a:t>
            </a:r>
            <a:r>
              <a:rPr dirty="0" sz="350" spc="5">
                <a:latin typeface="Arial"/>
                <a:cs typeface="Arial"/>
              </a:rPr>
              <a:t>dependent variable </a:t>
            </a:r>
            <a:r>
              <a:rPr dirty="0" sz="350" spc="-5">
                <a:latin typeface="Arial"/>
                <a:cs typeface="Arial"/>
              </a:rPr>
              <a:t>is </a:t>
            </a:r>
            <a:r>
              <a:rPr dirty="0" sz="350" spc="10">
                <a:latin typeface="Arial"/>
                <a:cs typeface="Arial"/>
              </a:rPr>
              <a:t>the cumulative number </a:t>
            </a:r>
            <a:r>
              <a:rPr dirty="0" sz="350" spc="5">
                <a:latin typeface="Arial"/>
                <a:cs typeface="Arial"/>
              </a:rPr>
              <a:t>publications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</a:t>
            </a:r>
            <a:r>
              <a:rPr dirty="0" sz="350" spc="15">
                <a:latin typeface="Arial"/>
                <a:cs typeface="Arial"/>
              </a:rPr>
              <a:t>top </a:t>
            </a:r>
            <a:r>
              <a:rPr dirty="0" sz="350" spc="5">
                <a:latin typeface="Arial"/>
                <a:cs typeface="Arial"/>
              </a:rPr>
              <a:t>50 </a:t>
            </a:r>
            <a:r>
              <a:rPr dirty="0" sz="350">
                <a:latin typeface="Arial"/>
                <a:cs typeface="Arial"/>
              </a:rPr>
              <a:t>economics </a:t>
            </a:r>
            <a:r>
              <a:rPr dirty="0" sz="350" spc="10">
                <a:latin typeface="Arial"/>
                <a:cs typeface="Arial"/>
              </a:rPr>
              <a:t>journals.  Department </a:t>
            </a:r>
            <a:r>
              <a:rPr dirty="0" sz="350" spc="5">
                <a:latin typeface="Arial"/>
                <a:cs typeface="Arial"/>
              </a:rPr>
              <a:t>and fields </a:t>
            </a:r>
            <a:r>
              <a:rPr dirty="0" sz="350" spc="15">
                <a:latin typeface="Arial"/>
                <a:cs typeface="Arial"/>
              </a:rPr>
              <a:t>of </a:t>
            </a:r>
            <a:r>
              <a:rPr dirty="0" sz="350" spc="10">
                <a:latin typeface="Arial"/>
                <a:cs typeface="Arial"/>
              </a:rPr>
              <a:t>study </a:t>
            </a:r>
            <a:r>
              <a:rPr dirty="0" sz="350" spc="5">
                <a:latin typeface="Arial"/>
                <a:cs typeface="Arial"/>
              </a:rPr>
              <a:t>fixed effects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included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estimation </a:t>
            </a:r>
            <a:r>
              <a:rPr dirty="0" sz="350" spc="5">
                <a:latin typeface="Arial"/>
                <a:cs typeface="Arial"/>
              </a:rPr>
              <a:t>except </a:t>
            </a:r>
            <a:r>
              <a:rPr dirty="0" sz="350" spc="10">
                <a:latin typeface="Arial"/>
                <a:cs typeface="Arial"/>
              </a:rPr>
              <a:t>column </a:t>
            </a:r>
            <a:r>
              <a:rPr dirty="0" sz="350" spc="25">
                <a:latin typeface="Arial"/>
                <a:cs typeface="Arial"/>
              </a:rPr>
              <a:t>(2)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25">
                <a:latin typeface="Arial"/>
                <a:cs typeface="Arial"/>
              </a:rPr>
              <a:t>(6).  </a:t>
            </a:r>
            <a:r>
              <a:rPr dirty="0" sz="350" spc="5">
                <a:latin typeface="Arial"/>
                <a:cs typeface="Arial"/>
              </a:rPr>
              <a:t>Standard </a:t>
            </a:r>
            <a:r>
              <a:rPr dirty="0" sz="350">
                <a:latin typeface="Arial"/>
                <a:cs typeface="Arial"/>
              </a:rPr>
              <a:t>errors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>
                <a:latin typeface="Arial"/>
                <a:cs typeface="Arial"/>
              </a:rPr>
              <a:t>parentheses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clustered </a:t>
            </a:r>
            <a:r>
              <a:rPr dirty="0" sz="350">
                <a:latin typeface="Arial"/>
                <a:cs typeface="Arial"/>
              </a:rPr>
              <a:t>by </a:t>
            </a:r>
            <a:r>
              <a:rPr dirty="0" sz="350" spc="10">
                <a:latin typeface="Arial"/>
                <a:cs typeface="Arial"/>
              </a:rPr>
              <a:t>cohort </a:t>
            </a:r>
            <a:r>
              <a:rPr dirty="0" sz="350">
                <a:latin typeface="Arial"/>
                <a:cs typeface="Arial"/>
              </a:rPr>
              <a:t>level</a:t>
            </a:r>
            <a:r>
              <a:rPr dirty="0" sz="350" spc="-60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15">
                <a:latin typeface="Arial"/>
                <a:cs typeface="Arial"/>
              </a:rPr>
              <a:t>current </a:t>
            </a:r>
            <a:r>
              <a:rPr dirty="0" sz="350" spc="-5">
                <a:latin typeface="Arial"/>
                <a:cs typeface="Arial"/>
              </a:rPr>
              <a:t>year </a:t>
            </a:r>
            <a:r>
              <a:rPr dirty="0" sz="350" spc="40" i="1">
                <a:latin typeface="Arial"/>
                <a:cs typeface="Arial"/>
              </a:rPr>
              <a:t>t</a:t>
            </a:r>
            <a:r>
              <a:rPr dirty="0" sz="350" spc="40">
                <a:latin typeface="Arial"/>
                <a:cs typeface="Arial"/>
              </a:rPr>
              <a:t>.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baseline="33333" sz="375" spc="44" i="1">
                <a:latin typeface="Menlo"/>
                <a:cs typeface="Menlo"/>
              </a:rPr>
              <a:t>∗</a:t>
            </a:r>
            <a:r>
              <a:rPr dirty="0" baseline="33333" sz="375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0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10,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.</a:t>
            </a:r>
            <a:r>
              <a:rPr dirty="0" sz="350" spc="10">
                <a:latin typeface="Arial"/>
                <a:cs typeface="Arial"/>
              </a:rPr>
              <a:t>05,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01</a:t>
            </a:r>
            <a:endParaRPr sz="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0" y="3364623"/>
            <a:ext cx="1536065" cy="9144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8600">
              <a:lnSpc>
                <a:spcPts val="600"/>
              </a:lnSpc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Yeabin </a:t>
            </a:r>
            <a:r>
              <a:rPr dirty="0" sz="500" spc="5">
                <a:solidFill>
                  <a:srgbClr val="FFFFFF"/>
                </a:solidFill>
                <a:latin typeface="Arial"/>
                <a:cs typeface="Arial"/>
              </a:rPr>
              <a:t>Moon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(University of</a:t>
            </a:r>
            <a:r>
              <a:rPr dirty="0" sz="5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Houston)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35976" y="3364623"/>
            <a:ext cx="1536065" cy="91440"/>
          </a:xfrm>
          <a:prstGeom prst="rect">
            <a:avLst/>
          </a:prstGeom>
          <a:solidFill>
            <a:srgbClr val="AAAAAA"/>
          </a:solidFill>
        </p:spPr>
        <p:txBody>
          <a:bodyPr wrap="square" lIns="0" tIns="0" rIns="0" bIns="0" rtlCol="0" vert="horz">
            <a:spAutoFit/>
          </a:bodyPr>
          <a:lstStyle/>
          <a:p>
            <a:pPr marL="443865">
              <a:lnSpc>
                <a:spcPts val="600"/>
              </a:lnSpc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6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16705" y="3351919"/>
            <a:ext cx="4006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200"/>
                </a:solidFill>
                <a:latin typeface="Arial"/>
                <a:cs typeface="Arial"/>
              </a:rPr>
              <a:t>January,</a:t>
            </a:r>
            <a:r>
              <a:rPr dirty="0" sz="50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2022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1212" y="3351919"/>
            <a:ext cx="2032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30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5: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30">
                <a:solidFill>
                  <a:srgbClr val="FFF200"/>
                </a:solidFill>
              </a:rPr>
              <a:t>number </a:t>
            </a:r>
            <a:r>
              <a:rPr dirty="0" sz="900" spc="-10">
                <a:solidFill>
                  <a:srgbClr val="FFF200"/>
                </a:solidFill>
              </a:rPr>
              <a:t>of </a:t>
            </a:r>
            <a:r>
              <a:rPr dirty="0" sz="900" spc="-25">
                <a:solidFill>
                  <a:srgbClr val="FFF200"/>
                </a:solidFill>
              </a:rPr>
              <a:t>publications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25">
                <a:solidFill>
                  <a:srgbClr val="FFF200"/>
                </a:solidFill>
              </a:rPr>
              <a:t>Top </a:t>
            </a:r>
            <a:r>
              <a:rPr dirty="0" sz="900" spc="-45">
                <a:solidFill>
                  <a:srgbClr val="FFF200"/>
                </a:solidFill>
              </a:rPr>
              <a:t>50 </a:t>
            </a:r>
            <a:r>
              <a:rPr dirty="0" sz="900" spc="-50">
                <a:solidFill>
                  <a:srgbClr val="FFF200"/>
                </a:solidFill>
              </a:rPr>
              <a:t>economics</a:t>
            </a:r>
            <a:r>
              <a:rPr dirty="0" sz="900" spc="-125">
                <a:solidFill>
                  <a:srgbClr val="FFF200"/>
                </a:solidFill>
              </a:rPr>
              <a:t> </a:t>
            </a:r>
            <a:r>
              <a:rPr dirty="0" sz="900" spc="-30">
                <a:solidFill>
                  <a:srgbClr val="FFF200"/>
                </a:solidFill>
              </a:rPr>
              <a:t>journals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453161" y="50848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161" y="52292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76656" y="501807"/>
            <a:ext cx="31051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Full</a:t>
            </a:r>
            <a:r>
              <a:rPr dirty="0" sz="450" spc="-10">
                <a:latin typeface="Arial"/>
                <a:cs typeface="Arial"/>
              </a:rPr>
              <a:t> </a:t>
            </a:r>
            <a:r>
              <a:rPr dirty="0" sz="450" spc="-20">
                <a:latin typeface="Arial"/>
                <a:cs typeface="Arial"/>
              </a:rPr>
              <a:t>sample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5982" y="574008"/>
            <a:ext cx="77533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8615" algn="l"/>
                <a:tab pos="685165" algn="l"/>
              </a:tabLst>
            </a:pPr>
            <a:r>
              <a:rPr dirty="0" sz="450" spc="15">
                <a:latin typeface="Arial"/>
                <a:cs typeface="Arial"/>
              </a:rPr>
              <a:t>(1)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(2)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(3)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3161" y="669740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6564" y="657641"/>
            <a:ext cx="52006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15">
                <a:latin typeface="Arial"/>
                <a:cs typeface="Arial"/>
              </a:rPr>
              <a:t>unemployment </a:t>
            </a:r>
            <a:r>
              <a:rPr dirty="0" baseline="6172" sz="675" spc="22">
                <a:latin typeface="Arial"/>
                <a:cs typeface="Arial"/>
              </a:rPr>
              <a:t>(</a:t>
            </a:r>
            <a:r>
              <a:rPr dirty="0" baseline="6172" sz="675" spc="22" i="1">
                <a:latin typeface="Arial"/>
                <a:cs typeface="Arial"/>
              </a:rPr>
              <a:t>β</a:t>
            </a:r>
            <a:r>
              <a:rPr dirty="0" sz="300" spc="15" i="1">
                <a:latin typeface="Arial"/>
                <a:cs typeface="Arial"/>
              </a:rPr>
              <a:t>u</a:t>
            </a:r>
            <a:r>
              <a:rPr dirty="0" sz="300" spc="-55" i="1">
                <a:latin typeface="Arial"/>
                <a:cs typeface="Arial"/>
              </a:rPr>
              <a:t> </a:t>
            </a:r>
            <a:r>
              <a:rPr dirty="0" baseline="6172" sz="675" spc="44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831" y="501807"/>
            <a:ext cx="1478280" cy="244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 marR="60325" indent="370205">
              <a:lnSpc>
                <a:spcPct val="105300"/>
              </a:lnSpc>
              <a:spcBef>
                <a:spcPts val="95"/>
              </a:spcBef>
              <a:tabLst>
                <a:tab pos="381635" algn="l"/>
                <a:tab pos="705485" algn="l"/>
                <a:tab pos="1026794" algn="l"/>
                <a:tab pos="1332865" algn="l"/>
              </a:tabLst>
            </a:pPr>
            <a:r>
              <a:rPr dirty="0" sz="450" spc="-10">
                <a:latin typeface="Arial"/>
                <a:cs typeface="Arial"/>
              </a:rPr>
              <a:t>Restricted </a:t>
            </a:r>
            <a:r>
              <a:rPr dirty="0" sz="450" spc="15">
                <a:latin typeface="Arial"/>
                <a:cs typeface="Arial"/>
              </a:rPr>
              <a:t>to </a:t>
            </a:r>
            <a:r>
              <a:rPr dirty="0" sz="450" spc="5">
                <a:latin typeface="Arial"/>
                <a:cs typeface="Arial"/>
              </a:rPr>
              <a:t>initial </a:t>
            </a:r>
            <a:r>
              <a:rPr dirty="0" sz="450" spc="-15">
                <a:latin typeface="Arial"/>
                <a:cs typeface="Arial"/>
              </a:rPr>
              <a:t>placement </a:t>
            </a:r>
            <a:r>
              <a:rPr dirty="0" sz="450">
                <a:latin typeface="Arial"/>
                <a:cs typeface="Arial"/>
              </a:rPr>
              <a:t>in </a:t>
            </a:r>
            <a:r>
              <a:rPr dirty="0" sz="450" spc="-25">
                <a:latin typeface="Arial"/>
                <a:cs typeface="Arial"/>
              </a:rPr>
              <a:t>R1  </a:t>
            </a:r>
            <a:r>
              <a:rPr dirty="0" sz="450" spc="15">
                <a:latin typeface="Arial"/>
                <a:cs typeface="Arial"/>
              </a:rPr>
              <a:t>(4)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(5)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(6)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(7)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(8)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450" spc="-10">
                <a:latin typeface="Arial"/>
                <a:cs typeface="Arial"/>
              </a:rPr>
              <a:t>-0.0136 </a:t>
            </a:r>
            <a:r>
              <a:rPr dirty="0" sz="450" spc="-5">
                <a:latin typeface="Arial"/>
                <a:cs typeface="Arial"/>
              </a:rPr>
              <a:t>-0.0628</a:t>
            </a:r>
            <a:r>
              <a:rPr dirty="0" baseline="27777" sz="450" spc="-7" i="1">
                <a:latin typeface="Menlo"/>
                <a:cs typeface="Menlo"/>
              </a:rPr>
              <a:t>∗∗ </a:t>
            </a:r>
            <a:r>
              <a:rPr dirty="0" sz="450" spc="-5">
                <a:latin typeface="Arial"/>
                <a:cs typeface="Arial"/>
              </a:rPr>
              <a:t>-0.0886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-0.110</a:t>
            </a:r>
            <a:r>
              <a:rPr dirty="0" baseline="27777" sz="450" spc="-7" i="1">
                <a:latin typeface="Menlo"/>
                <a:cs typeface="Menlo"/>
              </a:rPr>
              <a:t>∗∗∗</a:t>
            </a:r>
            <a:r>
              <a:rPr dirty="0" baseline="27777" sz="450" spc="37" i="1">
                <a:latin typeface="Menlo"/>
                <a:cs typeface="Menlo"/>
              </a:rPr>
              <a:t> </a:t>
            </a:r>
            <a:r>
              <a:rPr dirty="0" sz="450" spc="-10">
                <a:latin typeface="Arial"/>
                <a:cs typeface="Arial"/>
              </a:rPr>
              <a:t>-0.0273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2348" y="648618"/>
            <a:ext cx="9594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-0.0213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-0.0807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solidFill>
                  <a:srgbClr val="0000FF"/>
                </a:solidFill>
                <a:latin typeface="Arial"/>
                <a:cs typeface="Arial"/>
              </a:rPr>
              <a:t>-0.0452</a:t>
            </a:r>
            <a:r>
              <a:rPr dirty="0" baseline="27777" sz="450" spc="-7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450" spc="-5">
                <a:latin typeface="Arial"/>
                <a:cs typeface="Arial"/>
              </a:rPr>
              <a:t>(0.00795) </a:t>
            </a:r>
            <a:r>
              <a:rPr dirty="0" sz="450">
                <a:latin typeface="Arial"/>
                <a:cs typeface="Arial"/>
              </a:rPr>
              <a:t>(0.0244)</a:t>
            </a:r>
            <a:r>
              <a:rPr dirty="0" sz="450" spc="5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1350" y="720818"/>
            <a:ext cx="152019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(0.00915) </a:t>
            </a:r>
            <a:r>
              <a:rPr dirty="0" sz="450">
                <a:latin typeface="Arial"/>
                <a:cs typeface="Arial"/>
              </a:rPr>
              <a:t>(0.0252) (0.0306) (0.0307)</a:t>
            </a:r>
            <a:r>
              <a:rPr dirty="0" sz="450" spc="10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(0.0291)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564" y="853189"/>
            <a:ext cx="18859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0">
                <a:latin typeface="Arial"/>
                <a:cs typeface="Arial"/>
              </a:rPr>
              <a:t>female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386" y="853189"/>
            <a:ext cx="57086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-0.288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-0.576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r>
              <a:rPr dirty="0" sz="450" spc="8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(0.0563)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5690" y="853189"/>
            <a:ext cx="56324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-0.555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-0.571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(0.0583)</a:t>
            </a:r>
            <a:r>
              <a:rPr dirty="0" sz="450" spc="2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(0.0572)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564" y="1057760"/>
            <a:ext cx="5105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5">
                <a:latin typeface="Arial"/>
                <a:cs typeface="Arial"/>
              </a:rPr>
              <a:t>US </a:t>
            </a:r>
            <a:r>
              <a:rPr dirty="0" sz="450" spc="-20">
                <a:latin typeface="Arial"/>
                <a:cs typeface="Arial"/>
              </a:rPr>
              <a:t>bachelor</a:t>
            </a:r>
            <a:r>
              <a:rPr dirty="0" sz="450" spc="-50">
                <a:latin typeface="Arial"/>
                <a:cs typeface="Arial"/>
              </a:rPr>
              <a:t> </a:t>
            </a:r>
            <a:r>
              <a:rPr dirty="0" sz="450" spc="-25">
                <a:latin typeface="Arial"/>
                <a:cs typeface="Arial"/>
              </a:rPr>
              <a:t>degree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7212" y="853189"/>
            <a:ext cx="257175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10795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endParaRPr sz="45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0.00424</a:t>
            </a:r>
            <a:endParaRPr sz="45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0104" y="853189"/>
            <a:ext cx="256540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solidFill>
                  <a:srgbClr val="0000FF"/>
                </a:solidFill>
                <a:latin typeface="Arial"/>
                <a:cs typeface="Arial"/>
              </a:rPr>
              <a:t>-0.28</a:t>
            </a:r>
            <a:r>
              <a:rPr dirty="0" sz="450" spc="-15">
                <a:solidFill>
                  <a:srgbClr val="0000FF"/>
                </a:solidFill>
                <a:latin typeface="Arial"/>
                <a:cs typeface="Arial"/>
              </a:rPr>
              <a:t>6</a:t>
            </a:r>
            <a:r>
              <a:rPr dirty="0" baseline="27777" sz="450" spc="15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(0.0226)</a:t>
            </a:r>
            <a:endParaRPr sz="4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0.00448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(0.0120)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6400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dirty="0" sz="450" spc="-15">
                <a:latin typeface="Arial"/>
                <a:cs typeface="Arial"/>
              </a:rPr>
              <a:t>0.00435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8787" y="1057760"/>
            <a:ext cx="243204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-0.00749</a:t>
            </a:r>
            <a:endParaRPr sz="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(0.0638)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5629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(0.0640)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1835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-0.0127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564" y="1262331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2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11–23)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564" y="1466903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3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24–45)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8543" y="853189"/>
            <a:ext cx="26670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" marR="9525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-0.27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(0.0239)</a:t>
            </a:r>
            <a:endParaRPr sz="450">
              <a:latin typeface="Arial"/>
              <a:cs typeface="Arial"/>
            </a:endParaRPr>
          </a:p>
          <a:p>
            <a:pPr marL="27940" marR="5080" indent="-15875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0.0594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(0.0123)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-0.60</a:t>
            </a:r>
            <a:r>
              <a:rPr dirty="0" sz="450" spc="-15">
                <a:latin typeface="Arial"/>
                <a:cs typeface="Arial"/>
              </a:rPr>
              <a:t>9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(0.0485)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-0.68</a:t>
            </a:r>
            <a:r>
              <a:rPr dirty="0" sz="450" spc="-15">
                <a:latin typeface="Arial"/>
                <a:cs typeface="Arial"/>
              </a:rPr>
              <a:t>5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(0.0537)</a:t>
            </a:r>
            <a:endParaRPr sz="450">
              <a:latin typeface="Arial"/>
              <a:cs typeface="Arial"/>
            </a:endParaRPr>
          </a:p>
          <a:p>
            <a:pPr marL="27940" marR="17145" indent="-635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0.10</a:t>
            </a:r>
            <a:r>
              <a:rPr dirty="0" sz="450" spc="-20">
                <a:latin typeface="Arial"/>
                <a:cs typeface="Arial"/>
              </a:rPr>
              <a:t>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(0.0363)</a:t>
            </a:r>
            <a:endParaRPr sz="450">
              <a:latin typeface="Arial"/>
              <a:cs typeface="Arial"/>
            </a:endParaRPr>
          </a:p>
          <a:p>
            <a:pPr marL="27940" marR="17145" indent="12065">
              <a:lnSpc>
                <a:spcPct val="105300"/>
              </a:lnSpc>
              <a:spcBef>
                <a:spcPts val="470"/>
              </a:spcBef>
            </a:pPr>
            <a:r>
              <a:rPr dirty="0" sz="450" spc="-5">
                <a:latin typeface="Arial"/>
                <a:cs typeface="Arial"/>
              </a:rPr>
              <a:t>0.104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(0.0435)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4378" y="853189"/>
            <a:ext cx="25654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-0.55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(0.0526)</a:t>
            </a:r>
            <a:endParaRPr sz="45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500"/>
              </a:spcBef>
            </a:pPr>
            <a:r>
              <a:rPr dirty="0" sz="450" spc="-10">
                <a:latin typeface="Arial"/>
                <a:cs typeface="Arial"/>
              </a:rPr>
              <a:t>0.0821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(0.0506)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-0.90</a:t>
            </a:r>
            <a:r>
              <a:rPr dirty="0" sz="450" spc="-15">
                <a:latin typeface="Arial"/>
                <a:cs typeface="Arial"/>
              </a:rPr>
              <a:t>2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(0.0838)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-0.86</a:t>
            </a:r>
            <a:r>
              <a:rPr dirty="0" sz="450" spc="-15">
                <a:latin typeface="Arial"/>
                <a:cs typeface="Arial"/>
              </a:rPr>
              <a:t>0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(0.0774)</a:t>
            </a:r>
            <a:endParaRPr sz="450">
              <a:latin typeface="Arial"/>
              <a:cs typeface="Arial"/>
            </a:endParaRPr>
          </a:p>
          <a:p>
            <a:pPr marL="22225" marR="12065" indent="12065">
              <a:lnSpc>
                <a:spcPct val="105300"/>
              </a:lnSpc>
              <a:spcBef>
                <a:spcPts val="475"/>
              </a:spcBef>
            </a:pPr>
            <a:r>
              <a:rPr dirty="0" sz="450" spc="-5">
                <a:latin typeface="Arial"/>
                <a:cs typeface="Arial"/>
              </a:rPr>
              <a:t>0.149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(0.0671)</a:t>
            </a:r>
            <a:endParaRPr sz="45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505"/>
              </a:spcBef>
            </a:pPr>
            <a:r>
              <a:rPr dirty="0" sz="450" spc="-10">
                <a:latin typeface="Arial"/>
                <a:cs typeface="Arial"/>
              </a:rPr>
              <a:t>-0.0215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5"/>
              </a:spcBef>
            </a:pPr>
            <a:r>
              <a:rPr dirty="0" sz="450">
                <a:latin typeface="Arial"/>
                <a:cs typeface="Arial"/>
              </a:rPr>
              <a:t>(0.0646)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085" y="2080610"/>
            <a:ext cx="2667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" marR="5080" indent="-1524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solidFill>
                  <a:srgbClr val="FF7F00"/>
                </a:solidFill>
                <a:latin typeface="Arial"/>
                <a:cs typeface="Arial"/>
              </a:rPr>
              <a:t>0.081</a:t>
            </a:r>
            <a:r>
              <a:rPr dirty="0" sz="450" spc="-20">
                <a:solidFill>
                  <a:srgbClr val="FF7F00"/>
                </a:solidFill>
                <a:latin typeface="Arial"/>
                <a:cs typeface="Arial"/>
              </a:rPr>
              <a:t>7</a:t>
            </a:r>
            <a:r>
              <a:rPr dirty="0" baseline="27777" sz="450" spc="15" i="1">
                <a:solidFill>
                  <a:srgbClr val="FF7F00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5727" y="2080610"/>
            <a:ext cx="23939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065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0.167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(0.0706)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3161" y="2453114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6564" y="1680497"/>
            <a:ext cx="1069340" cy="85851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2</a:t>
            </a:r>
            <a:r>
              <a:rPr dirty="0" baseline="6172" sz="675" spc="112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 marR="5080">
              <a:lnSpc>
                <a:spcPct val="298300"/>
              </a:lnSpc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3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2</a:t>
            </a:r>
            <a:r>
              <a:rPr dirty="0" baseline="6172" sz="675" spc="30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0">
                <a:latin typeface="Arial"/>
                <a:cs typeface="Arial"/>
              </a:rPr>
              <a:t>female </a:t>
            </a:r>
            <a:r>
              <a:rPr dirty="0" baseline="6172" sz="675" spc="37">
                <a:latin typeface="Arial"/>
                <a:cs typeface="Arial"/>
              </a:rPr>
              <a:t>(</a:t>
            </a:r>
            <a:r>
              <a:rPr dirty="0" baseline="6172" sz="675" spc="37" i="1">
                <a:latin typeface="Arial"/>
                <a:cs typeface="Arial"/>
              </a:rPr>
              <a:t>β</a:t>
            </a:r>
            <a:r>
              <a:rPr dirty="0" sz="300" spc="25">
                <a:latin typeface="Arial"/>
                <a:cs typeface="Arial"/>
              </a:rPr>
              <a:t>1</a:t>
            </a:r>
            <a:r>
              <a:rPr dirty="0" baseline="6172" sz="675" spc="37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7">
                <a:latin typeface="Arial"/>
                <a:cs typeface="Arial"/>
              </a:rPr>
              <a:t>US </a:t>
            </a:r>
            <a:r>
              <a:rPr dirty="0" baseline="6172" sz="675" spc="-30">
                <a:latin typeface="Arial"/>
                <a:cs typeface="Arial"/>
              </a:rPr>
              <a:t>bachelor </a:t>
            </a:r>
            <a:r>
              <a:rPr dirty="0" baseline="6172" sz="675" spc="-44">
                <a:latin typeface="Arial"/>
                <a:cs typeface="Arial"/>
              </a:rPr>
              <a:t>degree</a:t>
            </a:r>
            <a:r>
              <a:rPr dirty="0" baseline="6172" sz="675" spc="-60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16454" y="2285181"/>
            <a:ext cx="239395" cy="244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-0.0175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(0.0111)</a:t>
            </a:r>
            <a:endParaRPr sz="4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0"/>
              </a:spcBef>
            </a:pPr>
            <a:r>
              <a:rPr dirty="0" sz="450" spc="-10">
                <a:latin typeface="Arial"/>
                <a:cs typeface="Arial"/>
              </a:rPr>
              <a:t>-0.0311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13588" y="2431992"/>
            <a:ext cx="193040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0.0365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solidFill>
                  <a:srgbClr val="FF7F00"/>
                </a:solidFill>
                <a:latin typeface="Arial"/>
                <a:cs typeface="Arial"/>
              </a:rPr>
              <a:t>0.0108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9877" y="2504192"/>
            <a:ext cx="1930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0.0031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9191" y="2285181"/>
            <a:ext cx="522605" cy="3168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-0.0645</a:t>
            </a:r>
            <a:endParaRPr sz="45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(0.0431)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308610" algn="l"/>
              </a:tabLst>
            </a:pPr>
            <a:r>
              <a:rPr dirty="0" sz="450" spc="-10">
                <a:latin typeface="Arial"/>
                <a:cs typeface="Arial"/>
              </a:rPr>
              <a:t>0.0570	-0.0918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18770" algn="l"/>
              </a:tabLst>
            </a:pPr>
            <a:r>
              <a:rPr dirty="0" sz="450" spc="-10">
                <a:latin typeface="Arial"/>
                <a:cs typeface="Arial"/>
              </a:rPr>
              <a:t>0.3325	0.0124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6564" y="2513221"/>
            <a:ext cx="78486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97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89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7190" y="2431992"/>
            <a:ext cx="193040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0.0234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0.1456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0.0229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0.2951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7809" y="2431992"/>
            <a:ext cx="212725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0.0608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0.2241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-0.1100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0.0254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3161" y="274432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3161" y="281893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3161" y="2965747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53161" y="2726638"/>
          <a:ext cx="3702050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/>
                <a:gridCol w="508000"/>
                <a:gridCol w="335914"/>
                <a:gridCol w="330835"/>
                <a:gridCol w="319405"/>
                <a:gridCol w="318135"/>
                <a:gridCol w="321944"/>
                <a:gridCol w="313055"/>
                <a:gridCol w="304800"/>
              </a:tblGrid>
              <a:tr h="81317">
                <a:tc>
                  <a:txBody>
                    <a:bodyPr/>
                    <a:lstStyle/>
                    <a:p>
                      <a:pPr marL="3556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mean(dependent</a:t>
                      </a:r>
                      <a:r>
                        <a:rPr dirty="0" sz="4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variable)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</a:tr>
              <a:tr h="72904">
                <a:tc>
                  <a:txBody>
                    <a:bodyPr/>
                    <a:lstStyle/>
                    <a:p>
                      <a:pPr marL="3556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Observations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99327">
                <a:tc>
                  <a:txBody>
                    <a:bodyPr/>
                    <a:lstStyle/>
                    <a:p>
                      <a:pPr marL="35560">
                        <a:lnSpc>
                          <a:spcPts val="405"/>
                        </a:lnSpc>
                      </a:pPr>
                      <a:r>
                        <a:rPr dirty="0" baseline="-18518" sz="675" spc="15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300" spc="1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0.149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0.298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476564" y="2956659"/>
            <a:ext cx="220916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dirty="0" sz="350" spc="15">
                <a:latin typeface="Arial"/>
                <a:cs typeface="Arial"/>
              </a:rPr>
              <a:t>The </a:t>
            </a:r>
            <a:r>
              <a:rPr dirty="0" sz="350" spc="5">
                <a:latin typeface="Arial"/>
                <a:cs typeface="Arial"/>
              </a:rPr>
              <a:t>dependent variable </a:t>
            </a:r>
            <a:r>
              <a:rPr dirty="0" sz="350" spc="-5">
                <a:latin typeface="Arial"/>
                <a:cs typeface="Arial"/>
              </a:rPr>
              <a:t>is </a:t>
            </a:r>
            <a:r>
              <a:rPr dirty="0" sz="350" spc="10">
                <a:latin typeface="Arial"/>
                <a:cs typeface="Arial"/>
              </a:rPr>
              <a:t>the cumulative number </a:t>
            </a:r>
            <a:r>
              <a:rPr dirty="0" sz="350" spc="5">
                <a:latin typeface="Arial"/>
                <a:cs typeface="Arial"/>
              </a:rPr>
              <a:t>publications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</a:t>
            </a:r>
            <a:r>
              <a:rPr dirty="0" sz="350" spc="15">
                <a:latin typeface="Arial"/>
                <a:cs typeface="Arial"/>
              </a:rPr>
              <a:t>top </a:t>
            </a:r>
            <a:r>
              <a:rPr dirty="0" sz="350" spc="5">
                <a:latin typeface="Arial"/>
                <a:cs typeface="Arial"/>
              </a:rPr>
              <a:t>50 </a:t>
            </a:r>
            <a:r>
              <a:rPr dirty="0" sz="350">
                <a:latin typeface="Arial"/>
                <a:cs typeface="Arial"/>
              </a:rPr>
              <a:t>economics </a:t>
            </a:r>
            <a:r>
              <a:rPr dirty="0" sz="350" spc="10">
                <a:latin typeface="Arial"/>
                <a:cs typeface="Arial"/>
              </a:rPr>
              <a:t>journals.  Department </a:t>
            </a:r>
            <a:r>
              <a:rPr dirty="0" sz="350" spc="5">
                <a:latin typeface="Arial"/>
                <a:cs typeface="Arial"/>
              </a:rPr>
              <a:t>and fields </a:t>
            </a:r>
            <a:r>
              <a:rPr dirty="0" sz="350" spc="15">
                <a:latin typeface="Arial"/>
                <a:cs typeface="Arial"/>
              </a:rPr>
              <a:t>of </a:t>
            </a:r>
            <a:r>
              <a:rPr dirty="0" sz="350" spc="10">
                <a:latin typeface="Arial"/>
                <a:cs typeface="Arial"/>
              </a:rPr>
              <a:t>study </a:t>
            </a:r>
            <a:r>
              <a:rPr dirty="0" sz="350" spc="5">
                <a:latin typeface="Arial"/>
                <a:cs typeface="Arial"/>
              </a:rPr>
              <a:t>fixed effects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included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estimation </a:t>
            </a:r>
            <a:r>
              <a:rPr dirty="0" sz="350" spc="5">
                <a:latin typeface="Arial"/>
                <a:cs typeface="Arial"/>
              </a:rPr>
              <a:t>except </a:t>
            </a:r>
            <a:r>
              <a:rPr dirty="0" sz="350" spc="10">
                <a:latin typeface="Arial"/>
                <a:cs typeface="Arial"/>
              </a:rPr>
              <a:t>column </a:t>
            </a:r>
            <a:r>
              <a:rPr dirty="0" sz="350" spc="25">
                <a:latin typeface="Arial"/>
                <a:cs typeface="Arial"/>
              </a:rPr>
              <a:t>(2)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25">
                <a:latin typeface="Arial"/>
                <a:cs typeface="Arial"/>
              </a:rPr>
              <a:t>(6).  </a:t>
            </a:r>
            <a:r>
              <a:rPr dirty="0" sz="350" spc="5">
                <a:latin typeface="Arial"/>
                <a:cs typeface="Arial"/>
              </a:rPr>
              <a:t>Standard </a:t>
            </a:r>
            <a:r>
              <a:rPr dirty="0" sz="350">
                <a:latin typeface="Arial"/>
                <a:cs typeface="Arial"/>
              </a:rPr>
              <a:t>errors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>
                <a:latin typeface="Arial"/>
                <a:cs typeface="Arial"/>
              </a:rPr>
              <a:t>parentheses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clustered </a:t>
            </a:r>
            <a:r>
              <a:rPr dirty="0" sz="350">
                <a:latin typeface="Arial"/>
                <a:cs typeface="Arial"/>
              </a:rPr>
              <a:t>by </a:t>
            </a:r>
            <a:r>
              <a:rPr dirty="0" sz="350" spc="10">
                <a:latin typeface="Arial"/>
                <a:cs typeface="Arial"/>
              </a:rPr>
              <a:t>cohort </a:t>
            </a:r>
            <a:r>
              <a:rPr dirty="0" sz="350">
                <a:latin typeface="Arial"/>
                <a:cs typeface="Arial"/>
              </a:rPr>
              <a:t>level</a:t>
            </a:r>
            <a:r>
              <a:rPr dirty="0" sz="350" spc="-60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15">
                <a:latin typeface="Arial"/>
                <a:cs typeface="Arial"/>
              </a:rPr>
              <a:t>current </a:t>
            </a:r>
            <a:r>
              <a:rPr dirty="0" sz="350" spc="-5">
                <a:latin typeface="Arial"/>
                <a:cs typeface="Arial"/>
              </a:rPr>
              <a:t>year </a:t>
            </a:r>
            <a:r>
              <a:rPr dirty="0" sz="350" spc="40" i="1">
                <a:latin typeface="Arial"/>
                <a:cs typeface="Arial"/>
              </a:rPr>
              <a:t>t</a:t>
            </a:r>
            <a:r>
              <a:rPr dirty="0" sz="350" spc="40">
                <a:latin typeface="Arial"/>
                <a:cs typeface="Arial"/>
              </a:rPr>
              <a:t>.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baseline="33333" sz="375" spc="44" i="1">
                <a:latin typeface="Menlo"/>
                <a:cs typeface="Menlo"/>
              </a:rPr>
              <a:t>∗</a:t>
            </a:r>
            <a:r>
              <a:rPr dirty="0" baseline="33333" sz="375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0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10,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.</a:t>
            </a:r>
            <a:r>
              <a:rPr dirty="0" sz="350" spc="10">
                <a:latin typeface="Arial"/>
                <a:cs typeface="Arial"/>
              </a:rPr>
              <a:t>05,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01</a:t>
            </a:r>
            <a:endParaRPr sz="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0" y="3364623"/>
            <a:ext cx="1536065" cy="9144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8600">
              <a:lnSpc>
                <a:spcPts val="600"/>
              </a:lnSpc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Yeabin </a:t>
            </a:r>
            <a:r>
              <a:rPr dirty="0" sz="500" spc="5">
                <a:solidFill>
                  <a:srgbClr val="FFFFFF"/>
                </a:solidFill>
                <a:latin typeface="Arial"/>
                <a:cs typeface="Arial"/>
              </a:rPr>
              <a:t>Moon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(University of</a:t>
            </a:r>
            <a:r>
              <a:rPr dirty="0" sz="5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Houston)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35976" y="3364623"/>
            <a:ext cx="1536065" cy="91440"/>
          </a:xfrm>
          <a:prstGeom prst="rect">
            <a:avLst/>
          </a:prstGeom>
          <a:solidFill>
            <a:srgbClr val="AAAAAA"/>
          </a:solidFill>
        </p:spPr>
        <p:txBody>
          <a:bodyPr wrap="square" lIns="0" tIns="0" rIns="0" bIns="0" rtlCol="0" vert="horz">
            <a:spAutoFit/>
          </a:bodyPr>
          <a:lstStyle/>
          <a:p>
            <a:pPr marL="443865">
              <a:lnSpc>
                <a:spcPts val="600"/>
              </a:lnSpc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6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16705" y="3351919"/>
            <a:ext cx="4006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200"/>
                </a:solidFill>
                <a:latin typeface="Arial"/>
                <a:cs typeface="Arial"/>
              </a:rPr>
              <a:t>January,</a:t>
            </a:r>
            <a:r>
              <a:rPr dirty="0" sz="50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2022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1212" y="3351919"/>
            <a:ext cx="2032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30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5: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30">
                <a:solidFill>
                  <a:srgbClr val="FFF200"/>
                </a:solidFill>
              </a:rPr>
              <a:t>number </a:t>
            </a:r>
            <a:r>
              <a:rPr dirty="0" sz="900" spc="-10">
                <a:solidFill>
                  <a:srgbClr val="FFF200"/>
                </a:solidFill>
              </a:rPr>
              <a:t>of </a:t>
            </a:r>
            <a:r>
              <a:rPr dirty="0" sz="900" spc="-25">
                <a:solidFill>
                  <a:srgbClr val="FFF200"/>
                </a:solidFill>
              </a:rPr>
              <a:t>publications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25">
                <a:solidFill>
                  <a:srgbClr val="FFF200"/>
                </a:solidFill>
              </a:rPr>
              <a:t>Top </a:t>
            </a:r>
            <a:r>
              <a:rPr dirty="0" sz="900" spc="-45">
                <a:solidFill>
                  <a:srgbClr val="FFF200"/>
                </a:solidFill>
              </a:rPr>
              <a:t>50 </a:t>
            </a:r>
            <a:r>
              <a:rPr dirty="0" sz="900" spc="-50">
                <a:solidFill>
                  <a:srgbClr val="FFF200"/>
                </a:solidFill>
              </a:rPr>
              <a:t>economics</a:t>
            </a:r>
            <a:r>
              <a:rPr dirty="0" sz="900" spc="-125">
                <a:solidFill>
                  <a:srgbClr val="FFF200"/>
                </a:solidFill>
              </a:rPr>
              <a:t> </a:t>
            </a:r>
            <a:r>
              <a:rPr dirty="0" sz="900" spc="-30">
                <a:solidFill>
                  <a:srgbClr val="FFF200"/>
                </a:solidFill>
              </a:rPr>
              <a:t>journals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453161" y="50848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161" y="52292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76656" y="501807"/>
            <a:ext cx="31051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Full</a:t>
            </a:r>
            <a:r>
              <a:rPr dirty="0" sz="450" spc="-10">
                <a:latin typeface="Arial"/>
                <a:cs typeface="Arial"/>
              </a:rPr>
              <a:t> </a:t>
            </a:r>
            <a:r>
              <a:rPr dirty="0" sz="450" spc="-20">
                <a:latin typeface="Arial"/>
                <a:cs typeface="Arial"/>
              </a:rPr>
              <a:t>sample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5982" y="574008"/>
            <a:ext cx="77533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8615" algn="l"/>
                <a:tab pos="685165" algn="l"/>
              </a:tabLst>
            </a:pPr>
            <a:r>
              <a:rPr dirty="0" sz="450" spc="15">
                <a:latin typeface="Arial"/>
                <a:cs typeface="Arial"/>
              </a:rPr>
              <a:t>(1)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(2)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(3)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3161" y="669740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6564" y="657641"/>
            <a:ext cx="52006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15">
                <a:latin typeface="Arial"/>
                <a:cs typeface="Arial"/>
              </a:rPr>
              <a:t>unemployment </a:t>
            </a:r>
            <a:r>
              <a:rPr dirty="0" baseline="6172" sz="675" spc="22">
                <a:latin typeface="Arial"/>
                <a:cs typeface="Arial"/>
              </a:rPr>
              <a:t>(</a:t>
            </a:r>
            <a:r>
              <a:rPr dirty="0" baseline="6172" sz="675" spc="22" i="1">
                <a:latin typeface="Arial"/>
                <a:cs typeface="Arial"/>
              </a:rPr>
              <a:t>β</a:t>
            </a:r>
            <a:r>
              <a:rPr dirty="0" sz="300" spc="15" i="1">
                <a:latin typeface="Arial"/>
                <a:cs typeface="Arial"/>
              </a:rPr>
              <a:t>u</a:t>
            </a:r>
            <a:r>
              <a:rPr dirty="0" sz="300" spc="-55" i="1">
                <a:latin typeface="Arial"/>
                <a:cs typeface="Arial"/>
              </a:rPr>
              <a:t> </a:t>
            </a:r>
            <a:r>
              <a:rPr dirty="0" baseline="6172" sz="675" spc="44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831" y="501807"/>
            <a:ext cx="1478280" cy="244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 marR="60325" indent="370205">
              <a:lnSpc>
                <a:spcPct val="105300"/>
              </a:lnSpc>
              <a:spcBef>
                <a:spcPts val="95"/>
              </a:spcBef>
              <a:tabLst>
                <a:tab pos="381635" algn="l"/>
                <a:tab pos="705485" algn="l"/>
                <a:tab pos="1026794" algn="l"/>
                <a:tab pos="1332865" algn="l"/>
              </a:tabLst>
            </a:pPr>
            <a:r>
              <a:rPr dirty="0" sz="450" spc="-10">
                <a:latin typeface="Arial"/>
                <a:cs typeface="Arial"/>
              </a:rPr>
              <a:t>Restricted </a:t>
            </a:r>
            <a:r>
              <a:rPr dirty="0" sz="450" spc="15">
                <a:latin typeface="Arial"/>
                <a:cs typeface="Arial"/>
              </a:rPr>
              <a:t>to </a:t>
            </a:r>
            <a:r>
              <a:rPr dirty="0" sz="450" spc="5">
                <a:latin typeface="Arial"/>
                <a:cs typeface="Arial"/>
              </a:rPr>
              <a:t>initial </a:t>
            </a:r>
            <a:r>
              <a:rPr dirty="0" sz="450" spc="-15">
                <a:latin typeface="Arial"/>
                <a:cs typeface="Arial"/>
              </a:rPr>
              <a:t>placement </a:t>
            </a:r>
            <a:r>
              <a:rPr dirty="0" sz="450">
                <a:latin typeface="Arial"/>
                <a:cs typeface="Arial"/>
              </a:rPr>
              <a:t>in </a:t>
            </a:r>
            <a:r>
              <a:rPr dirty="0" sz="450" spc="-25">
                <a:latin typeface="Arial"/>
                <a:cs typeface="Arial"/>
              </a:rPr>
              <a:t>R1  </a:t>
            </a:r>
            <a:r>
              <a:rPr dirty="0" sz="450" spc="15">
                <a:latin typeface="Arial"/>
                <a:cs typeface="Arial"/>
              </a:rPr>
              <a:t>(4)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(5)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(6)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(7)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(8)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450" spc="-10">
                <a:latin typeface="Arial"/>
                <a:cs typeface="Arial"/>
              </a:rPr>
              <a:t>-0.0136 </a:t>
            </a:r>
            <a:r>
              <a:rPr dirty="0" sz="450" spc="-5">
                <a:solidFill>
                  <a:srgbClr val="0000FF"/>
                </a:solidFill>
                <a:latin typeface="Arial"/>
                <a:cs typeface="Arial"/>
              </a:rPr>
              <a:t>-0.0628</a:t>
            </a:r>
            <a:r>
              <a:rPr dirty="0" baseline="27777" sz="450" spc="-7" i="1">
                <a:solidFill>
                  <a:srgbClr val="0000FF"/>
                </a:solidFill>
                <a:latin typeface="Menlo"/>
                <a:cs typeface="Menlo"/>
              </a:rPr>
              <a:t>∗∗ </a:t>
            </a:r>
            <a:r>
              <a:rPr dirty="0" sz="450" spc="-5">
                <a:latin typeface="Arial"/>
                <a:cs typeface="Arial"/>
              </a:rPr>
              <a:t>-0.0886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-0.110</a:t>
            </a:r>
            <a:r>
              <a:rPr dirty="0" baseline="27777" sz="450" spc="-7" i="1">
                <a:latin typeface="Menlo"/>
                <a:cs typeface="Menlo"/>
              </a:rPr>
              <a:t>∗∗∗</a:t>
            </a:r>
            <a:r>
              <a:rPr dirty="0" baseline="27777" sz="450" spc="37" i="1">
                <a:latin typeface="Menlo"/>
                <a:cs typeface="Menlo"/>
              </a:rPr>
              <a:t> </a:t>
            </a:r>
            <a:r>
              <a:rPr dirty="0" sz="450" spc="-10">
                <a:latin typeface="Arial"/>
                <a:cs typeface="Arial"/>
              </a:rPr>
              <a:t>-0.0273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2348" y="648618"/>
            <a:ext cx="9594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-0.0213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-0.0807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-0.0452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 spc="-5">
                <a:latin typeface="Arial"/>
                <a:cs typeface="Arial"/>
              </a:rPr>
              <a:t>(0.00795) </a:t>
            </a:r>
            <a:r>
              <a:rPr dirty="0" sz="450">
                <a:latin typeface="Arial"/>
                <a:cs typeface="Arial"/>
              </a:rPr>
              <a:t>(0.0244)</a:t>
            </a:r>
            <a:r>
              <a:rPr dirty="0" sz="450" spc="5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1350" y="720818"/>
            <a:ext cx="152019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(0.00915) </a:t>
            </a:r>
            <a:r>
              <a:rPr dirty="0" sz="450">
                <a:latin typeface="Arial"/>
                <a:cs typeface="Arial"/>
              </a:rPr>
              <a:t>(0.0252) (0.0306) (0.0307)</a:t>
            </a:r>
            <a:r>
              <a:rPr dirty="0" sz="450" spc="10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(0.0291)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564" y="853189"/>
            <a:ext cx="18859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0">
                <a:latin typeface="Arial"/>
                <a:cs typeface="Arial"/>
              </a:rPr>
              <a:t>female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386" y="853189"/>
            <a:ext cx="57086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-0.288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solidFill>
                  <a:srgbClr val="0000FF"/>
                </a:solidFill>
                <a:latin typeface="Arial"/>
                <a:cs typeface="Arial"/>
              </a:rPr>
              <a:t>-0.576</a:t>
            </a:r>
            <a:r>
              <a:rPr dirty="0" baseline="27777" sz="450" spc="-7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r>
              <a:rPr dirty="0" sz="450" spc="8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(0.0563)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5690" y="853189"/>
            <a:ext cx="56324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-0.555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-0.571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(0.0583)</a:t>
            </a:r>
            <a:r>
              <a:rPr dirty="0" sz="450" spc="2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(0.0572)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564" y="1057760"/>
            <a:ext cx="5105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5">
                <a:latin typeface="Arial"/>
                <a:cs typeface="Arial"/>
              </a:rPr>
              <a:t>US </a:t>
            </a:r>
            <a:r>
              <a:rPr dirty="0" sz="450" spc="-20">
                <a:latin typeface="Arial"/>
                <a:cs typeface="Arial"/>
              </a:rPr>
              <a:t>bachelor</a:t>
            </a:r>
            <a:r>
              <a:rPr dirty="0" sz="450" spc="-50">
                <a:latin typeface="Arial"/>
                <a:cs typeface="Arial"/>
              </a:rPr>
              <a:t> </a:t>
            </a:r>
            <a:r>
              <a:rPr dirty="0" sz="450" spc="-25">
                <a:latin typeface="Arial"/>
                <a:cs typeface="Arial"/>
              </a:rPr>
              <a:t>degree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7212" y="853189"/>
            <a:ext cx="257175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10795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endParaRPr sz="45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0.00424</a:t>
            </a:r>
            <a:endParaRPr sz="45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0104" y="853189"/>
            <a:ext cx="256540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</a:t>
            </a:r>
            <a:r>
              <a:rPr dirty="0" sz="450" spc="-15">
                <a:latin typeface="Arial"/>
                <a:cs typeface="Arial"/>
              </a:rPr>
              <a:t>6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(0.0226)</a:t>
            </a:r>
            <a:endParaRPr sz="4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0.00448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(0.0120)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6400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dirty="0" sz="450" spc="-15">
                <a:latin typeface="Arial"/>
                <a:cs typeface="Arial"/>
              </a:rPr>
              <a:t>0.00435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8787" y="1057760"/>
            <a:ext cx="243204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-0.00749</a:t>
            </a:r>
            <a:endParaRPr sz="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(0.0638)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5629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(0.0640)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1835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-0.0127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564" y="1262331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2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11–23)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564" y="1466903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3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24–45)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8543" y="853189"/>
            <a:ext cx="26670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" marR="9525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-0.27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(0.0239)</a:t>
            </a:r>
            <a:endParaRPr sz="450">
              <a:latin typeface="Arial"/>
              <a:cs typeface="Arial"/>
            </a:endParaRPr>
          </a:p>
          <a:p>
            <a:pPr marL="27940" marR="5080" indent="-15875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0.0594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(0.0123)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-0.60</a:t>
            </a:r>
            <a:r>
              <a:rPr dirty="0" sz="450" spc="-15">
                <a:latin typeface="Arial"/>
                <a:cs typeface="Arial"/>
              </a:rPr>
              <a:t>9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(0.0485)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-0.68</a:t>
            </a:r>
            <a:r>
              <a:rPr dirty="0" sz="450" spc="-15">
                <a:latin typeface="Arial"/>
                <a:cs typeface="Arial"/>
              </a:rPr>
              <a:t>5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(0.0537)</a:t>
            </a:r>
            <a:endParaRPr sz="450">
              <a:latin typeface="Arial"/>
              <a:cs typeface="Arial"/>
            </a:endParaRPr>
          </a:p>
          <a:p>
            <a:pPr marL="27940" marR="17145" indent="-635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0.10</a:t>
            </a:r>
            <a:r>
              <a:rPr dirty="0" sz="450" spc="-20">
                <a:latin typeface="Arial"/>
                <a:cs typeface="Arial"/>
              </a:rPr>
              <a:t>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(0.0363)</a:t>
            </a:r>
            <a:endParaRPr sz="450">
              <a:latin typeface="Arial"/>
              <a:cs typeface="Arial"/>
            </a:endParaRPr>
          </a:p>
          <a:p>
            <a:pPr marL="27940" marR="17145" indent="12065">
              <a:lnSpc>
                <a:spcPct val="105300"/>
              </a:lnSpc>
              <a:spcBef>
                <a:spcPts val="470"/>
              </a:spcBef>
            </a:pPr>
            <a:r>
              <a:rPr dirty="0" sz="450" spc="-5">
                <a:latin typeface="Arial"/>
                <a:cs typeface="Arial"/>
              </a:rPr>
              <a:t>0.104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(0.0435)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4378" y="853189"/>
            <a:ext cx="25654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-0.55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(0.0526)</a:t>
            </a:r>
            <a:endParaRPr sz="45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500"/>
              </a:spcBef>
            </a:pPr>
            <a:r>
              <a:rPr dirty="0" sz="450" spc="-10">
                <a:latin typeface="Arial"/>
                <a:cs typeface="Arial"/>
              </a:rPr>
              <a:t>0.0821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(0.0506)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-0.90</a:t>
            </a:r>
            <a:r>
              <a:rPr dirty="0" sz="450" spc="-15">
                <a:latin typeface="Arial"/>
                <a:cs typeface="Arial"/>
              </a:rPr>
              <a:t>2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(0.0838)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-0.86</a:t>
            </a:r>
            <a:r>
              <a:rPr dirty="0" sz="450" spc="-15">
                <a:latin typeface="Arial"/>
                <a:cs typeface="Arial"/>
              </a:rPr>
              <a:t>0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(0.0774)</a:t>
            </a:r>
            <a:endParaRPr sz="450">
              <a:latin typeface="Arial"/>
              <a:cs typeface="Arial"/>
            </a:endParaRPr>
          </a:p>
          <a:p>
            <a:pPr marL="22225" marR="12065" indent="12065">
              <a:lnSpc>
                <a:spcPct val="105300"/>
              </a:lnSpc>
              <a:spcBef>
                <a:spcPts val="475"/>
              </a:spcBef>
            </a:pPr>
            <a:r>
              <a:rPr dirty="0" sz="450" spc="-5">
                <a:latin typeface="Arial"/>
                <a:cs typeface="Arial"/>
              </a:rPr>
              <a:t>0.149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(0.0671)</a:t>
            </a:r>
            <a:endParaRPr sz="45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505"/>
              </a:spcBef>
            </a:pPr>
            <a:r>
              <a:rPr dirty="0" sz="450" spc="-10">
                <a:latin typeface="Arial"/>
                <a:cs typeface="Arial"/>
              </a:rPr>
              <a:t>-0.0215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5"/>
              </a:spcBef>
            </a:pPr>
            <a:r>
              <a:rPr dirty="0" sz="450">
                <a:latin typeface="Arial"/>
                <a:cs typeface="Arial"/>
              </a:rPr>
              <a:t>(0.0646)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085" y="2080610"/>
            <a:ext cx="2667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" marR="5080" indent="-1524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0.081</a:t>
            </a:r>
            <a:r>
              <a:rPr dirty="0" sz="450" spc="-20">
                <a:latin typeface="Arial"/>
                <a:cs typeface="Arial"/>
              </a:rPr>
              <a:t>7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5727" y="2080610"/>
            <a:ext cx="23939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065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0.167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(0.0706)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3161" y="2453114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6564" y="1680497"/>
            <a:ext cx="1069340" cy="85851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2</a:t>
            </a:r>
            <a:r>
              <a:rPr dirty="0" baseline="6172" sz="675" spc="112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 marR="5080">
              <a:lnSpc>
                <a:spcPct val="298300"/>
              </a:lnSpc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3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2</a:t>
            </a:r>
            <a:r>
              <a:rPr dirty="0" baseline="6172" sz="675" spc="30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0">
                <a:latin typeface="Arial"/>
                <a:cs typeface="Arial"/>
              </a:rPr>
              <a:t>female </a:t>
            </a:r>
            <a:r>
              <a:rPr dirty="0" baseline="6172" sz="675" spc="37">
                <a:latin typeface="Arial"/>
                <a:cs typeface="Arial"/>
              </a:rPr>
              <a:t>(</a:t>
            </a:r>
            <a:r>
              <a:rPr dirty="0" baseline="6172" sz="675" spc="37" i="1">
                <a:latin typeface="Arial"/>
                <a:cs typeface="Arial"/>
              </a:rPr>
              <a:t>β</a:t>
            </a:r>
            <a:r>
              <a:rPr dirty="0" sz="300" spc="25">
                <a:latin typeface="Arial"/>
                <a:cs typeface="Arial"/>
              </a:rPr>
              <a:t>1</a:t>
            </a:r>
            <a:r>
              <a:rPr dirty="0" baseline="6172" sz="675" spc="37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7">
                <a:latin typeface="Arial"/>
                <a:cs typeface="Arial"/>
              </a:rPr>
              <a:t>US </a:t>
            </a:r>
            <a:r>
              <a:rPr dirty="0" baseline="6172" sz="675" spc="-30">
                <a:latin typeface="Arial"/>
                <a:cs typeface="Arial"/>
              </a:rPr>
              <a:t>bachelor </a:t>
            </a:r>
            <a:r>
              <a:rPr dirty="0" baseline="6172" sz="675" spc="-44">
                <a:latin typeface="Arial"/>
                <a:cs typeface="Arial"/>
              </a:rPr>
              <a:t>degree</a:t>
            </a:r>
            <a:r>
              <a:rPr dirty="0" baseline="6172" sz="675" spc="-60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16454" y="2285181"/>
            <a:ext cx="239395" cy="244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-0.0175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(0.0111)</a:t>
            </a:r>
            <a:endParaRPr sz="4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0"/>
              </a:spcBef>
            </a:pPr>
            <a:r>
              <a:rPr dirty="0" sz="450" spc="-10">
                <a:latin typeface="Arial"/>
                <a:cs typeface="Arial"/>
              </a:rPr>
              <a:t>-0.0311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13588" y="2431992"/>
            <a:ext cx="193040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0.0365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0.0108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9877" y="2504192"/>
            <a:ext cx="1930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0.0031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9191" y="2285181"/>
            <a:ext cx="522605" cy="3168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-0.0645</a:t>
            </a:r>
            <a:endParaRPr sz="45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(0.0431)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308610" algn="l"/>
              </a:tabLst>
            </a:pPr>
            <a:r>
              <a:rPr dirty="0" sz="450" spc="-10">
                <a:latin typeface="Arial"/>
                <a:cs typeface="Arial"/>
              </a:rPr>
              <a:t>0.0570	-0.0918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18770" algn="l"/>
              </a:tabLst>
            </a:pPr>
            <a:r>
              <a:rPr dirty="0" sz="450" spc="-10">
                <a:latin typeface="Arial"/>
                <a:cs typeface="Arial"/>
              </a:rPr>
              <a:t>0.3325	0.0124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6564" y="2513221"/>
            <a:ext cx="78486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97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89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7190" y="2431992"/>
            <a:ext cx="193040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0.0234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0.1456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0.0229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0.2951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7809" y="2431992"/>
            <a:ext cx="212725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0.0608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0.2241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-0.1100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0.0254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3161" y="274432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3161" y="281893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3161" y="2965747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53161" y="2726638"/>
          <a:ext cx="3702050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/>
                <a:gridCol w="508000"/>
                <a:gridCol w="335914"/>
                <a:gridCol w="330835"/>
                <a:gridCol w="319405"/>
                <a:gridCol w="318135"/>
                <a:gridCol w="321944"/>
                <a:gridCol w="313055"/>
                <a:gridCol w="304800"/>
              </a:tblGrid>
              <a:tr h="81317">
                <a:tc>
                  <a:txBody>
                    <a:bodyPr/>
                    <a:lstStyle/>
                    <a:p>
                      <a:pPr marL="3556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mean(dependent</a:t>
                      </a:r>
                      <a:r>
                        <a:rPr dirty="0" sz="4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variable)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</a:tr>
              <a:tr h="72904">
                <a:tc>
                  <a:txBody>
                    <a:bodyPr/>
                    <a:lstStyle/>
                    <a:p>
                      <a:pPr marL="3556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Observations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99327">
                <a:tc>
                  <a:txBody>
                    <a:bodyPr/>
                    <a:lstStyle/>
                    <a:p>
                      <a:pPr marL="35560">
                        <a:lnSpc>
                          <a:spcPts val="405"/>
                        </a:lnSpc>
                      </a:pPr>
                      <a:r>
                        <a:rPr dirty="0" baseline="-18518" sz="675" spc="15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300" spc="1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0.149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0.298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476564" y="2956659"/>
            <a:ext cx="220916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dirty="0" sz="350" spc="15">
                <a:latin typeface="Arial"/>
                <a:cs typeface="Arial"/>
              </a:rPr>
              <a:t>The </a:t>
            </a:r>
            <a:r>
              <a:rPr dirty="0" sz="350" spc="5">
                <a:latin typeface="Arial"/>
                <a:cs typeface="Arial"/>
              </a:rPr>
              <a:t>dependent variable </a:t>
            </a:r>
            <a:r>
              <a:rPr dirty="0" sz="350" spc="-5">
                <a:latin typeface="Arial"/>
                <a:cs typeface="Arial"/>
              </a:rPr>
              <a:t>is </a:t>
            </a:r>
            <a:r>
              <a:rPr dirty="0" sz="350" spc="10">
                <a:latin typeface="Arial"/>
                <a:cs typeface="Arial"/>
              </a:rPr>
              <a:t>the cumulative number </a:t>
            </a:r>
            <a:r>
              <a:rPr dirty="0" sz="350" spc="5">
                <a:latin typeface="Arial"/>
                <a:cs typeface="Arial"/>
              </a:rPr>
              <a:t>publications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</a:t>
            </a:r>
            <a:r>
              <a:rPr dirty="0" sz="350" spc="15">
                <a:latin typeface="Arial"/>
                <a:cs typeface="Arial"/>
              </a:rPr>
              <a:t>top </a:t>
            </a:r>
            <a:r>
              <a:rPr dirty="0" sz="350" spc="5">
                <a:latin typeface="Arial"/>
                <a:cs typeface="Arial"/>
              </a:rPr>
              <a:t>50 </a:t>
            </a:r>
            <a:r>
              <a:rPr dirty="0" sz="350">
                <a:latin typeface="Arial"/>
                <a:cs typeface="Arial"/>
              </a:rPr>
              <a:t>economics </a:t>
            </a:r>
            <a:r>
              <a:rPr dirty="0" sz="350" spc="10">
                <a:latin typeface="Arial"/>
                <a:cs typeface="Arial"/>
              </a:rPr>
              <a:t>journals.  Department </a:t>
            </a:r>
            <a:r>
              <a:rPr dirty="0" sz="350" spc="5">
                <a:latin typeface="Arial"/>
                <a:cs typeface="Arial"/>
              </a:rPr>
              <a:t>and fields </a:t>
            </a:r>
            <a:r>
              <a:rPr dirty="0" sz="350" spc="15">
                <a:latin typeface="Arial"/>
                <a:cs typeface="Arial"/>
              </a:rPr>
              <a:t>of </a:t>
            </a:r>
            <a:r>
              <a:rPr dirty="0" sz="350" spc="10">
                <a:latin typeface="Arial"/>
                <a:cs typeface="Arial"/>
              </a:rPr>
              <a:t>study </a:t>
            </a:r>
            <a:r>
              <a:rPr dirty="0" sz="350" spc="5">
                <a:latin typeface="Arial"/>
                <a:cs typeface="Arial"/>
              </a:rPr>
              <a:t>fixed effects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included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estimation </a:t>
            </a:r>
            <a:r>
              <a:rPr dirty="0" sz="350" spc="5">
                <a:latin typeface="Arial"/>
                <a:cs typeface="Arial"/>
              </a:rPr>
              <a:t>except </a:t>
            </a:r>
            <a:r>
              <a:rPr dirty="0" sz="350" spc="10">
                <a:latin typeface="Arial"/>
                <a:cs typeface="Arial"/>
              </a:rPr>
              <a:t>column </a:t>
            </a:r>
            <a:r>
              <a:rPr dirty="0" sz="350" spc="25">
                <a:latin typeface="Arial"/>
                <a:cs typeface="Arial"/>
              </a:rPr>
              <a:t>(2)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25">
                <a:latin typeface="Arial"/>
                <a:cs typeface="Arial"/>
              </a:rPr>
              <a:t>(6).  </a:t>
            </a:r>
            <a:r>
              <a:rPr dirty="0" sz="350" spc="5">
                <a:latin typeface="Arial"/>
                <a:cs typeface="Arial"/>
              </a:rPr>
              <a:t>Standard </a:t>
            </a:r>
            <a:r>
              <a:rPr dirty="0" sz="350">
                <a:latin typeface="Arial"/>
                <a:cs typeface="Arial"/>
              </a:rPr>
              <a:t>errors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>
                <a:latin typeface="Arial"/>
                <a:cs typeface="Arial"/>
              </a:rPr>
              <a:t>parentheses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clustered </a:t>
            </a:r>
            <a:r>
              <a:rPr dirty="0" sz="350">
                <a:latin typeface="Arial"/>
                <a:cs typeface="Arial"/>
              </a:rPr>
              <a:t>by </a:t>
            </a:r>
            <a:r>
              <a:rPr dirty="0" sz="350" spc="10">
                <a:latin typeface="Arial"/>
                <a:cs typeface="Arial"/>
              </a:rPr>
              <a:t>cohort </a:t>
            </a:r>
            <a:r>
              <a:rPr dirty="0" sz="350">
                <a:latin typeface="Arial"/>
                <a:cs typeface="Arial"/>
              </a:rPr>
              <a:t>level</a:t>
            </a:r>
            <a:r>
              <a:rPr dirty="0" sz="350" spc="-60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15">
                <a:latin typeface="Arial"/>
                <a:cs typeface="Arial"/>
              </a:rPr>
              <a:t>current </a:t>
            </a:r>
            <a:r>
              <a:rPr dirty="0" sz="350" spc="-5">
                <a:latin typeface="Arial"/>
                <a:cs typeface="Arial"/>
              </a:rPr>
              <a:t>year </a:t>
            </a:r>
            <a:r>
              <a:rPr dirty="0" sz="350" spc="40" i="1">
                <a:latin typeface="Arial"/>
                <a:cs typeface="Arial"/>
              </a:rPr>
              <a:t>t</a:t>
            </a:r>
            <a:r>
              <a:rPr dirty="0" sz="350" spc="40">
                <a:latin typeface="Arial"/>
                <a:cs typeface="Arial"/>
              </a:rPr>
              <a:t>.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baseline="33333" sz="375" spc="44" i="1">
                <a:latin typeface="Menlo"/>
                <a:cs typeface="Menlo"/>
              </a:rPr>
              <a:t>∗</a:t>
            </a:r>
            <a:r>
              <a:rPr dirty="0" baseline="33333" sz="375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0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10,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.</a:t>
            </a:r>
            <a:r>
              <a:rPr dirty="0" sz="350" spc="10">
                <a:latin typeface="Arial"/>
                <a:cs typeface="Arial"/>
              </a:rPr>
              <a:t>05,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01</a:t>
            </a:r>
            <a:endParaRPr sz="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0" y="3364623"/>
            <a:ext cx="1536065" cy="9144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8600">
              <a:lnSpc>
                <a:spcPts val="600"/>
              </a:lnSpc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Yeabin </a:t>
            </a:r>
            <a:r>
              <a:rPr dirty="0" sz="500" spc="5">
                <a:solidFill>
                  <a:srgbClr val="FFFFFF"/>
                </a:solidFill>
                <a:latin typeface="Arial"/>
                <a:cs typeface="Arial"/>
              </a:rPr>
              <a:t>Moon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(University of</a:t>
            </a:r>
            <a:r>
              <a:rPr dirty="0" sz="5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Houston)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35976" y="3364623"/>
            <a:ext cx="1536065" cy="91440"/>
          </a:xfrm>
          <a:prstGeom prst="rect">
            <a:avLst/>
          </a:prstGeom>
          <a:solidFill>
            <a:srgbClr val="AAAAAA"/>
          </a:solidFill>
        </p:spPr>
        <p:txBody>
          <a:bodyPr wrap="square" lIns="0" tIns="0" rIns="0" bIns="0" rtlCol="0" vert="horz">
            <a:spAutoFit/>
          </a:bodyPr>
          <a:lstStyle/>
          <a:p>
            <a:pPr marL="443865">
              <a:lnSpc>
                <a:spcPts val="600"/>
              </a:lnSpc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6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16705" y="3351919"/>
            <a:ext cx="4006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200"/>
                </a:solidFill>
                <a:latin typeface="Arial"/>
                <a:cs typeface="Arial"/>
              </a:rPr>
              <a:t>January,</a:t>
            </a:r>
            <a:r>
              <a:rPr dirty="0" sz="50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2022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1212" y="3351919"/>
            <a:ext cx="2032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30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5: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30">
                <a:solidFill>
                  <a:srgbClr val="FFF200"/>
                </a:solidFill>
              </a:rPr>
              <a:t>number </a:t>
            </a:r>
            <a:r>
              <a:rPr dirty="0" sz="900" spc="-10">
                <a:solidFill>
                  <a:srgbClr val="FFF200"/>
                </a:solidFill>
              </a:rPr>
              <a:t>of </a:t>
            </a:r>
            <a:r>
              <a:rPr dirty="0" sz="900" spc="-25">
                <a:solidFill>
                  <a:srgbClr val="FFF200"/>
                </a:solidFill>
              </a:rPr>
              <a:t>publications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25">
                <a:solidFill>
                  <a:srgbClr val="FFF200"/>
                </a:solidFill>
              </a:rPr>
              <a:t>Top </a:t>
            </a:r>
            <a:r>
              <a:rPr dirty="0" sz="900" spc="-45">
                <a:solidFill>
                  <a:srgbClr val="FFF200"/>
                </a:solidFill>
              </a:rPr>
              <a:t>50 </a:t>
            </a:r>
            <a:r>
              <a:rPr dirty="0" sz="900" spc="-50">
                <a:solidFill>
                  <a:srgbClr val="FFF200"/>
                </a:solidFill>
              </a:rPr>
              <a:t>economics</a:t>
            </a:r>
            <a:r>
              <a:rPr dirty="0" sz="900" spc="-125">
                <a:solidFill>
                  <a:srgbClr val="FFF200"/>
                </a:solidFill>
              </a:rPr>
              <a:t> </a:t>
            </a:r>
            <a:r>
              <a:rPr dirty="0" sz="900" spc="-30">
                <a:solidFill>
                  <a:srgbClr val="FFF200"/>
                </a:solidFill>
              </a:rPr>
              <a:t>journals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453161" y="50848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161" y="52292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76656" y="501807"/>
            <a:ext cx="31051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Full</a:t>
            </a:r>
            <a:r>
              <a:rPr dirty="0" sz="450" spc="-10">
                <a:latin typeface="Arial"/>
                <a:cs typeface="Arial"/>
              </a:rPr>
              <a:t> </a:t>
            </a:r>
            <a:r>
              <a:rPr dirty="0" sz="450" spc="-20">
                <a:latin typeface="Arial"/>
                <a:cs typeface="Arial"/>
              </a:rPr>
              <a:t>sample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5982" y="574008"/>
            <a:ext cx="77533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8615" algn="l"/>
                <a:tab pos="685165" algn="l"/>
              </a:tabLst>
            </a:pPr>
            <a:r>
              <a:rPr dirty="0" sz="450" spc="15">
                <a:latin typeface="Arial"/>
                <a:cs typeface="Arial"/>
              </a:rPr>
              <a:t>(1)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(2)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(3)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3161" y="669740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6564" y="657641"/>
            <a:ext cx="52006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15">
                <a:latin typeface="Arial"/>
                <a:cs typeface="Arial"/>
              </a:rPr>
              <a:t>unemployment </a:t>
            </a:r>
            <a:r>
              <a:rPr dirty="0" baseline="6172" sz="675" spc="22">
                <a:latin typeface="Arial"/>
                <a:cs typeface="Arial"/>
              </a:rPr>
              <a:t>(</a:t>
            </a:r>
            <a:r>
              <a:rPr dirty="0" baseline="6172" sz="675" spc="22" i="1">
                <a:latin typeface="Arial"/>
                <a:cs typeface="Arial"/>
              </a:rPr>
              <a:t>β</a:t>
            </a:r>
            <a:r>
              <a:rPr dirty="0" sz="300" spc="15" i="1">
                <a:latin typeface="Arial"/>
                <a:cs typeface="Arial"/>
              </a:rPr>
              <a:t>u</a:t>
            </a:r>
            <a:r>
              <a:rPr dirty="0" sz="300" spc="-55" i="1">
                <a:latin typeface="Arial"/>
                <a:cs typeface="Arial"/>
              </a:rPr>
              <a:t> </a:t>
            </a:r>
            <a:r>
              <a:rPr dirty="0" baseline="6172" sz="675" spc="44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831" y="501807"/>
            <a:ext cx="1478280" cy="244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 marR="60325" indent="370205">
              <a:lnSpc>
                <a:spcPct val="105300"/>
              </a:lnSpc>
              <a:spcBef>
                <a:spcPts val="95"/>
              </a:spcBef>
              <a:tabLst>
                <a:tab pos="381635" algn="l"/>
                <a:tab pos="705485" algn="l"/>
                <a:tab pos="1026794" algn="l"/>
                <a:tab pos="1332865" algn="l"/>
              </a:tabLst>
            </a:pPr>
            <a:r>
              <a:rPr dirty="0" sz="450" spc="-10">
                <a:latin typeface="Arial"/>
                <a:cs typeface="Arial"/>
              </a:rPr>
              <a:t>Restricted </a:t>
            </a:r>
            <a:r>
              <a:rPr dirty="0" sz="450" spc="15">
                <a:latin typeface="Arial"/>
                <a:cs typeface="Arial"/>
              </a:rPr>
              <a:t>to </a:t>
            </a:r>
            <a:r>
              <a:rPr dirty="0" sz="450" spc="5">
                <a:latin typeface="Arial"/>
                <a:cs typeface="Arial"/>
              </a:rPr>
              <a:t>initial </a:t>
            </a:r>
            <a:r>
              <a:rPr dirty="0" sz="450" spc="-15">
                <a:latin typeface="Arial"/>
                <a:cs typeface="Arial"/>
              </a:rPr>
              <a:t>placement </a:t>
            </a:r>
            <a:r>
              <a:rPr dirty="0" sz="450">
                <a:latin typeface="Arial"/>
                <a:cs typeface="Arial"/>
              </a:rPr>
              <a:t>in </a:t>
            </a:r>
            <a:r>
              <a:rPr dirty="0" sz="450" spc="-25">
                <a:latin typeface="Arial"/>
                <a:cs typeface="Arial"/>
              </a:rPr>
              <a:t>R1  </a:t>
            </a:r>
            <a:r>
              <a:rPr dirty="0" sz="450" spc="15">
                <a:latin typeface="Arial"/>
                <a:cs typeface="Arial"/>
              </a:rPr>
              <a:t>(4)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(5)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(6)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(7)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(8)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450" spc="-10">
                <a:latin typeface="Arial"/>
                <a:cs typeface="Arial"/>
              </a:rPr>
              <a:t>-0.0136 </a:t>
            </a:r>
            <a:r>
              <a:rPr dirty="0" sz="450" spc="-5">
                <a:latin typeface="Arial"/>
                <a:cs typeface="Arial"/>
              </a:rPr>
              <a:t>-0.0628</a:t>
            </a:r>
            <a:r>
              <a:rPr dirty="0" baseline="27777" sz="450" spc="-7" i="1">
                <a:latin typeface="Menlo"/>
                <a:cs typeface="Menlo"/>
              </a:rPr>
              <a:t>∗∗ </a:t>
            </a:r>
            <a:r>
              <a:rPr dirty="0" sz="450" spc="-5">
                <a:solidFill>
                  <a:srgbClr val="0000FF"/>
                </a:solidFill>
                <a:latin typeface="Arial"/>
                <a:cs typeface="Arial"/>
              </a:rPr>
              <a:t>-0.0886</a:t>
            </a:r>
            <a:r>
              <a:rPr dirty="0" baseline="27777" sz="450" spc="-7" i="1">
                <a:solidFill>
                  <a:srgbClr val="0000FF"/>
                </a:solidFill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-0.110</a:t>
            </a:r>
            <a:r>
              <a:rPr dirty="0" baseline="27777" sz="450" spc="-7" i="1">
                <a:latin typeface="Menlo"/>
                <a:cs typeface="Menlo"/>
              </a:rPr>
              <a:t>∗∗∗</a:t>
            </a:r>
            <a:r>
              <a:rPr dirty="0" baseline="27777" sz="450" spc="37" i="1">
                <a:latin typeface="Menlo"/>
                <a:cs typeface="Menlo"/>
              </a:rPr>
              <a:t> </a:t>
            </a:r>
            <a:r>
              <a:rPr dirty="0" sz="450" spc="-10">
                <a:latin typeface="Arial"/>
                <a:cs typeface="Arial"/>
              </a:rPr>
              <a:t>-0.0273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2348" y="648618"/>
            <a:ext cx="9594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-0.0213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-0.0807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-0.0452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 spc="-5">
                <a:latin typeface="Arial"/>
                <a:cs typeface="Arial"/>
              </a:rPr>
              <a:t>(0.00795) </a:t>
            </a:r>
            <a:r>
              <a:rPr dirty="0" sz="450">
                <a:latin typeface="Arial"/>
                <a:cs typeface="Arial"/>
              </a:rPr>
              <a:t>(0.0244)</a:t>
            </a:r>
            <a:r>
              <a:rPr dirty="0" sz="450" spc="5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1350" y="720818"/>
            <a:ext cx="152019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(0.00915) </a:t>
            </a:r>
            <a:r>
              <a:rPr dirty="0" sz="450">
                <a:latin typeface="Arial"/>
                <a:cs typeface="Arial"/>
              </a:rPr>
              <a:t>(0.0252) (0.0306) (0.0307)</a:t>
            </a:r>
            <a:r>
              <a:rPr dirty="0" sz="450" spc="10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(0.0291)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564" y="853189"/>
            <a:ext cx="18859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0">
                <a:latin typeface="Arial"/>
                <a:cs typeface="Arial"/>
              </a:rPr>
              <a:t>female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386" y="853189"/>
            <a:ext cx="57086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-0.288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-0.576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r>
              <a:rPr dirty="0" sz="450" spc="8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(0.0563)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5690" y="853189"/>
            <a:ext cx="56324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-0.555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-0.571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(0.0583)</a:t>
            </a:r>
            <a:r>
              <a:rPr dirty="0" sz="450" spc="2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(0.0572)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564" y="1057760"/>
            <a:ext cx="5105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5">
                <a:latin typeface="Arial"/>
                <a:cs typeface="Arial"/>
              </a:rPr>
              <a:t>US </a:t>
            </a:r>
            <a:r>
              <a:rPr dirty="0" sz="450" spc="-20">
                <a:latin typeface="Arial"/>
                <a:cs typeface="Arial"/>
              </a:rPr>
              <a:t>bachelor</a:t>
            </a:r>
            <a:r>
              <a:rPr dirty="0" sz="450" spc="-50">
                <a:latin typeface="Arial"/>
                <a:cs typeface="Arial"/>
              </a:rPr>
              <a:t> </a:t>
            </a:r>
            <a:r>
              <a:rPr dirty="0" sz="450" spc="-25">
                <a:latin typeface="Arial"/>
                <a:cs typeface="Arial"/>
              </a:rPr>
              <a:t>degree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7212" y="853189"/>
            <a:ext cx="257175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10795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endParaRPr sz="45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0.00424</a:t>
            </a:r>
            <a:endParaRPr sz="45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0104" y="853189"/>
            <a:ext cx="256540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</a:t>
            </a:r>
            <a:r>
              <a:rPr dirty="0" sz="450" spc="-15">
                <a:latin typeface="Arial"/>
                <a:cs typeface="Arial"/>
              </a:rPr>
              <a:t>6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(0.0226)</a:t>
            </a:r>
            <a:endParaRPr sz="4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0.00448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(0.0120)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6400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dirty="0" sz="450" spc="-15">
                <a:latin typeface="Arial"/>
                <a:cs typeface="Arial"/>
              </a:rPr>
              <a:t>0.00435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8787" y="1057760"/>
            <a:ext cx="243204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-0.00749</a:t>
            </a:r>
            <a:endParaRPr sz="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(0.0638)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5629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(0.0640)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1835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-0.0127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564" y="1262331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2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11–23)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564" y="1466903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3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24–45)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8543" y="853189"/>
            <a:ext cx="26670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" marR="9525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-0.27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(0.0239)</a:t>
            </a:r>
            <a:endParaRPr sz="450">
              <a:latin typeface="Arial"/>
              <a:cs typeface="Arial"/>
            </a:endParaRPr>
          </a:p>
          <a:p>
            <a:pPr marL="27940" marR="5080" indent="-15875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0.0594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(0.0123)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-0.60</a:t>
            </a:r>
            <a:r>
              <a:rPr dirty="0" sz="450" spc="-15">
                <a:latin typeface="Arial"/>
                <a:cs typeface="Arial"/>
              </a:rPr>
              <a:t>9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(0.0485)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-0.68</a:t>
            </a:r>
            <a:r>
              <a:rPr dirty="0" sz="450" spc="-15">
                <a:latin typeface="Arial"/>
                <a:cs typeface="Arial"/>
              </a:rPr>
              <a:t>5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(0.0537)</a:t>
            </a:r>
            <a:endParaRPr sz="450">
              <a:latin typeface="Arial"/>
              <a:cs typeface="Arial"/>
            </a:endParaRPr>
          </a:p>
          <a:p>
            <a:pPr marL="27940" marR="17145" indent="-635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0.10</a:t>
            </a:r>
            <a:r>
              <a:rPr dirty="0" sz="450" spc="-20">
                <a:latin typeface="Arial"/>
                <a:cs typeface="Arial"/>
              </a:rPr>
              <a:t>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(0.0363)</a:t>
            </a:r>
            <a:endParaRPr sz="450">
              <a:latin typeface="Arial"/>
              <a:cs typeface="Arial"/>
            </a:endParaRPr>
          </a:p>
          <a:p>
            <a:pPr marL="27940" marR="17145" indent="12065">
              <a:lnSpc>
                <a:spcPct val="105300"/>
              </a:lnSpc>
              <a:spcBef>
                <a:spcPts val="470"/>
              </a:spcBef>
            </a:pPr>
            <a:r>
              <a:rPr dirty="0" sz="450" spc="-5">
                <a:latin typeface="Arial"/>
                <a:cs typeface="Arial"/>
              </a:rPr>
              <a:t>0.104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(0.0435)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4378" y="853189"/>
            <a:ext cx="25654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solidFill>
                  <a:srgbClr val="0000FF"/>
                </a:solidFill>
                <a:latin typeface="Arial"/>
                <a:cs typeface="Arial"/>
              </a:rPr>
              <a:t>-0.55</a:t>
            </a:r>
            <a:r>
              <a:rPr dirty="0" sz="450" spc="-15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dirty="0" baseline="27777" sz="450" spc="15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(0.0526)</a:t>
            </a:r>
            <a:endParaRPr sz="45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500"/>
              </a:spcBef>
            </a:pPr>
            <a:r>
              <a:rPr dirty="0" sz="450" spc="-10">
                <a:latin typeface="Arial"/>
                <a:cs typeface="Arial"/>
              </a:rPr>
              <a:t>0.0821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(0.0506)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solidFill>
                  <a:srgbClr val="0000FF"/>
                </a:solidFill>
                <a:latin typeface="Arial"/>
                <a:cs typeface="Arial"/>
              </a:rPr>
              <a:t>-0.90</a:t>
            </a:r>
            <a:r>
              <a:rPr dirty="0" sz="450" spc="-15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dirty="0" baseline="27777" sz="450" spc="15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(0.0838)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solidFill>
                  <a:srgbClr val="0000FF"/>
                </a:solidFill>
                <a:latin typeface="Arial"/>
                <a:cs typeface="Arial"/>
              </a:rPr>
              <a:t>-0.86</a:t>
            </a:r>
            <a:r>
              <a:rPr dirty="0" sz="450" spc="-15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baseline="27777" sz="450" spc="15" i="1">
                <a:solidFill>
                  <a:srgbClr val="0000FF"/>
                </a:solidFill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(0.0774)</a:t>
            </a:r>
            <a:endParaRPr sz="450">
              <a:latin typeface="Arial"/>
              <a:cs typeface="Arial"/>
            </a:endParaRPr>
          </a:p>
          <a:p>
            <a:pPr marL="22225" marR="12065" indent="12065">
              <a:lnSpc>
                <a:spcPct val="105300"/>
              </a:lnSpc>
              <a:spcBef>
                <a:spcPts val="475"/>
              </a:spcBef>
            </a:pPr>
            <a:r>
              <a:rPr dirty="0" sz="450" spc="-5">
                <a:solidFill>
                  <a:srgbClr val="FF7F00"/>
                </a:solidFill>
                <a:latin typeface="Arial"/>
                <a:cs typeface="Arial"/>
              </a:rPr>
              <a:t>0.149</a:t>
            </a:r>
            <a:r>
              <a:rPr dirty="0" baseline="27777" sz="450" spc="-7" i="1">
                <a:solidFill>
                  <a:srgbClr val="FF7F00"/>
                </a:solidFill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(0.0671)</a:t>
            </a:r>
            <a:endParaRPr sz="45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505"/>
              </a:spcBef>
            </a:pPr>
            <a:r>
              <a:rPr dirty="0" sz="450" spc="-10">
                <a:latin typeface="Arial"/>
                <a:cs typeface="Arial"/>
              </a:rPr>
              <a:t>-0.0215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5"/>
              </a:spcBef>
            </a:pPr>
            <a:r>
              <a:rPr dirty="0" sz="450">
                <a:latin typeface="Arial"/>
                <a:cs typeface="Arial"/>
              </a:rPr>
              <a:t>(0.0646)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085" y="2080610"/>
            <a:ext cx="2667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" marR="5080" indent="-1524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0.081</a:t>
            </a:r>
            <a:r>
              <a:rPr dirty="0" sz="450" spc="-20">
                <a:latin typeface="Arial"/>
                <a:cs typeface="Arial"/>
              </a:rPr>
              <a:t>7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5727" y="2080610"/>
            <a:ext cx="23939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065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0.167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(0.0706)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3161" y="2453114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6564" y="1680497"/>
            <a:ext cx="1069340" cy="85851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2</a:t>
            </a:r>
            <a:r>
              <a:rPr dirty="0" baseline="6172" sz="675" spc="112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 marR="5080">
              <a:lnSpc>
                <a:spcPct val="298300"/>
              </a:lnSpc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3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2</a:t>
            </a:r>
            <a:r>
              <a:rPr dirty="0" baseline="6172" sz="675" spc="30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0">
                <a:latin typeface="Arial"/>
                <a:cs typeface="Arial"/>
              </a:rPr>
              <a:t>female </a:t>
            </a:r>
            <a:r>
              <a:rPr dirty="0" baseline="6172" sz="675" spc="37">
                <a:latin typeface="Arial"/>
                <a:cs typeface="Arial"/>
              </a:rPr>
              <a:t>(</a:t>
            </a:r>
            <a:r>
              <a:rPr dirty="0" baseline="6172" sz="675" spc="37" i="1">
                <a:latin typeface="Arial"/>
                <a:cs typeface="Arial"/>
              </a:rPr>
              <a:t>β</a:t>
            </a:r>
            <a:r>
              <a:rPr dirty="0" sz="300" spc="25">
                <a:latin typeface="Arial"/>
                <a:cs typeface="Arial"/>
              </a:rPr>
              <a:t>1</a:t>
            </a:r>
            <a:r>
              <a:rPr dirty="0" baseline="6172" sz="675" spc="37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7">
                <a:latin typeface="Arial"/>
                <a:cs typeface="Arial"/>
              </a:rPr>
              <a:t>US </a:t>
            </a:r>
            <a:r>
              <a:rPr dirty="0" baseline="6172" sz="675" spc="-30">
                <a:latin typeface="Arial"/>
                <a:cs typeface="Arial"/>
              </a:rPr>
              <a:t>bachelor </a:t>
            </a:r>
            <a:r>
              <a:rPr dirty="0" baseline="6172" sz="675" spc="-44">
                <a:latin typeface="Arial"/>
                <a:cs typeface="Arial"/>
              </a:rPr>
              <a:t>degree</a:t>
            </a:r>
            <a:r>
              <a:rPr dirty="0" baseline="6172" sz="675" spc="-60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16454" y="2285181"/>
            <a:ext cx="239395" cy="244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-0.0175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(0.0111)</a:t>
            </a:r>
            <a:endParaRPr sz="4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0"/>
              </a:spcBef>
            </a:pPr>
            <a:r>
              <a:rPr dirty="0" sz="450" spc="-10">
                <a:latin typeface="Arial"/>
                <a:cs typeface="Arial"/>
              </a:rPr>
              <a:t>-0.0311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13588" y="2431992"/>
            <a:ext cx="193040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0.0365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0.0108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9877" y="2504192"/>
            <a:ext cx="1930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0.0031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9191" y="2285181"/>
            <a:ext cx="522605" cy="3168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-0.0645</a:t>
            </a:r>
            <a:endParaRPr sz="45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(0.0431)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308610" algn="l"/>
              </a:tabLst>
            </a:pPr>
            <a:r>
              <a:rPr dirty="0" sz="450" spc="-10">
                <a:latin typeface="Arial"/>
                <a:cs typeface="Arial"/>
              </a:rPr>
              <a:t>0.0570	-0.0918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18770" algn="l"/>
              </a:tabLst>
            </a:pPr>
            <a:r>
              <a:rPr dirty="0" sz="450" spc="-10">
                <a:latin typeface="Arial"/>
                <a:cs typeface="Arial"/>
              </a:rPr>
              <a:t>0.3325	0.0124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6564" y="2513221"/>
            <a:ext cx="78486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97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89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7190" y="2431992"/>
            <a:ext cx="193040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0.0234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0.1456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0.0229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0.2951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7809" y="2431992"/>
            <a:ext cx="212725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0.0608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solidFill>
                  <a:srgbClr val="FF7F00"/>
                </a:solidFill>
                <a:latin typeface="Arial"/>
                <a:cs typeface="Arial"/>
              </a:rPr>
              <a:t>0.2241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-0.1100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0.0254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3161" y="274432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3161" y="281893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3161" y="2965747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53161" y="2726638"/>
          <a:ext cx="3702050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/>
                <a:gridCol w="508000"/>
                <a:gridCol w="335914"/>
                <a:gridCol w="330835"/>
                <a:gridCol w="319405"/>
                <a:gridCol w="318135"/>
                <a:gridCol w="321944"/>
                <a:gridCol w="313055"/>
                <a:gridCol w="304800"/>
              </a:tblGrid>
              <a:tr h="81317">
                <a:tc>
                  <a:txBody>
                    <a:bodyPr/>
                    <a:lstStyle/>
                    <a:p>
                      <a:pPr marL="3556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mean(dependent</a:t>
                      </a:r>
                      <a:r>
                        <a:rPr dirty="0" sz="4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variable)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</a:tr>
              <a:tr h="72904">
                <a:tc>
                  <a:txBody>
                    <a:bodyPr/>
                    <a:lstStyle/>
                    <a:p>
                      <a:pPr marL="3556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Observations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99327">
                <a:tc>
                  <a:txBody>
                    <a:bodyPr/>
                    <a:lstStyle/>
                    <a:p>
                      <a:pPr marL="35560">
                        <a:lnSpc>
                          <a:spcPts val="405"/>
                        </a:lnSpc>
                      </a:pPr>
                      <a:r>
                        <a:rPr dirty="0" baseline="-18518" sz="675" spc="15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300" spc="1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0.149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0.298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476564" y="2956659"/>
            <a:ext cx="220916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dirty="0" sz="350" spc="15">
                <a:latin typeface="Arial"/>
                <a:cs typeface="Arial"/>
              </a:rPr>
              <a:t>The </a:t>
            </a:r>
            <a:r>
              <a:rPr dirty="0" sz="350" spc="5">
                <a:latin typeface="Arial"/>
                <a:cs typeface="Arial"/>
              </a:rPr>
              <a:t>dependent variable </a:t>
            </a:r>
            <a:r>
              <a:rPr dirty="0" sz="350" spc="-5">
                <a:latin typeface="Arial"/>
                <a:cs typeface="Arial"/>
              </a:rPr>
              <a:t>is </a:t>
            </a:r>
            <a:r>
              <a:rPr dirty="0" sz="350" spc="10">
                <a:latin typeface="Arial"/>
                <a:cs typeface="Arial"/>
              </a:rPr>
              <a:t>the cumulative number </a:t>
            </a:r>
            <a:r>
              <a:rPr dirty="0" sz="350" spc="5">
                <a:latin typeface="Arial"/>
                <a:cs typeface="Arial"/>
              </a:rPr>
              <a:t>publications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</a:t>
            </a:r>
            <a:r>
              <a:rPr dirty="0" sz="350" spc="15">
                <a:latin typeface="Arial"/>
                <a:cs typeface="Arial"/>
              </a:rPr>
              <a:t>top </a:t>
            </a:r>
            <a:r>
              <a:rPr dirty="0" sz="350" spc="5">
                <a:latin typeface="Arial"/>
                <a:cs typeface="Arial"/>
              </a:rPr>
              <a:t>50 </a:t>
            </a:r>
            <a:r>
              <a:rPr dirty="0" sz="350">
                <a:latin typeface="Arial"/>
                <a:cs typeface="Arial"/>
              </a:rPr>
              <a:t>economics </a:t>
            </a:r>
            <a:r>
              <a:rPr dirty="0" sz="350" spc="10">
                <a:latin typeface="Arial"/>
                <a:cs typeface="Arial"/>
              </a:rPr>
              <a:t>journals.  Department </a:t>
            </a:r>
            <a:r>
              <a:rPr dirty="0" sz="350" spc="5">
                <a:latin typeface="Arial"/>
                <a:cs typeface="Arial"/>
              </a:rPr>
              <a:t>and fields </a:t>
            </a:r>
            <a:r>
              <a:rPr dirty="0" sz="350" spc="15">
                <a:latin typeface="Arial"/>
                <a:cs typeface="Arial"/>
              </a:rPr>
              <a:t>of </a:t>
            </a:r>
            <a:r>
              <a:rPr dirty="0" sz="350" spc="10">
                <a:latin typeface="Arial"/>
                <a:cs typeface="Arial"/>
              </a:rPr>
              <a:t>study </a:t>
            </a:r>
            <a:r>
              <a:rPr dirty="0" sz="350" spc="5">
                <a:latin typeface="Arial"/>
                <a:cs typeface="Arial"/>
              </a:rPr>
              <a:t>fixed effects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included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estimation </a:t>
            </a:r>
            <a:r>
              <a:rPr dirty="0" sz="350" spc="5">
                <a:latin typeface="Arial"/>
                <a:cs typeface="Arial"/>
              </a:rPr>
              <a:t>except </a:t>
            </a:r>
            <a:r>
              <a:rPr dirty="0" sz="350" spc="10">
                <a:latin typeface="Arial"/>
                <a:cs typeface="Arial"/>
              </a:rPr>
              <a:t>column </a:t>
            </a:r>
            <a:r>
              <a:rPr dirty="0" sz="350" spc="25">
                <a:latin typeface="Arial"/>
                <a:cs typeface="Arial"/>
              </a:rPr>
              <a:t>(2)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25">
                <a:latin typeface="Arial"/>
                <a:cs typeface="Arial"/>
              </a:rPr>
              <a:t>(6).  </a:t>
            </a:r>
            <a:r>
              <a:rPr dirty="0" sz="350" spc="5">
                <a:latin typeface="Arial"/>
                <a:cs typeface="Arial"/>
              </a:rPr>
              <a:t>Standard </a:t>
            </a:r>
            <a:r>
              <a:rPr dirty="0" sz="350">
                <a:latin typeface="Arial"/>
                <a:cs typeface="Arial"/>
              </a:rPr>
              <a:t>errors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>
                <a:latin typeface="Arial"/>
                <a:cs typeface="Arial"/>
              </a:rPr>
              <a:t>parentheses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clustered </a:t>
            </a:r>
            <a:r>
              <a:rPr dirty="0" sz="350">
                <a:latin typeface="Arial"/>
                <a:cs typeface="Arial"/>
              </a:rPr>
              <a:t>by </a:t>
            </a:r>
            <a:r>
              <a:rPr dirty="0" sz="350" spc="10">
                <a:latin typeface="Arial"/>
                <a:cs typeface="Arial"/>
              </a:rPr>
              <a:t>cohort </a:t>
            </a:r>
            <a:r>
              <a:rPr dirty="0" sz="350">
                <a:latin typeface="Arial"/>
                <a:cs typeface="Arial"/>
              </a:rPr>
              <a:t>level</a:t>
            </a:r>
            <a:r>
              <a:rPr dirty="0" sz="350" spc="-60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15">
                <a:latin typeface="Arial"/>
                <a:cs typeface="Arial"/>
              </a:rPr>
              <a:t>current </a:t>
            </a:r>
            <a:r>
              <a:rPr dirty="0" sz="350" spc="-5">
                <a:latin typeface="Arial"/>
                <a:cs typeface="Arial"/>
              </a:rPr>
              <a:t>year </a:t>
            </a:r>
            <a:r>
              <a:rPr dirty="0" sz="350" spc="40" i="1">
                <a:latin typeface="Arial"/>
                <a:cs typeface="Arial"/>
              </a:rPr>
              <a:t>t</a:t>
            </a:r>
            <a:r>
              <a:rPr dirty="0" sz="350" spc="40">
                <a:latin typeface="Arial"/>
                <a:cs typeface="Arial"/>
              </a:rPr>
              <a:t>.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baseline="33333" sz="375" spc="44" i="1">
                <a:latin typeface="Menlo"/>
                <a:cs typeface="Menlo"/>
              </a:rPr>
              <a:t>∗</a:t>
            </a:r>
            <a:r>
              <a:rPr dirty="0" baseline="33333" sz="375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0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10,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.</a:t>
            </a:r>
            <a:r>
              <a:rPr dirty="0" sz="350" spc="10">
                <a:latin typeface="Arial"/>
                <a:cs typeface="Arial"/>
              </a:rPr>
              <a:t>05,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01</a:t>
            </a:r>
            <a:endParaRPr sz="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0" y="3364623"/>
            <a:ext cx="1536065" cy="9144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8600">
              <a:lnSpc>
                <a:spcPts val="600"/>
              </a:lnSpc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Yeabin </a:t>
            </a:r>
            <a:r>
              <a:rPr dirty="0" sz="500" spc="5">
                <a:solidFill>
                  <a:srgbClr val="FFFFFF"/>
                </a:solidFill>
                <a:latin typeface="Arial"/>
                <a:cs typeface="Arial"/>
              </a:rPr>
              <a:t>Moon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(University of</a:t>
            </a:r>
            <a:r>
              <a:rPr dirty="0" sz="5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Houston)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35976" y="3364623"/>
            <a:ext cx="1536065" cy="91440"/>
          </a:xfrm>
          <a:prstGeom prst="rect">
            <a:avLst/>
          </a:prstGeom>
          <a:solidFill>
            <a:srgbClr val="AAAAAA"/>
          </a:solidFill>
        </p:spPr>
        <p:txBody>
          <a:bodyPr wrap="square" lIns="0" tIns="0" rIns="0" bIns="0" rtlCol="0" vert="horz">
            <a:spAutoFit/>
          </a:bodyPr>
          <a:lstStyle/>
          <a:p>
            <a:pPr marL="443865">
              <a:lnSpc>
                <a:spcPts val="600"/>
              </a:lnSpc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6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16705" y="3351919"/>
            <a:ext cx="4006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200"/>
                </a:solidFill>
                <a:latin typeface="Arial"/>
                <a:cs typeface="Arial"/>
              </a:rPr>
              <a:t>January,</a:t>
            </a:r>
            <a:r>
              <a:rPr dirty="0" sz="50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2022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61212" y="3351919"/>
            <a:ext cx="2032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30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125">
                <a:solidFill>
                  <a:srgbClr val="FFF200"/>
                </a:solidFill>
                <a:latin typeface="Arial"/>
                <a:cs typeface="Arial"/>
              </a:rPr>
              <a:t>/</a:t>
            </a:r>
            <a:r>
              <a:rPr dirty="0" sz="500" spc="-8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500" spc="-15">
                <a:solidFill>
                  <a:srgbClr val="FFF200"/>
                </a:solidFill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295910"/>
          </a:xfrm>
          <a:prstGeom prst="rect"/>
          <a:solidFill>
            <a:srgbClr val="494949"/>
          </a:solidFill>
        </p:spPr>
        <p:txBody>
          <a:bodyPr wrap="square" lIns="0" tIns="819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 sz="900" spc="-35">
                <a:solidFill>
                  <a:srgbClr val="FFF200"/>
                </a:solidFill>
              </a:rPr>
              <a:t>Table </a:t>
            </a:r>
            <a:r>
              <a:rPr dirty="0" sz="900" spc="-20">
                <a:solidFill>
                  <a:srgbClr val="FFF200"/>
                </a:solidFill>
              </a:rPr>
              <a:t>5: </a:t>
            </a:r>
            <a:r>
              <a:rPr dirty="0" sz="900" spc="-10">
                <a:solidFill>
                  <a:srgbClr val="FFF200"/>
                </a:solidFill>
              </a:rPr>
              <a:t>Effect of </a:t>
            </a:r>
            <a:r>
              <a:rPr dirty="0" sz="900" spc="-15">
                <a:solidFill>
                  <a:srgbClr val="FFF200"/>
                </a:solidFill>
              </a:rPr>
              <a:t>entry condition </a:t>
            </a:r>
            <a:r>
              <a:rPr dirty="0" sz="900" spc="-35">
                <a:solidFill>
                  <a:srgbClr val="FFF200"/>
                </a:solidFill>
              </a:rPr>
              <a:t>on </a:t>
            </a:r>
            <a:r>
              <a:rPr dirty="0" sz="900" spc="-30">
                <a:solidFill>
                  <a:srgbClr val="FFF200"/>
                </a:solidFill>
              </a:rPr>
              <a:t>number </a:t>
            </a:r>
            <a:r>
              <a:rPr dirty="0" sz="900" spc="-10">
                <a:solidFill>
                  <a:srgbClr val="FFF200"/>
                </a:solidFill>
              </a:rPr>
              <a:t>of </a:t>
            </a:r>
            <a:r>
              <a:rPr dirty="0" sz="900" spc="-25">
                <a:solidFill>
                  <a:srgbClr val="FFF200"/>
                </a:solidFill>
              </a:rPr>
              <a:t>publications </a:t>
            </a:r>
            <a:r>
              <a:rPr dirty="0" sz="900" spc="-5">
                <a:solidFill>
                  <a:srgbClr val="FFF200"/>
                </a:solidFill>
              </a:rPr>
              <a:t>in </a:t>
            </a:r>
            <a:r>
              <a:rPr dirty="0" sz="900" spc="-25">
                <a:solidFill>
                  <a:srgbClr val="FFF200"/>
                </a:solidFill>
              </a:rPr>
              <a:t>Top </a:t>
            </a:r>
            <a:r>
              <a:rPr dirty="0" sz="900" spc="-45">
                <a:solidFill>
                  <a:srgbClr val="FFF200"/>
                </a:solidFill>
              </a:rPr>
              <a:t>50 </a:t>
            </a:r>
            <a:r>
              <a:rPr dirty="0" sz="900" spc="-50">
                <a:solidFill>
                  <a:srgbClr val="FFF200"/>
                </a:solidFill>
              </a:rPr>
              <a:t>economics</a:t>
            </a:r>
            <a:r>
              <a:rPr dirty="0" sz="900" spc="-125">
                <a:solidFill>
                  <a:srgbClr val="FFF200"/>
                </a:solidFill>
              </a:rPr>
              <a:t> </a:t>
            </a:r>
            <a:r>
              <a:rPr dirty="0" sz="900" spc="-30">
                <a:solidFill>
                  <a:srgbClr val="FFF200"/>
                </a:solidFill>
              </a:rPr>
              <a:t>journals</a:t>
            </a:r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453161" y="50848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161" y="52292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76656" y="501807"/>
            <a:ext cx="31051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Full</a:t>
            </a:r>
            <a:r>
              <a:rPr dirty="0" sz="450" spc="-10">
                <a:latin typeface="Arial"/>
                <a:cs typeface="Arial"/>
              </a:rPr>
              <a:t> </a:t>
            </a:r>
            <a:r>
              <a:rPr dirty="0" sz="450" spc="-20">
                <a:latin typeface="Arial"/>
                <a:cs typeface="Arial"/>
              </a:rPr>
              <a:t>sample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5982" y="574008"/>
            <a:ext cx="77533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8615" algn="l"/>
                <a:tab pos="685165" algn="l"/>
              </a:tabLst>
            </a:pPr>
            <a:r>
              <a:rPr dirty="0" sz="450" spc="15">
                <a:latin typeface="Arial"/>
                <a:cs typeface="Arial"/>
              </a:rPr>
              <a:t>(1)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(2)</a:t>
            </a:r>
            <a:r>
              <a:rPr dirty="0" sz="450" spc="15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(3)</a:t>
            </a:r>
            <a:endParaRPr sz="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3161" y="669740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6564" y="657641"/>
            <a:ext cx="52006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15">
                <a:latin typeface="Arial"/>
                <a:cs typeface="Arial"/>
              </a:rPr>
              <a:t>unemployment </a:t>
            </a:r>
            <a:r>
              <a:rPr dirty="0" baseline="6172" sz="675" spc="22">
                <a:latin typeface="Arial"/>
                <a:cs typeface="Arial"/>
              </a:rPr>
              <a:t>(</a:t>
            </a:r>
            <a:r>
              <a:rPr dirty="0" baseline="6172" sz="675" spc="22" i="1">
                <a:latin typeface="Arial"/>
                <a:cs typeface="Arial"/>
              </a:rPr>
              <a:t>β</a:t>
            </a:r>
            <a:r>
              <a:rPr dirty="0" sz="300" spc="15" i="1">
                <a:latin typeface="Arial"/>
                <a:cs typeface="Arial"/>
              </a:rPr>
              <a:t>u</a:t>
            </a:r>
            <a:r>
              <a:rPr dirty="0" sz="300" spc="-55" i="1">
                <a:latin typeface="Arial"/>
                <a:cs typeface="Arial"/>
              </a:rPr>
              <a:t> </a:t>
            </a:r>
            <a:r>
              <a:rPr dirty="0" baseline="6172" sz="675" spc="44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831" y="501807"/>
            <a:ext cx="1478280" cy="244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 marR="60325" indent="370205">
              <a:lnSpc>
                <a:spcPct val="105300"/>
              </a:lnSpc>
              <a:spcBef>
                <a:spcPts val="95"/>
              </a:spcBef>
              <a:tabLst>
                <a:tab pos="381635" algn="l"/>
                <a:tab pos="705485" algn="l"/>
                <a:tab pos="1026794" algn="l"/>
                <a:tab pos="1332865" algn="l"/>
              </a:tabLst>
            </a:pPr>
            <a:r>
              <a:rPr dirty="0" sz="450" spc="-10">
                <a:latin typeface="Arial"/>
                <a:cs typeface="Arial"/>
              </a:rPr>
              <a:t>Restricted </a:t>
            </a:r>
            <a:r>
              <a:rPr dirty="0" sz="450" spc="15">
                <a:latin typeface="Arial"/>
                <a:cs typeface="Arial"/>
              </a:rPr>
              <a:t>to </a:t>
            </a:r>
            <a:r>
              <a:rPr dirty="0" sz="450" spc="5">
                <a:latin typeface="Arial"/>
                <a:cs typeface="Arial"/>
              </a:rPr>
              <a:t>initial </a:t>
            </a:r>
            <a:r>
              <a:rPr dirty="0" sz="450" spc="-15">
                <a:latin typeface="Arial"/>
                <a:cs typeface="Arial"/>
              </a:rPr>
              <a:t>placement </a:t>
            </a:r>
            <a:r>
              <a:rPr dirty="0" sz="450">
                <a:latin typeface="Arial"/>
                <a:cs typeface="Arial"/>
              </a:rPr>
              <a:t>in </a:t>
            </a:r>
            <a:r>
              <a:rPr dirty="0" sz="450" spc="-25">
                <a:latin typeface="Arial"/>
                <a:cs typeface="Arial"/>
              </a:rPr>
              <a:t>R1  </a:t>
            </a:r>
            <a:r>
              <a:rPr dirty="0" sz="450" spc="15">
                <a:latin typeface="Arial"/>
                <a:cs typeface="Arial"/>
              </a:rPr>
              <a:t>(4)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(5)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(6)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(7)</a:t>
            </a:r>
            <a:r>
              <a:rPr dirty="0" sz="450">
                <a:latin typeface="Arial"/>
                <a:cs typeface="Arial"/>
              </a:rPr>
              <a:t>	</a:t>
            </a:r>
            <a:r>
              <a:rPr dirty="0" sz="450" spc="15">
                <a:latin typeface="Arial"/>
                <a:cs typeface="Arial"/>
              </a:rPr>
              <a:t>(8)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450" spc="-10">
                <a:latin typeface="Arial"/>
                <a:cs typeface="Arial"/>
              </a:rPr>
              <a:t>-0.0136 </a:t>
            </a:r>
            <a:r>
              <a:rPr dirty="0" sz="450" spc="-5">
                <a:latin typeface="Arial"/>
                <a:cs typeface="Arial"/>
              </a:rPr>
              <a:t>-0.0628</a:t>
            </a:r>
            <a:r>
              <a:rPr dirty="0" baseline="27777" sz="450" spc="-7" i="1">
                <a:latin typeface="Menlo"/>
                <a:cs typeface="Menlo"/>
              </a:rPr>
              <a:t>∗∗ </a:t>
            </a:r>
            <a:r>
              <a:rPr dirty="0" sz="450" spc="-5">
                <a:latin typeface="Arial"/>
                <a:cs typeface="Arial"/>
              </a:rPr>
              <a:t>-0.0886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solidFill>
                  <a:srgbClr val="0000FF"/>
                </a:solidFill>
                <a:latin typeface="Arial"/>
                <a:cs typeface="Arial"/>
              </a:rPr>
              <a:t>-0.110</a:t>
            </a:r>
            <a:r>
              <a:rPr dirty="0" baseline="27777" sz="450" spc="-7" i="1">
                <a:solidFill>
                  <a:srgbClr val="0000FF"/>
                </a:solidFill>
                <a:latin typeface="Menlo"/>
                <a:cs typeface="Menlo"/>
              </a:rPr>
              <a:t>∗∗∗</a:t>
            </a:r>
            <a:r>
              <a:rPr dirty="0" baseline="27777" sz="450" spc="37" i="1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450" spc="-10">
                <a:latin typeface="Arial"/>
                <a:cs typeface="Arial"/>
              </a:rPr>
              <a:t>-0.0273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2348" y="648618"/>
            <a:ext cx="9594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-0.0213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-0.0807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-0.0452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 spc="-5">
                <a:latin typeface="Arial"/>
                <a:cs typeface="Arial"/>
              </a:rPr>
              <a:t>(0.00795) </a:t>
            </a:r>
            <a:r>
              <a:rPr dirty="0" sz="450">
                <a:latin typeface="Arial"/>
                <a:cs typeface="Arial"/>
              </a:rPr>
              <a:t>(0.0244)</a:t>
            </a:r>
            <a:r>
              <a:rPr dirty="0" sz="450" spc="5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1350" y="720818"/>
            <a:ext cx="152019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5">
                <a:latin typeface="Arial"/>
                <a:cs typeface="Arial"/>
              </a:rPr>
              <a:t>(0.00915) </a:t>
            </a:r>
            <a:r>
              <a:rPr dirty="0" sz="450">
                <a:latin typeface="Arial"/>
                <a:cs typeface="Arial"/>
              </a:rPr>
              <a:t>(0.0252) (0.0306) (0.0307)</a:t>
            </a:r>
            <a:r>
              <a:rPr dirty="0" sz="450" spc="10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(0.0291)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564" y="853189"/>
            <a:ext cx="18859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0">
                <a:latin typeface="Arial"/>
                <a:cs typeface="Arial"/>
              </a:rPr>
              <a:t>female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386" y="853189"/>
            <a:ext cx="57086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latin typeface="Arial"/>
                <a:cs typeface="Arial"/>
              </a:rPr>
              <a:t>-0.288</a:t>
            </a:r>
            <a:r>
              <a:rPr dirty="0" baseline="27777" sz="450" spc="-7" i="1"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-0.576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r>
              <a:rPr dirty="0" sz="450" spc="80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(0.0563)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5690" y="853189"/>
            <a:ext cx="56324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solidFill>
                  <a:srgbClr val="0000FF"/>
                </a:solidFill>
                <a:latin typeface="Arial"/>
                <a:cs typeface="Arial"/>
              </a:rPr>
              <a:t>-0.555</a:t>
            </a:r>
            <a:r>
              <a:rPr dirty="0" baseline="27777" sz="450" spc="-7" i="1">
                <a:solidFill>
                  <a:srgbClr val="0000FF"/>
                </a:solidFill>
                <a:latin typeface="Menlo"/>
                <a:cs typeface="Menlo"/>
              </a:rPr>
              <a:t>∗∗∗ </a:t>
            </a:r>
            <a:r>
              <a:rPr dirty="0" sz="450" spc="-5">
                <a:latin typeface="Arial"/>
                <a:cs typeface="Arial"/>
              </a:rPr>
              <a:t>-0.571</a:t>
            </a:r>
            <a:r>
              <a:rPr dirty="0" baseline="27777" sz="450" spc="-7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(0.0583)</a:t>
            </a:r>
            <a:r>
              <a:rPr dirty="0" sz="450" spc="25">
                <a:latin typeface="Arial"/>
                <a:cs typeface="Arial"/>
              </a:rPr>
              <a:t> </a:t>
            </a:r>
            <a:r>
              <a:rPr dirty="0" sz="450">
                <a:latin typeface="Arial"/>
                <a:cs typeface="Arial"/>
              </a:rPr>
              <a:t>(0.0572)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564" y="1057760"/>
            <a:ext cx="5105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25">
                <a:latin typeface="Arial"/>
                <a:cs typeface="Arial"/>
              </a:rPr>
              <a:t>US </a:t>
            </a:r>
            <a:r>
              <a:rPr dirty="0" sz="450" spc="-20">
                <a:latin typeface="Arial"/>
                <a:cs typeface="Arial"/>
              </a:rPr>
              <a:t>bachelor</a:t>
            </a:r>
            <a:r>
              <a:rPr dirty="0" sz="450" spc="-50">
                <a:latin typeface="Arial"/>
                <a:cs typeface="Arial"/>
              </a:rPr>
              <a:t> </a:t>
            </a:r>
            <a:r>
              <a:rPr dirty="0" sz="450" spc="-25">
                <a:latin typeface="Arial"/>
                <a:cs typeface="Arial"/>
              </a:rPr>
              <a:t>degree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7212" y="853189"/>
            <a:ext cx="257175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10795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(0.0240)</a:t>
            </a:r>
            <a:endParaRPr sz="45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0.00424</a:t>
            </a:r>
            <a:endParaRPr sz="45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0104" y="853189"/>
            <a:ext cx="256540" cy="37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-0.28</a:t>
            </a:r>
            <a:r>
              <a:rPr dirty="0" sz="450" spc="-15">
                <a:latin typeface="Arial"/>
                <a:cs typeface="Arial"/>
              </a:rPr>
              <a:t>6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(0.0226)</a:t>
            </a:r>
            <a:endParaRPr sz="4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500"/>
              </a:spcBef>
            </a:pPr>
            <a:r>
              <a:rPr dirty="0" sz="450" spc="-15">
                <a:latin typeface="Arial"/>
                <a:cs typeface="Arial"/>
              </a:rPr>
              <a:t>0.00448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(0.0120)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6400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dirty="0" sz="450" spc="-15">
                <a:latin typeface="Arial"/>
                <a:cs typeface="Arial"/>
              </a:rPr>
              <a:t>0.00435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8787" y="1057760"/>
            <a:ext cx="243204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-0.00749</a:t>
            </a:r>
            <a:endParaRPr sz="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(0.0638)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5629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(0.0640)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1835" y="1057760"/>
            <a:ext cx="239395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-0.0127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(0.0619)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564" y="1262331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2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11–23)</a:t>
            </a:r>
            <a:endParaRPr sz="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564" y="1466903"/>
            <a:ext cx="50673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5">
                <a:latin typeface="Arial"/>
                <a:cs typeface="Arial"/>
              </a:rPr>
              <a:t>tier </a:t>
            </a:r>
            <a:r>
              <a:rPr dirty="0" sz="450" spc="-15">
                <a:latin typeface="Arial"/>
                <a:cs typeface="Arial"/>
              </a:rPr>
              <a:t>3 </a:t>
            </a:r>
            <a:r>
              <a:rPr dirty="0" sz="450">
                <a:latin typeface="Arial"/>
                <a:cs typeface="Arial"/>
              </a:rPr>
              <a:t>(rank</a:t>
            </a:r>
            <a:r>
              <a:rPr dirty="0" sz="450" spc="-45">
                <a:latin typeface="Arial"/>
                <a:cs typeface="Arial"/>
              </a:rPr>
              <a:t> </a:t>
            </a:r>
            <a:r>
              <a:rPr dirty="0" sz="450" spc="-10">
                <a:latin typeface="Arial"/>
                <a:cs typeface="Arial"/>
              </a:rPr>
              <a:t>24–45)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8543" y="853189"/>
            <a:ext cx="26670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" marR="9525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-0.27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(0.0239)</a:t>
            </a:r>
            <a:endParaRPr sz="450">
              <a:latin typeface="Arial"/>
              <a:cs typeface="Arial"/>
            </a:endParaRPr>
          </a:p>
          <a:p>
            <a:pPr marL="27940" marR="5080" indent="-15875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0.0594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(0.0123)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-0.60</a:t>
            </a:r>
            <a:r>
              <a:rPr dirty="0" sz="450" spc="-15">
                <a:latin typeface="Arial"/>
                <a:cs typeface="Arial"/>
              </a:rPr>
              <a:t>9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(0.0485)</a:t>
            </a:r>
            <a:endParaRPr sz="450">
              <a:latin typeface="Arial"/>
              <a:cs typeface="Arial"/>
            </a:endParaRPr>
          </a:p>
          <a:p>
            <a:pPr marL="27940" marR="9525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-0.68</a:t>
            </a:r>
            <a:r>
              <a:rPr dirty="0" sz="450" spc="-15">
                <a:latin typeface="Arial"/>
                <a:cs typeface="Arial"/>
              </a:rPr>
              <a:t>5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(0.0537)</a:t>
            </a:r>
            <a:endParaRPr sz="450">
              <a:latin typeface="Arial"/>
              <a:cs typeface="Arial"/>
            </a:endParaRPr>
          </a:p>
          <a:p>
            <a:pPr marL="27940" marR="17145" indent="-635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0.10</a:t>
            </a:r>
            <a:r>
              <a:rPr dirty="0" sz="450" spc="-20">
                <a:latin typeface="Arial"/>
                <a:cs typeface="Arial"/>
              </a:rPr>
              <a:t>4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(0.0363)</a:t>
            </a:r>
            <a:endParaRPr sz="450">
              <a:latin typeface="Arial"/>
              <a:cs typeface="Arial"/>
            </a:endParaRPr>
          </a:p>
          <a:p>
            <a:pPr marL="27940" marR="17145" indent="12065">
              <a:lnSpc>
                <a:spcPct val="105300"/>
              </a:lnSpc>
              <a:spcBef>
                <a:spcPts val="470"/>
              </a:spcBef>
            </a:pPr>
            <a:r>
              <a:rPr dirty="0" sz="450" spc="-5">
                <a:latin typeface="Arial"/>
                <a:cs typeface="Arial"/>
              </a:rPr>
              <a:t>0.104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(0.0435)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4378" y="853189"/>
            <a:ext cx="256540" cy="1193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1016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-0.55</a:t>
            </a:r>
            <a:r>
              <a:rPr dirty="0" sz="450" spc="-15">
                <a:latin typeface="Arial"/>
                <a:cs typeface="Arial"/>
              </a:rPr>
              <a:t>8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(0.0526)</a:t>
            </a:r>
            <a:endParaRPr sz="45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500"/>
              </a:spcBef>
            </a:pPr>
            <a:r>
              <a:rPr dirty="0" sz="450" spc="-10">
                <a:latin typeface="Arial"/>
                <a:cs typeface="Arial"/>
              </a:rPr>
              <a:t>0.0821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(0.0506)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5"/>
              </a:spcBef>
            </a:pPr>
            <a:r>
              <a:rPr dirty="0" sz="450" spc="-10">
                <a:latin typeface="Arial"/>
                <a:cs typeface="Arial"/>
              </a:rPr>
              <a:t>-0.90</a:t>
            </a:r>
            <a:r>
              <a:rPr dirty="0" sz="450" spc="-15">
                <a:latin typeface="Arial"/>
                <a:cs typeface="Arial"/>
              </a:rPr>
              <a:t>2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(0.0838)</a:t>
            </a:r>
            <a:endParaRPr sz="450">
              <a:latin typeface="Arial"/>
              <a:cs typeface="Arial"/>
            </a:endParaRPr>
          </a:p>
          <a:p>
            <a:pPr marL="22225" marR="5080" indent="-10160">
              <a:lnSpc>
                <a:spcPct val="105300"/>
              </a:lnSpc>
              <a:spcBef>
                <a:spcPts val="470"/>
              </a:spcBef>
            </a:pPr>
            <a:r>
              <a:rPr dirty="0" sz="450" spc="-10">
                <a:latin typeface="Arial"/>
                <a:cs typeface="Arial"/>
              </a:rPr>
              <a:t>-0.86</a:t>
            </a:r>
            <a:r>
              <a:rPr dirty="0" sz="450" spc="-15">
                <a:latin typeface="Arial"/>
                <a:cs typeface="Arial"/>
              </a:rPr>
              <a:t>0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(0.0774)</a:t>
            </a:r>
            <a:endParaRPr sz="450">
              <a:latin typeface="Arial"/>
              <a:cs typeface="Arial"/>
            </a:endParaRPr>
          </a:p>
          <a:p>
            <a:pPr marL="22225" marR="12065" indent="12065">
              <a:lnSpc>
                <a:spcPct val="105300"/>
              </a:lnSpc>
              <a:spcBef>
                <a:spcPts val="475"/>
              </a:spcBef>
            </a:pPr>
            <a:r>
              <a:rPr dirty="0" sz="450" spc="-5">
                <a:latin typeface="Arial"/>
                <a:cs typeface="Arial"/>
              </a:rPr>
              <a:t>0.149</a:t>
            </a:r>
            <a:r>
              <a:rPr dirty="0" baseline="27777" sz="450" spc="-7" i="1"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(0.0671)</a:t>
            </a:r>
            <a:endParaRPr sz="45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505"/>
              </a:spcBef>
            </a:pPr>
            <a:r>
              <a:rPr dirty="0" sz="450" spc="-10">
                <a:latin typeface="Arial"/>
                <a:cs typeface="Arial"/>
              </a:rPr>
              <a:t>-0.0215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5"/>
              </a:spcBef>
            </a:pPr>
            <a:r>
              <a:rPr dirty="0" sz="450">
                <a:latin typeface="Arial"/>
                <a:cs typeface="Arial"/>
              </a:rPr>
              <a:t>(0.0646)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085" y="2080610"/>
            <a:ext cx="2667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" marR="5080" indent="-15240">
              <a:lnSpc>
                <a:spcPct val="1053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0.081</a:t>
            </a:r>
            <a:r>
              <a:rPr dirty="0" sz="450" spc="-20">
                <a:latin typeface="Arial"/>
                <a:cs typeface="Arial"/>
              </a:rPr>
              <a:t>7</a:t>
            </a:r>
            <a:r>
              <a:rPr dirty="0" baseline="27777" sz="450" spc="15" i="1">
                <a:latin typeface="Menlo"/>
                <a:cs typeface="Menlo"/>
              </a:rPr>
              <a:t>∗∗∗  </a:t>
            </a:r>
            <a:r>
              <a:rPr dirty="0" sz="450">
                <a:latin typeface="Arial"/>
                <a:cs typeface="Arial"/>
              </a:rPr>
              <a:t>(0.0216)</a:t>
            </a:r>
            <a:endParaRPr sz="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5727" y="2080610"/>
            <a:ext cx="23939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065">
              <a:lnSpc>
                <a:spcPct val="105300"/>
              </a:lnSpc>
              <a:spcBef>
                <a:spcPts val="95"/>
              </a:spcBef>
            </a:pPr>
            <a:r>
              <a:rPr dirty="0" sz="450" spc="-5">
                <a:solidFill>
                  <a:srgbClr val="FF7F00"/>
                </a:solidFill>
                <a:latin typeface="Arial"/>
                <a:cs typeface="Arial"/>
              </a:rPr>
              <a:t>0.167</a:t>
            </a:r>
            <a:r>
              <a:rPr dirty="0" baseline="27777" sz="450" spc="-7" i="1">
                <a:solidFill>
                  <a:srgbClr val="FF7F00"/>
                </a:solidFill>
                <a:latin typeface="Menlo"/>
                <a:cs typeface="Menlo"/>
              </a:rPr>
              <a:t>∗∗  </a:t>
            </a:r>
            <a:r>
              <a:rPr dirty="0" sz="450">
                <a:latin typeface="Arial"/>
                <a:cs typeface="Arial"/>
              </a:rPr>
              <a:t>(0.0706)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3161" y="2453114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6564" y="1680497"/>
            <a:ext cx="1069340" cy="85851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2</a:t>
            </a:r>
            <a:r>
              <a:rPr dirty="0" baseline="6172" sz="675" spc="112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 marR="5080">
              <a:lnSpc>
                <a:spcPct val="298300"/>
              </a:lnSpc>
            </a:pP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7">
                <a:latin typeface="Arial"/>
                <a:cs typeface="Arial"/>
              </a:rPr>
              <a:t>tier </a:t>
            </a:r>
            <a:r>
              <a:rPr dirty="0" baseline="6172" sz="675" spc="-22">
                <a:latin typeface="Arial"/>
                <a:cs typeface="Arial"/>
              </a:rPr>
              <a:t>3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2</a:t>
            </a:r>
            <a:r>
              <a:rPr dirty="0" baseline="6172" sz="675" spc="30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0">
                <a:latin typeface="Arial"/>
                <a:cs typeface="Arial"/>
              </a:rPr>
              <a:t>female </a:t>
            </a:r>
            <a:r>
              <a:rPr dirty="0" baseline="6172" sz="675" spc="37">
                <a:latin typeface="Arial"/>
                <a:cs typeface="Arial"/>
              </a:rPr>
              <a:t>(</a:t>
            </a:r>
            <a:r>
              <a:rPr dirty="0" baseline="6172" sz="675" spc="37" i="1">
                <a:latin typeface="Arial"/>
                <a:cs typeface="Arial"/>
              </a:rPr>
              <a:t>β</a:t>
            </a:r>
            <a:r>
              <a:rPr dirty="0" sz="300" spc="25">
                <a:latin typeface="Arial"/>
                <a:cs typeface="Arial"/>
              </a:rPr>
              <a:t>1</a:t>
            </a:r>
            <a:r>
              <a:rPr dirty="0" baseline="6172" sz="675" spc="37">
                <a:latin typeface="Arial"/>
                <a:cs typeface="Arial"/>
              </a:rPr>
              <a:t>)  </a:t>
            </a:r>
            <a:r>
              <a:rPr dirty="0" baseline="6172" sz="675">
                <a:latin typeface="Arial"/>
                <a:cs typeface="Arial"/>
              </a:rPr>
              <a:t>unemployment</a:t>
            </a:r>
            <a:r>
              <a:rPr dirty="0" baseline="6172" sz="675" i="1">
                <a:latin typeface="Arial"/>
                <a:cs typeface="Arial"/>
              </a:rPr>
              <a:t>× </a:t>
            </a:r>
            <a:r>
              <a:rPr dirty="0" baseline="6172" sz="675" spc="-37">
                <a:latin typeface="Arial"/>
                <a:cs typeface="Arial"/>
              </a:rPr>
              <a:t>US </a:t>
            </a:r>
            <a:r>
              <a:rPr dirty="0" baseline="6172" sz="675" spc="-30">
                <a:latin typeface="Arial"/>
                <a:cs typeface="Arial"/>
              </a:rPr>
              <a:t>bachelor </a:t>
            </a:r>
            <a:r>
              <a:rPr dirty="0" baseline="6172" sz="675" spc="-44">
                <a:latin typeface="Arial"/>
                <a:cs typeface="Arial"/>
              </a:rPr>
              <a:t>degree</a:t>
            </a:r>
            <a:r>
              <a:rPr dirty="0" baseline="6172" sz="675" spc="-60">
                <a:latin typeface="Arial"/>
                <a:cs typeface="Arial"/>
              </a:rPr>
              <a:t> </a:t>
            </a:r>
            <a:r>
              <a:rPr dirty="0" baseline="6172" sz="675" spc="30">
                <a:latin typeface="Arial"/>
                <a:cs typeface="Arial"/>
              </a:rPr>
              <a:t>(</a:t>
            </a:r>
            <a:r>
              <a:rPr dirty="0" baseline="6172" sz="675" spc="30" i="1">
                <a:latin typeface="Arial"/>
                <a:cs typeface="Arial"/>
              </a:rPr>
              <a:t>β</a:t>
            </a:r>
            <a:r>
              <a:rPr dirty="0" sz="300" spc="20">
                <a:latin typeface="Arial"/>
                <a:cs typeface="Arial"/>
              </a:rPr>
              <a:t>1</a:t>
            </a:r>
            <a:r>
              <a:rPr dirty="0" baseline="6172" sz="675" spc="30">
                <a:latin typeface="Arial"/>
                <a:cs typeface="Arial"/>
              </a:rPr>
              <a:t>)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16454" y="2285181"/>
            <a:ext cx="239395" cy="2444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-0.0175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(0.0111)</a:t>
            </a:r>
            <a:endParaRPr sz="4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0"/>
              </a:spcBef>
            </a:pPr>
            <a:r>
              <a:rPr dirty="0" sz="450" spc="-10">
                <a:latin typeface="Arial"/>
                <a:cs typeface="Arial"/>
              </a:rPr>
              <a:t>-0.0311</a:t>
            </a:r>
            <a:endParaRPr sz="4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13588" y="2431992"/>
            <a:ext cx="193040" cy="1701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0.0365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0.0108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9877" y="2504192"/>
            <a:ext cx="193040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0.0031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9191" y="2285181"/>
            <a:ext cx="522605" cy="3168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-0.0645</a:t>
            </a:r>
            <a:endParaRPr sz="45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0"/>
              </a:spcBef>
            </a:pPr>
            <a:r>
              <a:rPr dirty="0" sz="450">
                <a:latin typeface="Arial"/>
                <a:cs typeface="Arial"/>
              </a:rPr>
              <a:t>(0.0431)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308610" algn="l"/>
              </a:tabLst>
            </a:pPr>
            <a:r>
              <a:rPr dirty="0" sz="450" spc="-10">
                <a:latin typeface="Arial"/>
                <a:cs typeface="Arial"/>
              </a:rPr>
              <a:t>0.0570	-0.0918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18770" algn="l"/>
              </a:tabLst>
            </a:pPr>
            <a:r>
              <a:rPr dirty="0" sz="450" spc="-10">
                <a:solidFill>
                  <a:srgbClr val="FF7F00"/>
                </a:solidFill>
                <a:latin typeface="Arial"/>
                <a:cs typeface="Arial"/>
              </a:rPr>
              <a:t>0.3325	</a:t>
            </a:r>
            <a:r>
              <a:rPr dirty="0" sz="450" spc="-10">
                <a:latin typeface="Arial"/>
                <a:cs typeface="Arial"/>
              </a:rPr>
              <a:t>0.0124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6564" y="2513221"/>
            <a:ext cx="78486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1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97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</a:t>
            </a:r>
            <a:r>
              <a:rPr dirty="0" baseline="6172" sz="675" spc="-112">
                <a:latin typeface="Arial"/>
                <a:cs typeface="Arial"/>
              </a:rPr>
              <a:t>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6172" sz="675" spc="-7">
                <a:latin typeface="Arial"/>
                <a:cs typeface="Arial"/>
              </a:rPr>
              <a:t>P-val </a:t>
            </a:r>
            <a:r>
              <a:rPr dirty="0" baseline="6172" sz="675">
                <a:latin typeface="Arial"/>
                <a:cs typeface="Arial"/>
              </a:rPr>
              <a:t>from F-test </a:t>
            </a:r>
            <a:r>
              <a:rPr dirty="0" baseline="6172" sz="675" spc="15" i="1">
                <a:latin typeface="Arial"/>
                <a:cs typeface="Arial"/>
              </a:rPr>
              <a:t>β</a:t>
            </a:r>
            <a:r>
              <a:rPr dirty="0" sz="300" spc="10" i="1">
                <a:latin typeface="Arial"/>
                <a:cs typeface="Arial"/>
              </a:rPr>
              <a:t>u </a:t>
            </a:r>
            <a:r>
              <a:rPr dirty="0" baseline="6172" sz="675" spc="157">
                <a:latin typeface="Arial"/>
                <a:cs typeface="Arial"/>
              </a:rPr>
              <a:t>+ 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>
                <a:latin typeface="Arial"/>
                <a:cs typeface="Arial"/>
              </a:rPr>
              <a:t>2 </a:t>
            </a:r>
            <a:r>
              <a:rPr dirty="0" baseline="6172" sz="675" spc="157">
                <a:latin typeface="Arial"/>
                <a:cs typeface="Arial"/>
              </a:rPr>
              <a:t>=</a:t>
            </a:r>
            <a:r>
              <a:rPr dirty="0" baseline="6172" sz="675" spc="-89">
                <a:latin typeface="Arial"/>
                <a:cs typeface="Arial"/>
              </a:rPr>
              <a:t> </a:t>
            </a:r>
            <a:r>
              <a:rPr dirty="0" baseline="6172" sz="675" spc="-22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7190" y="2431992"/>
            <a:ext cx="193040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0.0234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0.1456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0.0229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0.2951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7809" y="2431992"/>
            <a:ext cx="212725" cy="314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dirty="0" sz="450" spc="-10">
                <a:latin typeface="Arial"/>
                <a:cs typeface="Arial"/>
              </a:rPr>
              <a:t>0.0608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0.2241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-0.1100</a:t>
            </a:r>
            <a:endParaRPr sz="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0"/>
              </a:spcBef>
            </a:pPr>
            <a:r>
              <a:rPr dirty="0" sz="450" spc="-10">
                <a:latin typeface="Arial"/>
                <a:cs typeface="Arial"/>
              </a:rPr>
              <a:t>0.0254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3161" y="274432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3161" y="2818936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3161" y="2965747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 h="0">
                <a:moveTo>
                  <a:pt x="0" y="0"/>
                </a:moveTo>
                <a:lnTo>
                  <a:pt x="37016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53161" y="2726638"/>
          <a:ext cx="3702050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/>
                <a:gridCol w="508000"/>
                <a:gridCol w="335914"/>
                <a:gridCol w="330835"/>
                <a:gridCol w="319405"/>
                <a:gridCol w="318135"/>
                <a:gridCol w="321944"/>
                <a:gridCol w="313055"/>
                <a:gridCol w="304800"/>
              </a:tblGrid>
              <a:tr h="81317">
                <a:tc>
                  <a:txBody>
                    <a:bodyPr/>
                    <a:lstStyle/>
                    <a:p>
                      <a:pPr marL="3556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mean(dependent</a:t>
                      </a:r>
                      <a:r>
                        <a:rPr dirty="0" sz="4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variable)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0.9225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445"/>
                        </a:lnSpc>
                        <a:spcBef>
                          <a:spcPts val="9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1.9321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</a:tr>
              <a:tr h="72904">
                <a:tc>
                  <a:txBody>
                    <a:bodyPr/>
                    <a:lstStyle/>
                    <a:p>
                      <a:pPr marL="3556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Observations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50311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430"/>
                        </a:lnSpc>
                        <a:spcBef>
                          <a:spcPts val="40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11963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99327">
                <a:tc>
                  <a:txBody>
                    <a:bodyPr/>
                    <a:lstStyle/>
                    <a:p>
                      <a:pPr marL="35560">
                        <a:lnSpc>
                          <a:spcPts val="405"/>
                        </a:lnSpc>
                      </a:pPr>
                      <a:r>
                        <a:rPr dirty="0" baseline="-18518" sz="675" spc="15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300" spc="10">
                          <a:latin typeface="Arial"/>
                          <a:cs typeface="Arial"/>
                        </a:rPr>
                        <a:t>2</a:t>
                      </a:r>
                      <a:endParaRPr sz="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5">
                          <a:latin typeface="Arial"/>
                          <a:cs typeface="Arial"/>
                        </a:rPr>
                        <a:t>0.149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0.169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0.298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0.324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476564" y="2956659"/>
            <a:ext cx="220916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5"/>
              </a:spcBef>
            </a:pPr>
            <a:r>
              <a:rPr dirty="0" sz="350" spc="15">
                <a:latin typeface="Arial"/>
                <a:cs typeface="Arial"/>
              </a:rPr>
              <a:t>The </a:t>
            </a:r>
            <a:r>
              <a:rPr dirty="0" sz="350" spc="5">
                <a:latin typeface="Arial"/>
                <a:cs typeface="Arial"/>
              </a:rPr>
              <a:t>dependent variable </a:t>
            </a:r>
            <a:r>
              <a:rPr dirty="0" sz="350" spc="-5">
                <a:latin typeface="Arial"/>
                <a:cs typeface="Arial"/>
              </a:rPr>
              <a:t>is </a:t>
            </a:r>
            <a:r>
              <a:rPr dirty="0" sz="350" spc="10">
                <a:latin typeface="Arial"/>
                <a:cs typeface="Arial"/>
              </a:rPr>
              <a:t>the cumulative number </a:t>
            </a:r>
            <a:r>
              <a:rPr dirty="0" sz="350" spc="5">
                <a:latin typeface="Arial"/>
                <a:cs typeface="Arial"/>
              </a:rPr>
              <a:t>publications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</a:t>
            </a:r>
            <a:r>
              <a:rPr dirty="0" sz="350" spc="15">
                <a:latin typeface="Arial"/>
                <a:cs typeface="Arial"/>
              </a:rPr>
              <a:t>top </a:t>
            </a:r>
            <a:r>
              <a:rPr dirty="0" sz="350" spc="5">
                <a:latin typeface="Arial"/>
                <a:cs typeface="Arial"/>
              </a:rPr>
              <a:t>50 </a:t>
            </a:r>
            <a:r>
              <a:rPr dirty="0" sz="350">
                <a:latin typeface="Arial"/>
                <a:cs typeface="Arial"/>
              </a:rPr>
              <a:t>economics </a:t>
            </a:r>
            <a:r>
              <a:rPr dirty="0" sz="350" spc="10">
                <a:latin typeface="Arial"/>
                <a:cs typeface="Arial"/>
              </a:rPr>
              <a:t>journals.  Department </a:t>
            </a:r>
            <a:r>
              <a:rPr dirty="0" sz="350" spc="5">
                <a:latin typeface="Arial"/>
                <a:cs typeface="Arial"/>
              </a:rPr>
              <a:t>and fields </a:t>
            </a:r>
            <a:r>
              <a:rPr dirty="0" sz="350" spc="15">
                <a:latin typeface="Arial"/>
                <a:cs typeface="Arial"/>
              </a:rPr>
              <a:t>of </a:t>
            </a:r>
            <a:r>
              <a:rPr dirty="0" sz="350" spc="10">
                <a:latin typeface="Arial"/>
                <a:cs typeface="Arial"/>
              </a:rPr>
              <a:t>study </a:t>
            </a:r>
            <a:r>
              <a:rPr dirty="0" sz="350" spc="5">
                <a:latin typeface="Arial"/>
                <a:cs typeface="Arial"/>
              </a:rPr>
              <a:t>fixed effects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included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 spc="10">
                <a:latin typeface="Arial"/>
                <a:cs typeface="Arial"/>
              </a:rPr>
              <a:t>the estimation </a:t>
            </a:r>
            <a:r>
              <a:rPr dirty="0" sz="350" spc="5">
                <a:latin typeface="Arial"/>
                <a:cs typeface="Arial"/>
              </a:rPr>
              <a:t>except </a:t>
            </a:r>
            <a:r>
              <a:rPr dirty="0" sz="350" spc="10">
                <a:latin typeface="Arial"/>
                <a:cs typeface="Arial"/>
              </a:rPr>
              <a:t>column </a:t>
            </a:r>
            <a:r>
              <a:rPr dirty="0" sz="350" spc="25">
                <a:latin typeface="Arial"/>
                <a:cs typeface="Arial"/>
              </a:rPr>
              <a:t>(2)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25">
                <a:latin typeface="Arial"/>
                <a:cs typeface="Arial"/>
              </a:rPr>
              <a:t>(6).  </a:t>
            </a:r>
            <a:r>
              <a:rPr dirty="0" sz="350" spc="5">
                <a:latin typeface="Arial"/>
                <a:cs typeface="Arial"/>
              </a:rPr>
              <a:t>Standard </a:t>
            </a:r>
            <a:r>
              <a:rPr dirty="0" sz="350">
                <a:latin typeface="Arial"/>
                <a:cs typeface="Arial"/>
              </a:rPr>
              <a:t>errors </a:t>
            </a:r>
            <a:r>
              <a:rPr dirty="0" sz="350" spc="15">
                <a:latin typeface="Arial"/>
                <a:cs typeface="Arial"/>
              </a:rPr>
              <a:t>in </a:t>
            </a:r>
            <a:r>
              <a:rPr dirty="0" sz="350">
                <a:latin typeface="Arial"/>
                <a:cs typeface="Arial"/>
              </a:rPr>
              <a:t>parentheses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-5">
                <a:latin typeface="Arial"/>
                <a:cs typeface="Arial"/>
              </a:rPr>
              <a:t>are </a:t>
            </a:r>
            <a:r>
              <a:rPr dirty="0" sz="350" spc="5">
                <a:latin typeface="Arial"/>
                <a:cs typeface="Arial"/>
              </a:rPr>
              <a:t>clustered </a:t>
            </a:r>
            <a:r>
              <a:rPr dirty="0" sz="350">
                <a:latin typeface="Arial"/>
                <a:cs typeface="Arial"/>
              </a:rPr>
              <a:t>by </a:t>
            </a:r>
            <a:r>
              <a:rPr dirty="0" sz="350" spc="10">
                <a:latin typeface="Arial"/>
                <a:cs typeface="Arial"/>
              </a:rPr>
              <a:t>cohort </a:t>
            </a:r>
            <a:r>
              <a:rPr dirty="0" sz="350">
                <a:latin typeface="Arial"/>
                <a:cs typeface="Arial"/>
              </a:rPr>
              <a:t>level</a:t>
            </a:r>
            <a:r>
              <a:rPr dirty="0" sz="350" spc="-60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and </a:t>
            </a:r>
            <a:r>
              <a:rPr dirty="0" sz="350" spc="15">
                <a:latin typeface="Arial"/>
                <a:cs typeface="Arial"/>
              </a:rPr>
              <a:t>current </a:t>
            </a:r>
            <a:r>
              <a:rPr dirty="0" sz="350" spc="-5">
                <a:latin typeface="Arial"/>
                <a:cs typeface="Arial"/>
              </a:rPr>
              <a:t>year </a:t>
            </a:r>
            <a:r>
              <a:rPr dirty="0" sz="350" spc="40" i="1">
                <a:latin typeface="Arial"/>
                <a:cs typeface="Arial"/>
              </a:rPr>
              <a:t>t</a:t>
            </a:r>
            <a:r>
              <a:rPr dirty="0" sz="350" spc="40">
                <a:latin typeface="Arial"/>
                <a:cs typeface="Arial"/>
              </a:rPr>
              <a:t>.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baseline="33333" sz="375" spc="44" i="1">
                <a:latin typeface="Menlo"/>
                <a:cs typeface="Menlo"/>
              </a:rPr>
              <a:t>∗</a:t>
            </a:r>
            <a:r>
              <a:rPr dirty="0" baseline="33333" sz="375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>
                <a:latin typeface="Arial"/>
                <a:cs typeface="Arial"/>
              </a:rPr>
              <a:t>0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10,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.</a:t>
            </a:r>
            <a:r>
              <a:rPr dirty="0" sz="350" spc="10">
                <a:latin typeface="Arial"/>
                <a:cs typeface="Arial"/>
              </a:rPr>
              <a:t>05,</a:t>
            </a:r>
            <a:r>
              <a:rPr dirty="0" sz="350" spc="35">
                <a:latin typeface="Arial"/>
                <a:cs typeface="Arial"/>
              </a:rPr>
              <a:t> </a:t>
            </a:r>
            <a:r>
              <a:rPr dirty="0" baseline="33333" sz="375" spc="44" i="1">
                <a:latin typeface="Menlo"/>
                <a:cs typeface="Menlo"/>
              </a:rPr>
              <a:t>∗∗∗</a:t>
            </a:r>
            <a:r>
              <a:rPr dirty="0" baseline="33333" sz="375" spc="7" i="1">
                <a:latin typeface="Menlo"/>
                <a:cs typeface="Menlo"/>
              </a:rPr>
              <a:t> </a:t>
            </a:r>
            <a:r>
              <a:rPr dirty="0" sz="350" spc="10" i="1">
                <a:latin typeface="Arial"/>
                <a:cs typeface="Arial"/>
              </a:rPr>
              <a:t>p</a:t>
            </a:r>
            <a:r>
              <a:rPr dirty="0" sz="350" spc="30" i="1">
                <a:latin typeface="Arial"/>
                <a:cs typeface="Arial"/>
              </a:rPr>
              <a:t> </a:t>
            </a:r>
            <a:r>
              <a:rPr dirty="0" sz="350" spc="10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spc="5" i="1">
                <a:latin typeface="Arial"/>
                <a:cs typeface="Arial"/>
              </a:rPr>
              <a:t>.</a:t>
            </a:r>
            <a:r>
              <a:rPr dirty="0" sz="350" spc="5">
                <a:latin typeface="Arial"/>
                <a:cs typeface="Arial"/>
              </a:rPr>
              <a:t>01</a:t>
            </a:r>
            <a:endParaRPr sz="3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30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65">
                <a:solidFill>
                  <a:srgbClr val="FFF200"/>
                </a:solidFill>
              </a:rPr>
              <a:t>Table </a:t>
            </a:r>
            <a:r>
              <a:rPr dirty="0" sz="1400" spc="-40">
                <a:solidFill>
                  <a:srgbClr val="FFF200"/>
                </a:solidFill>
              </a:rPr>
              <a:t>6: </a:t>
            </a:r>
            <a:r>
              <a:rPr dirty="0" sz="1400" spc="-35">
                <a:solidFill>
                  <a:srgbClr val="FFF200"/>
                </a:solidFill>
              </a:rPr>
              <a:t>Transition </a:t>
            </a:r>
            <a:r>
              <a:rPr dirty="0" sz="1400" spc="-30">
                <a:solidFill>
                  <a:srgbClr val="FFF200"/>
                </a:solidFill>
              </a:rPr>
              <a:t>Probability </a:t>
            </a:r>
            <a:r>
              <a:rPr dirty="0" sz="1400" spc="-80">
                <a:solidFill>
                  <a:srgbClr val="FFF200"/>
                </a:solidFill>
              </a:rPr>
              <a:t>between</a:t>
            </a:r>
            <a:r>
              <a:rPr dirty="0" sz="1400" spc="30">
                <a:solidFill>
                  <a:srgbClr val="FFF200"/>
                </a:solidFill>
              </a:rPr>
              <a:t> </a:t>
            </a:r>
            <a:r>
              <a:rPr dirty="0" sz="1400" spc="-60">
                <a:solidFill>
                  <a:srgbClr val="FFF200"/>
                </a:solidFill>
              </a:rPr>
              <a:t>Occupations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126530" y="875064"/>
            <a:ext cx="4355465" cy="0"/>
          </a:xfrm>
          <a:custGeom>
            <a:avLst/>
            <a:gdLst/>
            <a:ahLst/>
            <a:cxnLst/>
            <a:rect l="l" t="t" r="r" b="b"/>
            <a:pathLst>
              <a:path w="4355465" h="0">
                <a:moveTo>
                  <a:pt x="0" y="0"/>
                </a:moveTo>
                <a:lnTo>
                  <a:pt x="4354985" y="0"/>
                </a:lnTo>
              </a:path>
            </a:pathLst>
          </a:custGeom>
          <a:ln w="3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530" y="895146"/>
            <a:ext cx="4355465" cy="0"/>
          </a:xfrm>
          <a:custGeom>
            <a:avLst/>
            <a:gdLst/>
            <a:ahLst/>
            <a:cxnLst/>
            <a:rect l="l" t="t" r="r" b="b"/>
            <a:pathLst>
              <a:path w="4355465" h="0">
                <a:moveTo>
                  <a:pt x="0" y="0"/>
                </a:moveTo>
                <a:lnTo>
                  <a:pt x="4354985" y="0"/>
                </a:lnTo>
              </a:path>
            </a:pathLst>
          </a:custGeom>
          <a:ln w="3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6530" y="1099303"/>
            <a:ext cx="4355465" cy="0"/>
          </a:xfrm>
          <a:custGeom>
            <a:avLst/>
            <a:gdLst/>
            <a:ahLst/>
            <a:cxnLst/>
            <a:rect l="l" t="t" r="r" b="b"/>
            <a:pathLst>
              <a:path w="4355465" h="0">
                <a:moveTo>
                  <a:pt x="0" y="0"/>
                </a:moveTo>
                <a:lnTo>
                  <a:pt x="4354985" y="0"/>
                </a:lnTo>
              </a:path>
            </a:pathLst>
          </a:custGeom>
          <a:ln w="3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3830" y="870724"/>
            <a:ext cx="4380865" cy="330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34210">
              <a:lnSpc>
                <a:spcPct val="100000"/>
              </a:lnSpc>
              <a:spcBef>
                <a:spcPts val="105"/>
              </a:spcBef>
            </a:pPr>
            <a:r>
              <a:rPr dirty="0" sz="650" spc="-25" b="1">
                <a:latin typeface="Arial"/>
                <a:cs typeface="Arial"/>
              </a:rPr>
              <a:t>occupation </a:t>
            </a:r>
            <a:r>
              <a:rPr dirty="0" sz="650" b="1">
                <a:latin typeface="Arial"/>
                <a:cs typeface="Arial"/>
              </a:rPr>
              <a:t>9 </a:t>
            </a:r>
            <a:r>
              <a:rPr dirty="0" sz="650" spc="-45" b="1">
                <a:latin typeface="Arial"/>
                <a:cs typeface="Arial"/>
              </a:rPr>
              <a:t>years </a:t>
            </a:r>
            <a:r>
              <a:rPr dirty="0" sz="650" b="1">
                <a:latin typeface="Arial"/>
                <a:cs typeface="Arial"/>
              </a:rPr>
              <a:t>after</a:t>
            </a:r>
            <a:r>
              <a:rPr dirty="0" sz="650" spc="15" b="1">
                <a:latin typeface="Arial"/>
                <a:cs typeface="Arial"/>
              </a:rPr>
              <a:t> </a:t>
            </a:r>
            <a:r>
              <a:rPr dirty="0" sz="650" spc="-20" b="1">
                <a:latin typeface="Arial"/>
                <a:cs typeface="Arial"/>
              </a:rPr>
              <a:t>graduation</a:t>
            </a:r>
            <a:endParaRPr sz="65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15"/>
              </a:spcBef>
              <a:tabLst>
                <a:tab pos="941069" algn="l"/>
              </a:tabLst>
            </a:pPr>
            <a:r>
              <a:rPr dirty="0" sz="650" spc="-5" b="1">
                <a:latin typeface="Arial"/>
                <a:cs typeface="Arial"/>
              </a:rPr>
              <a:t>Initial</a:t>
            </a:r>
            <a:r>
              <a:rPr dirty="0" sz="650" spc="70" b="1">
                <a:latin typeface="Arial"/>
                <a:cs typeface="Arial"/>
              </a:rPr>
              <a:t> </a:t>
            </a:r>
            <a:r>
              <a:rPr dirty="0" sz="650" spc="-25" b="1">
                <a:latin typeface="Arial"/>
                <a:cs typeface="Arial"/>
              </a:rPr>
              <a:t>occupation	</a:t>
            </a:r>
            <a:r>
              <a:rPr dirty="0" sz="650" spc="-45">
                <a:latin typeface="Arial"/>
                <a:cs typeface="Arial"/>
              </a:rPr>
              <a:t>R1 </a:t>
            </a:r>
            <a:r>
              <a:rPr dirty="0" sz="650" spc="-20">
                <a:latin typeface="Arial"/>
                <a:cs typeface="Arial"/>
              </a:rPr>
              <a:t>university </a:t>
            </a:r>
            <a:r>
              <a:rPr dirty="0" sz="650" spc="-10">
                <a:latin typeface="Arial"/>
                <a:cs typeface="Arial"/>
              </a:rPr>
              <a:t>all </a:t>
            </a:r>
            <a:r>
              <a:rPr dirty="0" sz="650" spc="-15">
                <a:latin typeface="Arial"/>
                <a:cs typeface="Arial"/>
              </a:rPr>
              <a:t>other </a:t>
            </a:r>
            <a:r>
              <a:rPr dirty="0" sz="650" spc="-45">
                <a:latin typeface="Arial"/>
                <a:cs typeface="Arial"/>
              </a:rPr>
              <a:t>US </a:t>
            </a:r>
            <a:r>
              <a:rPr dirty="0" sz="650" spc="-20">
                <a:latin typeface="Arial"/>
                <a:cs typeface="Arial"/>
              </a:rPr>
              <a:t>university </a:t>
            </a:r>
            <a:r>
              <a:rPr dirty="0" sz="650" spc="-45">
                <a:latin typeface="Arial"/>
                <a:cs typeface="Arial"/>
              </a:rPr>
              <a:t>research </a:t>
            </a:r>
            <a:r>
              <a:rPr dirty="0" sz="650" spc="-30">
                <a:latin typeface="Arial"/>
                <a:cs typeface="Arial"/>
              </a:rPr>
              <a:t>org </a:t>
            </a:r>
            <a:r>
              <a:rPr dirty="0" sz="650" spc="-10">
                <a:latin typeface="Arial"/>
                <a:cs typeface="Arial"/>
              </a:rPr>
              <a:t>in </a:t>
            </a:r>
            <a:r>
              <a:rPr dirty="0" sz="650" spc="-45">
                <a:latin typeface="Arial"/>
                <a:cs typeface="Arial"/>
              </a:rPr>
              <a:t>US </a:t>
            </a:r>
            <a:r>
              <a:rPr dirty="0" sz="650" spc="-25">
                <a:latin typeface="Arial"/>
                <a:cs typeface="Arial"/>
              </a:rPr>
              <a:t>foreign </a:t>
            </a:r>
            <a:r>
              <a:rPr dirty="0" sz="650" spc="-5">
                <a:latin typeface="Arial"/>
                <a:cs typeface="Arial"/>
              </a:rPr>
              <a:t>institute </a:t>
            </a:r>
            <a:r>
              <a:rPr dirty="0" sz="650" spc="-20">
                <a:latin typeface="Arial"/>
                <a:cs typeface="Arial"/>
              </a:rPr>
              <a:t>private</a:t>
            </a:r>
            <a:r>
              <a:rPr dirty="0" sz="650" spc="3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institute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367530" algn="l"/>
              </a:tabLst>
            </a:pPr>
            <a:r>
              <a:rPr dirty="0" u="sng" sz="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panel  </a:t>
            </a:r>
            <a:r>
              <a:rPr dirty="0" u="sng" sz="65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a.  </a:t>
            </a:r>
            <a:r>
              <a:rPr dirty="0" u="sng" sz="6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dirty="0" u="sng" sz="650" spc="-114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5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samples	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029" y="1178648"/>
            <a:ext cx="1094740" cy="126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0905" algn="l"/>
              </a:tabLst>
            </a:pPr>
            <a:r>
              <a:rPr dirty="0" sz="650" spc="-50">
                <a:latin typeface="Arial"/>
                <a:cs typeface="Arial"/>
              </a:rPr>
              <a:t>R</a:t>
            </a:r>
            <a:r>
              <a:rPr dirty="0" sz="650" spc="-35">
                <a:latin typeface="Arial"/>
                <a:cs typeface="Arial"/>
              </a:rPr>
              <a:t>1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universi</a:t>
            </a:r>
            <a:r>
              <a:rPr dirty="0" sz="650" spc="-30">
                <a:latin typeface="Arial"/>
                <a:cs typeface="Arial"/>
              </a:rPr>
              <a:t>t</a:t>
            </a:r>
            <a:r>
              <a:rPr dirty="0" sz="650" spc="-25">
                <a:latin typeface="Arial"/>
                <a:cs typeface="Arial"/>
              </a:rPr>
              <a:t>y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74.08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029" y="1279055"/>
            <a:ext cx="988060" cy="126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10">
                <a:latin typeface="Arial"/>
                <a:cs typeface="Arial"/>
              </a:rPr>
              <a:t>all </a:t>
            </a:r>
            <a:r>
              <a:rPr dirty="0" sz="650" spc="-15">
                <a:latin typeface="Arial"/>
                <a:cs typeface="Arial"/>
              </a:rPr>
              <a:t>other </a:t>
            </a:r>
            <a:r>
              <a:rPr dirty="0" sz="650" spc="-45">
                <a:latin typeface="Arial"/>
                <a:cs typeface="Arial"/>
              </a:rPr>
              <a:t>US </a:t>
            </a:r>
            <a:r>
              <a:rPr dirty="0" sz="650" spc="-20">
                <a:latin typeface="Arial"/>
                <a:cs typeface="Arial"/>
              </a:rPr>
              <a:t>university</a:t>
            </a:r>
            <a:r>
              <a:rPr dirty="0" sz="650" spc="105">
                <a:latin typeface="Arial"/>
                <a:cs typeface="Arial"/>
              </a:rPr>
              <a:t> </a:t>
            </a:r>
            <a:r>
              <a:rPr dirty="0" sz="650" spc="-35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029" y="1379463"/>
            <a:ext cx="1094740" cy="126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0905" algn="l"/>
              </a:tabLst>
            </a:pPr>
            <a:r>
              <a:rPr dirty="0" sz="650" spc="-55">
                <a:latin typeface="Arial"/>
                <a:cs typeface="Arial"/>
              </a:rPr>
              <a:t>rese</a:t>
            </a:r>
            <a:r>
              <a:rPr dirty="0" sz="650" spc="-75">
                <a:latin typeface="Arial"/>
                <a:cs typeface="Arial"/>
              </a:rPr>
              <a:t>a</a:t>
            </a:r>
            <a:r>
              <a:rPr dirty="0" sz="650" spc="-20">
                <a:latin typeface="Arial"/>
                <a:cs typeface="Arial"/>
              </a:rPr>
              <a:t>rc</a:t>
            </a:r>
            <a:r>
              <a:rPr dirty="0" sz="650" spc="-20">
                <a:latin typeface="Arial"/>
                <a:cs typeface="Arial"/>
              </a:rPr>
              <a:t>h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55">
                <a:latin typeface="Arial"/>
                <a:cs typeface="Arial"/>
              </a:rPr>
              <a:t>o</a:t>
            </a:r>
            <a:r>
              <a:rPr dirty="0" sz="650" spc="-15">
                <a:latin typeface="Arial"/>
                <a:cs typeface="Arial"/>
              </a:rPr>
              <a:t>r</a:t>
            </a:r>
            <a:r>
              <a:rPr dirty="0" sz="650" spc="-15">
                <a:latin typeface="Arial"/>
                <a:cs typeface="Arial"/>
              </a:rPr>
              <a:t>g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10">
                <a:latin typeface="Arial"/>
                <a:cs typeface="Arial"/>
              </a:rPr>
              <a:t>i</a:t>
            </a:r>
            <a:r>
              <a:rPr dirty="0" sz="650" spc="-10">
                <a:latin typeface="Arial"/>
                <a:cs typeface="Arial"/>
              </a:rPr>
              <a:t>n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50">
                <a:latin typeface="Arial"/>
                <a:cs typeface="Arial"/>
              </a:rPr>
              <a:t>U</a:t>
            </a:r>
            <a:r>
              <a:rPr dirty="0" sz="650" spc="-40">
                <a:latin typeface="Arial"/>
                <a:cs typeface="Arial"/>
              </a:rPr>
              <a:t>S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-30">
                <a:latin typeface="Arial"/>
                <a:cs typeface="Arial"/>
              </a:rPr>
              <a:t>11.67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029" y="1479870"/>
            <a:ext cx="1052830" cy="126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0905" algn="l"/>
              </a:tabLst>
            </a:pPr>
            <a:r>
              <a:rPr dirty="0" sz="650" spc="-10">
                <a:latin typeface="Arial"/>
                <a:cs typeface="Arial"/>
              </a:rPr>
              <a:t>f</a:t>
            </a:r>
            <a:r>
              <a:rPr dirty="0" sz="650" spc="-30">
                <a:latin typeface="Arial"/>
                <a:cs typeface="Arial"/>
              </a:rPr>
              <a:t>o</a:t>
            </a:r>
            <a:r>
              <a:rPr dirty="0" sz="650" spc="-25">
                <a:latin typeface="Arial"/>
                <a:cs typeface="Arial"/>
              </a:rPr>
              <a:t>reig</a:t>
            </a:r>
            <a:r>
              <a:rPr dirty="0" sz="650" spc="-25">
                <a:latin typeface="Arial"/>
                <a:cs typeface="Arial"/>
              </a:rPr>
              <a:t>n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institut</a:t>
            </a:r>
            <a:r>
              <a:rPr dirty="0" sz="650">
                <a:latin typeface="Arial"/>
                <a:cs typeface="Arial"/>
              </a:rPr>
              <a:t>e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-25">
                <a:latin typeface="Arial"/>
                <a:cs typeface="Arial"/>
              </a:rPr>
              <a:t>6.31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5951" y="1178648"/>
            <a:ext cx="216535" cy="427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5.08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73.04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3.24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2.87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4690" y="1178648"/>
            <a:ext cx="216535" cy="427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6.37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25">
                <a:latin typeface="Arial"/>
                <a:cs typeface="Arial"/>
              </a:rPr>
              <a:t>4.13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67.91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3.78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7878" y="1178648"/>
            <a:ext cx="216535" cy="427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8.21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25">
                <a:latin typeface="Arial"/>
                <a:cs typeface="Arial"/>
              </a:rPr>
              <a:t>4.57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4.86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77.87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68440" y="1178648"/>
            <a:ext cx="216535" cy="427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6.26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25">
                <a:latin typeface="Arial"/>
                <a:cs typeface="Arial"/>
              </a:rPr>
              <a:t>8.26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latin typeface="Arial"/>
                <a:cs typeface="Arial"/>
              </a:rPr>
              <a:t>12.32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9.17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6530" y="1708448"/>
            <a:ext cx="4355465" cy="0"/>
          </a:xfrm>
          <a:custGeom>
            <a:avLst/>
            <a:gdLst/>
            <a:ahLst/>
            <a:cxnLst/>
            <a:rect l="l" t="t" r="r" b="b"/>
            <a:pathLst>
              <a:path w="4355465" h="0">
                <a:moveTo>
                  <a:pt x="0" y="0"/>
                </a:moveTo>
                <a:lnTo>
                  <a:pt x="4354985" y="0"/>
                </a:lnTo>
              </a:path>
            </a:pathLst>
          </a:custGeom>
          <a:ln w="3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3830" y="1580286"/>
            <a:ext cx="4380865" cy="22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  <a:tabLst>
                <a:tab pos="941069" algn="l"/>
                <a:tab pos="1494790" algn="l"/>
                <a:tab pos="2372995" algn="l"/>
                <a:tab pos="3116580" algn="l"/>
                <a:tab pos="3766820" algn="l"/>
              </a:tabLst>
            </a:pPr>
            <a:r>
              <a:rPr dirty="0" sz="650" spc="-20">
                <a:latin typeface="Arial"/>
                <a:cs typeface="Arial"/>
              </a:rPr>
              <a:t>private</a:t>
            </a:r>
            <a:r>
              <a:rPr dirty="0" sz="650" spc="4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institute	</a:t>
            </a:r>
            <a:r>
              <a:rPr dirty="0" sz="650" spc="-25">
                <a:latin typeface="Arial"/>
                <a:cs typeface="Arial"/>
              </a:rPr>
              <a:t>6.17	2.54	6.89	7.01	</a:t>
            </a: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77.39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4367530" algn="l"/>
              </a:tabLst>
            </a:pPr>
            <a:r>
              <a:rPr dirty="0" u="sng" sz="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panel  </a:t>
            </a:r>
            <a:r>
              <a:rPr dirty="0" u="sng" sz="65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b.  </a:t>
            </a:r>
            <a:r>
              <a:rPr dirty="0" u="sng" sz="65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cohorts </a:t>
            </a:r>
            <a:r>
              <a:rPr dirty="0" u="sng" sz="6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 </a:t>
            </a:r>
            <a:r>
              <a:rPr dirty="0" u="sng" sz="65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07  and  08</a:t>
            </a:r>
            <a:r>
              <a:rPr dirty="0" u="sng" sz="650" spc="-9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5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(good cohorts)	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029" y="1787794"/>
            <a:ext cx="1094740" cy="126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0905" algn="l"/>
              </a:tabLst>
            </a:pPr>
            <a:r>
              <a:rPr dirty="0" sz="650" spc="-50">
                <a:latin typeface="Arial"/>
                <a:cs typeface="Arial"/>
              </a:rPr>
              <a:t>R</a:t>
            </a:r>
            <a:r>
              <a:rPr dirty="0" sz="650" spc="-35">
                <a:latin typeface="Arial"/>
                <a:cs typeface="Arial"/>
              </a:rPr>
              <a:t>1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universi</a:t>
            </a:r>
            <a:r>
              <a:rPr dirty="0" sz="650" spc="-30">
                <a:latin typeface="Arial"/>
                <a:cs typeface="Arial"/>
              </a:rPr>
              <a:t>t</a:t>
            </a:r>
            <a:r>
              <a:rPr dirty="0" sz="650" spc="-25">
                <a:latin typeface="Arial"/>
                <a:cs typeface="Arial"/>
              </a:rPr>
              <a:t>y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74.78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029" y="1888201"/>
            <a:ext cx="1052830" cy="126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10">
                <a:latin typeface="Arial"/>
                <a:cs typeface="Arial"/>
              </a:rPr>
              <a:t>all </a:t>
            </a:r>
            <a:r>
              <a:rPr dirty="0" sz="650" spc="-15">
                <a:latin typeface="Arial"/>
                <a:cs typeface="Arial"/>
              </a:rPr>
              <a:t>other </a:t>
            </a:r>
            <a:r>
              <a:rPr dirty="0" sz="650" spc="-45">
                <a:latin typeface="Arial"/>
                <a:cs typeface="Arial"/>
              </a:rPr>
              <a:t>US </a:t>
            </a:r>
            <a:r>
              <a:rPr dirty="0" sz="650" spc="-20">
                <a:latin typeface="Arial"/>
                <a:cs typeface="Arial"/>
              </a:rPr>
              <a:t>university</a:t>
            </a:r>
            <a:r>
              <a:rPr dirty="0" sz="650" spc="105">
                <a:latin typeface="Arial"/>
                <a:cs typeface="Arial"/>
              </a:rPr>
              <a:t> </a:t>
            </a:r>
            <a:r>
              <a:rPr dirty="0" sz="650" spc="-25">
                <a:latin typeface="Arial"/>
                <a:cs typeface="Arial"/>
              </a:rPr>
              <a:t>8.73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4029" y="1988608"/>
            <a:ext cx="1094740" cy="126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0905" algn="l"/>
              </a:tabLst>
            </a:pPr>
            <a:r>
              <a:rPr dirty="0" sz="650" spc="-55">
                <a:latin typeface="Arial"/>
                <a:cs typeface="Arial"/>
              </a:rPr>
              <a:t>rese</a:t>
            </a:r>
            <a:r>
              <a:rPr dirty="0" sz="650" spc="-75">
                <a:latin typeface="Arial"/>
                <a:cs typeface="Arial"/>
              </a:rPr>
              <a:t>a</a:t>
            </a:r>
            <a:r>
              <a:rPr dirty="0" sz="650" spc="-20">
                <a:latin typeface="Arial"/>
                <a:cs typeface="Arial"/>
              </a:rPr>
              <a:t>rc</a:t>
            </a:r>
            <a:r>
              <a:rPr dirty="0" sz="650" spc="-20">
                <a:latin typeface="Arial"/>
                <a:cs typeface="Arial"/>
              </a:rPr>
              <a:t>h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55">
                <a:latin typeface="Arial"/>
                <a:cs typeface="Arial"/>
              </a:rPr>
              <a:t>o</a:t>
            </a:r>
            <a:r>
              <a:rPr dirty="0" sz="650" spc="-15">
                <a:latin typeface="Arial"/>
                <a:cs typeface="Arial"/>
              </a:rPr>
              <a:t>r</a:t>
            </a:r>
            <a:r>
              <a:rPr dirty="0" sz="650" spc="-15">
                <a:latin typeface="Arial"/>
                <a:cs typeface="Arial"/>
              </a:rPr>
              <a:t>g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10">
                <a:latin typeface="Arial"/>
                <a:cs typeface="Arial"/>
              </a:rPr>
              <a:t>i</a:t>
            </a:r>
            <a:r>
              <a:rPr dirty="0" sz="650" spc="-10">
                <a:latin typeface="Arial"/>
                <a:cs typeface="Arial"/>
              </a:rPr>
              <a:t>n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50">
                <a:latin typeface="Arial"/>
                <a:cs typeface="Arial"/>
              </a:rPr>
              <a:t>U</a:t>
            </a:r>
            <a:r>
              <a:rPr dirty="0" sz="650" spc="-40">
                <a:latin typeface="Arial"/>
                <a:cs typeface="Arial"/>
              </a:rPr>
              <a:t>S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-30">
                <a:latin typeface="Arial"/>
                <a:cs typeface="Arial"/>
              </a:rPr>
              <a:t>10.34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029" y="2089015"/>
            <a:ext cx="1052830" cy="126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0905" algn="l"/>
              </a:tabLst>
            </a:pPr>
            <a:r>
              <a:rPr dirty="0" sz="650" spc="-10">
                <a:latin typeface="Arial"/>
                <a:cs typeface="Arial"/>
              </a:rPr>
              <a:t>f</a:t>
            </a:r>
            <a:r>
              <a:rPr dirty="0" sz="650" spc="-30">
                <a:latin typeface="Arial"/>
                <a:cs typeface="Arial"/>
              </a:rPr>
              <a:t>o</a:t>
            </a:r>
            <a:r>
              <a:rPr dirty="0" sz="650" spc="-25">
                <a:latin typeface="Arial"/>
                <a:cs typeface="Arial"/>
              </a:rPr>
              <a:t>reig</a:t>
            </a:r>
            <a:r>
              <a:rPr dirty="0" sz="650" spc="-25">
                <a:latin typeface="Arial"/>
                <a:cs typeface="Arial"/>
              </a:rPr>
              <a:t>n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institut</a:t>
            </a:r>
            <a:r>
              <a:rPr dirty="0" sz="650">
                <a:latin typeface="Arial"/>
                <a:cs typeface="Arial"/>
              </a:rPr>
              <a:t>e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-25">
                <a:latin typeface="Arial"/>
                <a:cs typeface="Arial"/>
              </a:rPr>
              <a:t>7.36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95951" y="1787794"/>
            <a:ext cx="216535" cy="427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3.04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77.78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2.59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1.84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74690" y="1787794"/>
            <a:ext cx="216535" cy="427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6.96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25">
                <a:latin typeface="Arial"/>
                <a:cs typeface="Arial"/>
              </a:rPr>
              <a:t>1.59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69.83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0.61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7878" y="1787794"/>
            <a:ext cx="216535" cy="427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9.57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25">
                <a:latin typeface="Arial"/>
                <a:cs typeface="Arial"/>
              </a:rPr>
              <a:t>3.97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5.17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77.91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68440" y="1787794"/>
            <a:ext cx="216535" cy="427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5.65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25">
                <a:latin typeface="Arial"/>
                <a:cs typeface="Arial"/>
              </a:rPr>
              <a:t>7.94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latin typeface="Arial"/>
                <a:cs typeface="Arial"/>
              </a:rPr>
              <a:t>12.07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latin typeface="Arial"/>
                <a:cs typeface="Arial"/>
              </a:rPr>
              <a:t>12.27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6530" y="2317594"/>
            <a:ext cx="4355465" cy="0"/>
          </a:xfrm>
          <a:custGeom>
            <a:avLst/>
            <a:gdLst/>
            <a:ahLst/>
            <a:cxnLst/>
            <a:rect l="l" t="t" r="r" b="b"/>
            <a:pathLst>
              <a:path w="4355465" h="0">
                <a:moveTo>
                  <a:pt x="0" y="0"/>
                </a:moveTo>
                <a:lnTo>
                  <a:pt x="4354985" y="0"/>
                </a:lnTo>
              </a:path>
            </a:pathLst>
          </a:custGeom>
          <a:ln w="3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3830" y="2189431"/>
            <a:ext cx="4380865" cy="22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  <a:tabLst>
                <a:tab pos="941069" algn="l"/>
                <a:tab pos="1494790" algn="l"/>
                <a:tab pos="2372995" algn="l"/>
                <a:tab pos="3116580" algn="l"/>
                <a:tab pos="3766820" algn="l"/>
              </a:tabLst>
            </a:pPr>
            <a:r>
              <a:rPr dirty="0" sz="650" spc="-20">
                <a:latin typeface="Arial"/>
                <a:cs typeface="Arial"/>
              </a:rPr>
              <a:t>private</a:t>
            </a:r>
            <a:r>
              <a:rPr dirty="0" sz="650" spc="4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institute	</a:t>
            </a:r>
            <a:r>
              <a:rPr dirty="0" sz="650" spc="-25">
                <a:latin typeface="Arial"/>
                <a:cs typeface="Arial"/>
              </a:rPr>
              <a:t>5.94	1.83	9.13	7.31	</a:t>
            </a:r>
            <a:r>
              <a:rPr dirty="0" sz="650" spc="-25">
                <a:solidFill>
                  <a:srgbClr val="0000FF"/>
                </a:solidFill>
                <a:latin typeface="Arial"/>
                <a:cs typeface="Arial"/>
              </a:rPr>
              <a:t>75.8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4367530" algn="l"/>
              </a:tabLst>
            </a:pPr>
            <a:r>
              <a:rPr dirty="0" u="sng" sz="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panel  </a:t>
            </a:r>
            <a:r>
              <a:rPr dirty="0" u="sng" sz="65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c.  </a:t>
            </a:r>
            <a:r>
              <a:rPr dirty="0" u="sng" sz="65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cohorts </a:t>
            </a:r>
            <a:r>
              <a:rPr dirty="0" u="sng" sz="65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 </a:t>
            </a:r>
            <a:r>
              <a:rPr dirty="0" u="sng" sz="65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10  and  11</a:t>
            </a:r>
            <a:r>
              <a:rPr dirty="0" u="sng" sz="650" spc="-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5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(bad </a:t>
            </a:r>
            <a:r>
              <a:rPr dirty="0" u="sng" sz="65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cohorts)	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4029" y="2396939"/>
            <a:ext cx="1094740" cy="126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0905" algn="l"/>
              </a:tabLst>
            </a:pPr>
            <a:r>
              <a:rPr dirty="0" sz="650" spc="-50">
                <a:latin typeface="Arial"/>
                <a:cs typeface="Arial"/>
              </a:rPr>
              <a:t>R</a:t>
            </a:r>
            <a:r>
              <a:rPr dirty="0" sz="650" spc="-35">
                <a:latin typeface="Arial"/>
                <a:cs typeface="Arial"/>
              </a:rPr>
              <a:t>1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20">
                <a:latin typeface="Arial"/>
                <a:cs typeface="Arial"/>
              </a:rPr>
              <a:t>universi</a:t>
            </a:r>
            <a:r>
              <a:rPr dirty="0" sz="650" spc="-30">
                <a:latin typeface="Arial"/>
                <a:cs typeface="Arial"/>
              </a:rPr>
              <a:t>t</a:t>
            </a:r>
            <a:r>
              <a:rPr dirty="0" sz="650" spc="-25">
                <a:latin typeface="Arial"/>
                <a:cs typeface="Arial"/>
              </a:rPr>
              <a:t>y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74.21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4029" y="2497346"/>
            <a:ext cx="1052830" cy="126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10">
                <a:latin typeface="Arial"/>
                <a:cs typeface="Arial"/>
              </a:rPr>
              <a:t>all </a:t>
            </a:r>
            <a:r>
              <a:rPr dirty="0" sz="650" spc="-15">
                <a:latin typeface="Arial"/>
                <a:cs typeface="Arial"/>
              </a:rPr>
              <a:t>other </a:t>
            </a:r>
            <a:r>
              <a:rPr dirty="0" sz="650" spc="-45">
                <a:latin typeface="Arial"/>
                <a:cs typeface="Arial"/>
              </a:rPr>
              <a:t>US </a:t>
            </a:r>
            <a:r>
              <a:rPr dirty="0" sz="650" spc="-20">
                <a:latin typeface="Arial"/>
                <a:cs typeface="Arial"/>
              </a:rPr>
              <a:t>university</a:t>
            </a:r>
            <a:r>
              <a:rPr dirty="0" sz="650" spc="105">
                <a:latin typeface="Arial"/>
                <a:cs typeface="Arial"/>
              </a:rPr>
              <a:t> </a:t>
            </a:r>
            <a:r>
              <a:rPr dirty="0" sz="650" spc="-25">
                <a:latin typeface="Arial"/>
                <a:cs typeface="Arial"/>
              </a:rPr>
              <a:t>8.89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4029" y="2597754"/>
            <a:ext cx="1052830" cy="126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0905" algn="l"/>
              </a:tabLst>
            </a:pPr>
            <a:r>
              <a:rPr dirty="0" sz="650" spc="-55">
                <a:latin typeface="Arial"/>
                <a:cs typeface="Arial"/>
              </a:rPr>
              <a:t>rese</a:t>
            </a:r>
            <a:r>
              <a:rPr dirty="0" sz="650" spc="-75">
                <a:latin typeface="Arial"/>
                <a:cs typeface="Arial"/>
              </a:rPr>
              <a:t>a</a:t>
            </a:r>
            <a:r>
              <a:rPr dirty="0" sz="650" spc="-20">
                <a:latin typeface="Arial"/>
                <a:cs typeface="Arial"/>
              </a:rPr>
              <a:t>rc</a:t>
            </a:r>
            <a:r>
              <a:rPr dirty="0" sz="650" spc="-20">
                <a:latin typeface="Arial"/>
                <a:cs typeface="Arial"/>
              </a:rPr>
              <a:t>h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55">
                <a:latin typeface="Arial"/>
                <a:cs typeface="Arial"/>
              </a:rPr>
              <a:t>o</a:t>
            </a:r>
            <a:r>
              <a:rPr dirty="0" sz="650" spc="-15">
                <a:latin typeface="Arial"/>
                <a:cs typeface="Arial"/>
              </a:rPr>
              <a:t>r</a:t>
            </a:r>
            <a:r>
              <a:rPr dirty="0" sz="650" spc="-15">
                <a:latin typeface="Arial"/>
                <a:cs typeface="Arial"/>
              </a:rPr>
              <a:t>g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10">
                <a:latin typeface="Arial"/>
                <a:cs typeface="Arial"/>
              </a:rPr>
              <a:t>i</a:t>
            </a:r>
            <a:r>
              <a:rPr dirty="0" sz="650" spc="-10">
                <a:latin typeface="Arial"/>
                <a:cs typeface="Arial"/>
              </a:rPr>
              <a:t>n</a:t>
            </a:r>
            <a:r>
              <a:rPr dirty="0" sz="650" spc="35">
                <a:latin typeface="Arial"/>
                <a:cs typeface="Arial"/>
              </a:rPr>
              <a:t> </a:t>
            </a:r>
            <a:r>
              <a:rPr dirty="0" sz="650" spc="-50">
                <a:latin typeface="Arial"/>
                <a:cs typeface="Arial"/>
              </a:rPr>
              <a:t>U</a:t>
            </a:r>
            <a:r>
              <a:rPr dirty="0" sz="650" spc="-40">
                <a:latin typeface="Arial"/>
                <a:cs typeface="Arial"/>
              </a:rPr>
              <a:t>S</a:t>
            </a:r>
            <a:r>
              <a:rPr dirty="0" sz="650">
                <a:latin typeface="Arial"/>
                <a:cs typeface="Arial"/>
              </a:rPr>
              <a:t>	</a:t>
            </a:r>
            <a:r>
              <a:rPr dirty="0" sz="650" spc="-25">
                <a:latin typeface="Arial"/>
                <a:cs typeface="Arial"/>
              </a:rPr>
              <a:t>11.8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4029" y="2698161"/>
            <a:ext cx="575310" cy="226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dirty="0" sz="650" spc="-25">
                <a:latin typeface="Arial"/>
                <a:cs typeface="Arial"/>
              </a:rPr>
              <a:t>foreign </a:t>
            </a:r>
            <a:r>
              <a:rPr dirty="0" sz="650" spc="-5">
                <a:latin typeface="Arial"/>
                <a:cs typeface="Arial"/>
              </a:rPr>
              <a:t>institute  </a:t>
            </a:r>
            <a:r>
              <a:rPr dirty="0" sz="650" spc="-20">
                <a:latin typeface="Arial"/>
                <a:cs typeface="Arial"/>
              </a:rPr>
              <a:t>private</a:t>
            </a:r>
            <a:r>
              <a:rPr dirty="0" sz="650" spc="-1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institute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2501" y="2698161"/>
            <a:ext cx="174625" cy="226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8.48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25">
                <a:latin typeface="Arial"/>
                <a:cs typeface="Arial"/>
              </a:rPr>
              <a:t>4.68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95951" y="2396939"/>
            <a:ext cx="216535" cy="527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4.74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76.67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2.25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3.57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2.92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74690" y="2396939"/>
            <a:ext cx="216535" cy="527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6.32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25">
                <a:latin typeface="Arial"/>
                <a:cs typeface="Arial"/>
              </a:rPr>
              <a:t>5.57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64.04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3.57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latin typeface="Arial"/>
                <a:cs typeface="Arial"/>
              </a:rPr>
              <a:t>10.53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7878" y="2396939"/>
            <a:ext cx="216535" cy="527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5.79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25">
                <a:latin typeface="Arial"/>
                <a:cs typeface="Arial"/>
              </a:rPr>
              <a:t>1.11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6.18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76.34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5.85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68440" y="2396939"/>
            <a:ext cx="216535" cy="527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latin typeface="Arial"/>
                <a:cs typeface="Arial"/>
              </a:rPr>
              <a:t>8.95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 spc="-25">
                <a:latin typeface="Arial"/>
                <a:cs typeface="Arial"/>
              </a:rPr>
              <a:t>7.78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latin typeface="Arial"/>
                <a:cs typeface="Arial"/>
              </a:rPr>
              <a:t>15.73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25">
                <a:latin typeface="Arial"/>
                <a:cs typeface="Arial"/>
              </a:rPr>
              <a:t>8.04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650" spc="-30">
                <a:solidFill>
                  <a:srgbClr val="0000FF"/>
                </a:solidFill>
                <a:latin typeface="Arial"/>
                <a:cs typeface="Arial"/>
              </a:rPr>
              <a:t>76.02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6530" y="2926739"/>
            <a:ext cx="4355465" cy="0"/>
          </a:xfrm>
          <a:custGeom>
            <a:avLst/>
            <a:gdLst/>
            <a:ahLst/>
            <a:cxnLst/>
            <a:rect l="l" t="t" r="r" b="b"/>
            <a:pathLst>
              <a:path w="4355465" h="0">
                <a:moveTo>
                  <a:pt x="0" y="0"/>
                </a:moveTo>
                <a:lnTo>
                  <a:pt x="4354985" y="0"/>
                </a:lnTo>
              </a:path>
            </a:pathLst>
          </a:custGeom>
          <a:ln w="3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6530" y="2946821"/>
            <a:ext cx="4355465" cy="0"/>
          </a:xfrm>
          <a:custGeom>
            <a:avLst/>
            <a:gdLst/>
            <a:ahLst/>
            <a:cxnLst/>
            <a:rect l="l" t="t" r="r" b="b"/>
            <a:pathLst>
              <a:path w="4355465" h="0">
                <a:moveTo>
                  <a:pt x="0" y="0"/>
                </a:moveTo>
                <a:lnTo>
                  <a:pt x="4354985" y="0"/>
                </a:lnTo>
              </a:path>
            </a:pathLst>
          </a:custGeom>
          <a:ln w="3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64029" y="2939142"/>
            <a:ext cx="3862070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>
                <a:latin typeface="Arial"/>
                <a:cs typeface="Arial"/>
              </a:rPr>
              <a:t>Each </a:t>
            </a:r>
            <a:r>
              <a:rPr dirty="0" sz="500" spc="5">
                <a:latin typeface="Arial"/>
                <a:cs typeface="Arial"/>
              </a:rPr>
              <a:t>row </a:t>
            </a:r>
            <a:r>
              <a:rPr dirty="0" sz="500">
                <a:latin typeface="Arial"/>
                <a:cs typeface="Arial"/>
              </a:rPr>
              <a:t>calculates </a:t>
            </a:r>
            <a:r>
              <a:rPr dirty="0" sz="500" spc="10">
                <a:latin typeface="Arial"/>
                <a:cs typeface="Arial"/>
              </a:rPr>
              <a:t>the transition </a:t>
            </a:r>
            <a:r>
              <a:rPr dirty="0" sz="500">
                <a:latin typeface="Arial"/>
                <a:cs typeface="Arial"/>
              </a:rPr>
              <a:t>probabilities </a:t>
            </a:r>
            <a:r>
              <a:rPr dirty="0" sz="500" spc="15">
                <a:latin typeface="Arial"/>
                <a:cs typeface="Arial"/>
              </a:rPr>
              <a:t>from </a:t>
            </a:r>
            <a:r>
              <a:rPr dirty="0" sz="500" spc="10">
                <a:latin typeface="Arial"/>
                <a:cs typeface="Arial"/>
              </a:rPr>
              <a:t>the </a:t>
            </a:r>
            <a:r>
              <a:rPr dirty="0" sz="500" spc="20">
                <a:latin typeface="Arial"/>
                <a:cs typeface="Arial"/>
              </a:rPr>
              <a:t>initial </a:t>
            </a:r>
            <a:r>
              <a:rPr dirty="0" sz="500" spc="10">
                <a:latin typeface="Arial"/>
                <a:cs typeface="Arial"/>
              </a:rPr>
              <a:t>occupation </a:t>
            </a:r>
            <a:r>
              <a:rPr dirty="0" sz="500" spc="30">
                <a:latin typeface="Arial"/>
                <a:cs typeface="Arial"/>
              </a:rPr>
              <a:t>to </a:t>
            </a:r>
            <a:r>
              <a:rPr dirty="0" sz="500" spc="10">
                <a:latin typeface="Arial"/>
                <a:cs typeface="Arial"/>
              </a:rPr>
              <a:t>the occupation </a:t>
            </a:r>
            <a:r>
              <a:rPr dirty="0" sz="500" spc="5">
                <a:latin typeface="Arial"/>
                <a:cs typeface="Arial"/>
              </a:rPr>
              <a:t>working </a:t>
            </a:r>
            <a:r>
              <a:rPr dirty="0" sz="500" spc="25">
                <a:latin typeface="Arial"/>
                <a:cs typeface="Arial"/>
              </a:rPr>
              <a:t>at </a:t>
            </a:r>
            <a:r>
              <a:rPr dirty="0" sz="500">
                <a:latin typeface="Arial"/>
                <a:cs typeface="Arial"/>
              </a:rPr>
              <a:t>9 </a:t>
            </a:r>
            <a:r>
              <a:rPr dirty="0" sz="500" spc="-20">
                <a:latin typeface="Arial"/>
                <a:cs typeface="Arial"/>
              </a:rPr>
              <a:t>years </a:t>
            </a:r>
            <a:r>
              <a:rPr dirty="0" sz="500" spc="15">
                <a:latin typeface="Arial"/>
                <a:cs typeface="Arial"/>
              </a:rPr>
              <a:t>after</a:t>
            </a:r>
            <a:r>
              <a:rPr dirty="0" sz="500" spc="30">
                <a:latin typeface="Arial"/>
                <a:cs typeface="Arial"/>
              </a:rPr>
              <a:t> </a:t>
            </a:r>
            <a:r>
              <a:rPr dirty="0" sz="500" spc="10">
                <a:latin typeface="Arial"/>
                <a:cs typeface="Arial"/>
              </a:rPr>
              <a:t>graduation.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31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90">
                <a:solidFill>
                  <a:srgbClr val="FFF200"/>
                </a:solidFill>
              </a:rPr>
              <a:t>Robustness</a:t>
            </a:r>
            <a:r>
              <a:rPr dirty="0" sz="1400" spc="75">
                <a:solidFill>
                  <a:srgbClr val="FFF200"/>
                </a:solidFill>
              </a:rPr>
              <a:t> </a:t>
            </a:r>
            <a:r>
              <a:rPr dirty="0" sz="1400" spc="-90">
                <a:solidFill>
                  <a:srgbClr val="FFF200"/>
                </a:solidFill>
              </a:rPr>
              <a:t>Check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8687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641614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705" y="2217991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6877" y="709795"/>
            <a:ext cx="4051935" cy="21209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414655">
              <a:lnSpc>
                <a:spcPts val="1100"/>
              </a:lnSpc>
              <a:spcBef>
                <a:spcPts val="215"/>
              </a:spcBef>
            </a:pPr>
            <a:r>
              <a:rPr dirty="0" sz="1000" spc="-25">
                <a:latin typeface="Arial"/>
                <a:cs typeface="Arial"/>
              </a:rPr>
              <a:t>In the </a:t>
            </a:r>
            <a:r>
              <a:rPr dirty="0" sz="1000" spc="-60">
                <a:latin typeface="Arial"/>
                <a:cs typeface="Arial"/>
              </a:rPr>
              <a:t>analysis </a:t>
            </a:r>
            <a:r>
              <a:rPr dirty="0" sz="1000" spc="-55">
                <a:latin typeface="Arial"/>
                <a:cs typeface="Arial"/>
              </a:rPr>
              <a:t>above, </a:t>
            </a:r>
            <a:r>
              <a:rPr dirty="0" sz="1000" spc="-90">
                <a:latin typeface="Arial"/>
                <a:cs typeface="Arial"/>
              </a:rPr>
              <a:t>assume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50">
                <a:latin typeface="Arial"/>
                <a:cs typeface="Arial"/>
              </a:rPr>
              <a:t>macroeconomic </a:t>
            </a:r>
            <a:r>
              <a:rPr dirty="0" sz="1000" spc="-35">
                <a:latin typeface="Arial"/>
                <a:cs typeface="Arial"/>
              </a:rPr>
              <a:t>conditions </a:t>
            </a:r>
            <a:r>
              <a:rPr dirty="0" sz="1000" spc="-5">
                <a:latin typeface="Arial"/>
                <a:cs typeface="Arial"/>
              </a:rPr>
              <a:t>at  </a:t>
            </a:r>
            <a:r>
              <a:rPr dirty="0" sz="1000" spc="-30">
                <a:latin typeface="Arial"/>
                <a:cs typeface="Arial"/>
              </a:rPr>
              <a:t>graduation </a:t>
            </a:r>
            <a:r>
              <a:rPr dirty="0" sz="1000" spc="-60">
                <a:latin typeface="Arial"/>
                <a:cs typeface="Arial"/>
              </a:rPr>
              <a:t>represent </a:t>
            </a:r>
            <a:r>
              <a:rPr dirty="0" sz="1000" spc="-65">
                <a:latin typeface="Arial"/>
                <a:cs typeface="Arial"/>
              </a:rPr>
              <a:t>an </a:t>
            </a:r>
            <a:r>
              <a:rPr dirty="0" sz="1000" spc="-75">
                <a:latin typeface="Arial"/>
                <a:cs typeface="Arial"/>
              </a:rPr>
              <a:t>exogenous </a:t>
            </a:r>
            <a:r>
              <a:rPr dirty="0" sz="1000" spc="-35">
                <a:latin typeface="Arial"/>
                <a:cs typeface="Arial"/>
              </a:rPr>
              <a:t>labor </a:t>
            </a:r>
            <a:r>
              <a:rPr dirty="0" sz="1000" spc="-65">
                <a:latin typeface="Arial"/>
                <a:cs typeface="Arial"/>
              </a:rPr>
              <a:t>demand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shock</a:t>
            </a:r>
            <a:endParaRPr sz="1000">
              <a:latin typeface="Arial"/>
              <a:cs typeface="Arial"/>
            </a:endParaRPr>
          </a:p>
          <a:p>
            <a:pPr marL="265430" marR="45085" indent="-152400">
              <a:lnSpc>
                <a:spcPct val="101499"/>
              </a:lnSpc>
              <a:spcBef>
                <a:spcPts val="439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55">
                <a:latin typeface="Arial"/>
                <a:cs typeface="Arial"/>
              </a:rPr>
              <a:t>average </a:t>
            </a:r>
            <a:r>
              <a:rPr dirty="0" sz="900" spc="-10">
                <a:latin typeface="Arial"/>
                <a:cs typeface="Arial"/>
              </a:rPr>
              <a:t>quality of </a:t>
            </a:r>
            <a:r>
              <a:rPr dirty="0" sz="900" spc="-40">
                <a:latin typeface="Arial"/>
                <a:cs typeface="Arial"/>
              </a:rPr>
              <a:t>graduates </a:t>
            </a:r>
            <a:r>
              <a:rPr dirty="0" sz="900" spc="-30">
                <a:latin typeface="Arial"/>
                <a:cs typeface="Arial"/>
              </a:rPr>
              <a:t>who </a:t>
            </a:r>
            <a:r>
              <a:rPr dirty="0" sz="900" spc="-40">
                <a:latin typeface="Arial"/>
                <a:cs typeface="Arial"/>
              </a:rPr>
              <a:t>enters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25">
                <a:latin typeface="Arial"/>
                <a:cs typeface="Arial"/>
              </a:rPr>
              <a:t>market </a:t>
            </a:r>
            <a:r>
              <a:rPr dirty="0" sz="900" spc="-40">
                <a:latin typeface="Arial"/>
                <a:cs typeface="Arial"/>
              </a:rPr>
              <a:t>is </a:t>
            </a:r>
            <a:r>
              <a:rPr dirty="0" sz="900">
                <a:latin typeface="Arial"/>
                <a:cs typeface="Arial"/>
              </a:rPr>
              <a:t>not </a:t>
            </a:r>
            <a:r>
              <a:rPr dirty="0" sz="900" spc="-25">
                <a:latin typeface="Arial"/>
                <a:cs typeface="Arial"/>
              </a:rPr>
              <a:t>systematically  </a:t>
            </a:r>
            <a:r>
              <a:rPr dirty="0" sz="900" spc="-45">
                <a:latin typeface="Arial"/>
                <a:cs typeface="Arial"/>
              </a:rPr>
              <a:t>associated </a:t>
            </a:r>
            <a:r>
              <a:rPr dirty="0" sz="900" spc="10">
                <a:latin typeface="Arial"/>
                <a:cs typeface="Arial"/>
              </a:rPr>
              <a:t>with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40">
                <a:latin typeface="Arial"/>
                <a:cs typeface="Arial"/>
              </a:rPr>
              <a:t>economic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conditions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60">
                <a:latin typeface="Arial"/>
                <a:cs typeface="Arial"/>
              </a:rPr>
              <a:t>5 </a:t>
            </a:r>
            <a:r>
              <a:rPr dirty="0" sz="1000" spc="-85">
                <a:latin typeface="Arial"/>
                <a:cs typeface="Arial"/>
              </a:rPr>
              <a:t>years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5">
                <a:latin typeface="Arial"/>
                <a:cs typeface="Arial"/>
              </a:rPr>
              <a:t>study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50">
                <a:latin typeface="Arial"/>
                <a:cs typeface="Arial"/>
              </a:rPr>
              <a:t>arguably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45">
                <a:latin typeface="Arial"/>
                <a:cs typeface="Arial"/>
              </a:rPr>
              <a:t>norm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60">
                <a:latin typeface="Arial"/>
                <a:cs typeface="Arial"/>
              </a:rPr>
              <a:t>economics </a:t>
            </a:r>
            <a:r>
              <a:rPr dirty="0" sz="1000" spc="-20">
                <a:latin typeface="Arial"/>
                <a:cs typeface="Arial"/>
              </a:rPr>
              <a:t>Ph.D.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programs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7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5">
                <a:latin typeface="Arial"/>
                <a:cs typeface="Arial"/>
              </a:rPr>
              <a:t>start </a:t>
            </a:r>
            <a:r>
              <a:rPr dirty="0" sz="900" spc="-60">
                <a:latin typeface="Arial"/>
                <a:cs typeface="Arial"/>
              </a:rPr>
              <a:t>year </a:t>
            </a:r>
            <a:r>
              <a:rPr dirty="0" sz="900" spc="-10">
                <a:latin typeface="Arial"/>
                <a:cs typeface="Arial"/>
              </a:rPr>
              <a:t>of PhD </a:t>
            </a:r>
            <a:r>
              <a:rPr dirty="0" sz="900" spc="-40">
                <a:latin typeface="Arial"/>
                <a:cs typeface="Arial"/>
              </a:rPr>
              <a:t>is </a:t>
            </a:r>
            <a:r>
              <a:rPr dirty="0" sz="900" spc="-5">
                <a:latin typeface="Arial"/>
                <a:cs typeface="Arial"/>
              </a:rPr>
              <a:t>partially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observable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79070">
              <a:lnSpc>
                <a:spcPts val="1100"/>
              </a:lnSpc>
            </a:pPr>
            <a:r>
              <a:rPr dirty="0" sz="1000" spc="-55">
                <a:latin typeface="Arial"/>
                <a:cs typeface="Arial"/>
              </a:rPr>
              <a:t>Examine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effect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the entry </a:t>
            </a:r>
            <a:r>
              <a:rPr dirty="0" sz="1000" spc="-55">
                <a:latin typeface="Arial"/>
                <a:cs typeface="Arial"/>
              </a:rPr>
              <a:t>economic </a:t>
            </a:r>
            <a:r>
              <a:rPr dirty="0" sz="1000" spc="-35">
                <a:latin typeface="Arial"/>
                <a:cs typeface="Arial"/>
              </a:rPr>
              <a:t>conditions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60">
                <a:latin typeface="Arial"/>
                <a:cs typeface="Arial"/>
              </a:rPr>
              <a:t>one’s </a:t>
            </a:r>
            <a:r>
              <a:rPr dirty="0" sz="1000" spc="-55">
                <a:latin typeface="Arial"/>
                <a:cs typeface="Arial"/>
              </a:rPr>
              <a:t>decision </a:t>
            </a:r>
            <a:r>
              <a:rPr dirty="0" sz="1000" spc="10">
                <a:latin typeface="Arial"/>
                <a:cs typeface="Arial"/>
              </a:rPr>
              <a:t>to  </a:t>
            </a:r>
            <a:r>
              <a:rPr dirty="0" sz="1000" spc="-65">
                <a:latin typeface="Arial"/>
                <a:cs typeface="Arial"/>
              </a:rPr>
              <a:t>delay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graduation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5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0">
                <a:latin typeface="Arial"/>
                <a:cs typeface="Arial"/>
              </a:rPr>
              <a:t>individuals </a:t>
            </a:r>
            <a:r>
              <a:rPr dirty="0" sz="900" spc="5">
                <a:latin typeface="Arial"/>
                <a:cs typeface="Arial"/>
              </a:rPr>
              <a:t>tier </a:t>
            </a:r>
            <a:r>
              <a:rPr dirty="0" sz="900" spc="-40">
                <a:latin typeface="Arial"/>
                <a:cs typeface="Arial"/>
              </a:rPr>
              <a:t>1 </a:t>
            </a:r>
            <a:r>
              <a:rPr dirty="0" sz="900" spc="-35">
                <a:latin typeface="Arial"/>
                <a:cs typeface="Arial"/>
              </a:rPr>
              <a:t>programs </a:t>
            </a:r>
            <a:r>
              <a:rPr dirty="0" sz="900" spc="-30">
                <a:latin typeface="Arial"/>
                <a:cs typeface="Arial"/>
              </a:rPr>
              <a:t>would </a:t>
            </a:r>
            <a:r>
              <a:rPr dirty="0" sz="900" spc="-55">
                <a:latin typeface="Arial"/>
                <a:cs typeface="Arial"/>
              </a:rPr>
              <a:t>have </a:t>
            </a:r>
            <a:r>
              <a:rPr dirty="0" sz="900" spc="-45">
                <a:latin typeface="Arial"/>
                <a:cs typeface="Arial"/>
              </a:rPr>
              <a:t>an </a:t>
            </a:r>
            <a:r>
              <a:rPr dirty="0" sz="900" spc="-10">
                <a:latin typeface="Arial"/>
                <a:cs typeface="Arial"/>
              </a:rPr>
              <a:t>option </a:t>
            </a:r>
            <a:r>
              <a:rPr dirty="0" sz="900" spc="20">
                <a:latin typeface="Arial"/>
                <a:cs typeface="Arial"/>
              </a:rPr>
              <a:t>to</a:t>
            </a:r>
            <a:r>
              <a:rPr dirty="0" sz="900" spc="10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delay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0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5">
                <a:latin typeface="Arial"/>
                <a:cs typeface="Arial"/>
              </a:rPr>
              <a:t>revisit the </a:t>
            </a:r>
            <a:r>
              <a:rPr dirty="0" sz="900" spc="-40">
                <a:latin typeface="Arial"/>
                <a:cs typeface="Arial"/>
              </a:rPr>
              <a:t>previous </a:t>
            </a:r>
            <a:r>
              <a:rPr dirty="0" sz="900" spc="-25">
                <a:latin typeface="Arial"/>
                <a:cs typeface="Arial"/>
              </a:rPr>
              <a:t>findings </a:t>
            </a:r>
            <a:r>
              <a:rPr dirty="0" sz="900" spc="-40">
                <a:latin typeface="Arial"/>
                <a:cs typeface="Arial"/>
              </a:rPr>
              <a:t>using </a:t>
            </a:r>
            <a:r>
              <a:rPr dirty="0" sz="900" spc="-20">
                <a:latin typeface="Arial"/>
                <a:cs typeface="Arial"/>
              </a:rPr>
              <a:t>individuals </a:t>
            </a:r>
            <a:r>
              <a:rPr dirty="0" sz="900" spc="-5">
                <a:latin typeface="Arial"/>
                <a:cs typeface="Arial"/>
              </a:rPr>
              <a:t>from </a:t>
            </a:r>
            <a:r>
              <a:rPr dirty="0" sz="900" spc="-20">
                <a:latin typeface="Arial"/>
                <a:cs typeface="Arial"/>
              </a:rPr>
              <a:t>other </a:t>
            </a:r>
            <a:r>
              <a:rPr dirty="0" sz="900" spc="-10">
                <a:latin typeface="Arial"/>
                <a:cs typeface="Arial"/>
              </a:rPr>
              <a:t>than </a:t>
            </a:r>
            <a:r>
              <a:rPr dirty="0" sz="900" spc="5">
                <a:latin typeface="Arial"/>
                <a:cs typeface="Arial"/>
              </a:rPr>
              <a:t>tier </a:t>
            </a:r>
            <a:r>
              <a:rPr dirty="0" sz="900" spc="-40">
                <a:latin typeface="Arial"/>
                <a:cs typeface="Arial"/>
              </a:rPr>
              <a:t>1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programs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32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dirty="0" sz="5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65">
                <a:solidFill>
                  <a:srgbClr val="FFF200"/>
                </a:solidFill>
              </a:rPr>
              <a:t>Table </a:t>
            </a:r>
            <a:r>
              <a:rPr dirty="0" sz="1400" spc="-40">
                <a:solidFill>
                  <a:srgbClr val="FFF200"/>
                </a:solidFill>
              </a:rPr>
              <a:t>7: </a:t>
            </a:r>
            <a:r>
              <a:rPr dirty="0" sz="1400" spc="-30">
                <a:solidFill>
                  <a:srgbClr val="FFF200"/>
                </a:solidFill>
              </a:rPr>
              <a:t>Effect </a:t>
            </a:r>
            <a:r>
              <a:rPr dirty="0" sz="1400" spc="-25">
                <a:solidFill>
                  <a:srgbClr val="FFF200"/>
                </a:solidFill>
              </a:rPr>
              <a:t>of </a:t>
            </a:r>
            <a:r>
              <a:rPr dirty="0" sz="1400" spc="-30">
                <a:solidFill>
                  <a:srgbClr val="FFF200"/>
                </a:solidFill>
              </a:rPr>
              <a:t>entry condition </a:t>
            </a:r>
            <a:r>
              <a:rPr dirty="0" sz="1400" spc="-70">
                <a:solidFill>
                  <a:srgbClr val="FFF200"/>
                </a:solidFill>
              </a:rPr>
              <a:t>on delaying</a:t>
            </a:r>
            <a:r>
              <a:rPr dirty="0" sz="1400" spc="65">
                <a:solidFill>
                  <a:srgbClr val="FFF200"/>
                </a:solidFill>
              </a:rPr>
              <a:t> </a:t>
            </a:r>
            <a:r>
              <a:rPr dirty="0" sz="1400" spc="-45">
                <a:solidFill>
                  <a:srgbClr val="FFF200"/>
                </a:solidFill>
              </a:rPr>
              <a:t>graduation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1215250" y="616821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 h="0">
                <a:moveTo>
                  <a:pt x="0" y="0"/>
                </a:moveTo>
                <a:lnTo>
                  <a:pt x="21774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15250" y="630732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 h="0">
                <a:moveTo>
                  <a:pt x="0" y="0"/>
                </a:moveTo>
                <a:lnTo>
                  <a:pt x="21774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02550" y="598905"/>
            <a:ext cx="2203450" cy="18669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188085" algn="l"/>
                <a:tab pos="1463675" algn="l"/>
                <a:tab pos="1739264" algn="l"/>
                <a:tab pos="2014855" algn="l"/>
              </a:tabLst>
            </a:pPr>
            <a:r>
              <a:rPr dirty="0" u="sng" sz="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4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(1)	(2)	(3)	(4)</a:t>
            </a:r>
            <a:r>
              <a:rPr dirty="0" u="sng" sz="450" spc="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45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95"/>
              </a:spcBef>
              <a:tabLst>
                <a:tab pos="1144270" algn="l"/>
              </a:tabLst>
            </a:pPr>
            <a:r>
              <a:rPr dirty="0" baseline="6172" sz="675" spc="-30">
                <a:latin typeface="Arial"/>
                <a:cs typeface="Arial"/>
              </a:rPr>
              <a:t>unemployment</a:t>
            </a:r>
            <a:r>
              <a:rPr dirty="0" baseline="6172" sz="675" spc="52">
                <a:latin typeface="Arial"/>
                <a:cs typeface="Arial"/>
              </a:rPr>
              <a:t> </a:t>
            </a:r>
            <a:r>
              <a:rPr dirty="0" baseline="6172" sz="675" spc="7">
                <a:latin typeface="Arial"/>
                <a:cs typeface="Arial"/>
              </a:rPr>
              <a:t>(</a:t>
            </a:r>
            <a:r>
              <a:rPr dirty="0" baseline="6172" sz="675" spc="7" i="1">
                <a:latin typeface="Arial"/>
                <a:cs typeface="Arial"/>
              </a:rPr>
              <a:t>β</a:t>
            </a:r>
            <a:r>
              <a:rPr dirty="0" sz="300" spc="5" i="1">
                <a:latin typeface="Arial"/>
                <a:cs typeface="Arial"/>
              </a:rPr>
              <a:t>u</a:t>
            </a:r>
            <a:r>
              <a:rPr dirty="0" sz="300" spc="-45" i="1">
                <a:latin typeface="Arial"/>
                <a:cs typeface="Arial"/>
              </a:rPr>
              <a:t> </a:t>
            </a:r>
            <a:r>
              <a:rPr dirty="0" baseline="6172" sz="675" spc="37">
                <a:latin typeface="Arial"/>
                <a:cs typeface="Arial"/>
              </a:rPr>
              <a:t>)	</a:t>
            </a:r>
            <a:r>
              <a:rPr dirty="0" baseline="6172" sz="675" spc="-30">
                <a:latin typeface="Arial"/>
                <a:cs typeface="Arial"/>
              </a:rPr>
              <a:t>0.0247 0.0485</a:t>
            </a:r>
            <a:r>
              <a:rPr dirty="0" baseline="46296" sz="450" spc="-30" i="1">
                <a:latin typeface="Menlo"/>
                <a:cs typeface="Menlo"/>
              </a:rPr>
              <a:t>∗ </a:t>
            </a:r>
            <a:r>
              <a:rPr dirty="0" baseline="6172" sz="675" spc="-30">
                <a:latin typeface="Arial"/>
                <a:cs typeface="Arial"/>
              </a:rPr>
              <a:t>0.0243</a:t>
            </a:r>
            <a:r>
              <a:rPr dirty="0" baseline="6172" sz="675" spc="-22">
                <a:latin typeface="Arial"/>
                <a:cs typeface="Arial"/>
              </a:rPr>
              <a:t> </a:t>
            </a:r>
            <a:r>
              <a:rPr dirty="0" baseline="6172" sz="675" spc="-30">
                <a:latin typeface="Arial"/>
                <a:cs typeface="Arial"/>
              </a:rPr>
              <a:t>0.0213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7862" y="1736713"/>
            <a:ext cx="507365" cy="4895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50" spc="-10">
                <a:latin typeface="Arial"/>
                <a:cs typeface="Arial"/>
              </a:rPr>
              <a:t>(0.0166)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50" spc="-10">
                <a:latin typeface="Arial"/>
                <a:cs typeface="Arial"/>
              </a:rPr>
              <a:t>(0.0447)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288290">
              <a:lnSpc>
                <a:spcPct val="100000"/>
              </a:lnSpc>
            </a:pPr>
            <a:r>
              <a:rPr dirty="0" sz="450" spc="-10">
                <a:latin typeface="Arial"/>
                <a:cs typeface="Arial"/>
              </a:rPr>
              <a:t>(0.0165)</a:t>
            </a:r>
            <a:endParaRPr sz="45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34628" y="755121"/>
          <a:ext cx="2166620" cy="163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/>
                <a:gridCol w="275590"/>
                <a:gridCol w="275590"/>
                <a:gridCol w="275589"/>
                <a:gridCol w="284479"/>
              </a:tblGrid>
              <a:tr h="106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(0.0136)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(0.0240)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(0.0167)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(0.0159)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9525"/>
                </a:tc>
              </a:tr>
              <a:tr h="98536">
                <a:tc>
                  <a:txBody>
                    <a:bodyPr/>
                    <a:lstStyle/>
                    <a:p>
                      <a:pPr marL="15240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 spc="-25">
                          <a:latin typeface="Arial"/>
                          <a:cs typeface="Arial"/>
                        </a:rPr>
                        <a:t>female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0.0202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0.00958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0.0202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0.0202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</a:tr>
              <a:tr h="98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(0.0149)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(0.0155)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(0.0151)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(0.0148)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</a:tr>
              <a:tr h="98536">
                <a:tc>
                  <a:txBody>
                    <a:bodyPr/>
                    <a:lstStyle/>
                    <a:p>
                      <a:pPr marL="15240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 spc="-35">
                          <a:latin typeface="Arial"/>
                          <a:cs typeface="Arial"/>
                        </a:rPr>
                        <a:t>US </a:t>
                      </a:r>
                      <a:r>
                        <a:rPr dirty="0" sz="450" spc="-25">
                          <a:latin typeface="Arial"/>
                          <a:cs typeface="Arial"/>
                        </a:rPr>
                        <a:t>bachelor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50" spc="-35">
                          <a:latin typeface="Arial"/>
                          <a:cs typeface="Arial"/>
                        </a:rPr>
                        <a:t>degree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-0.0218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-0.0255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-0.0218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-0.0220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</a:tr>
              <a:tr h="98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(0.0356)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(0.0357)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(0.0355)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(0.0355)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</a:tr>
              <a:tr h="98536">
                <a:tc>
                  <a:txBody>
                    <a:bodyPr/>
                    <a:lstStyle/>
                    <a:p>
                      <a:pPr marL="15240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sz="450" spc="-25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450" spc="-5">
                          <a:latin typeface="Arial"/>
                          <a:cs typeface="Arial"/>
                        </a:rPr>
                        <a:t>(rank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50" spc="-15">
                          <a:latin typeface="Arial"/>
                          <a:cs typeface="Arial"/>
                        </a:rPr>
                        <a:t>11–23)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0.0102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8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(0.0282)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8536">
                <a:tc>
                  <a:txBody>
                    <a:bodyPr/>
                    <a:lstStyle/>
                    <a:p>
                      <a:pPr marL="15240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sz="450" spc="-25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450" spc="-5">
                          <a:latin typeface="Arial"/>
                          <a:cs typeface="Arial"/>
                        </a:rPr>
                        <a:t>(rank</a:t>
                      </a:r>
                      <a:r>
                        <a:rPr dirty="0" sz="4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50" spc="-15">
                          <a:latin typeface="Arial"/>
                          <a:cs typeface="Arial"/>
                        </a:rPr>
                        <a:t>24–45)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430"/>
                        </a:lnSpc>
                        <a:spcBef>
                          <a:spcPts val="244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-0.0172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8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450" spc="-10">
                          <a:latin typeface="Arial"/>
                          <a:cs typeface="Arial"/>
                        </a:rPr>
                        <a:t>(0.0397)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1162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baseline="6172" sz="675" spc="-15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6172" sz="675" spc="-15" i="1">
                          <a:latin typeface="Arial"/>
                          <a:cs typeface="Arial"/>
                        </a:rPr>
                        <a:t>× </a:t>
                      </a:r>
                      <a:r>
                        <a:rPr dirty="0" baseline="6172" sz="675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baseline="6172" sz="675" spc="-37">
                          <a:latin typeface="Arial"/>
                          <a:cs typeface="Arial"/>
                        </a:rPr>
                        <a:t>2 </a:t>
                      </a:r>
                      <a:r>
                        <a:rPr dirty="0" baseline="6172" sz="675" spc="22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6172" sz="675" spc="22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00" spc="15"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6172" sz="675" spc="22">
                          <a:latin typeface="Arial"/>
                          <a:cs typeface="Arial"/>
                        </a:rPr>
                        <a:t>)</a:t>
                      </a:r>
                      <a:endParaRPr baseline="6172" sz="675">
                        <a:latin typeface="Arial"/>
                        <a:cs typeface="Arial"/>
                      </a:endParaRPr>
                    </a:p>
                  </a:txBody>
                  <a:tcPr marL="0" marR="0" marB="0" marT="393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-0.0276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7073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baseline="6172" sz="675" spc="-15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6172" sz="675" spc="-15" i="1">
                          <a:latin typeface="Arial"/>
                          <a:cs typeface="Arial"/>
                        </a:rPr>
                        <a:t>× </a:t>
                      </a:r>
                      <a:r>
                        <a:rPr dirty="0" baseline="6172" sz="675">
                          <a:latin typeface="Arial"/>
                          <a:cs typeface="Arial"/>
                        </a:rPr>
                        <a:t>tier </a:t>
                      </a:r>
                      <a:r>
                        <a:rPr dirty="0" baseline="6172" sz="675" spc="-37">
                          <a:latin typeface="Arial"/>
                          <a:cs typeface="Arial"/>
                        </a:rPr>
                        <a:t>3 </a:t>
                      </a:r>
                      <a:r>
                        <a:rPr dirty="0" baseline="6172" sz="675" spc="22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6172" sz="675" spc="22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00" spc="15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6172" sz="675" spc="22">
                          <a:latin typeface="Arial"/>
                          <a:cs typeface="Arial"/>
                        </a:rPr>
                        <a:t>)</a:t>
                      </a:r>
                      <a:endParaRPr baseline="6172" sz="675">
                        <a:latin typeface="Arial"/>
                        <a:cs typeface="Arial"/>
                      </a:endParaRPr>
                    </a:p>
                  </a:txBody>
                  <a:tcPr marL="0" marR="0" marB="0" marT="55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-0.0592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7073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baseline="6172" sz="675" spc="-15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6172" sz="675" spc="-15" i="1">
                          <a:latin typeface="Arial"/>
                          <a:cs typeface="Arial"/>
                        </a:rPr>
                        <a:t>× </a:t>
                      </a:r>
                      <a:r>
                        <a:rPr dirty="0" baseline="6172" sz="675" spc="-37">
                          <a:latin typeface="Arial"/>
                          <a:cs typeface="Arial"/>
                        </a:rPr>
                        <a:t>female</a:t>
                      </a:r>
                      <a:r>
                        <a:rPr dirty="0" baseline="6172" sz="675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6172" sz="675" spc="22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6172" sz="675" spc="22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00" spc="15"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6172" sz="675" spc="22">
                          <a:latin typeface="Arial"/>
                          <a:cs typeface="Arial"/>
                        </a:rPr>
                        <a:t>)</a:t>
                      </a:r>
                      <a:endParaRPr baseline="6172" sz="675">
                        <a:latin typeface="Arial"/>
                        <a:cs typeface="Arial"/>
                      </a:endParaRPr>
                    </a:p>
                  </a:txBody>
                  <a:tcPr marL="0" marR="0" marB="0" marT="55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0.00143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9802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baseline="6172" sz="675" spc="-15">
                          <a:latin typeface="Arial"/>
                          <a:cs typeface="Arial"/>
                        </a:rPr>
                        <a:t>unemployment</a:t>
                      </a:r>
                      <a:r>
                        <a:rPr dirty="0" baseline="6172" sz="675" spc="-15" i="1">
                          <a:latin typeface="Arial"/>
                          <a:cs typeface="Arial"/>
                        </a:rPr>
                        <a:t>× </a:t>
                      </a:r>
                      <a:r>
                        <a:rPr dirty="0" baseline="6172" sz="675" spc="-52">
                          <a:latin typeface="Arial"/>
                          <a:cs typeface="Arial"/>
                        </a:rPr>
                        <a:t>US </a:t>
                      </a:r>
                      <a:r>
                        <a:rPr dirty="0" baseline="6172" sz="675" spc="-37">
                          <a:latin typeface="Arial"/>
                          <a:cs typeface="Arial"/>
                        </a:rPr>
                        <a:t>bachelor </a:t>
                      </a:r>
                      <a:r>
                        <a:rPr dirty="0" baseline="6172" sz="675" spc="-52">
                          <a:latin typeface="Arial"/>
                          <a:cs typeface="Arial"/>
                        </a:rPr>
                        <a:t>degree</a:t>
                      </a:r>
                      <a:r>
                        <a:rPr dirty="0" baseline="6172" sz="675" spc="-67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6172" sz="675" spc="22"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6172" sz="675" spc="22" i="1">
                          <a:latin typeface="Arial"/>
                          <a:cs typeface="Arial"/>
                        </a:rPr>
                        <a:t>β</a:t>
                      </a:r>
                      <a:r>
                        <a:rPr dirty="0" sz="300" spc="15"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6172" sz="675" spc="22">
                          <a:latin typeface="Arial"/>
                          <a:cs typeface="Arial"/>
                        </a:rPr>
                        <a:t>)</a:t>
                      </a:r>
                      <a:endParaRPr baseline="6172" sz="675">
                        <a:latin typeface="Arial"/>
                        <a:cs typeface="Arial"/>
                      </a:endParaRPr>
                    </a:p>
                  </a:txBody>
                  <a:tcPr marL="0" marR="0" marB="0" marT="55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 marR="215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450" spc="-20">
                          <a:latin typeface="Arial"/>
                          <a:cs typeface="Arial"/>
                        </a:rPr>
                        <a:t>0.00804</a:t>
                      </a:r>
                      <a:endParaRPr sz="4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240"/>
                        </a:lnSpc>
                        <a:spcBef>
                          <a:spcPts val="5"/>
                        </a:spcBef>
                        <a:tabLst>
                          <a:tab pos="34290" algn="l"/>
                        </a:tabLst>
                      </a:pPr>
                      <a:r>
                        <a:rPr dirty="0" u="sng" sz="4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4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450" spc="-1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(0.0295)</a:t>
                      </a:r>
                      <a:r>
                        <a:rPr dirty="0" u="sng" sz="450" spc="2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B="0" marT="4699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237330" y="2408499"/>
            <a:ext cx="756920" cy="165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6172" sz="675" i="1">
                <a:latin typeface="Arial"/>
                <a:cs typeface="Arial"/>
              </a:rPr>
              <a:t>β</a:t>
            </a:r>
            <a:r>
              <a:rPr dirty="0" sz="300" i="1">
                <a:latin typeface="Arial"/>
                <a:cs typeface="Arial"/>
              </a:rPr>
              <a:t>u </a:t>
            </a:r>
            <a:r>
              <a:rPr dirty="0" baseline="6172" sz="675" spc="135">
                <a:latin typeface="Arial"/>
                <a:cs typeface="Arial"/>
              </a:rPr>
              <a:t>+</a:t>
            </a:r>
            <a:r>
              <a:rPr dirty="0" baseline="6172" sz="675" spc="-97">
                <a:latin typeface="Arial"/>
                <a:cs typeface="Arial"/>
              </a:rPr>
              <a:t> </a:t>
            </a:r>
            <a:r>
              <a:rPr dirty="0" baseline="6172" sz="675" spc="-7" i="1">
                <a:latin typeface="Arial"/>
                <a:cs typeface="Arial"/>
              </a:rPr>
              <a:t>β</a:t>
            </a:r>
            <a:r>
              <a:rPr dirty="0" sz="300" spc="-5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baseline="6172" sz="675" spc="-15">
                <a:latin typeface="Arial"/>
                <a:cs typeface="Arial"/>
              </a:rPr>
              <a:t>P-val from F-test </a:t>
            </a:r>
            <a:r>
              <a:rPr dirty="0" baseline="6172" sz="675" i="1">
                <a:latin typeface="Arial"/>
                <a:cs typeface="Arial"/>
              </a:rPr>
              <a:t>β</a:t>
            </a:r>
            <a:r>
              <a:rPr dirty="0" sz="300" i="1">
                <a:latin typeface="Arial"/>
                <a:cs typeface="Arial"/>
              </a:rPr>
              <a:t>u </a:t>
            </a:r>
            <a:r>
              <a:rPr dirty="0" baseline="6172" sz="675" spc="135">
                <a:latin typeface="Arial"/>
                <a:cs typeface="Arial"/>
              </a:rPr>
              <a:t>+ </a:t>
            </a:r>
            <a:r>
              <a:rPr dirty="0" baseline="6172" sz="675" spc="-7" i="1">
                <a:latin typeface="Arial"/>
                <a:cs typeface="Arial"/>
              </a:rPr>
              <a:t>β</a:t>
            </a:r>
            <a:r>
              <a:rPr dirty="0" sz="300" spc="-5">
                <a:latin typeface="Arial"/>
                <a:cs typeface="Arial"/>
              </a:rPr>
              <a:t>1 </a:t>
            </a:r>
            <a:r>
              <a:rPr dirty="0" baseline="6172" sz="675" spc="135">
                <a:latin typeface="Arial"/>
                <a:cs typeface="Arial"/>
              </a:rPr>
              <a:t>=</a:t>
            </a:r>
            <a:r>
              <a:rPr dirty="0" baseline="6172" sz="675" spc="-15">
                <a:latin typeface="Arial"/>
                <a:cs typeface="Arial"/>
              </a:rPr>
              <a:t> </a:t>
            </a:r>
            <a:r>
              <a:rPr dirty="0" baseline="6172" sz="675" spc="-37">
                <a:latin typeface="Arial"/>
                <a:cs typeface="Arial"/>
              </a:rPr>
              <a:t>0</a:t>
            </a:r>
            <a:endParaRPr baseline="6172" sz="6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0384" y="2399807"/>
            <a:ext cx="737870" cy="165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50" spc="-20">
                <a:latin typeface="Arial"/>
                <a:cs typeface="Arial"/>
              </a:rPr>
              <a:t>0.0209        0.0257       </a:t>
            </a:r>
            <a:r>
              <a:rPr dirty="0" sz="450" spc="30">
                <a:latin typeface="Arial"/>
                <a:cs typeface="Arial"/>
              </a:rPr>
              <a:t> </a:t>
            </a:r>
            <a:r>
              <a:rPr dirty="0" sz="450" spc="-20">
                <a:latin typeface="Arial"/>
                <a:cs typeface="Arial"/>
              </a:rPr>
              <a:t>0.0292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450" spc="-20">
                <a:latin typeface="Arial"/>
                <a:cs typeface="Arial"/>
              </a:rPr>
              <a:t>0.2423        0.0741       </a:t>
            </a:r>
            <a:r>
              <a:rPr dirty="0" sz="450" spc="30">
                <a:latin typeface="Arial"/>
                <a:cs typeface="Arial"/>
              </a:rPr>
              <a:t> </a:t>
            </a:r>
            <a:r>
              <a:rPr dirty="0" sz="450" spc="-20">
                <a:latin typeface="Arial"/>
                <a:cs typeface="Arial"/>
              </a:rPr>
              <a:t>0.2612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2550" y="2547608"/>
            <a:ext cx="2203450" cy="227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  <a:tabLst>
                <a:tab pos="1410335" algn="l"/>
              </a:tabLst>
            </a:pPr>
            <a:r>
              <a:rPr dirty="0" baseline="6172" sz="675" i="1">
                <a:latin typeface="Arial"/>
                <a:cs typeface="Arial"/>
              </a:rPr>
              <a:t>β</a:t>
            </a:r>
            <a:r>
              <a:rPr dirty="0" sz="300" i="1">
                <a:latin typeface="Arial"/>
                <a:cs typeface="Arial"/>
              </a:rPr>
              <a:t>u</a:t>
            </a:r>
            <a:r>
              <a:rPr dirty="0" sz="300" spc="50" i="1">
                <a:latin typeface="Arial"/>
                <a:cs typeface="Arial"/>
              </a:rPr>
              <a:t> </a:t>
            </a:r>
            <a:r>
              <a:rPr dirty="0" baseline="6172" sz="675" spc="135">
                <a:latin typeface="Arial"/>
                <a:cs typeface="Arial"/>
              </a:rPr>
              <a:t>+</a:t>
            </a:r>
            <a:r>
              <a:rPr dirty="0" baseline="6172" sz="675" spc="-30">
                <a:latin typeface="Arial"/>
                <a:cs typeface="Arial"/>
              </a:rPr>
              <a:t> </a:t>
            </a:r>
            <a:r>
              <a:rPr dirty="0" baseline="6172" sz="675" spc="-7" i="1">
                <a:latin typeface="Arial"/>
                <a:cs typeface="Arial"/>
              </a:rPr>
              <a:t>β</a:t>
            </a:r>
            <a:r>
              <a:rPr dirty="0" sz="300" spc="-5">
                <a:latin typeface="Arial"/>
                <a:cs typeface="Arial"/>
              </a:rPr>
              <a:t>2	</a:t>
            </a:r>
            <a:r>
              <a:rPr dirty="0" baseline="6172" sz="675" spc="-30">
                <a:latin typeface="Arial"/>
                <a:cs typeface="Arial"/>
              </a:rPr>
              <a:t>-0.0106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ts val="520"/>
              </a:lnSpc>
              <a:spcBef>
                <a:spcPts val="10"/>
              </a:spcBef>
              <a:tabLst>
                <a:tab pos="1419860" algn="l"/>
                <a:tab pos="2190115" algn="l"/>
              </a:tabLst>
            </a:pPr>
            <a:r>
              <a:rPr dirty="0" u="sng" baseline="6172" sz="6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6172" sz="675" spc="6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6172" sz="675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P-val from F-test </a:t>
            </a:r>
            <a:r>
              <a:rPr dirty="0" u="sng" baseline="6172" sz="67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β</a:t>
            </a:r>
            <a:r>
              <a:rPr dirty="0" u="sng" sz="3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  </a:t>
            </a:r>
            <a:r>
              <a:rPr dirty="0" u="sng" baseline="6172" sz="675" spc="1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 </a:t>
            </a:r>
            <a:r>
              <a:rPr dirty="0" u="sng" baseline="6172" sz="675" spc="-7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β</a:t>
            </a:r>
            <a:r>
              <a:rPr dirty="0" u="sng" sz="3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dirty="0" u="sng" sz="300" spc="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6172" sz="675" spc="1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=</a:t>
            </a:r>
            <a:r>
              <a:rPr dirty="0" u="sng" baseline="6172" sz="675" spc="7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6172" sz="675" spc="-37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	</a:t>
            </a:r>
            <a:r>
              <a:rPr dirty="0" u="sng" baseline="6172" sz="675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0.7128	</a:t>
            </a:r>
            <a:endParaRPr baseline="6172" sz="675">
              <a:latin typeface="Arial"/>
              <a:cs typeface="Arial"/>
            </a:endParaRPr>
          </a:p>
          <a:p>
            <a:pPr marL="12700">
              <a:lnSpc>
                <a:spcPts val="520"/>
              </a:lnSpc>
              <a:tabLst>
                <a:tab pos="1144905" algn="l"/>
              </a:tabLst>
            </a:pPr>
            <a:r>
              <a:rPr dirty="0" u="sng" sz="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5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45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mean(dependent</a:t>
            </a:r>
            <a:r>
              <a:rPr dirty="0" u="sng" sz="450" spc="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45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variable)	</a:t>
            </a:r>
            <a:r>
              <a:rPr dirty="0" u="sng" sz="45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0.4909 0.4048 0.4909</a:t>
            </a:r>
            <a:r>
              <a:rPr dirty="0" u="sng" sz="450" spc="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45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0.4909</a:t>
            </a:r>
            <a:r>
              <a:rPr dirty="0" u="sng" sz="450" spc="-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7330" y="2752215"/>
            <a:ext cx="336550" cy="143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459"/>
              </a:lnSpc>
              <a:spcBef>
                <a:spcPts val="105"/>
              </a:spcBef>
            </a:pPr>
            <a:r>
              <a:rPr dirty="0" sz="450" spc="-20">
                <a:latin typeface="Arial"/>
                <a:cs typeface="Arial"/>
              </a:rPr>
              <a:t>Observations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ts val="459"/>
              </a:lnSpc>
            </a:pPr>
            <a:r>
              <a:rPr dirty="0" baseline="-18518" sz="675" i="1">
                <a:latin typeface="Arial"/>
                <a:cs typeface="Arial"/>
              </a:rPr>
              <a:t>R</a:t>
            </a:r>
            <a:r>
              <a:rPr dirty="0" sz="300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9248" y="2752215"/>
            <a:ext cx="984885" cy="165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  <a:tabLst>
                <a:tab pos="295910" algn="l"/>
                <a:tab pos="571500" algn="l"/>
                <a:tab pos="847090" algn="l"/>
              </a:tabLst>
            </a:pPr>
            <a:r>
              <a:rPr dirty="0" sz="450" spc="-25">
                <a:latin typeface="Arial"/>
                <a:cs typeface="Arial"/>
              </a:rPr>
              <a:t>2371	2371	2371	2371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88290" algn="l"/>
                <a:tab pos="563880" algn="l"/>
                <a:tab pos="839469" algn="l"/>
              </a:tabLst>
            </a:pPr>
            <a:r>
              <a:rPr dirty="0" sz="450" spc="-20">
                <a:latin typeface="Arial"/>
                <a:cs typeface="Arial"/>
              </a:rPr>
              <a:t>0.069</a:t>
            </a:r>
            <a:r>
              <a:rPr dirty="0" sz="450" spc="-20">
                <a:latin typeface="Arial"/>
                <a:cs typeface="Arial"/>
              </a:rPr>
              <a:t>	</a:t>
            </a:r>
            <a:r>
              <a:rPr dirty="0" sz="450" spc="-20">
                <a:latin typeface="Arial"/>
                <a:cs typeface="Arial"/>
              </a:rPr>
              <a:t>0.027</a:t>
            </a:r>
            <a:r>
              <a:rPr dirty="0" sz="450" spc="-20">
                <a:latin typeface="Arial"/>
                <a:cs typeface="Arial"/>
              </a:rPr>
              <a:t>	</a:t>
            </a:r>
            <a:r>
              <a:rPr dirty="0" sz="450" spc="-20">
                <a:latin typeface="Arial"/>
                <a:cs typeface="Arial"/>
              </a:rPr>
              <a:t>0.069</a:t>
            </a:r>
            <a:r>
              <a:rPr dirty="0" sz="450" spc="-20">
                <a:latin typeface="Arial"/>
                <a:cs typeface="Arial"/>
              </a:rPr>
              <a:t>	</a:t>
            </a:r>
            <a:r>
              <a:rPr dirty="0" sz="450" spc="-20">
                <a:latin typeface="Arial"/>
                <a:cs typeface="Arial"/>
              </a:rPr>
              <a:t>0.069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5250" y="2914458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 h="0">
                <a:moveTo>
                  <a:pt x="0" y="0"/>
                </a:moveTo>
                <a:lnTo>
                  <a:pt x="21774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15250" y="2928369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 h="0">
                <a:moveTo>
                  <a:pt x="0" y="0"/>
                </a:moveTo>
                <a:lnTo>
                  <a:pt x="21774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37330" y="2905238"/>
            <a:ext cx="1958975" cy="3041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350" spc="5">
                <a:latin typeface="Arial"/>
                <a:cs typeface="Arial"/>
              </a:rPr>
              <a:t>The </a:t>
            </a:r>
            <a:r>
              <a:rPr dirty="0" sz="350">
                <a:latin typeface="Arial"/>
                <a:cs typeface="Arial"/>
              </a:rPr>
              <a:t>dependent </a:t>
            </a:r>
            <a:r>
              <a:rPr dirty="0" sz="350" spc="-5">
                <a:latin typeface="Arial"/>
                <a:cs typeface="Arial"/>
              </a:rPr>
              <a:t>variable </a:t>
            </a:r>
            <a:r>
              <a:rPr dirty="0" sz="350" spc="-10">
                <a:latin typeface="Arial"/>
                <a:cs typeface="Arial"/>
              </a:rPr>
              <a:t>is </a:t>
            </a:r>
            <a:r>
              <a:rPr dirty="0" sz="350">
                <a:latin typeface="Arial"/>
                <a:cs typeface="Arial"/>
              </a:rPr>
              <a:t>whether </a:t>
            </a:r>
            <a:r>
              <a:rPr dirty="0" sz="350" spc="-10">
                <a:latin typeface="Arial"/>
                <a:cs typeface="Arial"/>
              </a:rPr>
              <a:t>one </a:t>
            </a:r>
            <a:r>
              <a:rPr dirty="0" sz="350">
                <a:latin typeface="Arial"/>
                <a:cs typeface="Arial"/>
              </a:rPr>
              <a:t>studied longer </a:t>
            </a:r>
            <a:r>
              <a:rPr dirty="0" sz="350" spc="5">
                <a:latin typeface="Arial"/>
                <a:cs typeface="Arial"/>
              </a:rPr>
              <a:t>than </a:t>
            </a:r>
            <a:r>
              <a:rPr dirty="0" sz="350" spc="-5">
                <a:latin typeface="Arial"/>
                <a:cs typeface="Arial"/>
              </a:rPr>
              <a:t>5</a:t>
            </a:r>
            <a:r>
              <a:rPr dirty="0" sz="350" spc="55">
                <a:latin typeface="Arial"/>
                <a:cs typeface="Arial"/>
              </a:rPr>
              <a:t> </a:t>
            </a:r>
            <a:r>
              <a:rPr dirty="0" sz="350" spc="-10">
                <a:latin typeface="Arial"/>
                <a:cs typeface="Arial"/>
              </a:rPr>
              <a:t>years.</a:t>
            </a:r>
            <a:endParaRPr sz="350">
              <a:latin typeface="Arial"/>
              <a:cs typeface="Arial"/>
            </a:endParaRPr>
          </a:p>
          <a:p>
            <a:pPr marL="12700" marR="5080">
              <a:lnSpc>
                <a:spcPct val="130400"/>
              </a:lnSpc>
            </a:pPr>
            <a:r>
              <a:rPr dirty="0" sz="350" spc="5">
                <a:latin typeface="Arial"/>
                <a:cs typeface="Arial"/>
              </a:rPr>
              <a:t>Department </a:t>
            </a:r>
            <a:r>
              <a:rPr dirty="0" sz="350">
                <a:latin typeface="Arial"/>
                <a:cs typeface="Arial"/>
              </a:rPr>
              <a:t>and fields </a:t>
            </a:r>
            <a:r>
              <a:rPr dirty="0" sz="350" spc="10">
                <a:latin typeface="Arial"/>
                <a:cs typeface="Arial"/>
              </a:rPr>
              <a:t>of </a:t>
            </a:r>
            <a:r>
              <a:rPr dirty="0" sz="350" spc="5">
                <a:latin typeface="Arial"/>
                <a:cs typeface="Arial"/>
              </a:rPr>
              <a:t>study </a:t>
            </a:r>
            <a:r>
              <a:rPr dirty="0" sz="350">
                <a:latin typeface="Arial"/>
                <a:cs typeface="Arial"/>
              </a:rPr>
              <a:t>fixed effects </a:t>
            </a:r>
            <a:r>
              <a:rPr dirty="0" sz="350" spc="-10">
                <a:latin typeface="Arial"/>
                <a:cs typeface="Arial"/>
              </a:rPr>
              <a:t>are </a:t>
            </a:r>
            <a:r>
              <a:rPr dirty="0" sz="350">
                <a:latin typeface="Arial"/>
                <a:cs typeface="Arial"/>
              </a:rPr>
              <a:t>included </a:t>
            </a:r>
            <a:r>
              <a:rPr dirty="0" sz="350" spc="10">
                <a:latin typeface="Arial"/>
                <a:cs typeface="Arial"/>
              </a:rPr>
              <a:t>in </a:t>
            </a:r>
            <a:r>
              <a:rPr dirty="0" sz="350" spc="5">
                <a:latin typeface="Arial"/>
                <a:cs typeface="Arial"/>
              </a:rPr>
              <a:t>the estimation </a:t>
            </a:r>
            <a:r>
              <a:rPr dirty="0" sz="350">
                <a:latin typeface="Arial"/>
                <a:cs typeface="Arial"/>
              </a:rPr>
              <a:t>except </a:t>
            </a:r>
            <a:r>
              <a:rPr dirty="0" sz="350" spc="5">
                <a:latin typeface="Arial"/>
                <a:cs typeface="Arial"/>
              </a:rPr>
              <a:t>column </a:t>
            </a:r>
            <a:r>
              <a:rPr dirty="0" sz="350" spc="15">
                <a:latin typeface="Arial"/>
                <a:cs typeface="Arial"/>
              </a:rPr>
              <a:t>(2).  </a:t>
            </a:r>
            <a:r>
              <a:rPr dirty="0" sz="350">
                <a:latin typeface="Arial"/>
                <a:cs typeface="Arial"/>
              </a:rPr>
              <a:t>Standard </a:t>
            </a:r>
            <a:r>
              <a:rPr dirty="0" sz="350" spc="-5">
                <a:latin typeface="Arial"/>
                <a:cs typeface="Arial"/>
              </a:rPr>
              <a:t>errors </a:t>
            </a:r>
            <a:r>
              <a:rPr dirty="0" sz="350" spc="10">
                <a:latin typeface="Arial"/>
                <a:cs typeface="Arial"/>
              </a:rPr>
              <a:t>in </a:t>
            </a:r>
            <a:r>
              <a:rPr dirty="0" sz="350" spc="-10">
                <a:latin typeface="Arial"/>
                <a:cs typeface="Arial"/>
              </a:rPr>
              <a:t>parentheses </a:t>
            </a:r>
            <a:r>
              <a:rPr dirty="0" sz="350">
                <a:latin typeface="Arial"/>
                <a:cs typeface="Arial"/>
              </a:rPr>
              <a:t>and </a:t>
            </a:r>
            <a:r>
              <a:rPr dirty="0" sz="350" spc="-10">
                <a:latin typeface="Arial"/>
                <a:cs typeface="Arial"/>
              </a:rPr>
              <a:t>are </a:t>
            </a:r>
            <a:r>
              <a:rPr dirty="0" sz="350">
                <a:latin typeface="Arial"/>
                <a:cs typeface="Arial"/>
              </a:rPr>
              <a:t>clustered </a:t>
            </a:r>
            <a:r>
              <a:rPr dirty="0" sz="350" spc="-5">
                <a:latin typeface="Arial"/>
                <a:cs typeface="Arial"/>
              </a:rPr>
              <a:t>by </a:t>
            </a:r>
            <a:r>
              <a:rPr dirty="0" sz="350" spc="5">
                <a:latin typeface="Arial"/>
                <a:cs typeface="Arial"/>
              </a:rPr>
              <a:t>cohort</a:t>
            </a:r>
            <a:r>
              <a:rPr dirty="0" sz="350" spc="15">
                <a:latin typeface="Arial"/>
                <a:cs typeface="Arial"/>
              </a:rPr>
              <a:t> </a:t>
            </a:r>
            <a:r>
              <a:rPr dirty="0" sz="350" spc="-5">
                <a:latin typeface="Arial"/>
                <a:cs typeface="Arial"/>
              </a:rPr>
              <a:t>level.</a:t>
            </a:r>
            <a:endParaRPr sz="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33333" sz="375" spc="30" i="1">
                <a:latin typeface="Menlo"/>
                <a:cs typeface="Menlo"/>
              </a:rPr>
              <a:t>∗</a:t>
            </a:r>
            <a:r>
              <a:rPr dirty="0" baseline="33333" sz="375" spc="-7" i="1">
                <a:latin typeface="Menlo"/>
                <a:cs typeface="Menlo"/>
              </a:rPr>
              <a:t> </a:t>
            </a:r>
            <a:r>
              <a:rPr dirty="0" sz="350" spc="5" i="1">
                <a:latin typeface="Arial"/>
                <a:cs typeface="Arial"/>
              </a:rPr>
              <a:t>p</a:t>
            </a:r>
            <a:r>
              <a:rPr dirty="0" sz="350" spc="25" i="1">
                <a:latin typeface="Arial"/>
                <a:cs typeface="Arial"/>
              </a:rPr>
              <a:t> </a:t>
            </a:r>
            <a:r>
              <a:rPr dirty="0" sz="350" spc="9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>
                <a:latin typeface="Arial"/>
                <a:cs typeface="Arial"/>
              </a:rPr>
              <a:t>0</a:t>
            </a:r>
            <a:r>
              <a:rPr dirty="0" sz="350" i="1">
                <a:latin typeface="Arial"/>
                <a:cs typeface="Arial"/>
              </a:rPr>
              <a:t>.</a:t>
            </a:r>
            <a:r>
              <a:rPr dirty="0" sz="350">
                <a:latin typeface="Arial"/>
                <a:cs typeface="Arial"/>
              </a:rPr>
              <a:t>10,</a:t>
            </a:r>
            <a:r>
              <a:rPr dirty="0" sz="350" spc="30">
                <a:latin typeface="Arial"/>
                <a:cs typeface="Arial"/>
              </a:rPr>
              <a:t> </a:t>
            </a:r>
            <a:r>
              <a:rPr dirty="0" baseline="33333" sz="375" spc="30" i="1">
                <a:latin typeface="Menlo"/>
                <a:cs typeface="Menlo"/>
              </a:rPr>
              <a:t>∗∗</a:t>
            </a:r>
            <a:r>
              <a:rPr dirty="0" baseline="33333" sz="375" i="1">
                <a:latin typeface="Menlo"/>
                <a:cs typeface="Menlo"/>
              </a:rPr>
              <a:t> </a:t>
            </a:r>
            <a:r>
              <a:rPr dirty="0" sz="350" spc="5" i="1">
                <a:latin typeface="Arial"/>
                <a:cs typeface="Arial"/>
              </a:rPr>
              <a:t>p</a:t>
            </a:r>
            <a:r>
              <a:rPr dirty="0" sz="350" spc="25" i="1">
                <a:latin typeface="Arial"/>
                <a:cs typeface="Arial"/>
              </a:rPr>
              <a:t> </a:t>
            </a:r>
            <a:r>
              <a:rPr dirty="0" sz="350" spc="9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i="1">
                <a:latin typeface="Arial"/>
                <a:cs typeface="Arial"/>
              </a:rPr>
              <a:t>.</a:t>
            </a:r>
            <a:r>
              <a:rPr dirty="0" sz="350">
                <a:latin typeface="Arial"/>
                <a:cs typeface="Arial"/>
              </a:rPr>
              <a:t>05,</a:t>
            </a:r>
            <a:r>
              <a:rPr dirty="0" sz="350" spc="30">
                <a:latin typeface="Arial"/>
                <a:cs typeface="Arial"/>
              </a:rPr>
              <a:t> </a:t>
            </a:r>
            <a:r>
              <a:rPr dirty="0" baseline="33333" sz="375" spc="30" i="1">
                <a:latin typeface="Menlo"/>
                <a:cs typeface="Menlo"/>
              </a:rPr>
              <a:t>∗∗∗</a:t>
            </a:r>
            <a:r>
              <a:rPr dirty="0" baseline="33333" sz="375" i="1">
                <a:latin typeface="Menlo"/>
                <a:cs typeface="Menlo"/>
              </a:rPr>
              <a:t> </a:t>
            </a:r>
            <a:r>
              <a:rPr dirty="0" sz="350" spc="5" i="1">
                <a:latin typeface="Arial"/>
                <a:cs typeface="Arial"/>
              </a:rPr>
              <a:t>p</a:t>
            </a:r>
            <a:r>
              <a:rPr dirty="0" sz="350" spc="25" i="1">
                <a:latin typeface="Arial"/>
                <a:cs typeface="Arial"/>
              </a:rPr>
              <a:t> </a:t>
            </a:r>
            <a:r>
              <a:rPr dirty="0" sz="350" spc="95" i="1">
                <a:latin typeface="Arial"/>
                <a:cs typeface="Arial"/>
              </a:rPr>
              <a:t>&lt;</a:t>
            </a:r>
            <a:r>
              <a:rPr dirty="0" sz="350" spc="10" i="1">
                <a:latin typeface="Arial"/>
                <a:cs typeface="Arial"/>
              </a:rPr>
              <a:t> </a:t>
            </a:r>
            <a:r>
              <a:rPr dirty="0" sz="350" i="1">
                <a:latin typeface="Arial"/>
                <a:cs typeface="Arial"/>
              </a:rPr>
              <a:t>.</a:t>
            </a:r>
            <a:r>
              <a:rPr dirty="0" sz="350">
                <a:latin typeface="Arial"/>
                <a:cs typeface="Arial"/>
              </a:rPr>
              <a:t>01</a:t>
            </a:r>
            <a:endParaRPr sz="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33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34" y="726135"/>
            <a:ext cx="146215" cy="146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534" y="1067752"/>
            <a:ext cx="146215" cy="14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8414" y="1068656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1409369"/>
            <a:ext cx="146215" cy="146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8414" y="141027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34" y="1750987"/>
            <a:ext cx="146215" cy="146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8414" y="1751891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534" y="2092604"/>
            <a:ext cx="146215" cy="146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8414" y="2093508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5E5E5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0">
                <a:solidFill>
                  <a:srgbClr val="F9F9F9"/>
                </a:solidFill>
              </a:rPr>
              <a:t>1 </a:t>
            </a:r>
            <a:r>
              <a:rPr dirty="0" sz="1000" spc="-25">
                <a:hlinkClick r:id="rId7" action="ppaction://hlinksldjump"/>
              </a:rPr>
              <a:t>Literature</a:t>
            </a:r>
            <a:r>
              <a:rPr dirty="0" sz="1000" spc="-50">
                <a:hlinkClick r:id="rId7" action="ppaction://hlinksldjump"/>
              </a:rPr>
              <a:t> </a:t>
            </a:r>
            <a:r>
              <a:rPr dirty="0" sz="1000" spc="-70">
                <a:hlinkClick r:id="rId7" action="ppaction://hlinksldjump"/>
              </a:rPr>
              <a:t>Review</a:t>
            </a:r>
            <a:endParaRPr sz="10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dirty="0" spc="-20">
                <a:hlinkClick r:id="rId8" action="ppaction://hlinksldjump"/>
              </a:rPr>
              <a:t>Data</a:t>
            </a:r>
          </a:p>
          <a:p>
            <a:pPr marL="162560" marR="5080">
              <a:lnSpc>
                <a:spcPct val="224200"/>
              </a:lnSpc>
            </a:pPr>
            <a:r>
              <a:rPr dirty="0" spc="-35">
                <a:hlinkClick r:id="rId9" action="ppaction://hlinksldjump"/>
              </a:rPr>
              <a:t>Theoretical </a:t>
            </a:r>
            <a:r>
              <a:rPr dirty="0" spc="-30">
                <a:hlinkClick r:id="rId9" action="ppaction://hlinksldjump"/>
              </a:rPr>
              <a:t>Model </a:t>
            </a:r>
            <a:r>
              <a:rPr dirty="0" spc="-30"/>
              <a:t> </a:t>
            </a:r>
            <a:r>
              <a:rPr dirty="0" spc="-30">
                <a:hlinkClick r:id="rId10" action="ppaction://hlinksldjump"/>
              </a:rPr>
              <a:t>Empirical </a:t>
            </a:r>
            <a:r>
              <a:rPr dirty="0" spc="-60">
                <a:hlinkClick r:id="rId10" action="ppaction://hlinksldjump"/>
              </a:rPr>
              <a:t>Results </a:t>
            </a:r>
            <a:r>
              <a:rPr dirty="0" spc="-60"/>
              <a:t> </a:t>
            </a:r>
            <a:r>
              <a:rPr dirty="0" spc="-55">
                <a:solidFill>
                  <a:srgbClr val="000000"/>
                </a:solidFill>
                <a:hlinkClick r:id="rId11" action="ppaction://hlinksldjump"/>
              </a:rPr>
              <a:t>Conclusion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34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70">
                <a:solidFill>
                  <a:srgbClr val="FFF200"/>
                </a:solidFill>
              </a:rPr>
              <a:t>Conclusion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45591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607680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705" y="2233295"/>
            <a:ext cx="59613" cy="59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705" y="2707068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6877" y="640397"/>
            <a:ext cx="4128135" cy="23190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000" spc="-35">
                <a:latin typeface="Arial"/>
                <a:cs typeface="Arial"/>
              </a:rPr>
              <a:t>The </a:t>
            </a:r>
            <a:r>
              <a:rPr dirty="0" sz="1000" spc="-60">
                <a:latin typeface="Arial"/>
                <a:cs typeface="Arial"/>
              </a:rPr>
              <a:t>analysis </a:t>
            </a:r>
            <a:r>
              <a:rPr dirty="0" sz="1000" spc="-35">
                <a:latin typeface="Arial"/>
                <a:cs typeface="Arial"/>
              </a:rPr>
              <a:t>cannot </a:t>
            </a:r>
            <a:r>
              <a:rPr dirty="0" sz="1000" spc="-65">
                <a:latin typeface="Arial"/>
                <a:cs typeface="Arial"/>
              </a:rPr>
              <a:t>be</a:t>
            </a:r>
            <a:r>
              <a:rPr dirty="0" sz="1000" spc="114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complete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50">
                <a:latin typeface="Arial"/>
                <a:cs typeface="Arial"/>
              </a:rPr>
              <a:t>it </a:t>
            </a:r>
            <a:r>
              <a:rPr dirty="0" sz="900" spc="-40">
                <a:latin typeface="Arial"/>
                <a:cs typeface="Arial"/>
              </a:rPr>
              <a:t>is </a:t>
            </a:r>
            <a:r>
              <a:rPr dirty="0" sz="900" spc="-65">
                <a:latin typeface="Arial"/>
                <a:cs typeface="Arial"/>
              </a:rPr>
              <a:t>based </a:t>
            </a:r>
            <a:r>
              <a:rPr dirty="0" sz="900" spc="-35">
                <a:latin typeface="Arial"/>
                <a:cs typeface="Arial"/>
              </a:rPr>
              <a:t>on </a:t>
            </a:r>
            <a:r>
              <a:rPr dirty="0" sz="900" spc="-15">
                <a:latin typeface="Arial"/>
                <a:cs typeface="Arial"/>
              </a:rPr>
              <a:t>the C.V. </a:t>
            </a:r>
            <a:r>
              <a:rPr dirty="0" sz="900" spc="-30">
                <a:latin typeface="Arial"/>
                <a:cs typeface="Arial"/>
              </a:rPr>
              <a:t>or </a:t>
            </a:r>
            <a:r>
              <a:rPr dirty="0" sz="900" spc="-45">
                <a:latin typeface="Arial"/>
                <a:cs typeface="Arial"/>
              </a:rPr>
              <a:t>resume, </a:t>
            </a:r>
            <a:r>
              <a:rPr dirty="0" sz="900" spc="-20">
                <a:latin typeface="Arial"/>
                <a:cs typeface="Arial"/>
              </a:rPr>
              <a:t>entirely</a:t>
            </a:r>
            <a:r>
              <a:rPr dirty="0" sz="900" spc="8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subjective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0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40">
                <a:latin typeface="Arial"/>
                <a:cs typeface="Arial"/>
              </a:rPr>
              <a:t>measurement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errors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0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15">
                <a:latin typeface="Arial"/>
                <a:cs typeface="Arial"/>
              </a:rPr>
              <a:t>attrition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problem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60">
                <a:latin typeface="Arial"/>
                <a:cs typeface="Arial"/>
              </a:rPr>
              <a:t>Assuming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50">
                <a:latin typeface="Arial"/>
                <a:cs typeface="Arial"/>
              </a:rPr>
              <a:t>those missing </a:t>
            </a:r>
            <a:r>
              <a:rPr dirty="0" sz="1000" spc="-40">
                <a:latin typeface="Arial"/>
                <a:cs typeface="Arial"/>
              </a:rPr>
              <a:t>individuals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90">
                <a:latin typeface="Arial"/>
                <a:cs typeface="Arial"/>
              </a:rPr>
              <a:t>less </a:t>
            </a:r>
            <a:r>
              <a:rPr dirty="0" sz="1000" spc="-30">
                <a:latin typeface="Arial"/>
                <a:cs typeface="Arial"/>
              </a:rPr>
              <a:t>likely </a:t>
            </a:r>
            <a:r>
              <a:rPr dirty="0" sz="1000" spc="-60">
                <a:latin typeface="Arial"/>
                <a:cs typeface="Arial"/>
              </a:rPr>
              <a:t>successful, </a:t>
            </a:r>
            <a:r>
              <a:rPr dirty="0" sz="1000" spc="-5">
                <a:latin typeface="Arial"/>
                <a:cs typeface="Arial"/>
              </a:rPr>
              <a:t>I </a:t>
            </a:r>
            <a:r>
              <a:rPr dirty="0" sz="1000" spc="-55">
                <a:latin typeface="Arial"/>
                <a:cs typeface="Arial"/>
              </a:rPr>
              <a:t>believe </a:t>
            </a:r>
            <a:r>
              <a:rPr dirty="0" sz="1000" spc="-45">
                <a:latin typeface="Arial"/>
                <a:cs typeface="Arial"/>
              </a:rPr>
              <a:t>my  </a:t>
            </a:r>
            <a:r>
              <a:rPr dirty="0" sz="1000" spc="-35">
                <a:latin typeface="Arial"/>
                <a:cs typeface="Arial"/>
              </a:rPr>
              <a:t>findings </a:t>
            </a:r>
            <a:r>
              <a:rPr dirty="0" sz="1000" spc="-40">
                <a:latin typeface="Arial"/>
                <a:cs typeface="Arial"/>
              </a:rPr>
              <a:t>would </a:t>
            </a:r>
            <a:r>
              <a:rPr dirty="0" sz="1000" spc="-50">
                <a:latin typeface="Arial"/>
                <a:cs typeface="Arial"/>
              </a:rPr>
              <a:t>provide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minimum </a:t>
            </a:r>
            <a:r>
              <a:rPr dirty="0" sz="1000" spc="-45">
                <a:latin typeface="Arial"/>
                <a:cs typeface="Arial"/>
              </a:rPr>
              <a:t>effects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the entry </a:t>
            </a:r>
            <a:r>
              <a:rPr dirty="0" sz="1000" spc="-35">
                <a:latin typeface="Arial"/>
                <a:cs typeface="Arial"/>
              </a:rPr>
              <a:t>conditions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25">
                <a:latin typeface="Arial"/>
                <a:cs typeface="Arial"/>
              </a:rPr>
              <a:t>the  </a:t>
            </a:r>
            <a:r>
              <a:rPr dirty="0" sz="1000" spc="-60">
                <a:latin typeface="Arial"/>
                <a:cs typeface="Arial"/>
              </a:rPr>
              <a:t>economics </a:t>
            </a:r>
            <a:r>
              <a:rPr dirty="0" sz="1000" spc="-45">
                <a:latin typeface="Arial"/>
                <a:cs typeface="Arial"/>
              </a:rPr>
              <a:t>Ph.D.’s </a:t>
            </a:r>
            <a:r>
              <a:rPr dirty="0" sz="1000" spc="-70">
                <a:latin typeface="Arial"/>
                <a:cs typeface="Arial"/>
              </a:rPr>
              <a:t>career </a:t>
            </a:r>
            <a:r>
              <a:rPr dirty="0" sz="1000" spc="-60">
                <a:latin typeface="Arial"/>
                <a:cs typeface="Arial"/>
              </a:rPr>
              <a:t>and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productivity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23495">
              <a:lnSpc>
                <a:spcPct val="100000"/>
              </a:lnSpc>
            </a:pPr>
            <a:r>
              <a:rPr dirty="0" sz="1000" spc="-40">
                <a:latin typeface="Arial"/>
                <a:cs typeface="Arial"/>
              </a:rPr>
              <a:t>To </a:t>
            </a:r>
            <a:r>
              <a:rPr dirty="0" sz="1000" spc="-45">
                <a:latin typeface="Arial"/>
                <a:cs typeface="Arial"/>
              </a:rPr>
              <a:t>conclude,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15">
                <a:latin typeface="Arial"/>
                <a:cs typeface="Arial"/>
              </a:rPr>
              <a:t>transition </a:t>
            </a:r>
            <a:r>
              <a:rPr dirty="0" sz="1000" spc="-25">
                <a:latin typeface="Arial"/>
                <a:cs typeface="Arial"/>
              </a:rPr>
              <a:t>from </a:t>
            </a:r>
            <a:r>
              <a:rPr dirty="0" sz="1000" spc="-40">
                <a:latin typeface="Arial"/>
                <a:cs typeface="Arial"/>
              </a:rPr>
              <a:t>education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labor </a:t>
            </a:r>
            <a:r>
              <a:rPr dirty="0" sz="1000" spc="-40">
                <a:latin typeface="Arial"/>
                <a:cs typeface="Arial"/>
              </a:rPr>
              <a:t>market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75">
                <a:latin typeface="Arial"/>
                <a:cs typeface="Arial"/>
              </a:rPr>
              <a:t>recession  </a:t>
            </a:r>
            <a:r>
              <a:rPr dirty="0" sz="1000" spc="-40">
                <a:latin typeface="Arial"/>
                <a:cs typeface="Arial"/>
              </a:rPr>
              <a:t>would </a:t>
            </a:r>
            <a:r>
              <a:rPr dirty="0" sz="1000" spc="-30">
                <a:latin typeface="Arial"/>
                <a:cs typeface="Arial"/>
              </a:rPr>
              <a:t>threaten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45">
                <a:latin typeface="Arial"/>
                <a:cs typeface="Arial"/>
              </a:rPr>
              <a:t>economists’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careers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53670">
              <a:lnSpc>
                <a:spcPct val="100000"/>
              </a:lnSpc>
            </a:pPr>
            <a:r>
              <a:rPr dirty="0" sz="1000" spc="-20">
                <a:latin typeface="Arial"/>
                <a:cs typeface="Arial"/>
              </a:rPr>
              <a:t>Their </a:t>
            </a:r>
            <a:r>
              <a:rPr dirty="0" sz="1000" spc="-35">
                <a:latin typeface="Arial"/>
                <a:cs typeface="Arial"/>
              </a:rPr>
              <a:t>occupational </a:t>
            </a:r>
            <a:r>
              <a:rPr dirty="0" sz="1000" spc="-15">
                <a:latin typeface="Arial"/>
                <a:cs typeface="Arial"/>
              </a:rPr>
              <a:t>outlook </a:t>
            </a:r>
            <a:r>
              <a:rPr dirty="0" sz="1000" spc="-40">
                <a:latin typeface="Arial"/>
                <a:cs typeface="Arial"/>
              </a:rPr>
              <a:t>would </a:t>
            </a:r>
            <a:r>
              <a:rPr dirty="0" sz="1000" spc="-10">
                <a:latin typeface="Arial"/>
                <a:cs typeface="Arial"/>
              </a:rPr>
              <a:t>not </a:t>
            </a:r>
            <a:r>
              <a:rPr dirty="0" sz="1000" spc="-65">
                <a:latin typeface="Arial"/>
                <a:cs typeface="Arial"/>
              </a:rPr>
              <a:t>be more </a:t>
            </a:r>
            <a:r>
              <a:rPr dirty="0" sz="1000" spc="-45">
                <a:latin typeface="Arial"/>
                <a:cs typeface="Arial"/>
              </a:rPr>
              <a:t>promising </a:t>
            </a:r>
            <a:r>
              <a:rPr dirty="0" sz="1000" spc="-20">
                <a:latin typeface="Arial"/>
                <a:cs typeface="Arial"/>
              </a:rPr>
              <a:t>than </a:t>
            </a:r>
            <a:r>
              <a:rPr dirty="0" sz="1000" spc="-40">
                <a:latin typeface="Arial"/>
                <a:cs typeface="Arial"/>
              </a:rPr>
              <a:t>surrounding  cohorts,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20">
                <a:latin typeface="Arial"/>
                <a:cs typeface="Arial"/>
              </a:rPr>
              <a:t>productivity </a:t>
            </a:r>
            <a:r>
              <a:rPr dirty="0" sz="1000" spc="-75">
                <a:latin typeface="Arial"/>
                <a:cs typeface="Arial"/>
              </a:rPr>
              <a:t>loss </a:t>
            </a:r>
            <a:r>
              <a:rPr dirty="0" sz="1000" spc="-55">
                <a:latin typeface="Arial"/>
                <a:cs typeface="Arial"/>
              </a:rPr>
              <a:t>is expected </a:t>
            </a:r>
            <a:r>
              <a:rPr dirty="0" sz="1000" spc="-50">
                <a:latin typeface="Arial"/>
                <a:cs typeface="Arial"/>
              </a:rPr>
              <a:t>on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average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35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70">
                <a:solidFill>
                  <a:srgbClr val="FFF200"/>
                </a:solidFill>
              </a:rPr>
              <a:t>Preview on </a:t>
            </a:r>
            <a:r>
              <a:rPr dirty="0" sz="1400" spc="-110">
                <a:solidFill>
                  <a:srgbClr val="FFF200"/>
                </a:solidFill>
              </a:rPr>
              <a:t>Research</a:t>
            </a:r>
            <a:r>
              <a:rPr dirty="0" sz="1400" spc="80">
                <a:solidFill>
                  <a:srgbClr val="FFF200"/>
                </a:solidFill>
              </a:rPr>
              <a:t> </a:t>
            </a:r>
            <a:r>
              <a:rPr dirty="0" sz="1400" spc="-55">
                <a:solidFill>
                  <a:srgbClr val="FFF200"/>
                </a:solidFill>
              </a:rPr>
              <a:t>Findings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07924" y="642867"/>
            <a:ext cx="104324" cy="104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0581" y="633510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924" y="1065815"/>
            <a:ext cx="104324" cy="104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0581" y="1056458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395" y="1394993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4395" y="1515198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4395" y="1635391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7924" y="2020169"/>
            <a:ext cx="104324" cy="104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0581" y="2010812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7924" y="2582297"/>
            <a:ext cx="104324" cy="104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0581" y="2572940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877" y="564260"/>
            <a:ext cx="4070350" cy="258508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000" spc="-55">
                <a:latin typeface="Arial"/>
                <a:cs typeface="Arial"/>
              </a:rPr>
              <a:t>Demand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55">
                <a:latin typeface="Arial"/>
                <a:cs typeface="Arial"/>
              </a:rPr>
              <a:t>economists is</a:t>
            </a:r>
            <a:r>
              <a:rPr dirty="0" sz="1000" spc="-12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pro-cyclical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5">
                <a:latin typeface="Arial"/>
                <a:cs typeface="Arial"/>
              </a:rPr>
              <a:t>fluctuations </a:t>
            </a:r>
            <a:r>
              <a:rPr dirty="0" sz="900" spc="-55">
                <a:latin typeface="Arial"/>
                <a:cs typeface="Arial"/>
              </a:rPr>
              <a:t>are </a:t>
            </a:r>
            <a:r>
              <a:rPr dirty="0" sz="900" spc="-15">
                <a:latin typeface="Arial"/>
                <a:cs typeface="Arial"/>
              </a:rPr>
              <a:t>primarily </a:t>
            </a:r>
            <a:r>
              <a:rPr dirty="0" sz="900" spc="-30">
                <a:latin typeface="Arial"/>
                <a:cs typeface="Arial"/>
              </a:rPr>
              <a:t>driven </a:t>
            </a:r>
            <a:r>
              <a:rPr dirty="0" sz="900" spc="-40">
                <a:latin typeface="Arial"/>
                <a:cs typeface="Arial"/>
              </a:rPr>
              <a:t>by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45">
                <a:latin typeface="Arial"/>
                <a:cs typeface="Arial"/>
              </a:rPr>
              <a:t>academic </a:t>
            </a:r>
            <a:r>
              <a:rPr dirty="0" sz="900" spc="-15">
                <a:latin typeface="Arial"/>
                <a:cs typeface="Arial"/>
              </a:rPr>
              <a:t>tenure-track </a:t>
            </a:r>
            <a:r>
              <a:rPr dirty="0" sz="900" spc="-25">
                <a:latin typeface="Arial"/>
                <a:cs typeface="Arial"/>
              </a:rPr>
              <a:t>positions </a:t>
            </a:r>
            <a:r>
              <a:rPr dirty="0" sz="900" spc="-5">
                <a:latin typeface="Arial"/>
                <a:cs typeface="Arial"/>
              </a:rPr>
              <a:t>in</a:t>
            </a:r>
            <a:r>
              <a:rPr dirty="0" sz="900" spc="-140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US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000" spc="-30">
                <a:latin typeface="Arial"/>
                <a:cs typeface="Arial"/>
              </a:rPr>
              <a:t>Entering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75">
                <a:latin typeface="Arial"/>
                <a:cs typeface="Arial"/>
              </a:rPr>
              <a:t>recession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60">
                <a:latin typeface="Arial"/>
                <a:cs typeface="Arial"/>
              </a:rPr>
              <a:t>bad </a:t>
            </a:r>
            <a:r>
              <a:rPr dirty="0" sz="1000" spc="-20">
                <a:latin typeface="Arial"/>
                <a:cs typeface="Arial"/>
              </a:rPr>
              <a:t>for</a:t>
            </a:r>
            <a:r>
              <a:rPr dirty="0" sz="1000" spc="20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placements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50">
                <a:latin typeface="Arial"/>
                <a:cs typeface="Arial"/>
              </a:rPr>
              <a:t>increase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30">
                <a:latin typeface="Arial"/>
                <a:cs typeface="Arial"/>
              </a:rPr>
              <a:t>unemployment </a:t>
            </a:r>
            <a:r>
              <a:rPr dirty="0" sz="900" spc="-15">
                <a:latin typeface="Arial"/>
                <a:cs typeface="Arial"/>
              </a:rPr>
              <a:t>rate </a:t>
            </a:r>
            <a:r>
              <a:rPr dirty="0" sz="900" spc="-65">
                <a:latin typeface="Arial"/>
                <a:cs typeface="Arial"/>
              </a:rPr>
              <a:t>has </a:t>
            </a:r>
            <a:r>
              <a:rPr dirty="0" sz="900" spc="-60">
                <a:latin typeface="Arial"/>
                <a:cs typeface="Arial"/>
              </a:rPr>
              <a:t>adverse </a:t>
            </a:r>
            <a:r>
              <a:rPr dirty="0" sz="900" spc="-35">
                <a:latin typeface="Arial"/>
                <a:cs typeface="Arial"/>
              </a:rPr>
              <a:t>effects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on</a:t>
            </a:r>
            <a:endParaRPr sz="900">
              <a:latin typeface="Arial"/>
              <a:cs typeface="Arial"/>
            </a:endParaRPr>
          </a:p>
          <a:p>
            <a:pPr marL="518795">
              <a:lnSpc>
                <a:spcPts val="955"/>
              </a:lnSpc>
              <a:spcBef>
                <a:spcPts val="170"/>
              </a:spcBef>
            </a:pPr>
            <a:r>
              <a:rPr dirty="0" sz="800" spc="15">
                <a:latin typeface="Arial"/>
                <a:cs typeface="Arial"/>
              </a:rPr>
              <a:t>initial </a:t>
            </a:r>
            <a:r>
              <a:rPr dirty="0" sz="800" spc="-25">
                <a:latin typeface="Arial"/>
                <a:cs typeface="Arial"/>
              </a:rPr>
              <a:t>academic</a:t>
            </a:r>
            <a:r>
              <a:rPr dirty="0" sz="800" spc="10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employment</a:t>
            </a:r>
            <a:endParaRPr sz="800">
              <a:latin typeface="Arial"/>
              <a:cs typeface="Arial"/>
            </a:endParaRPr>
          </a:p>
          <a:p>
            <a:pPr marL="518795" marR="838200">
              <a:lnSpc>
                <a:spcPts val="950"/>
              </a:lnSpc>
              <a:spcBef>
                <a:spcPts val="30"/>
              </a:spcBef>
            </a:pPr>
            <a:r>
              <a:rPr dirty="0" sz="800">
                <a:latin typeface="Arial"/>
                <a:cs typeface="Arial"/>
              </a:rPr>
              <a:t>quality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 spc="-25">
                <a:latin typeface="Arial"/>
                <a:cs typeface="Arial"/>
              </a:rPr>
              <a:t>placements </a:t>
            </a:r>
            <a:r>
              <a:rPr dirty="0" sz="800">
                <a:latin typeface="Arial"/>
                <a:cs typeface="Arial"/>
              </a:rPr>
              <a:t>conditional </a:t>
            </a:r>
            <a:r>
              <a:rPr dirty="0" sz="800" spc="-15">
                <a:latin typeface="Arial"/>
                <a:cs typeface="Arial"/>
              </a:rPr>
              <a:t>on </a:t>
            </a:r>
            <a:r>
              <a:rPr dirty="0" sz="800">
                <a:latin typeface="Arial"/>
                <a:cs typeface="Arial"/>
              </a:rPr>
              <a:t>taking </a:t>
            </a:r>
            <a:r>
              <a:rPr dirty="0" sz="800" spc="-25">
                <a:latin typeface="Arial"/>
                <a:cs typeface="Arial"/>
              </a:rPr>
              <a:t>an academic </a:t>
            </a:r>
            <a:r>
              <a:rPr dirty="0" sz="800" spc="5">
                <a:latin typeface="Arial"/>
                <a:cs typeface="Arial"/>
              </a:rPr>
              <a:t>job 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effect </a:t>
            </a:r>
            <a:r>
              <a:rPr dirty="0" sz="800" spc="-30">
                <a:latin typeface="Arial"/>
                <a:cs typeface="Arial"/>
              </a:rPr>
              <a:t>declines </a:t>
            </a:r>
            <a:r>
              <a:rPr dirty="0" sz="800" spc="-20">
                <a:latin typeface="Arial"/>
                <a:cs typeface="Arial"/>
              </a:rPr>
              <a:t>over</a:t>
            </a:r>
            <a:r>
              <a:rPr dirty="0" sz="800" spc="70">
                <a:latin typeface="Arial"/>
                <a:cs typeface="Arial"/>
              </a:rPr>
              <a:t> </a:t>
            </a:r>
            <a:r>
              <a:rPr dirty="0" sz="800" spc="5">
                <a:latin typeface="Arial"/>
                <a:cs typeface="Arial"/>
              </a:rPr>
              <a:t>time</a:t>
            </a:r>
            <a:endParaRPr sz="8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204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5">
                <a:latin typeface="Arial"/>
                <a:cs typeface="Arial"/>
              </a:rPr>
              <a:t>indicate </a:t>
            </a:r>
            <a:r>
              <a:rPr dirty="0" sz="900" spc="-45">
                <a:latin typeface="Arial"/>
                <a:cs typeface="Arial"/>
              </a:rPr>
              <a:t>an </a:t>
            </a:r>
            <a:r>
              <a:rPr dirty="0" sz="900" spc="10">
                <a:latin typeface="Arial"/>
                <a:cs typeface="Arial"/>
              </a:rPr>
              <a:t>initial </a:t>
            </a:r>
            <a:r>
              <a:rPr dirty="0" sz="900" spc="-20">
                <a:latin typeface="Arial"/>
                <a:cs typeface="Arial"/>
              </a:rPr>
              <a:t>mismatch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000" spc="35">
                <a:latin typeface="Arial"/>
                <a:cs typeface="Arial"/>
              </a:rPr>
              <a:t>It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60">
                <a:latin typeface="Arial"/>
                <a:cs typeface="Arial"/>
              </a:rPr>
              <a:t>bad </a:t>
            </a:r>
            <a:r>
              <a:rPr dirty="0" sz="1000" spc="-20">
                <a:latin typeface="Arial"/>
                <a:cs typeface="Arial"/>
              </a:rPr>
              <a:t>for</a:t>
            </a:r>
            <a:r>
              <a:rPr dirty="0" sz="1000" spc="-16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productivity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50">
                <a:latin typeface="Arial"/>
                <a:cs typeface="Arial"/>
              </a:rPr>
              <a:t>recessionary </a:t>
            </a:r>
            <a:r>
              <a:rPr dirty="0" sz="900" spc="-30">
                <a:latin typeface="Arial"/>
                <a:cs typeface="Arial"/>
              </a:rPr>
              <a:t>cohorts publish </a:t>
            </a:r>
            <a:r>
              <a:rPr dirty="0" sz="900" spc="-40">
                <a:latin typeface="Arial"/>
                <a:cs typeface="Arial"/>
              </a:rPr>
              <a:t>fewer </a:t>
            </a:r>
            <a:r>
              <a:rPr dirty="0" sz="900" spc="5">
                <a:latin typeface="Arial"/>
                <a:cs typeface="Arial"/>
              </a:rPr>
              <a:t>top </a:t>
            </a:r>
            <a:r>
              <a:rPr dirty="0" sz="900" spc="-45">
                <a:latin typeface="Arial"/>
                <a:cs typeface="Arial"/>
              </a:rPr>
              <a:t>50 </a:t>
            </a:r>
            <a:r>
              <a:rPr dirty="0" sz="900" spc="-15">
                <a:latin typeface="Arial"/>
                <a:cs typeface="Arial"/>
              </a:rPr>
              <a:t>journal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articles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50">
                <a:latin typeface="Arial"/>
                <a:cs typeface="Arial"/>
              </a:rPr>
              <a:t>also happened </a:t>
            </a:r>
            <a:r>
              <a:rPr dirty="0" sz="900" spc="20">
                <a:latin typeface="Arial"/>
                <a:cs typeface="Arial"/>
              </a:rPr>
              <a:t>to </a:t>
            </a:r>
            <a:r>
              <a:rPr dirty="0" sz="900" spc="-35">
                <a:latin typeface="Arial"/>
                <a:cs typeface="Arial"/>
              </a:rPr>
              <a:t>those </a:t>
            </a:r>
            <a:r>
              <a:rPr dirty="0" sz="900" spc="-30">
                <a:latin typeface="Arial"/>
                <a:cs typeface="Arial"/>
              </a:rPr>
              <a:t>who </a:t>
            </a:r>
            <a:r>
              <a:rPr dirty="0" sz="900" spc="-20">
                <a:latin typeface="Arial"/>
                <a:cs typeface="Arial"/>
              </a:rPr>
              <a:t>started </a:t>
            </a:r>
            <a:r>
              <a:rPr dirty="0" sz="900">
                <a:latin typeface="Arial"/>
                <a:cs typeface="Arial"/>
              </a:rPr>
              <a:t>their </a:t>
            </a:r>
            <a:r>
              <a:rPr dirty="0" sz="900" spc="-55">
                <a:latin typeface="Arial"/>
                <a:cs typeface="Arial"/>
              </a:rPr>
              <a:t>careers </a:t>
            </a:r>
            <a:r>
              <a:rPr dirty="0" sz="900" spc="10">
                <a:latin typeface="Arial"/>
                <a:cs typeface="Arial"/>
              </a:rPr>
              <a:t>at </a:t>
            </a:r>
            <a:r>
              <a:rPr dirty="0" sz="900" spc="5">
                <a:latin typeface="Arial"/>
                <a:cs typeface="Arial"/>
              </a:rPr>
              <a:t>top </a:t>
            </a:r>
            <a:r>
              <a:rPr dirty="0" sz="900" spc="-55">
                <a:latin typeface="Arial"/>
                <a:cs typeface="Arial"/>
              </a:rPr>
              <a:t>research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university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000" spc="-70">
                <a:latin typeface="Arial"/>
                <a:cs typeface="Arial"/>
              </a:rPr>
              <a:t>These </a:t>
            </a:r>
            <a:r>
              <a:rPr dirty="0" sz="1000" spc="-45">
                <a:latin typeface="Arial"/>
                <a:cs typeface="Arial"/>
              </a:rPr>
              <a:t>effects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30">
                <a:latin typeface="Arial"/>
                <a:cs typeface="Arial"/>
              </a:rPr>
              <a:t>primarily </a:t>
            </a:r>
            <a:r>
              <a:rPr dirty="0" sz="1000" spc="-45">
                <a:latin typeface="Arial"/>
                <a:cs typeface="Arial"/>
              </a:rPr>
              <a:t>mediated </a:t>
            </a:r>
            <a:r>
              <a:rPr dirty="0" sz="1000" spc="-25">
                <a:latin typeface="Arial"/>
                <a:cs typeface="Arial"/>
              </a:rPr>
              <a:t>through</a:t>
            </a:r>
            <a:r>
              <a:rPr dirty="0" sz="1000" spc="16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mobility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40">
                <a:latin typeface="Arial"/>
                <a:cs typeface="Arial"/>
              </a:rPr>
              <a:t>economists </a:t>
            </a:r>
            <a:r>
              <a:rPr dirty="0" sz="900" spc="-30">
                <a:latin typeface="Arial"/>
                <a:cs typeface="Arial"/>
              </a:rPr>
              <a:t>rarely </a:t>
            </a:r>
            <a:r>
              <a:rPr dirty="0" sz="900" spc="-15">
                <a:latin typeface="Arial"/>
                <a:cs typeface="Arial"/>
              </a:rPr>
              <a:t>switch </a:t>
            </a:r>
            <a:r>
              <a:rPr dirty="0" sz="900" spc="-30">
                <a:latin typeface="Arial"/>
                <a:cs typeface="Arial"/>
              </a:rPr>
              <a:t>occupations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55">
                <a:latin typeface="Arial"/>
                <a:cs typeface="Arial"/>
              </a:rPr>
              <a:t>response </a:t>
            </a:r>
            <a:r>
              <a:rPr dirty="0" sz="900" spc="20">
                <a:latin typeface="Arial"/>
                <a:cs typeface="Arial"/>
              </a:rPr>
              <a:t>to </a:t>
            </a:r>
            <a:r>
              <a:rPr dirty="0" sz="900" spc="-40">
                <a:latin typeface="Arial"/>
                <a:cs typeface="Arial"/>
              </a:rPr>
              <a:t>economic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conditions</a:t>
            </a:r>
            <a:endParaRPr sz="900">
              <a:latin typeface="Arial"/>
              <a:cs typeface="Arial"/>
            </a:endParaRPr>
          </a:p>
          <a:p>
            <a:pPr marL="265430" marR="110489" indent="-152400">
              <a:lnSpc>
                <a:spcPct val="101499"/>
              </a:lnSpc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0">
                <a:latin typeface="Arial"/>
                <a:cs typeface="Arial"/>
              </a:rPr>
              <a:t>determinant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45">
                <a:latin typeface="Arial"/>
                <a:cs typeface="Arial"/>
              </a:rPr>
              <a:t>these </a:t>
            </a:r>
            <a:r>
              <a:rPr dirty="0" sz="900" spc="-15">
                <a:latin typeface="Arial"/>
                <a:cs typeface="Arial"/>
              </a:rPr>
              <a:t>switching </a:t>
            </a:r>
            <a:r>
              <a:rPr dirty="0" sz="900" spc="-45">
                <a:latin typeface="Arial"/>
                <a:cs typeface="Arial"/>
              </a:rPr>
              <a:t>costs </a:t>
            </a:r>
            <a:r>
              <a:rPr dirty="0" sz="900" spc="-40">
                <a:latin typeface="Arial"/>
                <a:cs typeface="Arial"/>
              </a:rPr>
              <a:t>is </a:t>
            </a:r>
            <a:r>
              <a:rPr dirty="0" sz="900" spc="-35">
                <a:latin typeface="Arial"/>
                <a:cs typeface="Arial"/>
              </a:rPr>
              <a:t>development </a:t>
            </a:r>
            <a:r>
              <a:rPr dirty="0" sz="900" spc="-10">
                <a:latin typeface="Arial"/>
                <a:cs typeface="Arial"/>
              </a:rPr>
              <a:t>of </a:t>
            </a:r>
            <a:r>
              <a:rPr dirty="0" sz="900" spc="-25">
                <a:latin typeface="Arial"/>
                <a:cs typeface="Arial"/>
              </a:rPr>
              <a:t>task-specific </a:t>
            </a:r>
            <a:r>
              <a:rPr dirty="0" sz="900" spc="-35">
                <a:latin typeface="Arial"/>
                <a:cs typeface="Arial"/>
              </a:rPr>
              <a:t>human  </a:t>
            </a:r>
            <a:r>
              <a:rPr dirty="0" sz="900" spc="-15">
                <a:latin typeface="Arial"/>
                <a:cs typeface="Arial"/>
              </a:rPr>
              <a:t>capital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9686" y="1295868"/>
            <a:ext cx="1388745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20" i="1">
                <a:solidFill>
                  <a:srgbClr val="000000"/>
                </a:solidFill>
                <a:latin typeface="Arial"/>
                <a:cs typeface="Arial"/>
              </a:rPr>
              <a:t>Thank</a:t>
            </a:r>
            <a:r>
              <a:rPr dirty="0" sz="2450" spc="1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450" spc="-215" i="1">
                <a:solidFill>
                  <a:srgbClr val="000000"/>
                </a:solidFill>
                <a:latin typeface="Arial"/>
                <a:cs typeface="Arial"/>
              </a:rPr>
              <a:t>You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36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80">
                <a:solidFill>
                  <a:srgbClr val="FFF200"/>
                </a:solidFill>
              </a:rPr>
              <a:t>Fuzzy</a:t>
            </a:r>
            <a:r>
              <a:rPr dirty="0" sz="1400" spc="70">
                <a:solidFill>
                  <a:srgbClr val="FFF200"/>
                </a:solidFill>
              </a:rPr>
              <a:t> </a:t>
            </a:r>
            <a:r>
              <a:rPr dirty="0" sz="1400" spc="-40">
                <a:solidFill>
                  <a:srgbClr val="FFF200"/>
                </a:solidFill>
              </a:rPr>
              <a:t>matching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53084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395" y="1266863"/>
            <a:ext cx="48018" cy="4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395" y="1423060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705" y="1753565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705" y="2610510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6877" y="676000"/>
            <a:ext cx="4124960" cy="22326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60325">
              <a:lnSpc>
                <a:spcPts val="1100"/>
              </a:lnSpc>
              <a:spcBef>
                <a:spcPts val="215"/>
              </a:spcBef>
            </a:pPr>
            <a:r>
              <a:rPr dirty="0" sz="1000" spc="-70">
                <a:latin typeface="Arial"/>
                <a:cs typeface="Arial"/>
              </a:rPr>
              <a:t>One </a:t>
            </a:r>
            <a:r>
              <a:rPr dirty="0" sz="1000" spc="-55">
                <a:latin typeface="Arial"/>
                <a:cs typeface="Arial"/>
              </a:rPr>
              <a:t>challenge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task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65">
                <a:latin typeface="Arial"/>
                <a:cs typeface="Arial"/>
              </a:rPr>
              <a:t>scrape </a:t>
            </a:r>
            <a:r>
              <a:rPr dirty="0" sz="1000">
                <a:latin typeface="Arial"/>
                <a:cs typeface="Arial"/>
              </a:rPr>
              <a:t>text </a:t>
            </a:r>
            <a:r>
              <a:rPr dirty="0" sz="1000" spc="-35">
                <a:latin typeface="Arial"/>
                <a:cs typeface="Arial"/>
              </a:rPr>
              <a:t>data </a:t>
            </a:r>
            <a:r>
              <a:rPr dirty="0" sz="1000" spc="-25">
                <a:latin typeface="Arial"/>
                <a:cs typeface="Arial"/>
              </a:rPr>
              <a:t>from the </a:t>
            </a:r>
            <a:r>
              <a:rPr dirty="0" sz="1000" spc="-65">
                <a:latin typeface="Arial"/>
                <a:cs typeface="Arial"/>
              </a:rPr>
              <a:t>source </a:t>
            </a:r>
            <a:r>
              <a:rPr dirty="0" sz="1000" spc="-40">
                <a:latin typeface="Arial"/>
                <a:cs typeface="Arial"/>
              </a:rPr>
              <a:t>document </a:t>
            </a:r>
            <a:r>
              <a:rPr dirty="0" sz="1000" spc="-60">
                <a:latin typeface="Arial"/>
                <a:cs typeface="Arial"/>
              </a:rPr>
              <a:t>and  </a:t>
            </a:r>
            <a:r>
              <a:rPr dirty="0" sz="1000" spc="-35">
                <a:latin typeface="Arial"/>
                <a:cs typeface="Arial"/>
              </a:rPr>
              <a:t>convert </a:t>
            </a:r>
            <a:r>
              <a:rPr dirty="0" sz="1000" spc="-30">
                <a:latin typeface="Arial"/>
                <a:cs typeface="Arial"/>
              </a:rPr>
              <a:t>them </a:t>
            </a:r>
            <a:r>
              <a:rPr dirty="0" sz="1000" spc="-5">
                <a:latin typeface="Arial"/>
                <a:cs typeface="Arial"/>
              </a:rPr>
              <a:t>into </a:t>
            </a:r>
            <a:r>
              <a:rPr dirty="0" sz="1000" spc="-35">
                <a:latin typeface="Arial"/>
                <a:cs typeface="Arial"/>
              </a:rPr>
              <a:t>suitable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format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0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60">
                <a:latin typeface="Arial"/>
                <a:cs typeface="Arial"/>
              </a:rPr>
              <a:t>web </a:t>
            </a:r>
            <a:r>
              <a:rPr dirty="0" sz="900" spc="-35">
                <a:latin typeface="Arial"/>
                <a:cs typeface="Arial"/>
              </a:rPr>
              <a:t>scraping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25">
                <a:latin typeface="Arial"/>
                <a:cs typeface="Arial"/>
              </a:rPr>
              <a:t>document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scraping</a:t>
            </a:r>
            <a:endParaRPr sz="900">
              <a:latin typeface="Arial"/>
              <a:cs typeface="Arial"/>
            </a:endParaRPr>
          </a:p>
          <a:p>
            <a:pPr marL="518795" marR="1531620">
              <a:lnSpc>
                <a:spcPct val="128099"/>
              </a:lnSpc>
              <a:spcBef>
                <a:spcPts val="180"/>
              </a:spcBef>
            </a:pPr>
            <a:r>
              <a:rPr dirty="0" sz="800" spc="-40">
                <a:latin typeface="Arial"/>
                <a:cs typeface="Arial"/>
              </a:rPr>
              <a:t>search </a:t>
            </a:r>
            <a:r>
              <a:rPr dirty="0" sz="800">
                <a:latin typeface="Arial"/>
                <a:cs typeface="Arial"/>
              </a:rPr>
              <a:t>tools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>
                <a:latin typeface="Arial"/>
                <a:cs typeface="Arial"/>
              </a:rPr>
              <a:t>Python </a:t>
            </a:r>
            <a:r>
              <a:rPr dirty="0" sz="800" spc="-15">
                <a:latin typeface="Arial"/>
                <a:cs typeface="Arial"/>
              </a:rPr>
              <a:t>or </a:t>
            </a:r>
            <a:r>
              <a:rPr dirty="0" sz="800" spc="-30">
                <a:latin typeface="Arial"/>
                <a:cs typeface="Arial"/>
              </a:rPr>
              <a:t>range </a:t>
            </a:r>
            <a:r>
              <a:rPr dirty="0" sz="800" spc="5">
                <a:latin typeface="Arial"/>
                <a:cs typeface="Arial"/>
              </a:rPr>
              <a:t>of </a:t>
            </a:r>
            <a:r>
              <a:rPr dirty="0" sz="800" spc="-10">
                <a:latin typeface="Arial"/>
                <a:cs typeface="Arial"/>
              </a:rPr>
              <a:t>APIs  </a:t>
            </a:r>
            <a:r>
              <a:rPr dirty="0" sz="800" spc="10">
                <a:latin typeface="Arial"/>
                <a:cs typeface="Arial"/>
              </a:rPr>
              <a:t>might </a:t>
            </a:r>
            <a:r>
              <a:rPr dirty="0" sz="800" spc="-10">
                <a:latin typeface="Arial"/>
                <a:cs typeface="Arial"/>
              </a:rPr>
              <a:t>involve </a:t>
            </a:r>
            <a:r>
              <a:rPr dirty="0" sz="800" spc="-20">
                <a:latin typeface="Arial"/>
                <a:cs typeface="Arial"/>
              </a:rPr>
              <a:t>legal </a:t>
            </a:r>
            <a:r>
              <a:rPr dirty="0" sz="800" spc="-50">
                <a:latin typeface="Arial"/>
                <a:cs typeface="Arial"/>
              </a:rPr>
              <a:t>issues </a:t>
            </a:r>
            <a:r>
              <a:rPr dirty="0" sz="800" spc="45" i="1">
                <a:latin typeface="Arial"/>
                <a:cs typeface="Arial"/>
              </a:rPr>
              <a:t>→ </a:t>
            </a:r>
            <a:r>
              <a:rPr dirty="0" sz="800" spc="-10">
                <a:latin typeface="Arial"/>
                <a:cs typeface="Arial"/>
              </a:rPr>
              <a:t>commercial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APIs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100"/>
              </a:lnSpc>
              <a:spcBef>
                <a:spcPts val="5"/>
              </a:spcBef>
            </a:pPr>
            <a:r>
              <a:rPr dirty="0" sz="1000" spc="-40">
                <a:latin typeface="Arial"/>
                <a:cs typeface="Arial"/>
              </a:rPr>
              <a:t>Bigger </a:t>
            </a:r>
            <a:r>
              <a:rPr dirty="0" sz="1000" spc="-55">
                <a:latin typeface="Arial"/>
                <a:cs typeface="Arial"/>
              </a:rPr>
              <a:t>challenge is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40">
                <a:latin typeface="Arial"/>
                <a:cs typeface="Arial"/>
              </a:rPr>
              <a:t>there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90">
                <a:latin typeface="Arial"/>
                <a:cs typeface="Arial"/>
              </a:rPr>
              <a:t>same </a:t>
            </a:r>
            <a:r>
              <a:rPr dirty="0" sz="1000" spc="-10">
                <a:latin typeface="Arial"/>
                <a:cs typeface="Arial"/>
              </a:rPr>
              <a:t>institution </a:t>
            </a:r>
            <a:r>
              <a:rPr dirty="0" sz="1000" spc="-5">
                <a:latin typeface="Arial"/>
                <a:cs typeface="Arial"/>
              </a:rPr>
              <a:t>but </a:t>
            </a:r>
            <a:r>
              <a:rPr dirty="0" sz="1000" spc="-75">
                <a:latin typeface="Arial"/>
                <a:cs typeface="Arial"/>
              </a:rPr>
              <a:t>were </a:t>
            </a:r>
            <a:r>
              <a:rPr dirty="0" sz="1000" spc="-40">
                <a:latin typeface="Arial"/>
                <a:cs typeface="Arial"/>
              </a:rPr>
              <a:t>taken </a:t>
            </a:r>
            <a:r>
              <a:rPr dirty="0" sz="1000" spc="-105">
                <a:latin typeface="Arial"/>
                <a:cs typeface="Arial"/>
              </a:rPr>
              <a:t>as </a:t>
            </a:r>
            <a:r>
              <a:rPr dirty="0" sz="1000" spc="-25">
                <a:latin typeface="Arial"/>
                <a:cs typeface="Arial"/>
              </a:rPr>
              <a:t>different  </a:t>
            </a:r>
            <a:r>
              <a:rPr dirty="0" sz="1000" spc="-50">
                <a:latin typeface="Arial"/>
                <a:cs typeface="Arial"/>
              </a:rPr>
              <a:t>forms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5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0">
                <a:latin typeface="Arial"/>
                <a:cs typeface="Arial"/>
              </a:rPr>
              <a:t>CV, </a:t>
            </a:r>
            <a:r>
              <a:rPr dirty="0" sz="900" spc="-30">
                <a:latin typeface="Arial"/>
                <a:cs typeface="Arial"/>
              </a:rPr>
              <a:t>dissertations, </a:t>
            </a:r>
            <a:r>
              <a:rPr dirty="0" sz="900" spc="-20">
                <a:latin typeface="Arial"/>
                <a:cs typeface="Arial"/>
              </a:rPr>
              <a:t>rank </a:t>
            </a:r>
            <a:r>
              <a:rPr dirty="0" sz="900" spc="-15">
                <a:latin typeface="Arial"/>
                <a:cs typeface="Arial"/>
              </a:rPr>
              <a:t>data, </a:t>
            </a:r>
            <a:r>
              <a:rPr dirty="0" sz="900" spc="-20">
                <a:latin typeface="Arial"/>
                <a:cs typeface="Arial"/>
              </a:rPr>
              <a:t>Journal</a:t>
            </a:r>
            <a:r>
              <a:rPr dirty="0" sz="900" spc="140">
                <a:latin typeface="Arial"/>
                <a:cs typeface="Arial"/>
              </a:rPr>
              <a:t> </a:t>
            </a:r>
            <a:r>
              <a:rPr dirty="0" sz="900" spc="-15">
                <a:latin typeface="Arial"/>
                <a:cs typeface="Arial"/>
              </a:rPr>
              <a:t>entry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29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5">
                <a:latin typeface="Arial"/>
                <a:cs typeface="Arial"/>
              </a:rPr>
              <a:t>matching </a:t>
            </a:r>
            <a:r>
              <a:rPr dirty="0" sz="900" spc="-35">
                <a:latin typeface="Arial"/>
                <a:cs typeface="Arial"/>
              </a:rPr>
              <a:t>economists’ </a:t>
            </a:r>
            <a:r>
              <a:rPr dirty="0" sz="900" spc="-65">
                <a:latin typeface="Arial"/>
                <a:cs typeface="Arial"/>
              </a:rPr>
              <a:t>names </a:t>
            </a:r>
            <a:r>
              <a:rPr dirty="0" sz="900" spc="-55">
                <a:latin typeface="Arial"/>
                <a:cs typeface="Arial"/>
              </a:rPr>
              <a:t>are </a:t>
            </a:r>
            <a:r>
              <a:rPr dirty="0" sz="900" spc="-65">
                <a:latin typeface="Arial"/>
                <a:cs typeface="Arial"/>
              </a:rPr>
              <a:t>even </a:t>
            </a:r>
            <a:r>
              <a:rPr dirty="0" sz="900" spc="-45">
                <a:latin typeface="Arial"/>
                <a:cs typeface="Arial"/>
              </a:rPr>
              <a:t>more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complicated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45">
                <a:latin typeface="Arial"/>
                <a:cs typeface="Arial"/>
              </a:rPr>
              <a:t>Employ learning methods </a:t>
            </a:r>
            <a:r>
              <a:rPr dirty="0" sz="1000" spc="-25">
                <a:latin typeface="Arial"/>
                <a:cs typeface="Arial"/>
              </a:rPr>
              <a:t>from </a:t>
            </a:r>
            <a:r>
              <a:rPr dirty="0" sz="1000" spc="-35">
                <a:latin typeface="Arial"/>
                <a:cs typeface="Arial"/>
              </a:rPr>
              <a:t>data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science </a:t>
            </a:r>
            <a:r>
              <a:rPr dirty="0" sz="1000" spc="-20">
                <a:latin typeface="Arial"/>
                <a:cs typeface="Arial"/>
              </a:rPr>
              <a:t>literature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8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0">
                <a:latin typeface="Arial"/>
                <a:cs typeface="Arial"/>
              </a:rPr>
              <a:t>data </a:t>
            </a:r>
            <a:r>
              <a:rPr dirty="0" sz="900" spc="-15">
                <a:latin typeface="Arial"/>
                <a:cs typeface="Arial"/>
              </a:rPr>
              <a:t>matching </a:t>
            </a:r>
            <a:r>
              <a:rPr dirty="0" sz="900" spc="-30">
                <a:latin typeface="Arial"/>
                <a:cs typeface="Arial"/>
              </a:rPr>
              <a:t>or fuzzy </a:t>
            </a:r>
            <a:r>
              <a:rPr dirty="0" sz="900" spc="-15">
                <a:latin typeface="Arial"/>
                <a:cs typeface="Arial"/>
              </a:rPr>
              <a:t>matching </a:t>
            </a:r>
            <a:r>
              <a:rPr dirty="0" sz="900" spc="-10">
                <a:latin typeface="Arial"/>
                <a:cs typeface="Arial"/>
              </a:rPr>
              <a:t>(probabilistic </a:t>
            </a:r>
            <a:r>
              <a:rPr dirty="0" sz="900" spc="-20">
                <a:latin typeface="Arial"/>
                <a:cs typeface="Arial"/>
              </a:rPr>
              <a:t>data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matching)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37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90">
                <a:solidFill>
                  <a:srgbClr val="FFF200"/>
                </a:solidFill>
              </a:rPr>
              <a:t>General</a:t>
            </a:r>
            <a:r>
              <a:rPr dirty="0" sz="1400" spc="70">
                <a:solidFill>
                  <a:srgbClr val="FFF200"/>
                </a:solidFill>
              </a:rPr>
              <a:t> </a:t>
            </a:r>
            <a:r>
              <a:rPr dirty="0" sz="1400" spc="-85">
                <a:solidFill>
                  <a:srgbClr val="FFF200"/>
                </a:solidFill>
              </a:rPr>
              <a:t>Steps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4584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371727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395" y="1674329"/>
            <a:ext cx="48018" cy="48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705" y="2162086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705" y="2458986"/>
            <a:ext cx="59613" cy="59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6877" y="668761"/>
            <a:ext cx="3275965" cy="219202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40">
                <a:latin typeface="Arial"/>
                <a:cs typeface="Arial"/>
              </a:rPr>
              <a:t>N-grams: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55">
                <a:latin typeface="Arial"/>
                <a:cs typeface="Arial"/>
              </a:rPr>
              <a:t>set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5">
                <a:latin typeface="Arial"/>
                <a:cs typeface="Arial"/>
              </a:rPr>
              <a:t>co-occurring </a:t>
            </a:r>
            <a:r>
              <a:rPr dirty="0" sz="1000" spc="-65">
                <a:latin typeface="Arial"/>
                <a:cs typeface="Arial"/>
              </a:rPr>
              <a:t>words </a:t>
            </a:r>
            <a:r>
              <a:rPr dirty="0" sz="1000" spc="-5">
                <a:latin typeface="Arial"/>
                <a:cs typeface="Arial"/>
              </a:rPr>
              <a:t>within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50">
                <a:latin typeface="Arial"/>
                <a:cs typeface="Arial"/>
              </a:rPr>
              <a:t>given </a:t>
            </a:r>
            <a:r>
              <a:rPr dirty="0" sz="1000" spc="-65">
                <a:latin typeface="Arial"/>
                <a:cs typeface="Arial"/>
              </a:rPr>
              <a:t>sentence  </a:t>
            </a:r>
            <a:r>
              <a:rPr dirty="0" sz="1000" spc="-35">
                <a:latin typeface="Arial"/>
                <a:cs typeface="Arial"/>
              </a:rPr>
              <a:t>(Wang </a:t>
            </a:r>
            <a:r>
              <a:rPr dirty="0" sz="1000" spc="-20">
                <a:latin typeface="Arial"/>
                <a:cs typeface="Arial"/>
              </a:rPr>
              <a:t>et </a:t>
            </a:r>
            <a:r>
              <a:rPr dirty="0" sz="1000" spc="-25">
                <a:latin typeface="Arial"/>
                <a:cs typeface="Arial"/>
              </a:rPr>
              <a:t>al.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2006)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7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0">
                <a:latin typeface="Arial"/>
                <a:cs typeface="Arial"/>
              </a:rPr>
              <a:t>collect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45">
                <a:latin typeface="Arial"/>
                <a:cs typeface="Arial"/>
              </a:rPr>
              <a:t>words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50">
                <a:latin typeface="Arial"/>
                <a:cs typeface="Arial"/>
              </a:rPr>
              <a:t>sentence </a:t>
            </a:r>
            <a:r>
              <a:rPr dirty="0" sz="900" spc="-30">
                <a:latin typeface="Arial"/>
                <a:cs typeface="Arial"/>
              </a:rPr>
              <a:t>having </a:t>
            </a:r>
            <a:r>
              <a:rPr dirty="0" sz="900" spc="-40">
                <a:latin typeface="Arial"/>
                <a:cs typeface="Arial"/>
              </a:rPr>
              <a:t>more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meaning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TF-IDF: </a:t>
            </a:r>
            <a:r>
              <a:rPr dirty="0" sz="1000" spc="-25">
                <a:latin typeface="Arial"/>
                <a:cs typeface="Arial"/>
              </a:rPr>
              <a:t>count the </a:t>
            </a:r>
            <a:r>
              <a:rPr dirty="0" sz="1000" spc="-50">
                <a:latin typeface="Arial"/>
                <a:cs typeface="Arial"/>
              </a:rPr>
              <a:t>word  occurs 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75">
                <a:latin typeface="Arial"/>
                <a:cs typeface="Arial"/>
              </a:rPr>
              <a:t>each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document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5"/>
              </a:spcBef>
            </a:pPr>
            <a:r>
              <a:rPr dirty="0" baseline="9259" sz="1350" spc="-292">
                <a:latin typeface="Arial"/>
                <a:cs typeface="Arial"/>
              </a:rPr>
              <a:t>►         </a:t>
            </a:r>
            <a:r>
              <a:rPr dirty="0" sz="900" spc="-35">
                <a:latin typeface="Arial"/>
                <a:cs typeface="Arial"/>
              </a:rPr>
              <a:t>evaluate </a:t>
            </a:r>
            <a:r>
              <a:rPr dirty="0" sz="900" spc="-40">
                <a:latin typeface="Arial"/>
                <a:cs typeface="Arial"/>
              </a:rPr>
              <a:t>how</a:t>
            </a:r>
            <a:r>
              <a:rPr dirty="0" sz="900" spc="17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important </a:t>
            </a:r>
            <a:r>
              <a:rPr dirty="0" sz="900" spc="-60">
                <a:latin typeface="Arial"/>
                <a:cs typeface="Arial"/>
              </a:rPr>
              <a:t>a  </a:t>
            </a:r>
            <a:r>
              <a:rPr dirty="0" sz="900" spc="-35">
                <a:latin typeface="Arial"/>
                <a:cs typeface="Arial"/>
              </a:rPr>
              <a:t>word </a:t>
            </a:r>
            <a:r>
              <a:rPr dirty="0" sz="900" spc="-40">
                <a:latin typeface="Arial"/>
                <a:cs typeface="Arial"/>
              </a:rPr>
              <a:t>is  and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15">
                <a:latin typeface="Arial"/>
                <a:cs typeface="Arial"/>
              </a:rPr>
              <a:t>(learning)</a:t>
            </a:r>
            <a:endParaRPr sz="9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65"/>
              </a:spcBef>
            </a:pPr>
            <a:r>
              <a:rPr dirty="0" sz="800" spc="-20">
                <a:latin typeface="Arial"/>
                <a:cs typeface="Arial"/>
              </a:rPr>
              <a:t>very </a:t>
            </a:r>
            <a:r>
              <a:rPr dirty="0" sz="800" spc="10">
                <a:latin typeface="Arial"/>
                <a:cs typeface="Arial"/>
              </a:rPr>
              <a:t>important </a:t>
            </a:r>
            <a:r>
              <a:rPr dirty="0" sz="800" spc="-35">
                <a:latin typeface="Arial"/>
                <a:cs typeface="Arial"/>
              </a:rPr>
              <a:t>since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 spc="-45">
                <a:latin typeface="Arial"/>
                <a:cs typeface="Arial"/>
              </a:rPr>
              <a:t>names </a:t>
            </a:r>
            <a:r>
              <a:rPr dirty="0" sz="800" spc="-35">
                <a:latin typeface="Arial"/>
                <a:cs typeface="Arial"/>
              </a:rPr>
              <a:t>have </a:t>
            </a:r>
            <a:r>
              <a:rPr dirty="0" sz="800" spc="-5">
                <a:latin typeface="Arial"/>
                <a:cs typeface="Arial"/>
              </a:rPr>
              <a:t>only </a:t>
            </a:r>
            <a:r>
              <a:rPr dirty="0" sz="800" spc="-40">
                <a:latin typeface="Arial"/>
                <a:cs typeface="Arial"/>
              </a:rPr>
              <a:t>a </a:t>
            </a:r>
            <a:r>
              <a:rPr dirty="0" sz="800" spc="-15">
                <a:latin typeface="Arial"/>
                <a:cs typeface="Arial"/>
              </a:rPr>
              <a:t>few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 spc="-30">
                <a:latin typeface="Arial"/>
                <a:cs typeface="Arial"/>
              </a:rPr>
              <a:t>words</a:t>
            </a:r>
            <a:endParaRPr sz="8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23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5">
                <a:latin typeface="Arial"/>
                <a:cs typeface="Arial"/>
              </a:rPr>
              <a:t>long </a:t>
            </a:r>
            <a:r>
              <a:rPr dirty="0" sz="900" spc="-20">
                <a:latin typeface="Arial"/>
                <a:cs typeface="Arial"/>
              </a:rPr>
              <a:t>computing </a:t>
            </a:r>
            <a:r>
              <a:rPr dirty="0" sz="900" spc="-5">
                <a:latin typeface="Arial"/>
                <a:cs typeface="Arial"/>
              </a:rPr>
              <a:t>time</a:t>
            </a:r>
            <a:r>
              <a:rPr dirty="0" sz="900" spc="204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12700" marR="695960">
              <a:lnSpc>
                <a:spcPct val="194800"/>
              </a:lnSpc>
              <a:spcBef>
                <a:spcPts val="320"/>
              </a:spcBef>
            </a:pPr>
            <a:r>
              <a:rPr dirty="0" sz="1000" spc="-75">
                <a:latin typeface="Arial"/>
                <a:cs typeface="Arial"/>
              </a:rPr>
              <a:t>Cosine </a:t>
            </a:r>
            <a:r>
              <a:rPr dirty="0" sz="1000" spc="-20">
                <a:latin typeface="Arial"/>
                <a:cs typeface="Arial"/>
              </a:rPr>
              <a:t>similarity: </a:t>
            </a:r>
            <a:r>
              <a:rPr dirty="0" sz="1000" spc="-60">
                <a:latin typeface="Arial"/>
                <a:cs typeface="Arial"/>
              </a:rPr>
              <a:t>how </a:t>
            </a:r>
            <a:r>
              <a:rPr dirty="0" sz="1000" spc="-70">
                <a:latin typeface="Arial"/>
                <a:cs typeface="Arial"/>
              </a:rPr>
              <a:t>close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two </a:t>
            </a:r>
            <a:r>
              <a:rPr dirty="0" sz="1000" spc="-75">
                <a:latin typeface="Arial"/>
                <a:cs typeface="Arial"/>
              </a:rPr>
              <a:t>sentences </a:t>
            </a:r>
            <a:r>
              <a:rPr dirty="0" sz="1000" spc="-60">
                <a:latin typeface="Arial"/>
                <a:cs typeface="Arial"/>
              </a:rPr>
              <a:t>is  </a:t>
            </a:r>
            <a:r>
              <a:rPr dirty="0" sz="1000" spc="-20">
                <a:latin typeface="Arial"/>
                <a:cs typeface="Arial"/>
              </a:rPr>
              <a:t>Matching </a:t>
            </a:r>
            <a:r>
              <a:rPr dirty="0" sz="1000" spc="-50">
                <a:latin typeface="Arial"/>
                <a:cs typeface="Arial"/>
              </a:rPr>
              <a:t>rates</a:t>
            </a:r>
            <a:r>
              <a:rPr dirty="0" sz="1000" spc="114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vary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30">
                <a:latin typeface="Arial"/>
                <a:cs typeface="Arial"/>
              </a:rPr>
              <a:t>JOE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55">
                <a:latin typeface="Arial"/>
                <a:cs typeface="Arial"/>
              </a:rPr>
              <a:t>US </a:t>
            </a:r>
            <a:r>
              <a:rPr dirty="0" sz="900">
                <a:latin typeface="Arial"/>
                <a:cs typeface="Arial"/>
              </a:rPr>
              <a:t>institutions: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89%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15">
                <a:latin typeface="Arial"/>
                <a:cs typeface="Arial"/>
              </a:rPr>
              <a:t>All </a:t>
            </a:r>
            <a:r>
              <a:rPr dirty="0" sz="900">
                <a:latin typeface="Arial"/>
                <a:cs typeface="Arial"/>
              </a:rPr>
              <a:t>institutions:</a:t>
            </a:r>
            <a:r>
              <a:rPr dirty="0" sz="900" spc="19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70%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467" y="2908303"/>
            <a:ext cx="241059" cy="111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4439" y="2913312"/>
            <a:ext cx="15557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back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38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60">
                <a:solidFill>
                  <a:srgbClr val="FFF200"/>
                </a:solidFill>
              </a:rPr>
              <a:t>Job </a:t>
            </a:r>
            <a:r>
              <a:rPr dirty="0" sz="1400" spc="-45">
                <a:solidFill>
                  <a:srgbClr val="FFF200"/>
                </a:solidFill>
              </a:rPr>
              <a:t>description: </a:t>
            </a:r>
            <a:r>
              <a:rPr dirty="0" sz="1400" spc="-25">
                <a:solidFill>
                  <a:srgbClr val="FFF200"/>
                </a:solidFill>
              </a:rPr>
              <a:t>Natural </a:t>
            </a:r>
            <a:r>
              <a:rPr dirty="0" sz="1400" spc="-90">
                <a:solidFill>
                  <a:srgbClr val="FFF200"/>
                </a:solidFill>
              </a:rPr>
              <a:t>Language</a:t>
            </a:r>
            <a:r>
              <a:rPr dirty="0" sz="1400" spc="-80">
                <a:solidFill>
                  <a:srgbClr val="FFF200"/>
                </a:solidFill>
              </a:rPr>
              <a:t> </a:t>
            </a:r>
            <a:r>
              <a:rPr dirty="0" sz="1400" spc="-75">
                <a:solidFill>
                  <a:srgbClr val="FFF200"/>
                </a:solidFill>
              </a:rPr>
              <a:t>Processing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44512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04007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705" y="2063635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705" y="235920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6877" y="667428"/>
            <a:ext cx="3776979" cy="19900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Arial"/>
                <a:cs typeface="Arial"/>
              </a:rPr>
              <a:t>Analyze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>
                <a:latin typeface="Arial"/>
                <a:cs typeface="Arial"/>
              </a:rPr>
              <a:t>text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25">
                <a:latin typeface="Arial"/>
                <a:cs typeface="Arial"/>
              </a:rPr>
              <a:t>the job </a:t>
            </a:r>
            <a:r>
              <a:rPr dirty="0" sz="1000" spc="-45">
                <a:latin typeface="Arial"/>
                <a:cs typeface="Arial"/>
              </a:rPr>
              <a:t>descriptions </a:t>
            </a:r>
            <a:r>
              <a:rPr dirty="0" sz="1000" spc="-25">
                <a:latin typeface="Arial"/>
                <a:cs typeface="Arial"/>
              </a:rPr>
              <a:t>from </a:t>
            </a:r>
            <a:r>
              <a:rPr dirty="0" sz="1000" spc="-50">
                <a:latin typeface="Arial"/>
                <a:cs typeface="Arial"/>
              </a:rPr>
              <a:t>JOE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65">
                <a:latin typeface="Arial"/>
                <a:cs typeface="Arial"/>
              </a:rPr>
              <a:t>CSWEP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letters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15">
                <a:latin typeface="Arial"/>
                <a:cs typeface="Arial"/>
              </a:rPr>
              <a:t>Most </a:t>
            </a:r>
            <a:r>
              <a:rPr dirty="0" sz="1000" spc="-40">
                <a:latin typeface="Arial"/>
                <a:cs typeface="Arial"/>
              </a:rPr>
              <a:t>Frequently </a:t>
            </a:r>
            <a:r>
              <a:rPr dirty="0" sz="1000" spc="-60">
                <a:latin typeface="Arial"/>
                <a:cs typeface="Arial"/>
              </a:rPr>
              <a:t>Appeared Words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25">
                <a:latin typeface="Arial"/>
                <a:cs typeface="Arial"/>
              </a:rPr>
              <a:t>job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postings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8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40">
                <a:latin typeface="Arial"/>
                <a:cs typeface="Arial"/>
              </a:rPr>
              <a:t>Tenured </a:t>
            </a:r>
            <a:r>
              <a:rPr dirty="0" sz="900">
                <a:latin typeface="Arial"/>
                <a:cs typeface="Arial"/>
              </a:rPr>
              <a:t>track </a:t>
            </a:r>
            <a:r>
              <a:rPr dirty="0" sz="900" spc="-25">
                <a:latin typeface="Arial"/>
                <a:cs typeface="Arial"/>
              </a:rPr>
              <a:t>positions: </a:t>
            </a:r>
            <a:r>
              <a:rPr dirty="0" sz="900" spc="-45" b="1">
                <a:latin typeface="Arial"/>
                <a:cs typeface="Arial"/>
              </a:rPr>
              <a:t>research, </a:t>
            </a:r>
            <a:r>
              <a:rPr dirty="0" sz="900" spc="-50" b="1">
                <a:latin typeface="Arial"/>
                <a:cs typeface="Arial"/>
              </a:rPr>
              <a:t>economics, </a:t>
            </a:r>
            <a:r>
              <a:rPr dirty="0" sz="900" spc="-30" b="1">
                <a:latin typeface="Arial"/>
                <a:cs typeface="Arial"/>
              </a:rPr>
              <a:t>teaching</a:t>
            </a:r>
            <a:r>
              <a:rPr dirty="0" sz="900" spc="-30">
                <a:latin typeface="Arial"/>
                <a:cs typeface="Arial"/>
              </a:rPr>
              <a:t>,</a:t>
            </a:r>
            <a:r>
              <a:rPr dirty="0" sz="900" spc="-15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curriculum</a:t>
            </a:r>
            <a:endParaRPr sz="9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30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65">
                <a:latin typeface="Arial"/>
                <a:cs typeface="Arial"/>
              </a:rPr>
              <a:t>Research </a:t>
            </a:r>
            <a:r>
              <a:rPr dirty="0" sz="900" spc="-25">
                <a:latin typeface="Arial"/>
                <a:cs typeface="Arial"/>
              </a:rPr>
              <a:t>org: </a:t>
            </a:r>
            <a:r>
              <a:rPr dirty="0" sz="900" spc="-45" b="1">
                <a:latin typeface="Arial"/>
                <a:cs typeface="Arial"/>
              </a:rPr>
              <a:t>research, </a:t>
            </a:r>
            <a:r>
              <a:rPr dirty="0" sz="900" spc="-50" b="1">
                <a:latin typeface="Arial"/>
                <a:cs typeface="Arial"/>
              </a:rPr>
              <a:t>economics</a:t>
            </a:r>
            <a:r>
              <a:rPr dirty="0" sz="900" spc="-50">
                <a:latin typeface="Arial"/>
                <a:cs typeface="Arial"/>
              </a:rPr>
              <a:t>,</a:t>
            </a:r>
            <a:r>
              <a:rPr dirty="0" sz="900" spc="-14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teaching</a:t>
            </a:r>
            <a:endParaRPr sz="900">
              <a:latin typeface="Arial"/>
              <a:cs typeface="Arial"/>
            </a:endParaRPr>
          </a:p>
          <a:p>
            <a:pPr marL="265430" marR="5080" indent="-152400">
              <a:lnSpc>
                <a:spcPct val="101499"/>
              </a:lnSpc>
              <a:spcBef>
                <a:spcPts val="284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10">
                <a:latin typeface="Arial"/>
                <a:cs typeface="Arial"/>
              </a:rPr>
              <a:t>Private: </a:t>
            </a:r>
            <a:r>
              <a:rPr dirty="0" sz="900" spc="-50" b="1">
                <a:latin typeface="Arial"/>
                <a:cs typeface="Arial"/>
              </a:rPr>
              <a:t>research</a:t>
            </a:r>
            <a:r>
              <a:rPr dirty="0" sz="900" spc="-50">
                <a:latin typeface="Arial"/>
                <a:cs typeface="Arial"/>
              </a:rPr>
              <a:t>, </a:t>
            </a:r>
            <a:r>
              <a:rPr dirty="0" sz="900" spc="-45">
                <a:latin typeface="Arial"/>
                <a:cs typeface="Arial"/>
              </a:rPr>
              <a:t>economics, </a:t>
            </a:r>
            <a:r>
              <a:rPr dirty="0" sz="900" spc="-20">
                <a:latin typeface="Arial"/>
                <a:cs typeface="Arial"/>
              </a:rPr>
              <a:t>communication, work, </a:t>
            </a:r>
            <a:r>
              <a:rPr dirty="0" sz="900" spc="-25">
                <a:latin typeface="Arial"/>
                <a:cs typeface="Arial"/>
              </a:rPr>
              <a:t>policy, </a:t>
            </a:r>
            <a:r>
              <a:rPr dirty="0" sz="900" spc="-45">
                <a:latin typeface="Arial"/>
                <a:cs typeface="Arial"/>
              </a:rPr>
              <a:t>experience,  </a:t>
            </a:r>
            <a:r>
              <a:rPr dirty="0" sz="900" spc="-40">
                <a:latin typeface="Arial"/>
                <a:cs typeface="Arial"/>
              </a:rPr>
              <a:t>analysis, </a:t>
            </a:r>
            <a:r>
              <a:rPr dirty="0" sz="900" spc="-20">
                <a:latin typeface="Arial"/>
                <a:cs typeface="Arial"/>
              </a:rPr>
              <a:t>skills, </a:t>
            </a:r>
            <a:r>
              <a:rPr dirty="0" sz="900" spc="-10">
                <a:latin typeface="Arial"/>
                <a:cs typeface="Arial"/>
              </a:rPr>
              <a:t>quantitative,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management</a:t>
            </a:r>
            <a:endParaRPr sz="900">
              <a:latin typeface="Arial"/>
              <a:cs typeface="Arial"/>
            </a:endParaRPr>
          </a:p>
          <a:p>
            <a:pPr marL="12700" marR="421005">
              <a:lnSpc>
                <a:spcPct val="193900"/>
              </a:lnSpc>
              <a:spcBef>
                <a:spcPts val="320"/>
              </a:spcBef>
            </a:pPr>
            <a:r>
              <a:rPr dirty="0" sz="1000" spc="-40">
                <a:latin typeface="Arial"/>
                <a:cs typeface="Arial"/>
              </a:rPr>
              <a:t>Word </a:t>
            </a:r>
            <a:r>
              <a:rPr dirty="0" sz="1000" spc="-60" b="1">
                <a:latin typeface="Arial"/>
                <a:cs typeface="Arial"/>
              </a:rPr>
              <a:t>research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35" b="1">
                <a:latin typeface="Arial"/>
                <a:cs typeface="Arial"/>
              </a:rPr>
              <a:t>teaching </a:t>
            </a:r>
            <a:r>
              <a:rPr dirty="0" sz="1000" spc="-50">
                <a:latin typeface="Arial"/>
                <a:cs typeface="Arial"/>
              </a:rPr>
              <a:t>dominates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55">
                <a:latin typeface="Arial"/>
                <a:cs typeface="Arial"/>
              </a:rPr>
              <a:t>Academic </a:t>
            </a:r>
            <a:r>
              <a:rPr dirty="0" sz="1000" spc="-40">
                <a:latin typeface="Arial"/>
                <a:cs typeface="Arial"/>
              </a:rPr>
              <a:t>positions  </a:t>
            </a:r>
            <a:r>
              <a:rPr dirty="0" sz="1000" spc="-55">
                <a:latin typeface="Arial"/>
                <a:cs typeface="Arial"/>
              </a:rPr>
              <a:t>Diverse </a:t>
            </a:r>
            <a:r>
              <a:rPr dirty="0" sz="1000" spc="-65">
                <a:latin typeface="Arial"/>
                <a:cs typeface="Arial"/>
              </a:rPr>
              <a:t>range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65">
                <a:latin typeface="Arial"/>
                <a:cs typeface="Arial"/>
              </a:rPr>
              <a:t>words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40">
                <a:latin typeface="Arial"/>
                <a:cs typeface="Arial"/>
              </a:rPr>
              <a:t>captured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35">
                <a:latin typeface="Arial"/>
                <a:cs typeface="Arial"/>
              </a:rPr>
              <a:t>private </a:t>
            </a:r>
            <a:r>
              <a:rPr dirty="0" sz="1000" spc="-50">
                <a:latin typeface="Arial"/>
                <a:cs typeface="Arial"/>
              </a:rPr>
              <a:t>sector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positions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47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5">
                <a:latin typeface="Arial"/>
                <a:cs typeface="Arial"/>
              </a:rPr>
              <a:t>communication related </a:t>
            </a:r>
            <a:r>
              <a:rPr dirty="0" sz="900" spc="-45">
                <a:latin typeface="Arial"/>
                <a:cs typeface="Arial"/>
              </a:rPr>
              <a:t>words </a:t>
            </a:r>
            <a:r>
              <a:rPr dirty="0" sz="900" spc="-55">
                <a:latin typeface="Arial"/>
                <a:cs typeface="Arial"/>
              </a:rPr>
              <a:t>are </a:t>
            </a:r>
            <a:r>
              <a:rPr dirty="0" sz="900" spc="-30">
                <a:latin typeface="Arial"/>
                <a:cs typeface="Arial"/>
              </a:rPr>
              <a:t>rarely </a:t>
            </a:r>
            <a:r>
              <a:rPr dirty="0" sz="900" spc="-25">
                <a:latin typeface="Arial"/>
                <a:cs typeface="Arial"/>
              </a:rPr>
              <a:t>captured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45">
                <a:latin typeface="Arial"/>
                <a:cs typeface="Arial"/>
              </a:rPr>
              <a:t>academic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positions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705" y="2893212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6877" y="2816141"/>
            <a:ext cx="3100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Arial"/>
                <a:cs typeface="Arial"/>
              </a:rPr>
              <a:t>Possibly, </a:t>
            </a:r>
            <a:r>
              <a:rPr dirty="0" sz="1000" spc="-25">
                <a:latin typeface="Arial"/>
                <a:cs typeface="Arial"/>
              </a:rPr>
              <a:t>different </a:t>
            </a:r>
            <a:r>
              <a:rPr dirty="0" sz="1000" spc="-35">
                <a:latin typeface="Arial"/>
                <a:cs typeface="Arial"/>
              </a:rPr>
              <a:t>skills </a:t>
            </a:r>
            <a:r>
              <a:rPr dirty="0" sz="1000" spc="-75">
                <a:latin typeface="Arial"/>
                <a:cs typeface="Arial"/>
              </a:rPr>
              <a:t>are </a:t>
            </a:r>
            <a:r>
              <a:rPr dirty="0" sz="1000" spc="-45">
                <a:latin typeface="Arial"/>
                <a:cs typeface="Arial"/>
              </a:rPr>
              <a:t>required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private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sectors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1615" y="2849083"/>
            <a:ext cx="241059" cy="111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34587" y="2854092"/>
            <a:ext cx="15557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back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39</a:t>
            </a:r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6674"/>
            <a:ext cx="4608195" cy="350520"/>
          </a:xfrm>
          <a:prstGeom prst="rect">
            <a:avLst/>
          </a:prstGeom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90">
                <a:solidFill>
                  <a:srgbClr val="FFF200"/>
                </a:solidFill>
                <a:latin typeface="Arial"/>
                <a:cs typeface="Arial"/>
              </a:rPr>
              <a:t>Road</a:t>
            </a:r>
            <a:r>
              <a:rPr dirty="0" sz="1400" spc="7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dirty="0" sz="1400" spc="-40">
                <a:solidFill>
                  <a:srgbClr val="FFF200"/>
                </a:solidFill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924" y="843324"/>
            <a:ext cx="104324" cy="104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0581" y="833967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877" y="792815"/>
            <a:ext cx="9518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Arial"/>
                <a:cs typeface="Arial"/>
              </a:rPr>
              <a:t>Literature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Review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924" y="1276940"/>
            <a:ext cx="104324" cy="104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0581" y="1267570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877" y="1226431"/>
            <a:ext cx="284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924" y="1710556"/>
            <a:ext cx="104324" cy="104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0581" y="1701186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877" y="1660047"/>
            <a:ext cx="986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"/>
                <a:cs typeface="Arial"/>
              </a:rPr>
              <a:t>Theoretical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924" y="2144160"/>
            <a:ext cx="104324" cy="10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0581" y="2134802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877" y="2093651"/>
            <a:ext cx="936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Empirical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Results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7924" y="2577776"/>
            <a:ext cx="104324" cy="104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0581" y="2568406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877" y="2527267"/>
            <a:ext cx="5943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Arial"/>
                <a:cs typeface="Arial"/>
              </a:rPr>
              <a:t>Conclusion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Literature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34" y="726135"/>
            <a:ext cx="146215" cy="146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534" y="1067752"/>
            <a:ext cx="146215" cy="14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8414" y="1068656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" y="1409369"/>
            <a:ext cx="146215" cy="146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8414" y="141027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34" y="1750987"/>
            <a:ext cx="146215" cy="146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8414" y="1751891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534" y="2092604"/>
            <a:ext cx="146215" cy="146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8414" y="2093508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9F9F9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0">
                <a:solidFill>
                  <a:srgbClr val="E5E5E5"/>
                </a:solidFill>
              </a:rPr>
              <a:t>1 </a:t>
            </a:r>
            <a:r>
              <a:rPr dirty="0" sz="1000" spc="-25">
                <a:solidFill>
                  <a:srgbClr val="000000"/>
                </a:solidFill>
                <a:hlinkClick r:id="rId2" action="ppaction://hlinksldjump"/>
              </a:rPr>
              <a:t>Literature</a:t>
            </a:r>
            <a:r>
              <a:rPr dirty="0" sz="1000" spc="-50">
                <a:solidFill>
                  <a:srgbClr val="000000"/>
                </a:solidFill>
                <a:hlinkClick r:id="rId2" action="ppaction://hlinksldjump"/>
              </a:rPr>
              <a:t> </a:t>
            </a:r>
            <a:r>
              <a:rPr dirty="0" sz="1000" spc="-70">
                <a:solidFill>
                  <a:srgbClr val="000000"/>
                </a:solidFill>
                <a:hlinkClick r:id="rId2" action="ppaction://hlinksldjump"/>
              </a:rPr>
              <a:t>Review</a:t>
            </a:r>
            <a:endParaRPr sz="10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dirty="0" spc="-20">
                <a:hlinkClick r:id="rId8" action="ppaction://hlinksldjump"/>
              </a:rPr>
              <a:t>Data</a:t>
            </a:r>
          </a:p>
          <a:p>
            <a:pPr marL="162560" marR="5080">
              <a:lnSpc>
                <a:spcPct val="224200"/>
              </a:lnSpc>
            </a:pPr>
            <a:r>
              <a:rPr dirty="0" spc="-35">
                <a:hlinkClick r:id="rId9" action="ppaction://hlinksldjump"/>
              </a:rPr>
              <a:t>Theoretical </a:t>
            </a:r>
            <a:r>
              <a:rPr dirty="0" spc="-30">
                <a:hlinkClick r:id="rId9" action="ppaction://hlinksldjump"/>
              </a:rPr>
              <a:t>Model </a:t>
            </a:r>
            <a:r>
              <a:rPr dirty="0" spc="-30"/>
              <a:t> </a:t>
            </a:r>
            <a:r>
              <a:rPr dirty="0" spc="-30">
                <a:hlinkClick r:id="rId10" action="ppaction://hlinksldjump"/>
              </a:rPr>
              <a:t>Empirical </a:t>
            </a:r>
            <a:r>
              <a:rPr dirty="0" spc="-60">
                <a:hlinkClick r:id="rId10" action="ppaction://hlinksldjump"/>
              </a:rPr>
              <a:t>Results </a:t>
            </a:r>
            <a:r>
              <a:rPr dirty="0" spc="-60"/>
              <a:t> </a:t>
            </a:r>
            <a:r>
              <a:rPr dirty="0" spc="-55">
                <a:hlinkClick r:id="rId11" action="ppaction://hlinksldjump"/>
              </a:rPr>
              <a:t>Conclusion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Literature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5">
                <a:solidFill>
                  <a:srgbClr val="FFF200"/>
                </a:solidFill>
              </a:rPr>
              <a:t>Contribution </a:t>
            </a:r>
            <a:r>
              <a:rPr dirty="0" sz="1400" spc="-10">
                <a:solidFill>
                  <a:srgbClr val="FFF200"/>
                </a:solidFill>
              </a:rPr>
              <a:t>I </a:t>
            </a:r>
            <a:r>
              <a:rPr dirty="0" sz="1400">
                <a:solidFill>
                  <a:srgbClr val="FFF200"/>
                </a:solidFill>
              </a:rPr>
              <a:t>: </a:t>
            </a:r>
            <a:r>
              <a:rPr dirty="0" sz="1400" spc="-55">
                <a:solidFill>
                  <a:srgbClr val="FFF200"/>
                </a:solidFill>
              </a:rPr>
              <a:t>Persistent </a:t>
            </a:r>
            <a:r>
              <a:rPr dirty="0" sz="1400" spc="-50">
                <a:solidFill>
                  <a:srgbClr val="FFF200"/>
                </a:solidFill>
              </a:rPr>
              <a:t>Effects </a:t>
            </a:r>
            <a:r>
              <a:rPr dirty="0" sz="1400" spc="-25">
                <a:solidFill>
                  <a:srgbClr val="FFF200"/>
                </a:solidFill>
              </a:rPr>
              <a:t>of </a:t>
            </a:r>
            <a:r>
              <a:rPr dirty="0" sz="1400" spc="-20">
                <a:solidFill>
                  <a:srgbClr val="FFF200"/>
                </a:solidFill>
              </a:rPr>
              <a:t>Entry</a:t>
            </a:r>
            <a:r>
              <a:rPr dirty="0" sz="1400" spc="50">
                <a:solidFill>
                  <a:srgbClr val="FFF200"/>
                </a:solidFill>
              </a:rPr>
              <a:t> </a:t>
            </a:r>
            <a:r>
              <a:rPr dirty="0" sz="1400" spc="-40">
                <a:solidFill>
                  <a:srgbClr val="FFF200"/>
                </a:solidFill>
              </a:rPr>
              <a:t>Condition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681583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826209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6877" y="604512"/>
            <a:ext cx="4075429" cy="132207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 spc="-30">
                <a:latin typeface="Arial"/>
                <a:cs typeface="Arial"/>
              </a:rPr>
              <a:t>Many </a:t>
            </a:r>
            <a:r>
              <a:rPr dirty="0" sz="1000" spc="-65">
                <a:latin typeface="Arial"/>
                <a:cs typeface="Arial"/>
              </a:rPr>
              <a:t>papers analyze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effect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entry </a:t>
            </a:r>
            <a:r>
              <a:rPr dirty="0" sz="1000" spc="-35">
                <a:latin typeface="Arial"/>
                <a:cs typeface="Arial"/>
              </a:rPr>
              <a:t>conditions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5">
                <a:latin typeface="Arial"/>
                <a:cs typeface="Arial"/>
              </a:rPr>
              <a:t>labor </a:t>
            </a:r>
            <a:r>
              <a:rPr dirty="0" sz="1000" spc="-40">
                <a:latin typeface="Arial"/>
                <a:cs typeface="Arial"/>
              </a:rPr>
              <a:t>market  </a:t>
            </a:r>
            <a:r>
              <a:rPr dirty="0" sz="1000" spc="-55">
                <a:latin typeface="Arial"/>
                <a:cs typeface="Arial"/>
              </a:rPr>
              <a:t>outcomes over </a:t>
            </a:r>
            <a:r>
              <a:rPr dirty="0" sz="1000" spc="-15">
                <a:latin typeface="Arial"/>
                <a:cs typeface="Arial"/>
              </a:rPr>
              <a:t>time </a:t>
            </a:r>
            <a:r>
              <a:rPr dirty="0" sz="1000" spc="-20">
                <a:latin typeface="Arial"/>
                <a:cs typeface="Arial"/>
              </a:rPr>
              <a:t>(Kahn </a:t>
            </a:r>
            <a:r>
              <a:rPr dirty="0" sz="1000" spc="-50">
                <a:latin typeface="Arial"/>
                <a:cs typeface="Arial"/>
              </a:rPr>
              <a:t>2010, Oreopoulos </a:t>
            </a:r>
            <a:r>
              <a:rPr dirty="0" sz="1000" spc="-20">
                <a:latin typeface="Arial"/>
                <a:cs typeface="Arial"/>
              </a:rPr>
              <a:t>et </a:t>
            </a:r>
            <a:r>
              <a:rPr dirty="0" sz="1000" spc="-25">
                <a:latin typeface="Arial"/>
                <a:cs typeface="Arial"/>
              </a:rPr>
              <a:t>al. </a:t>
            </a:r>
            <a:r>
              <a:rPr dirty="0" sz="1000" spc="-50">
                <a:latin typeface="Arial"/>
                <a:cs typeface="Arial"/>
              </a:rPr>
              <a:t>2012, Schwandt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50">
                <a:latin typeface="Arial"/>
                <a:cs typeface="Arial"/>
              </a:rPr>
              <a:t>von  </a:t>
            </a:r>
            <a:r>
              <a:rPr dirty="0" sz="1000" spc="-40">
                <a:latin typeface="Arial"/>
                <a:cs typeface="Arial"/>
              </a:rPr>
              <a:t>Wachter </a:t>
            </a:r>
            <a:r>
              <a:rPr dirty="0" sz="1000" spc="-50">
                <a:latin typeface="Arial"/>
                <a:cs typeface="Arial"/>
              </a:rPr>
              <a:t>2019, </a:t>
            </a:r>
            <a:r>
              <a:rPr dirty="0" sz="1000" spc="-65">
                <a:latin typeface="Arial"/>
                <a:cs typeface="Arial"/>
              </a:rPr>
              <a:t>Yu </a:t>
            </a:r>
            <a:r>
              <a:rPr dirty="0" sz="1000" spc="-20">
                <a:latin typeface="Arial"/>
                <a:cs typeface="Arial"/>
              </a:rPr>
              <a:t>et </a:t>
            </a:r>
            <a:r>
              <a:rPr dirty="0" sz="1000" spc="-25">
                <a:latin typeface="Arial"/>
                <a:cs typeface="Arial"/>
              </a:rPr>
              <a:t>al. </a:t>
            </a:r>
            <a:r>
              <a:rPr dirty="0" sz="1000" spc="-50">
                <a:latin typeface="Arial"/>
                <a:cs typeface="Arial"/>
              </a:rPr>
              <a:t>2014, </a:t>
            </a:r>
            <a:r>
              <a:rPr dirty="0" sz="1000" spc="-45">
                <a:latin typeface="Arial"/>
                <a:cs typeface="Arial"/>
              </a:rPr>
              <a:t>Maclean, </a:t>
            </a:r>
            <a:r>
              <a:rPr dirty="0" sz="1000" spc="-50">
                <a:latin typeface="Arial"/>
                <a:cs typeface="Arial"/>
              </a:rPr>
              <a:t>2015,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Ball </a:t>
            </a:r>
            <a:r>
              <a:rPr dirty="0" sz="1000" spc="-40">
                <a:latin typeface="Arial"/>
                <a:cs typeface="Arial"/>
              </a:rPr>
              <a:t>2021)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70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50">
                <a:latin typeface="Arial"/>
                <a:cs typeface="Arial"/>
              </a:rPr>
              <a:t>expand </a:t>
            </a:r>
            <a:r>
              <a:rPr dirty="0" sz="900" spc="5">
                <a:latin typeface="Arial"/>
                <a:cs typeface="Arial"/>
              </a:rPr>
              <a:t>into </a:t>
            </a:r>
            <a:r>
              <a:rPr dirty="0" sz="900" spc="-20">
                <a:latin typeface="Arial"/>
                <a:cs typeface="Arial"/>
              </a:rPr>
              <a:t>health, </a:t>
            </a:r>
            <a:r>
              <a:rPr dirty="0" sz="900" spc="-30">
                <a:latin typeface="Arial"/>
                <a:cs typeface="Arial"/>
              </a:rPr>
              <a:t>marriage, divorce, </a:t>
            </a:r>
            <a:r>
              <a:rPr dirty="0" sz="900" spc="5">
                <a:latin typeface="Arial"/>
                <a:cs typeface="Arial"/>
              </a:rPr>
              <a:t>fertility, </a:t>
            </a:r>
            <a:r>
              <a:rPr dirty="0" sz="900" spc="-45">
                <a:latin typeface="Arial"/>
                <a:cs typeface="Arial"/>
              </a:rPr>
              <a:t>crimes</a:t>
            </a:r>
            <a:endParaRPr sz="900">
              <a:latin typeface="Arial"/>
              <a:cs typeface="Arial"/>
            </a:endParaRPr>
          </a:p>
          <a:p>
            <a:pPr marL="265430" marR="805815" indent="-152400">
              <a:lnSpc>
                <a:spcPct val="101499"/>
              </a:lnSpc>
              <a:spcBef>
                <a:spcPts val="56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35">
                <a:latin typeface="Arial"/>
                <a:cs typeface="Arial"/>
              </a:rPr>
              <a:t>effects vary </a:t>
            </a:r>
            <a:r>
              <a:rPr dirty="0" sz="900" spc="-40">
                <a:latin typeface="Arial"/>
                <a:cs typeface="Arial"/>
              </a:rPr>
              <a:t>by </a:t>
            </a:r>
            <a:r>
              <a:rPr dirty="0" sz="900" spc="-25">
                <a:latin typeface="Arial"/>
                <a:cs typeface="Arial"/>
              </a:rPr>
              <a:t>education, </a:t>
            </a:r>
            <a:r>
              <a:rPr dirty="0" sz="900" spc="-15">
                <a:latin typeface="Arial"/>
                <a:cs typeface="Arial"/>
              </a:rPr>
              <a:t>major, </a:t>
            </a:r>
            <a:r>
              <a:rPr dirty="0" sz="900" spc="-35">
                <a:latin typeface="Arial"/>
                <a:cs typeface="Arial"/>
              </a:rPr>
              <a:t>race, </a:t>
            </a:r>
            <a:r>
              <a:rPr dirty="0" sz="900">
                <a:latin typeface="Arial"/>
                <a:cs typeface="Arial"/>
              </a:rPr>
              <a:t>institutional </a:t>
            </a:r>
            <a:r>
              <a:rPr dirty="0" sz="900" spc="-25">
                <a:latin typeface="Arial"/>
                <a:cs typeface="Arial"/>
              </a:rPr>
              <a:t>settings  </a:t>
            </a:r>
            <a:r>
              <a:rPr dirty="0" sz="900" spc="15">
                <a:latin typeface="Arial"/>
                <a:cs typeface="Arial"/>
              </a:rPr>
              <a:t>(Altonji </a:t>
            </a:r>
            <a:r>
              <a:rPr dirty="0" sz="900" spc="-10">
                <a:latin typeface="Arial"/>
                <a:cs typeface="Arial"/>
              </a:rPr>
              <a:t>et </a:t>
            </a:r>
            <a:r>
              <a:rPr dirty="0" sz="900" spc="-15">
                <a:latin typeface="Arial"/>
                <a:cs typeface="Arial"/>
              </a:rPr>
              <a:t>al. </a:t>
            </a:r>
            <a:r>
              <a:rPr dirty="0" sz="900" spc="-35">
                <a:latin typeface="Arial"/>
                <a:cs typeface="Arial"/>
              </a:rPr>
              <a:t>2014, </a:t>
            </a:r>
            <a:r>
              <a:rPr dirty="0" sz="900" spc="-25">
                <a:latin typeface="Arial"/>
                <a:cs typeface="Arial"/>
              </a:rPr>
              <a:t>Beiler </a:t>
            </a:r>
            <a:r>
              <a:rPr dirty="0" sz="900" spc="-35">
                <a:latin typeface="Arial"/>
                <a:cs typeface="Arial"/>
              </a:rPr>
              <a:t>2017, Choi </a:t>
            </a:r>
            <a:r>
              <a:rPr dirty="0" sz="900" spc="-10">
                <a:latin typeface="Arial"/>
                <a:cs typeface="Arial"/>
              </a:rPr>
              <a:t>et </a:t>
            </a:r>
            <a:r>
              <a:rPr dirty="0" sz="900" spc="-15">
                <a:latin typeface="Arial"/>
                <a:cs typeface="Arial"/>
              </a:rPr>
              <a:t>al. </a:t>
            </a:r>
            <a:r>
              <a:rPr dirty="0" sz="900" spc="-35">
                <a:latin typeface="Arial"/>
                <a:cs typeface="Arial"/>
              </a:rPr>
              <a:t>2020,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Liu </a:t>
            </a:r>
            <a:r>
              <a:rPr dirty="0" sz="900" spc="-10">
                <a:latin typeface="Arial"/>
                <a:cs typeface="Arial"/>
              </a:rPr>
              <a:t>et </a:t>
            </a:r>
            <a:r>
              <a:rPr dirty="0" sz="900">
                <a:latin typeface="Arial"/>
                <a:cs typeface="Arial"/>
              </a:rPr>
              <a:t>al.)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000" spc="-15">
                <a:latin typeface="Arial"/>
                <a:cs typeface="Arial"/>
              </a:rPr>
              <a:t>Most </a:t>
            </a:r>
            <a:r>
              <a:rPr dirty="0" sz="1000" spc="-40">
                <a:latin typeface="Arial"/>
                <a:cs typeface="Arial"/>
              </a:rPr>
              <a:t>relevant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-50">
                <a:latin typeface="Arial"/>
                <a:cs typeface="Arial"/>
              </a:rPr>
              <a:t>mine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60">
                <a:latin typeface="Arial"/>
                <a:cs typeface="Arial"/>
              </a:rPr>
              <a:t>Oyer </a:t>
            </a:r>
            <a:r>
              <a:rPr dirty="0" sz="1000" spc="-25">
                <a:latin typeface="Arial"/>
                <a:cs typeface="Arial"/>
              </a:rPr>
              <a:t>(2006), </a:t>
            </a:r>
            <a:r>
              <a:rPr dirty="0" sz="1000" spc="-5">
                <a:latin typeface="Arial"/>
                <a:cs typeface="Arial"/>
              </a:rPr>
              <a:t>but </a:t>
            </a:r>
            <a:r>
              <a:rPr dirty="0" sz="1000" spc="-45">
                <a:latin typeface="Arial"/>
                <a:cs typeface="Arial"/>
              </a:rPr>
              <a:t>my </a:t>
            </a:r>
            <a:r>
              <a:rPr dirty="0" sz="1000" spc="-75">
                <a:latin typeface="Arial"/>
                <a:cs typeface="Arial"/>
              </a:rPr>
              <a:t>research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25">
                <a:latin typeface="Arial"/>
                <a:cs typeface="Arial"/>
              </a:rPr>
              <a:t>different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from: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6597" y="2035930"/>
            <a:ext cx="104324" cy="10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9254" y="2026573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6597" y="2228132"/>
            <a:ext cx="104324" cy="104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9254" y="2218775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395" y="2408148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6597" y="2591149"/>
            <a:ext cx="104324" cy="10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9254" y="2581779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4395" y="2771165"/>
            <a:ext cx="48018" cy="48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6597" y="2973127"/>
            <a:ext cx="104324" cy="10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9254" y="2963769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925" y="1938874"/>
            <a:ext cx="3839210" cy="115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</a:pPr>
            <a:r>
              <a:rPr dirty="0" sz="900" spc="-45">
                <a:latin typeface="Arial"/>
                <a:cs typeface="Arial"/>
              </a:rPr>
              <a:t>32 </a:t>
            </a:r>
            <a:r>
              <a:rPr dirty="0" sz="900" spc="-5">
                <a:latin typeface="Arial"/>
                <a:cs typeface="Arial"/>
              </a:rPr>
              <a:t>Ph.D. </a:t>
            </a:r>
            <a:r>
              <a:rPr dirty="0" sz="900" spc="-15">
                <a:latin typeface="Arial"/>
                <a:cs typeface="Arial"/>
              </a:rPr>
              <a:t>granting </a:t>
            </a:r>
            <a:r>
              <a:rPr dirty="0" sz="900" spc="-40">
                <a:latin typeface="Arial"/>
                <a:cs typeface="Arial"/>
              </a:rPr>
              <a:t>programs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30">
                <a:latin typeface="Arial"/>
                <a:cs typeface="Arial"/>
              </a:rPr>
              <a:t>U.S. having </a:t>
            </a:r>
            <a:r>
              <a:rPr dirty="0" sz="900" spc="-40">
                <a:latin typeface="Arial"/>
                <a:cs typeface="Arial"/>
              </a:rPr>
              <a:t>more </a:t>
            </a:r>
            <a:r>
              <a:rPr dirty="0" sz="900" spc="-45">
                <a:latin typeface="Arial"/>
                <a:cs typeface="Arial"/>
              </a:rPr>
              <a:t>general </a:t>
            </a:r>
            <a:r>
              <a:rPr dirty="0" sz="900" spc="-20">
                <a:latin typeface="Arial"/>
                <a:cs typeface="Arial"/>
              </a:rPr>
              <a:t>cohort </a:t>
            </a:r>
            <a:r>
              <a:rPr dirty="0" sz="900" spc="-25">
                <a:latin typeface="Arial"/>
                <a:cs typeface="Arial"/>
              </a:rPr>
              <a:t>characteristics  </a:t>
            </a:r>
            <a:r>
              <a:rPr dirty="0" sz="900" spc="-35">
                <a:latin typeface="Arial"/>
                <a:cs typeface="Arial"/>
              </a:rPr>
              <a:t>nearly </a:t>
            </a:r>
            <a:r>
              <a:rPr dirty="0" sz="900" spc="-30">
                <a:latin typeface="Arial"/>
                <a:cs typeface="Arial"/>
              </a:rPr>
              <a:t>complete employment histories: </a:t>
            </a:r>
            <a:r>
              <a:rPr dirty="0" sz="900" spc="-45">
                <a:latin typeface="Arial"/>
                <a:cs typeface="Arial"/>
              </a:rPr>
              <a:t>possible </a:t>
            </a:r>
            <a:r>
              <a:rPr dirty="0" sz="900" spc="20">
                <a:latin typeface="Arial"/>
                <a:cs typeface="Arial"/>
              </a:rPr>
              <a:t>to </a:t>
            </a:r>
            <a:r>
              <a:rPr dirty="0" sz="900" spc="-20">
                <a:latin typeface="Arial"/>
                <a:cs typeface="Arial"/>
              </a:rPr>
              <a:t>trace </a:t>
            </a:r>
            <a:r>
              <a:rPr dirty="0" sz="900" spc="-40">
                <a:latin typeface="Arial"/>
                <a:cs typeface="Arial"/>
              </a:rPr>
              <a:t>non-academic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careers</a:t>
            </a:r>
            <a:endParaRPr sz="9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65"/>
              </a:spcBef>
            </a:pPr>
            <a:r>
              <a:rPr dirty="0" sz="800" spc="-25">
                <a:latin typeface="Arial"/>
                <a:cs typeface="Arial"/>
              </a:rPr>
              <a:t>examine </a:t>
            </a:r>
            <a:r>
              <a:rPr dirty="0" sz="800" spc="-5">
                <a:latin typeface="Arial"/>
                <a:cs typeface="Arial"/>
              </a:rPr>
              <a:t>occupational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switching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20">
                <a:latin typeface="Arial"/>
                <a:cs typeface="Arial"/>
              </a:rPr>
              <a:t>private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10">
                <a:latin typeface="Arial"/>
                <a:cs typeface="Arial"/>
              </a:rPr>
              <a:t>international </a:t>
            </a:r>
            <a:r>
              <a:rPr dirty="0" sz="900" spc="-45">
                <a:latin typeface="Arial"/>
                <a:cs typeface="Arial"/>
              </a:rPr>
              <a:t>demand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 spc="-40">
                <a:latin typeface="Arial"/>
                <a:cs typeface="Arial"/>
              </a:rPr>
              <a:t>economists grew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exponentially</a:t>
            </a:r>
            <a:endParaRPr sz="9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65"/>
              </a:spcBef>
            </a:pPr>
            <a:r>
              <a:rPr dirty="0" sz="800" spc="-25">
                <a:latin typeface="Arial"/>
                <a:cs typeface="Arial"/>
              </a:rPr>
              <a:t>73 </a:t>
            </a:r>
            <a:r>
              <a:rPr dirty="0" sz="800" spc="-10">
                <a:latin typeface="Arial"/>
                <a:cs typeface="Arial"/>
              </a:rPr>
              <a:t>% </a:t>
            </a:r>
            <a:r>
              <a:rPr dirty="0" sz="800" spc="-30">
                <a:latin typeface="Arial"/>
                <a:cs typeface="Arial"/>
              </a:rPr>
              <a:t>increase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 spc="-10">
                <a:latin typeface="Arial"/>
                <a:cs typeface="Arial"/>
              </a:rPr>
              <a:t>private </a:t>
            </a:r>
            <a:r>
              <a:rPr dirty="0" sz="800" spc="-20">
                <a:latin typeface="Arial"/>
                <a:cs typeface="Arial"/>
              </a:rPr>
              <a:t>sector </a:t>
            </a:r>
            <a:r>
              <a:rPr dirty="0" sz="800" spc="-15">
                <a:latin typeface="Arial"/>
                <a:cs typeface="Arial"/>
              </a:rPr>
              <a:t>postings </a:t>
            </a:r>
            <a:r>
              <a:rPr dirty="0" sz="800" spc="5">
                <a:latin typeface="Arial"/>
                <a:cs typeface="Arial"/>
              </a:rPr>
              <a:t>from </a:t>
            </a:r>
            <a:r>
              <a:rPr dirty="0" sz="800" spc="-25">
                <a:latin typeface="Arial"/>
                <a:cs typeface="Arial"/>
              </a:rPr>
              <a:t>2004 –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2012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900" spc="-50">
                <a:latin typeface="Arial"/>
                <a:cs typeface="Arial"/>
              </a:rPr>
              <a:t>examine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potential </a:t>
            </a:r>
            <a:r>
              <a:rPr dirty="0" sz="900" spc="-45">
                <a:latin typeface="Arial"/>
                <a:cs typeface="Arial"/>
              </a:rPr>
              <a:t>mechanisms </a:t>
            </a:r>
            <a:r>
              <a:rPr dirty="0" sz="900" spc="-25">
                <a:latin typeface="Arial"/>
                <a:cs typeface="Arial"/>
              </a:rPr>
              <a:t>underlying persistent </a:t>
            </a:r>
            <a:r>
              <a:rPr dirty="0" sz="900" spc="-50">
                <a:latin typeface="Arial"/>
                <a:cs typeface="Arial"/>
              </a:rPr>
              <a:t>career</a:t>
            </a:r>
            <a:r>
              <a:rPr dirty="0" sz="900" spc="13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effects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16839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795" rIns="0" bIns="0" rtlCol="0" vert="horz">
            <a:spAutoFit/>
          </a:bodyPr>
          <a:lstStyle/>
          <a:p>
            <a:pPr algn="r" marR="48260">
              <a:lnSpc>
                <a:spcPct val="100000"/>
              </a:lnSpc>
              <a:spcBef>
                <a:spcPts val="8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Literature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0" y="116687"/>
                </a:moveTo>
                <a:lnTo>
                  <a:pt x="2303995" y="116687"/>
                </a:lnTo>
                <a:lnTo>
                  <a:pt x="2303995" y="0"/>
                </a:lnTo>
                <a:lnTo>
                  <a:pt x="0" y="0"/>
                </a:lnTo>
                <a:lnTo>
                  <a:pt x="0" y="116687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494949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25">
                <a:solidFill>
                  <a:srgbClr val="FFF200"/>
                </a:solidFill>
              </a:rPr>
              <a:t>Contribution </a:t>
            </a:r>
            <a:r>
              <a:rPr dirty="0" sz="1400" spc="10">
                <a:solidFill>
                  <a:srgbClr val="FFF200"/>
                </a:solidFill>
              </a:rPr>
              <a:t>II </a:t>
            </a:r>
            <a:r>
              <a:rPr dirty="0" sz="1400">
                <a:solidFill>
                  <a:srgbClr val="FFF200"/>
                </a:solidFill>
              </a:rPr>
              <a:t>: </a:t>
            </a:r>
            <a:r>
              <a:rPr dirty="0" sz="1400" spc="-45">
                <a:solidFill>
                  <a:srgbClr val="FFF200"/>
                </a:solidFill>
              </a:rPr>
              <a:t>Occupation</a:t>
            </a:r>
            <a:r>
              <a:rPr dirty="0" sz="1400" spc="-30">
                <a:solidFill>
                  <a:srgbClr val="FFF200"/>
                </a:solidFill>
              </a:rPr>
              <a:t> </a:t>
            </a:r>
            <a:r>
              <a:rPr dirty="0" sz="1400" spc="-85">
                <a:solidFill>
                  <a:srgbClr val="FFF200"/>
                </a:solidFill>
              </a:rPr>
              <a:t>Choice</a:t>
            </a:r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256705" y="72417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705" y="1163904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705" y="1590979"/>
            <a:ext cx="59613" cy="59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705" y="2563545"/>
            <a:ext cx="59613" cy="59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6877" y="647095"/>
            <a:ext cx="4127500" cy="2371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7879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"/>
                <a:cs typeface="Arial"/>
              </a:rPr>
              <a:t>The study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75">
                <a:latin typeface="Arial"/>
                <a:cs typeface="Arial"/>
              </a:rPr>
              <a:t>exogenous </a:t>
            </a:r>
            <a:r>
              <a:rPr dirty="0" sz="1000" spc="-65">
                <a:latin typeface="Arial"/>
                <a:cs typeface="Arial"/>
              </a:rPr>
              <a:t>shocks </a:t>
            </a:r>
            <a:r>
              <a:rPr dirty="0" sz="1000" spc="-60">
                <a:latin typeface="Arial"/>
                <a:cs typeface="Arial"/>
              </a:rPr>
              <a:t>can </a:t>
            </a:r>
            <a:r>
              <a:rPr dirty="0" sz="1000" spc="-50">
                <a:latin typeface="Arial"/>
                <a:cs typeface="Arial"/>
              </a:rPr>
              <a:t>help </a:t>
            </a:r>
            <a:r>
              <a:rPr dirty="0" sz="1000" spc="-80">
                <a:latin typeface="Arial"/>
                <a:cs typeface="Arial"/>
              </a:rPr>
              <a:t>shed </a:t>
            </a:r>
            <a:r>
              <a:rPr dirty="0" sz="1000" spc="-30">
                <a:latin typeface="Arial"/>
                <a:cs typeface="Arial"/>
              </a:rPr>
              <a:t>additional </a:t>
            </a:r>
            <a:r>
              <a:rPr dirty="0" sz="1000" spc="-5">
                <a:latin typeface="Arial"/>
                <a:cs typeface="Arial"/>
              </a:rPr>
              <a:t>light </a:t>
            </a:r>
            <a:r>
              <a:rPr dirty="0" sz="1000" spc="-50">
                <a:latin typeface="Arial"/>
                <a:cs typeface="Arial"/>
              </a:rPr>
              <a:t>on </a:t>
            </a:r>
            <a:r>
              <a:rPr dirty="0" sz="1000" spc="-25">
                <a:latin typeface="Arial"/>
                <a:cs typeface="Arial"/>
              </a:rPr>
              <a:t>the  </a:t>
            </a:r>
            <a:r>
              <a:rPr dirty="0" sz="1000" spc="-40">
                <a:latin typeface="Arial"/>
                <a:cs typeface="Arial"/>
              </a:rPr>
              <a:t>determinants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70">
                <a:latin typeface="Arial"/>
                <a:cs typeface="Arial"/>
              </a:rPr>
              <a:t>career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developments</a:t>
            </a:r>
            <a:endParaRPr sz="1000">
              <a:latin typeface="Arial"/>
              <a:cs typeface="Arial"/>
            </a:endParaRPr>
          </a:p>
          <a:p>
            <a:pPr marL="12700" marR="433705">
              <a:lnSpc>
                <a:spcPct val="100000"/>
              </a:lnSpc>
              <a:spcBef>
                <a:spcPts val="1060"/>
              </a:spcBef>
            </a:pPr>
            <a:r>
              <a:rPr dirty="0" sz="1000" spc="-45">
                <a:latin typeface="Arial"/>
                <a:cs typeface="Arial"/>
              </a:rPr>
              <a:t>Job </a:t>
            </a:r>
            <a:r>
              <a:rPr dirty="0" sz="1000" spc="-15">
                <a:latin typeface="Arial"/>
                <a:cs typeface="Arial"/>
              </a:rPr>
              <a:t>mobility </a:t>
            </a:r>
            <a:r>
              <a:rPr dirty="0" sz="1000" spc="-65">
                <a:latin typeface="Arial"/>
                <a:cs typeface="Arial"/>
              </a:rPr>
              <a:t>plays </a:t>
            </a:r>
            <a:r>
              <a:rPr dirty="0" sz="1000" spc="-80">
                <a:latin typeface="Arial"/>
                <a:cs typeface="Arial"/>
              </a:rPr>
              <a:t>a </a:t>
            </a:r>
            <a:r>
              <a:rPr dirty="0" sz="1000" spc="-35">
                <a:latin typeface="Arial"/>
                <a:cs typeface="Arial"/>
              </a:rPr>
              <a:t>crucial </a:t>
            </a:r>
            <a:r>
              <a:rPr dirty="0" sz="1000" spc="-45">
                <a:latin typeface="Arial"/>
                <a:cs typeface="Arial"/>
              </a:rPr>
              <a:t>role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50">
                <a:latin typeface="Arial"/>
                <a:cs typeface="Arial"/>
              </a:rPr>
              <a:t>recovering </a:t>
            </a:r>
            <a:r>
              <a:rPr dirty="0" sz="1000" spc="-25">
                <a:latin typeface="Arial"/>
                <a:cs typeface="Arial"/>
              </a:rPr>
              <a:t>from the </a:t>
            </a:r>
            <a:r>
              <a:rPr dirty="0" sz="1000" spc="-50">
                <a:latin typeface="Arial"/>
                <a:cs typeface="Arial"/>
              </a:rPr>
              <a:t>early </a:t>
            </a:r>
            <a:r>
              <a:rPr dirty="0" sz="1000" spc="-85">
                <a:latin typeface="Arial"/>
                <a:cs typeface="Arial"/>
              </a:rPr>
              <a:t>damages  </a:t>
            </a:r>
            <a:r>
              <a:rPr dirty="0" sz="1000" spc="-30">
                <a:latin typeface="Arial"/>
                <a:cs typeface="Arial"/>
              </a:rPr>
              <a:t>(Van </a:t>
            </a:r>
            <a:r>
              <a:rPr dirty="0" sz="1000" spc="-70">
                <a:latin typeface="Arial"/>
                <a:cs typeface="Arial"/>
              </a:rPr>
              <a:t>den </a:t>
            </a:r>
            <a:r>
              <a:rPr dirty="0" sz="1000" spc="-65">
                <a:latin typeface="Arial"/>
                <a:cs typeface="Arial"/>
              </a:rPr>
              <a:t>Berge </a:t>
            </a:r>
            <a:r>
              <a:rPr dirty="0" sz="1000" spc="-50">
                <a:latin typeface="Arial"/>
                <a:cs typeface="Arial"/>
              </a:rPr>
              <a:t>2018, Cockx </a:t>
            </a:r>
            <a:r>
              <a:rPr dirty="0" sz="1000" spc="-60">
                <a:latin typeface="Arial"/>
                <a:cs typeface="Arial"/>
              </a:rPr>
              <a:t>and </a:t>
            </a:r>
            <a:r>
              <a:rPr dirty="0" sz="1000" spc="-30">
                <a:latin typeface="Arial"/>
                <a:cs typeface="Arial"/>
              </a:rPr>
              <a:t>Ghirelli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2016)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000" spc="-45">
                <a:latin typeface="Arial"/>
                <a:cs typeface="Arial"/>
              </a:rPr>
              <a:t>Human </a:t>
            </a:r>
            <a:r>
              <a:rPr dirty="0" sz="1000" spc="-20">
                <a:latin typeface="Arial"/>
                <a:cs typeface="Arial"/>
              </a:rPr>
              <a:t>capital </a:t>
            </a:r>
            <a:r>
              <a:rPr dirty="0" sz="1000" spc="-25">
                <a:latin typeface="Arial"/>
                <a:cs typeface="Arial"/>
              </a:rPr>
              <a:t>formation </a:t>
            </a:r>
            <a:r>
              <a:rPr dirty="0" sz="1000" spc="-65" i="1">
                <a:latin typeface="Arial"/>
                <a:cs typeface="Arial"/>
              </a:rPr>
              <a:t>VS</a:t>
            </a:r>
            <a:r>
              <a:rPr dirty="0" sz="1000" spc="130" i="1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Signaling</a:t>
            </a:r>
            <a:endParaRPr sz="1000">
              <a:latin typeface="Arial"/>
              <a:cs typeface="Arial"/>
            </a:endParaRPr>
          </a:p>
          <a:p>
            <a:pPr marL="265430" marR="133350" indent="-152400">
              <a:lnSpc>
                <a:spcPct val="101499"/>
              </a:lnSpc>
              <a:spcBef>
                <a:spcPts val="60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10">
                <a:latin typeface="Arial"/>
                <a:cs typeface="Arial"/>
              </a:rPr>
              <a:t>initial </a:t>
            </a:r>
            <a:r>
              <a:rPr dirty="0" sz="900" spc="-20">
                <a:latin typeface="Arial"/>
                <a:cs typeface="Arial"/>
              </a:rPr>
              <a:t>investment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25">
                <a:latin typeface="Arial"/>
                <a:cs typeface="Arial"/>
              </a:rPr>
              <a:t>skills </a:t>
            </a:r>
            <a:r>
              <a:rPr dirty="0" sz="900" spc="-30">
                <a:latin typeface="Arial"/>
                <a:cs typeface="Arial"/>
              </a:rPr>
              <a:t>specific </a:t>
            </a:r>
            <a:r>
              <a:rPr dirty="0" sz="900" spc="20">
                <a:latin typeface="Arial"/>
                <a:cs typeface="Arial"/>
              </a:rPr>
              <a:t>to </a:t>
            </a:r>
            <a:r>
              <a:rPr dirty="0" sz="900" spc="-25">
                <a:latin typeface="Arial"/>
                <a:cs typeface="Arial"/>
              </a:rPr>
              <a:t>occupation </a:t>
            </a:r>
            <a:r>
              <a:rPr dirty="0" sz="900" spc="-70">
                <a:latin typeface="Arial"/>
                <a:cs typeface="Arial"/>
              </a:rPr>
              <a:t>keeps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45">
                <a:latin typeface="Arial"/>
                <a:cs typeface="Arial"/>
              </a:rPr>
              <a:t>person </a:t>
            </a:r>
            <a:r>
              <a:rPr dirty="0" sz="900" spc="-35">
                <a:latin typeface="Arial"/>
                <a:cs typeface="Arial"/>
              </a:rPr>
              <a:t>on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certain  </a:t>
            </a:r>
            <a:r>
              <a:rPr dirty="0" sz="900" spc="-50">
                <a:latin typeface="Arial"/>
                <a:cs typeface="Arial"/>
              </a:rPr>
              <a:t>career </a:t>
            </a:r>
            <a:r>
              <a:rPr dirty="0" sz="900" spc="-5">
                <a:latin typeface="Arial"/>
                <a:cs typeface="Arial"/>
              </a:rPr>
              <a:t>trajectory </a:t>
            </a:r>
            <a:r>
              <a:rPr dirty="0" sz="900" spc="-30">
                <a:latin typeface="Arial"/>
                <a:cs typeface="Arial"/>
              </a:rPr>
              <a:t>(Gibbons </a:t>
            </a:r>
            <a:r>
              <a:rPr dirty="0" sz="900" spc="-40">
                <a:latin typeface="Arial"/>
                <a:cs typeface="Arial"/>
              </a:rPr>
              <a:t>and </a:t>
            </a:r>
            <a:r>
              <a:rPr dirty="0" sz="900" spc="-30">
                <a:latin typeface="Arial"/>
                <a:cs typeface="Arial"/>
              </a:rPr>
              <a:t>Waldman </a:t>
            </a:r>
            <a:r>
              <a:rPr dirty="0" sz="900" spc="-35">
                <a:latin typeface="Arial"/>
                <a:cs typeface="Arial"/>
              </a:rPr>
              <a:t>2004,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2006)</a:t>
            </a:r>
            <a:endParaRPr sz="900">
              <a:latin typeface="Arial"/>
              <a:cs typeface="Arial"/>
            </a:endParaRPr>
          </a:p>
          <a:p>
            <a:pPr marL="265430" marR="5080" indent="-152400">
              <a:lnSpc>
                <a:spcPct val="101499"/>
              </a:lnSpc>
              <a:spcBef>
                <a:spcPts val="280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40">
                <a:latin typeface="Arial"/>
                <a:cs typeface="Arial"/>
              </a:rPr>
              <a:t>bad </a:t>
            </a:r>
            <a:r>
              <a:rPr dirty="0" sz="900" spc="-25">
                <a:latin typeface="Arial"/>
                <a:cs typeface="Arial"/>
              </a:rPr>
              <a:t>signaling </a:t>
            </a:r>
            <a:r>
              <a:rPr dirty="0" sz="900" spc="-5">
                <a:latin typeface="Arial"/>
                <a:cs typeface="Arial"/>
              </a:rPr>
              <a:t>from </a:t>
            </a:r>
            <a:r>
              <a:rPr dirty="0" sz="900" spc="-10">
                <a:latin typeface="Arial"/>
                <a:cs typeface="Arial"/>
              </a:rPr>
              <a:t>starting </a:t>
            </a:r>
            <a:r>
              <a:rPr dirty="0" sz="900" spc="-5">
                <a:latin typeface="Arial"/>
                <a:cs typeface="Arial"/>
              </a:rPr>
              <a:t>in </a:t>
            </a:r>
            <a:r>
              <a:rPr dirty="0" sz="900" spc="-60">
                <a:latin typeface="Arial"/>
                <a:cs typeface="Arial"/>
              </a:rPr>
              <a:t>a </a:t>
            </a:r>
            <a:r>
              <a:rPr dirty="0" sz="900" spc="-70">
                <a:latin typeface="Arial"/>
                <a:cs typeface="Arial"/>
              </a:rPr>
              <a:t>less </a:t>
            </a:r>
            <a:r>
              <a:rPr dirty="0" sz="900" spc="-30">
                <a:latin typeface="Arial"/>
                <a:cs typeface="Arial"/>
              </a:rPr>
              <a:t>favorable </a:t>
            </a:r>
            <a:r>
              <a:rPr dirty="0" sz="900" spc="-10">
                <a:latin typeface="Arial"/>
                <a:cs typeface="Arial"/>
              </a:rPr>
              <a:t>job </a:t>
            </a:r>
            <a:r>
              <a:rPr dirty="0" sz="900" spc="-40">
                <a:latin typeface="Arial"/>
                <a:cs typeface="Arial"/>
              </a:rPr>
              <a:t>hinders </a:t>
            </a:r>
            <a:r>
              <a:rPr dirty="0" sz="900" spc="-25">
                <a:latin typeface="Arial"/>
                <a:cs typeface="Arial"/>
              </a:rPr>
              <a:t>unlucky </a:t>
            </a:r>
            <a:r>
              <a:rPr dirty="0" sz="900" spc="-40">
                <a:latin typeface="Arial"/>
                <a:cs typeface="Arial"/>
              </a:rPr>
              <a:t>graduates </a:t>
            </a:r>
            <a:r>
              <a:rPr dirty="0" sz="900" spc="20">
                <a:latin typeface="Arial"/>
                <a:cs typeface="Arial"/>
              </a:rPr>
              <a:t>to  </a:t>
            </a:r>
            <a:r>
              <a:rPr dirty="0" sz="900" spc="-5">
                <a:latin typeface="Arial"/>
                <a:cs typeface="Arial"/>
              </a:rPr>
              <a:t>from </a:t>
            </a:r>
            <a:r>
              <a:rPr dirty="0" sz="900" spc="-15">
                <a:latin typeface="Arial"/>
                <a:cs typeface="Arial"/>
              </a:rPr>
              <a:t>switching </a:t>
            </a:r>
            <a:r>
              <a:rPr dirty="0" sz="900" spc="-25">
                <a:latin typeface="Arial"/>
                <a:cs typeface="Arial"/>
              </a:rPr>
              <a:t>occupation </a:t>
            </a:r>
            <a:r>
              <a:rPr dirty="0" sz="900" spc="-40">
                <a:latin typeface="Arial"/>
                <a:cs typeface="Arial"/>
              </a:rPr>
              <a:t>when </a:t>
            </a:r>
            <a:r>
              <a:rPr dirty="0" sz="900" spc="-45">
                <a:latin typeface="Arial"/>
                <a:cs typeface="Arial"/>
              </a:rPr>
              <a:t>recovers </a:t>
            </a:r>
            <a:r>
              <a:rPr dirty="0" sz="900" spc="-20">
                <a:latin typeface="Arial"/>
                <a:cs typeface="Arial"/>
              </a:rPr>
              <a:t>(Nunley </a:t>
            </a:r>
            <a:r>
              <a:rPr dirty="0" sz="900" spc="-10">
                <a:latin typeface="Arial"/>
                <a:cs typeface="Arial"/>
              </a:rPr>
              <a:t>et </a:t>
            </a:r>
            <a:r>
              <a:rPr dirty="0" sz="900" spc="-15">
                <a:latin typeface="Arial"/>
                <a:cs typeface="Arial"/>
              </a:rPr>
              <a:t>al.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2017)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00330">
              <a:lnSpc>
                <a:spcPts val="1100"/>
              </a:lnSpc>
            </a:pPr>
            <a:r>
              <a:rPr dirty="0" sz="1000" spc="-25">
                <a:latin typeface="Arial"/>
                <a:cs typeface="Arial"/>
              </a:rPr>
              <a:t>This </a:t>
            </a:r>
            <a:r>
              <a:rPr dirty="0" sz="1000" spc="-50">
                <a:latin typeface="Arial"/>
                <a:cs typeface="Arial"/>
              </a:rPr>
              <a:t>paper </a:t>
            </a:r>
            <a:r>
              <a:rPr dirty="0" sz="1000" spc="-60">
                <a:latin typeface="Arial"/>
                <a:cs typeface="Arial"/>
              </a:rPr>
              <a:t>provides </a:t>
            </a:r>
            <a:r>
              <a:rPr dirty="0" sz="1000" spc="-65">
                <a:latin typeface="Arial"/>
                <a:cs typeface="Arial"/>
              </a:rPr>
              <a:t>more </a:t>
            </a:r>
            <a:r>
              <a:rPr dirty="0" sz="1000" spc="-35">
                <a:latin typeface="Arial"/>
                <a:cs typeface="Arial"/>
              </a:rPr>
              <a:t>supporting </a:t>
            </a:r>
            <a:r>
              <a:rPr dirty="0" sz="1000" spc="-65">
                <a:latin typeface="Arial"/>
                <a:cs typeface="Arial"/>
              </a:rPr>
              <a:t>evidence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45">
                <a:latin typeface="Arial"/>
                <a:cs typeface="Arial"/>
              </a:rPr>
              <a:t>model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5">
                <a:latin typeface="Arial"/>
                <a:cs typeface="Arial"/>
              </a:rPr>
              <a:t>task-specific  </a:t>
            </a:r>
            <a:r>
              <a:rPr dirty="0" sz="1000" spc="-55">
                <a:latin typeface="Arial"/>
                <a:cs typeface="Arial"/>
              </a:rPr>
              <a:t>human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capital</a:t>
            </a:r>
            <a:endParaRPr sz="10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595"/>
              </a:spcBef>
            </a:pPr>
            <a:r>
              <a:rPr dirty="0" baseline="9259" sz="1350" spc="-292">
                <a:latin typeface="Arial"/>
                <a:cs typeface="Arial"/>
              </a:rPr>
              <a:t>► </a:t>
            </a:r>
            <a:r>
              <a:rPr dirty="0" sz="900" spc="-25">
                <a:latin typeface="Arial"/>
                <a:cs typeface="Arial"/>
              </a:rPr>
              <a:t>persistent </a:t>
            </a:r>
            <a:r>
              <a:rPr dirty="0" sz="900" spc="-35">
                <a:latin typeface="Arial"/>
                <a:cs typeface="Arial"/>
              </a:rPr>
              <a:t>effects </a:t>
            </a:r>
            <a:r>
              <a:rPr dirty="0" sz="900" spc="-55">
                <a:latin typeface="Arial"/>
                <a:cs typeface="Arial"/>
              </a:rPr>
              <a:t>are </a:t>
            </a:r>
            <a:r>
              <a:rPr dirty="0" sz="900" spc="-30">
                <a:latin typeface="Arial"/>
                <a:cs typeface="Arial"/>
              </a:rPr>
              <a:t>driven </a:t>
            </a:r>
            <a:r>
              <a:rPr dirty="0" sz="900" spc="-40">
                <a:latin typeface="Arial"/>
                <a:cs typeface="Arial"/>
              </a:rPr>
              <a:t>by </a:t>
            </a:r>
            <a:r>
              <a:rPr dirty="0" sz="900" spc="-15">
                <a:latin typeface="Arial"/>
                <a:cs typeface="Arial"/>
              </a:rPr>
              <a:t>the </a:t>
            </a:r>
            <a:r>
              <a:rPr dirty="0" sz="900" spc="-40">
                <a:latin typeface="Arial"/>
                <a:cs typeface="Arial"/>
              </a:rPr>
              <a:t>very </a:t>
            </a:r>
            <a:r>
              <a:rPr dirty="0" sz="900" spc="5">
                <a:latin typeface="Arial"/>
                <a:cs typeface="Arial"/>
              </a:rPr>
              <a:t>first </a:t>
            </a:r>
            <a:r>
              <a:rPr dirty="0" sz="900" spc="-50">
                <a:latin typeface="Arial"/>
                <a:cs typeface="Arial"/>
              </a:rPr>
              <a:t>exposure </a:t>
            </a:r>
            <a:r>
              <a:rPr dirty="0" sz="900" spc="20">
                <a:latin typeface="Arial"/>
                <a:cs typeface="Arial"/>
              </a:rPr>
              <a:t>to </a:t>
            </a:r>
            <a:r>
              <a:rPr dirty="0" sz="900" spc="-30">
                <a:latin typeface="Arial"/>
                <a:cs typeface="Arial"/>
              </a:rPr>
              <a:t>unemployment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rates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0" y="91376"/>
                </a:moveTo>
                <a:lnTo>
                  <a:pt x="1535976" y="91376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15"/>
              <a:t>Yeabin </a:t>
            </a:r>
            <a:r>
              <a:rPr dirty="0" spc="5"/>
              <a:t>Moon </a:t>
            </a:r>
            <a:r>
              <a:rPr dirty="0"/>
              <a:t>(University of Houston)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7534" y="3342177"/>
            <a:ext cx="673100" cy="1187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Fly-out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mock</a:t>
            </a:r>
            <a:r>
              <a:rPr dirty="0" sz="500" spc="2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interview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January,</a:t>
            </a:r>
            <a:r>
              <a:rPr dirty="0"/>
              <a:t> </a:t>
            </a:r>
            <a:r>
              <a:rPr dirty="0" spc="-15"/>
              <a:t>2022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 spc="-15"/>
              <a:t>26</a:t>
            </a:fld>
            <a:r>
              <a:rPr dirty="0" spc="-85"/>
              <a:t> </a:t>
            </a:r>
            <a:r>
              <a:rPr dirty="0" spc="125"/>
              <a:t>/</a:t>
            </a:r>
            <a:r>
              <a:rPr dirty="0" spc="-85"/>
              <a:t> </a:t>
            </a:r>
            <a:r>
              <a:rPr dirty="0" spc="-15"/>
              <a:t>40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Yeabin Moon</dc:creator>
  <dc:title> Effects of Entry Economic Conditions  on the Career of Economics Ph.D.</dc:title>
  <dcterms:created xsi:type="dcterms:W3CDTF">2022-01-13T04:30:10Z</dcterms:created>
  <dcterms:modified xsi:type="dcterms:W3CDTF">2022-01-13T04:30:10Z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2022-01-13T00:00:00Z</vt:filetime>
  </property>
</Properties>
</file>