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313" r:id="rId7"/>
    <p:sldId id="290" r:id="rId8"/>
    <p:sldId id="262" r:id="rId9"/>
    <p:sldId id="263" r:id="rId10"/>
    <p:sldId id="264" r:id="rId11"/>
    <p:sldId id="265" r:id="rId12"/>
    <p:sldId id="314" r:id="rId13"/>
    <p:sldId id="315" r:id="rId14"/>
    <p:sldId id="268" r:id="rId15"/>
    <p:sldId id="269" r:id="rId16"/>
    <p:sldId id="316" r:id="rId17"/>
    <p:sldId id="317" r:id="rId18"/>
    <p:sldId id="318" r:id="rId19"/>
    <p:sldId id="319" r:id="rId20"/>
    <p:sldId id="320" r:id="rId21"/>
    <p:sldId id="321" r:id="rId22"/>
    <p:sldId id="3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/>
    <p:restoredTop sz="94664"/>
  </p:normalViewPr>
  <p:slideViewPr>
    <p:cSldViewPr snapToGrid="0">
      <p:cViewPr varScale="1">
        <p:scale>
          <a:sx n="136" d="100"/>
          <a:sy n="136" d="100"/>
        </p:scale>
        <p:origin x="22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5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0320-3873-0AF2-2912-B6D0A0B2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Problems with resources like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DD26-7CDB-D63D-F271-9C75A78B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useful resource but missing nuance: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Proficient</a:t>
            </a:r>
            <a:r>
              <a:rPr lang="en-US" dirty="0"/>
              <a:t> is listed as a synonym for </a:t>
            </a:r>
            <a:r>
              <a:rPr lang="en-US" i="1" dirty="0"/>
              <a:t>good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Only correct in some contexts</a:t>
            </a:r>
          </a:p>
          <a:p>
            <a:pPr>
              <a:lnSpc>
                <a:spcPct val="150000"/>
              </a:lnSpc>
            </a:pPr>
            <a:r>
              <a:rPr lang="en-US" dirty="0"/>
              <a:t>Missing new meanings of words</a:t>
            </a:r>
          </a:p>
          <a:p>
            <a:pPr>
              <a:lnSpc>
                <a:spcPct val="150000"/>
              </a:lnSpc>
            </a:pPr>
            <a:r>
              <a:rPr lang="en-US" dirty="0"/>
              <a:t>Subjective</a:t>
            </a:r>
          </a:p>
          <a:p>
            <a:pPr>
              <a:lnSpc>
                <a:spcPct val="150000"/>
              </a:lnSpc>
            </a:pPr>
            <a:r>
              <a:rPr lang="en-US" dirty="0"/>
              <a:t>Requires human labor to create and adapt</a:t>
            </a:r>
          </a:p>
          <a:p>
            <a:pPr>
              <a:lnSpc>
                <a:spcPct val="150000"/>
              </a:lnSpc>
            </a:pPr>
            <a:r>
              <a:rPr lang="en-US" dirty="0"/>
              <a:t>Can’t be used to accurately compute word similarity</a:t>
            </a:r>
          </a:p>
        </p:txBody>
      </p:sp>
    </p:spTree>
    <p:extLst>
      <p:ext uri="{BB962C8B-B14F-4D97-AF65-F5344CB8AC3E}">
        <p14:creationId xmlns:p14="http://schemas.microsoft.com/office/powerpoint/2010/main" val="421017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8ED0-5BF7-FAD9-4F6B-3AA912AA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Representing words as discrete symbols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6627A-6BCA-955B-4E04-3C60AC00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In traditional NLP, we regard words as discrete symbols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Hotel, conference, motel – a </a:t>
            </a:r>
            <a:r>
              <a:rPr lang="en-US" sz="2800" b="1" i="1" dirty="0"/>
              <a:t>localist</a:t>
            </a:r>
            <a:r>
              <a:rPr lang="en-US" sz="2800" dirty="0"/>
              <a:t> representation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Such symbols for words can be represented by one-hot vectors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motel: [0 0 0 0 1 0 0 0] 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Hotel: [0 0 1 0 0 0 0 0]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Vector dimension issue</a:t>
            </a:r>
          </a:p>
        </p:txBody>
      </p:sp>
    </p:spTree>
    <p:extLst>
      <p:ext uri="{BB962C8B-B14F-4D97-AF65-F5344CB8AC3E}">
        <p14:creationId xmlns:p14="http://schemas.microsoft.com/office/powerpoint/2010/main" val="212514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62A9-91D7-31EE-CF9D-A4E29542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words as discrete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051D-6A91-B2AA-0C42-CC5BCAE1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E.g</a:t>
            </a:r>
            <a:r>
              <a:rPr lang="en-US" dirty="0"/>
              <a:t>: in web search,  if a user searches for “</a:t>
            </a:r>
            <a:r>
              <a:rPr lang="en-US" b="1" dirty="0"/>
              <a:t>Seattle motel</a:t>
            </a:r>
            <a:r>
              <a:rPr lang="en-US" dirty="0"/>
              <a:t>”, we’d like to match documents containing “</a:t>
            </a:r>
            <a:r>
              <a:rPr lang="en-US" b="1" dirty="0"/>
              <a:t>Seattle hotel</a:t>
            </a:r>
            <a:r>
              <a:rPr lang="en-US" dirty="0"/>
              <a:t>”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But see: </a:t>
            </a:r>
            <a:r>
              <a:rPr lang="en-US" sz="2400" dirty="0"/>
              <a:t>[0 0 0 0 1 0 0 0] , [0 0 1 0 0 0 0 0]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Theses two vectors are orthogonal</a:t>
            </a:r>
          </a:p>
          <a:p>
            <a:pPr lvl="2">
              <a:lnSpc>
                <a:spcPct val="170000"/>
              </a:lnSpc>
            </a:pPr>
            <a:r>
              <a:rPr lang="en-US" dirty="0"/>
              <a:t>No natural notion of similarity for one-hot vectors</a:t>
            </a:r>
          </a:p>
          <a:p>
            <a:pPr>
              <a:lnSpc>
                <a:spcPct val="170000"/>
              </a:lnSpc>
            </a:pPr>
            <a:r>
              <a:rPr lang="en-US" dirty="0"/>
              <a:t>Could try to rely on WordNet’s list of synonyms to get similarity?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But it is well-known to fail badly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Instead, learn to encode similarity in the vectors themselves</a:t>
            </a:r>
          </a:p>
        </p:txBody>
      </p:sp>
    </p:spTree>
    <p:extLst>
      <p:ext uri="{BB962C8B-B14F-4D97-AF65-F5344CB8AC3E}">
        <p14:creationId xmlns:p14="http://schemas.microsoft.com/office/powerpoint/2010/main" val="209014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294-38EF-005A-98F4-9F2703D2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Representing words by their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9D07-3D32-7536-ADCD-36CBC355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Distributional semantics</a:t>
            </a:r>
            <a:r>
              <a:rPr lang="en-US" dirty="0"/>
              <a:t>: A word’ meaning is given by the words that frequently appear close-by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J. R. Firth 1957: You shall know a word by the company it keeps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One of the most successful ideas of modern statistical NLP</a:t>
            </a:r>
          </a:p>
          <a:p>
            <a:pPr>
              <a:lnSpc>
                <a:spcPct val="200000"/>
              </a:lnSpc>
            </a:pPr>
            <a:r>
              <a:rPr lang="en-US" dirty="0"/>
              <a:t>When a word </a:t>
            </a:r>
            <a:r>
              <a:rPr lang="en-US" i="1" dirty="0"/>
              <a:t>w</a:t>
            </a:r>
            <a:r>
              <a:rPr lang="en-US" dirty="0"/>
              <a:t> appears in a text, its </a:t>
            </a:r>
            <a:r>
              <a:rPr lang="en-US" b="1" dirty="0"/>
              <a:t>context</a:t>
            </a:r>
            <a:r>
              <a:rPr lang="en-US" dirty="0"/>
              <a:t> is the set of words that appear nearby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Within a fixed-size window</a:t>
            </a:r>
          </a:p>
        </p:txBody>
      </p:sp>
    </p:spTree>
    <p:extLst>
      <p:ext uri="{BB962C8B-B14F-4D97-AF65-F5344CB8AC3E}">
        <p14:creationId xmlns:p14="http://schemas.microsoft.com/office/powerpoint/2010/main" val="154490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1806-BD3F-2216-67F8-9148E299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Context, context,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C9C1-71C3-85FC-F40E-5097547D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use the many contexts of </a:t>
            </a:r>
            <a:r>
              <a:rPr lang="en-US" i="1" dirty="0"/>
              <a:t>w</a:t>
            </a:r>
            <a:r>
              <a:rPr lang="en-US" dirty="0"/>
              <a:t> to build up a representation of </a:t>
            </a:r>
            <a:r>
              <a:rPr lang="en-US" i="1" dirty="0"/>
              <a:t>w</a:t>
            </a:r>
          </a:p>
          <a:p>
            <a:pPr>
              <a:lnSpc>
                <a:spcPct val="150000"/>
              </a:lnSpc>
            </a:pPr>
            <a:r>
              <a:rPr lang="en-US" dirty="0"/>
              <a:t>The following context words will represent banking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government debt problems turning into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crises as happened in 2009…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saying that Europe needs unified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regulation to replace the hodgepodge</a:t>
            </a:r>
            <a:r>
              <a:rPr lang="en-US" sz="2200" dirty="0"/>
              <a:t>…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India has just given its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system a shot in the arm</a:t>
            </a:r>
            <a:r>
              <a:rPr lang="en-US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6636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AA65-34D8-D582-3852-1DF657AA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9D3D-A456-07B5-6FB9-F1FE6C37D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We will build a dense vector for each word, chosen so that it is similar to vectors of words that appear in similar contexts, measuring similarity as the vector dot (scalar) product</a:t>
            </a:r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r>
              <a:rPr lang="en-US" sz="1800" dirty="0"/>
              <a:t>Note: </a:t>
            </a:r>
            <a:r>
              <a:rPr lang="en-US" sz="1800" b="1" dirty="0"/>
              <a:t>word vectors</a:t>
            </a:r>
            <a:r>
              <a:rPr lang="en-US" sz="1800" dirty="0"/>
              <a:t> are also called (</a:t>
            </a:r>
            <a:r>
              <a:rPr lang="en-US" sz="1800" b="1" dirty="0"/>
              <a:t>word</a:t>
            </a:r>
            <a:r>
              <a:rPr lang="en-US" sz="1800" dirty="0"/>
              <a:t>) </a:t>
            </a:r>
            <a:r>
              <a:rPr lang="en-US" sz="1800" b="1" dirty="0"/>
              <a:t>embeddings</a:t>
            </a:r>
            <a:r>
              <a:rPr lang="en-US" sz="1800" dirty="0"/>
              <a:t> or (</a:t>
            </a:r>
            <a:r>
              <a:rPr lang="en-US" sz="1800" b="1" dirty="0"/>
              <a:t>neural</a:t>
            </a:r>
            <a:r>
              <a:rPr lang="en-US" sz="1800" dirty="0"/>
              <a:t>) </a:t>
            </a:r>
            <a:r>
              <a:rPr lang="en-US" sz="1800" b="1" dirty="0"/>
              <a:t>word</a:t>
            </a:r>
            <a:r>
              <a:rPr lang="en-US" sz="1800" dirty="0"/>
              <a:t> </a:t>
            </a:r>
            <a:r>
              <a:rPr lang="en-US" sz="1800" b="1" dirty="0"/>
              <a:t>representations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They are a </a:t>
            </a:r>
            <a:r>
              <a:rPr lang="en-US" sz="1800" b="1" dirty="0"/>
              <a:t>distributed</a:t>
            </a:r>
            <a:r>
              <a:rPr lang="en-US" sz="1800" dirty="0"/>
              <a:t> representation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3F0C23-F5F9-6B47-AEBD-0B94C7AA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97" y="2788911"/>
            <a:ext cx="6101563" cy="21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127C-CF0C-B2CB-BB07-02E1C3C0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10A7-A6B7-4B0B-8FDC-7CF2B832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is an extremely active field of artificial computer intelligence often referred to as deep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Super popular these days, but many fail to understand this correctly</a:t>
            </a:r>
          </a:p>
          <a:p>
            <a:pPr>
              <a:lnSpc>
                <a:spcPct val="150000"/>
              </a:lnSpc>
            </a:pPr>
            <a:r>
              <a:rPr lang="en-US" dirty="0"/>
              <a:t>What is your understanding?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kind of problems can this solve in particular?</a:t>
            </a:r>
          </a:p>
        </p:txBody>
      </p:sp>
    </p:spTree>
    <p:extLst>
      <p:ext uri="{BB962C8B-B14F-4D97-AF65-F5344CB8AC3E}">
        <p14:creationId xmlns:p14="http://schemas.microsoft.com/office/powerpoint/2010/main" val="294665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886E-16CA-F11C-44F3-F8CBBB6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Traditional Computer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A7A6-A946-1F46-2E8F-97DA152A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Why exactly are certain problems so difficult for computers to solve?</a:t>
            </a:r>
          </a:p>
          <a:p>
            <a:pPr>
              <a:lnSpc>
                <a:spcPct val="200000"/>
              </a:lnSpc>
            </a:pPr>
            <a:r>
              <a:rPr lang="en-US" dirty="0"/>
              <a:t>Machines are good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Performing arithmetic really fast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Following explicitly a list of instructions</a:t>
            </a:r>
          </a:p>
          <a:p>
            <a:pPr>
              <a:lnSpc>
                <a:spcPct val="200000"/>
              </a:lnSpc>
            </a:pPr>
            <a:r>
              <a:rPr lang="en-US" dirty="0"/>
              <a:t>Suppose need to do some heavy financial number crunching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You cannot beat the machine at all!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FA23-258D-D891-9BBB-5FAA9997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Can we beat the machine for image recognition?</a:t>
            </a:r>
          </a:p>
        </p:txBody>
      </p:sp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E3586BFC-02CB-3553-EE49-61A65F74E9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903" y="2029070"/>
            <a:ext cx="5964194" cy="394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6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3E94-6236-3714-F6F4-1001CF70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recognize zero?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2690-FF50-81FD-C7F0-4FEDFF822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Suppose we want to know how to recognize 0 image</a:t>
            </a:r>
          </a:p>
          <a:p>
            <a:pPr>
              <a:lnSpc>
                <a:spcPct val="150000"/>
              </a:lnSpc>
            </a:pPr>
            <a:r>
              <a:rPr lang="en-US" dirty="0"/>
              <a:t>What rules could we use to tell one digit from another?</a:t>
            </a:r>
          </a:p>
          <a:p>
            <a:pPr>
              <a:lnSpc>
                <a:spcPct val="150000"/>
              </a:lnSpc>
            </a:pPr>
            <a:r>
              <a:rPr lang="en-US" dirty="0"/>
              <a:t>We might state that we have a zero if our image has only a single, closed loop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this sufficient condition?</a:t>
            </a:r>
          </a:p>
        </p:txBody>
      </p:sp>
    </p:spTree>
    <p:extLst>
      <p:ext uri="{BB962C8B-B14F-4D97-AF65-F5344CB8AC3E}">
        <p14:creationId xmlns:p14="http://schemas.microsoft.com/office/powerpoint/2010/main" val="18686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3038-B613-94E1-5953-9852B0A3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Hmm. 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670A-E3E9-260A-D201-ED81AD13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Text classification and topic modeling may seem like all we need for natural language processing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Technically speaking, we have done linear classification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What do you know about linear classification (model)?</a:t>
            </a:r>
          </a:p>
        </p:txBody>
      </p:sp>
    </p:spTree>
    <p:extLst>
      <p:ext uri="{BB962C8B-B14F-4D97-AF65-F5344CB8AC3E}">
        <p14:creationId xmlns:p14="http://schemas.microsoft.com/office/powerpoint/2010/main" val="1608744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BE9D-61A2-8D7E-F118-5433CA10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about this: zero or six</a:t>
            </a:r>
          </a:p>
        </p:txBody>
      </p:sp>
      <p:pic>
        <p:nvPicPr>
          <p:cNvPr id="2050" name="Picture 2" descr=" ">
            <a:extLst>
              <a:ext uri="{FF2B5EF4-FFF2-40B4-BE49-F238E27FC236}">
                <a16:creationId xmlns:a16="http://schemas.microsoft.com/office/drawing/2014/main" id="{67C82143-9733-D8B4-1CA7-E4F84FCA90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49" y="1966549"/>
            <a:ext cx="2504302" cy="406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078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4248-860C-B3C2-0E8A-1AD70A5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know how it’s done by our brains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5F02-8BD0-E18C-44EE-DF6CB3D8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some cutoff between the starting and ending point of the loop?</a:t>
            </a:r>
          </a:p>
          <a:p>
            <a:r>
              <a:rPr lang="en-US" dirty="0"/>
              <a:t>How about threes and fives? Fours and nines?</a:t>
            </a:r>
          </a:p>
          <a:p>
            <a:r>
              <a:rPr lang="en-US" dirty="0"/>
              <a:t>We can add more and more rules, or </a:t>
            </a:r>
            <a:r>
              <a:rPr lang="en-US" b="1" i="1" dirty="0"/>
              <a:t>features</a:t>
            </a:r>
            <a:r>
              <a:rPr lang="en-US" dirty="0"/>
              <a:t>, through careful observation and months of trial and error</a:t>
            </a:r>
          </a:p>
          <a:p>
            <a:r>
              <a:rPr lang="en-US" dirty="0"/>
              <a:t>But it’s quite clear that this isn’t going to be an easy process</a:t>
            </a:r>
          </a:p>
          <a:p>
            <a:endParaRPr lang="en-US" dirty="0"/>
          </a:p>
          <a:p>
            <a:r>
              <a:rPr lang="en-US" dirty="0"/>
              <a:t>Wait, how did we learn?</a:t>
            </a:r>
          </a:p>
          <a:p>
            <a:pPr lvl="1"/>
            <a:r>
              <a:rPr lang="en-US" dirty="0"/>
              <a:t>Did you ever learn </a:t>
            </a:r>
            <a:r>
              <a:rPr lang="en-US"/>
              <a:t>those rules?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39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C935-5A21-1D79-CD5A-AD3A0813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Mechanics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4B14-53EE-3642-4B6F-EBCFE1D1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the things we learn in school growing up have much in common with traditional computer programs</a:t>
            </a:r>
          </a:p>
        </p:txBody>
      </p:sp>
    </p:spTree>
    <p:extLst>
      <p:ext uri="{BB962C8B-B14F-4D97-AF65-F5344CB8AC3E}">
        <p14:creationId xmlns:p14="http://schemas.microsoft.com/office/powerpoint/2010/main" val="48535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DE7-EBA3-8B0B-946B-0E54D84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Linear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53CF-6845-14BA-8E32-2F231DF4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BOW representation is inherently high dimensional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Usually possible to find a linear classifier that perfectly fits the training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even to fit any arbitrary labeling of the training instances </a:t>
            </a:r>
          </a:p>
          <a:p>
            <a:pPr>
              <a:lnSpc>
                <a:spcPct val="150000"/>
              </a:lnSpc>
            </a:pPr>
            <a:r>
              <a:rPr lang="en-US" dirty="0"/>
              <a:t>Moving to nonlinear classification may therefore only increase the risk of overfitting </a:t>
            </a:r>
          </a:p>
          <a:p>
            <a:pPr>
              <a:lnSpc>
                <a:spcPct val="150000"/>
              </a:lnSpc>
            </a:pPr>
            <a:r>
              <a:rPr lang="en-US" dirty="0"/>
              <a:t>Word frequencies are meaningful in isolation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offer independent evidence about the instance label</a:t>
            </a:r>
          </a:p>
          <a:p>
            <a:pPr>
              <a:lnSpc>
                <a:spcPct val="150000"/>
              </a:lnSpc>
            </a:pPr>
            <a:r>
              <a:rPr lang="en-US" dirty="0"/>
              <a:t>NLP has historically focused on linear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19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2026-5359-5507-8C27-A8B58E4B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3C0-1027-B706-DF69-13655DE7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But in recent years, nonlinear classifiers have swept through NLP, and are now the default approach for many tasks (Manning, 2015)</a:t>
            </a:r>
          </a:p>
          <a:p>
            <a:pPr>
              <a:lnSpc>
                <a:spcPct val="200000"/>
              </a:lnSpc>
            </a:pPr>
            <a:r>
              <a:rPr lang="en-US" dirty="0"/>
              <a:t>There are at least three reasons for this change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9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Technological progress: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URWPalladioL"/>
              </a:rPr>
              <a:t>There have been rapid advances in </a:t>
            </a:r>
            <a:r>
              <a:rPr lang="en-US" sz="3600" b="1" dirty="0">
                <a:effectLst/>
                <a:latin typeface="URWPalladioL"/>
              </a:rPr>
              <a:t>deep learning</a:t>
            </a:r>
            <a:endParaRPr lang="en-US" sz="3600" dirty="0">
              <a:effectLst/>
              <a:latin typeface="URWPalladioL"/>
            </a:endParaRPr>
          </a:p>
          <a:p>
            <a:pPr lvl="1">
              <a:lnSpc>
                <a:spcPct val="150000"/>
              </a:lnSpc>
            </a:pPr>
            <a:r>
              <a:rPr lang="en-US" sz="3200" dirty="0">
                <a:effectLst/>
                <a:latin typeface="URWPalladioL"/>
              </a:rPr>
              <a:t>a family of nonlinear methods that learn complex functions of the input through multiple layers of computation 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effectLst/>
                <a:latin typeface="URWPalladioL"/>
              </a:rPr>
              <a:t>Goodfellow et al., 2016 </a:t>
            </a:r>
            <a:endParaRPr lang="en-US" sz="3200" dirty="0">
              <a:effectLst/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250926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Technological progress: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URWPalladioL"/>
              </a:rPr>
              <a:t>While CPU speeds have plateaued, there have been rapid advances in specialized hardware called graphics processing units (GPUs) thanks to gaming industry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effectLst/>
                <a:latin typeface="URWPalladioL"/>
              </a:rPr>
              <a:t>which have become faster, cheaper, and easier to program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/>
                <a:latin typeface="URWPalladioL"/>
              </a:rPr>
              <a:t>Many deep learning models can be implemented efficiently on GPUs, offering substantial performance improvements over CPU-based computing</a:t>
            </a:r>
          </a:p>
          <a:p>
            <a:pPr lvl="1">
              <a:lnSpc>
                <a:spcPct val="150000"/>
              </a:lnSpc>
            </a:pPr>
            <a:endParaRPr lang="en-US" sz="3200" dirty="0">
              <a:effectLst/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386727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30DC-F423-6BCD-98BC-4821A6E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3C34-23AB-4C4E-445E-48695504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effectLst/>
                <a:latin typeface="URWPalladioL"/>
              </a:rPr>
              <a:t>Deep learning facilitates the incorporation of </a:t>
            </a:r>
            <a:r>
              <a:rPr lang="en-US" b="1" dirty="0">
                <a:effectLst/>
                <a:latin typeface="URWPalladioL"/>
              </a:rPr>
              <a:t>word embeddings</a:t>
            </a:r>
            <a:endParaRPr lang="en-US" b="1" dirty="0">
              <a:latin typeface="URWPalladioL"/>
            </a:endParaRPr>
          </a:p>
          <a:p>
            <a:pPr lvl="1">
              <a:lnSpc>
                <a:spcPct val="200000"/>
              </a:lnSpc>
            </a:pPr>
            <a:r>
              <a:rPr lang="en-US" sz="2000" dirty="0">
                <a:effectLst/>
                <a:latin typeface="URWPalladioL"/>
              </a:rPr>
              <a:t>Dense vector representations of words</a:t>
            </a:r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URWPalladioL"/>
              </a:rPr>
              <a:t>Dense vector?</a:t>
            </a:r>
            <a:endParaRPr lang="en-US" sz="2000" dirty="0">
              <a:effectLst/>
              <a:latin typeface="URWPalladioL"/>
            </a:endParaRPr>
          </a:p>
          <a:p>
            <a:pPr>
              <a:lnSpc>
                <a:spcPct val="200000"/>
              </a:lnSpc>
            </a:pPr>
            <a:r>
              <a:rPr lang="en-US" dirty="0">
                <a:effectLst/>
                <a:latin typeface="URWPalladioL"/>
              </a:rPr>
              <a:t>Word embeddings can be learned from large amounts of unlabeled data, and enable generalization to words that do not appear in the annotated training data </a:t>
            </a:r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URWPalladioL"/>
              </a:rPr>
              <a:t>Kind of unsupervised learning</a:t>
            </a:r>
            <a:endParaRPr lang="en-US" sz="2000" dirty="0">
              <a:effectLst/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163239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851C-4B0A-9726-CE28-2E1AE1C7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How do we represent the meaning of a 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F093-0EA8-A90D-2FA1-6C230EA3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3600" dirty="0"/>
              <a:t>Definition: meaning</a:t>
            </a:r>
          </a:p>
          <a:p>
            <a:pPr lvl="1">
              <a:lnSpc>
                <a:spcPct val="160000"/>
              </a:lnSpc>
            </a:pPr>
            <a:r>
              <a:rPr lang="en-US" sz="2800" dirty="0"/>
              <a:t>What is meant by a word, text, concept, or action</a:t>
            </a:r>
          </a:p>
          <a:p>
            <a:pPr>
              <a:lnSpc>
                <a:spcPct val="160000"/>
              </a:lnSpc>
            </a:pPr>
            <a:r>
              <a:rPr lang="en-US" sz="3200" dirty="0"/>
              <a:t>Commonest linguistic way of thinking of meaning:</a:t>
            </a:r>
          </a:p>
          <a:p>
            <a:pPr lvl="1">
              <a:lnSpc>
                <a:spcPct val="160000"/>
              </a:lnSpc>
            </a:pPr>
            <a:r>
              <a:rPr lang="en-US" sz="2800" dirty="0"/>
              <a:t>Signifier (symbol) ←→ signified (idea or thing)</a:t>
            </a:r>
          </a:p>
          <a:p>
            <a:pPr lvl="2">
              <a:lnSpc>
                <a:spcPct val="160000"/>
              </a:lnSpc>
            </a:pPr>
            <a:r>
              <a:rPr lang="en-US" sz="2400" dirty="0"/>
              <a:t>Denotational semantics</a:t>
            </a:r>
          </a:p>
        </p:txBody>
      </p:sp>
    </p:spTree>
    <p:extLst>
      <p:ext uri="{BB962C8B-B14F-4D97-AF65-F5344CB8AC3E}">
        <p14:creationId xmlns:p14="http://schemas.microsoft.com/office/powerpoint/2010/main" val="183688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2DD6-9568-5F9E-8015-E8B5EF56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How do we have usable meaning in a machine?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CAFE-0389-B83D-22F7-2848FFB6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Previously commonest NLP solution: Use, e.g. WordNet, a thesaurus containing lists of </a:t>
            </a:r>
            <a:r>
              <a:rPr lang="en-US" b="1" dirty="0"/>
              <a:t>synonym sets</a:t>
            </a:r>
            <a:r>
              <a:rPr lang="en-US" dirty="0"/>
              <a:t> and </a:t>
            </a:r>
            <a:r>
              <a:rPr lang="en-US" b="1" dirty="0"/>
              <a:t>hypernyms</a:t>
            </a:r>
            <a:r>
              <a:rPr lang="en-US" dirty="0"/>
              <a:t>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6EA4EC-2A4C-3FE2-B577-6293C657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07" y="3248927"/>
            <a:ext cx="6543761" cy="36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3461</TotalTime>
  <Words>1042</Words>
  <Application>Microsoft Macintosh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CMSY10</vt:lpstr>
      <vt:lpstr>URWPalladioL</vt:lpstr>
      <vt:lpstr>Office Theme</vt:lpstr>
      <vt:lpstr>Introduction to  Natural Language Processing</vt:lpstr>
      <vt:lpstr>Hmm. So what?</vt:lpstr>
      <vt:lpstr>Linear classification</vt:lpstr>
      <vt:lpstr>Now what?</vt:lpstr>
      <vt:lpstr>Technological progress: method</vt:lpstr>
      <vt:lpstr>Technological progress: resource</vt:lpstr>
      <vt:lpstr>Word embeddings</vt:lpstr>
      <vt:lpstr>How do we represent the meaning of a word?</vt:lpstr>
      <vt:lpstr>How do we have usable meaning in a machine?</vt:lpstr>
      <vt:lpstr>Problems with resources like WordNet</vt:lpstr>
      <vt:lpstr>Representing words as discrete symbols</vt:lpstr>
      <vt:lpstr>Problem with words as discrete symbols</vt:lpstr>
      <vt:lpstr>Representing words by their context</vt:lpstr>
      <vt:lpstr>Context, context, context</vt:lpstr>
      <vt:lpstr>Word vectors</vt:lpstr>
      <vt:lpstr>What is Neural Network?</vt:lpstr>
      <vt:lpstr>Limits of Traditional Computer Programs</vt:lpstr>
      <vt:lpstr>Can we beat the machine for image recognition?</vt:lpstr>
      <vt:lpstr>How to recognize zero?</vt:lpstr>
      <vt:lpstr>How about this: zero or six</vt:lpstr>
      <vt:lpstr>Don’t know how it’s done by our brains</vt:lpstr>
      <vt:lpstr>Mechanics of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180</cp:revision>
  <dcterms:created xsi:type="dcterms:W3CDTF">2023-01-11T19:36:13Z</dcterms:created>
  <dcterms:modified xsi:type="dcterms:W3CDTF">2023-04-14T23:48:22Z</dcterms:modified>
</cp:coreProperties>
</file>