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2" r:id="rId8"/>
    <p:sldId id="263" r:id="rId9"/>
    <p:sldId id="260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2: Vector Space Models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Let’s say, you have a corpus of 1 million documents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the term “cat”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Suppose you have exactly 1 document that contains it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The raw IDF: 1,000,000/1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Now suppose there are 10 documents with the term “dog”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The raw IDF: 1,000,000/10 = 100,000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base of log function is not important, because you only want to make the frequency distribution uniform, not to scale it within a particular numerical range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63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9F2-B183-AFF5-1385-FA8B9C0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7EC-5BFD-E659-4701-FE5B8E2D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Term weights consist of two components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Local: how important is the term in this document?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Global: how important is the term in the collection?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Here’s the intuition: 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often in a document should get high weights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in many documents should get low weights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do we capture this mathematically?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 frequency (local)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Inverse document frequency (global)</a:t>
            </a:r>
          </a:p>
        </p:txBody>
      </p:sp>
    </p:spTree>
    <p:extLst>
      <p:ext uri="{BB962C8B-B14F-4D97-AF65-F5344CB8AC3E}">
        <p14:creationId xmlns:p14="http://schemas.microsoft.com/office/powerpoint/2010/main" val="407074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59E-6A4A-7302-9EED-987E568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term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Term </a:t>
                </a:r>
                <a:r>
                  <a:rPr lang="en-US" sz="2800" i="1" dirty="0"/>
                  <a:t>t</a:t>
                </a:r>
                <a:r>
                  <a:rPr lang="en-US" sz="2800" dirty="0"/>
                  <a:t>’s weight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Frequency of word </a:t>
                </a:r>
                <a:r>
                  <a:rPr lang="en-US" sz="2800" i="1" dirty="0"/>
                  <a:t>t</a:t>
                </a:r>
                <a:r>
                  <a:rPr lang="en-US" sz="2800" dirty="0"/>
                  <a:t>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Total number of document </a:t>
                </a:r>
                <a:r>
                  <a:rPr lang="en-US" sz="2800" i="1" dirty="0"/>
                  <a:t>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Number of documents </a:t>
                </a:r>
                <a:r>
                  <a:rPr lang="en-US" sz="2800" i="1" dirty="0"/>
                  <a:t>t</a:t>
                </a:r>
                <a:r>
                  <a:rPr lang="en-US" sz="2800" dirty="0"/>
                  <a:t> appears 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7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7E4-E8C2-24B2-6324-A28C17CF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Terms (</a:t>
            </a:r>
            <a:r>
              <a:rPr lang="en-US" dirty="0" err="1"/>
              <a:t>Zipf’s</a:t>
            </a:r>
            <a:r>
              <a:rPr lang="en-US" dirty="0"/>
              <a:t>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most frequent words (“the”) are everywhere but useless for queries. </a:t>
                </a:r>
              </a:p>
              <a:p>
                <a:r>
                  <a:rPr lang="en-US" sz="2800" dirty="0"/>
                  <a:t>The most useful words are relatively rare . . . but there are lots of them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The frequency of a term t is inversely proportional to</a:t>
                </a:r>
              </a:p>
              <a:p>
                <a:pPr lvl="2"/>
                <a:r>
                  <a:rPr lang="en-US" sz="2000" dirty="0"/>
                  <a:t>The rank (in frequency) of term</a:t>
                </a:r>
              </a:p>
              <a:p>
                <a:pPr lvl="2"/>
                <a:r>
                  <a:rPr lang="en-US" sz="2000" dirty="0"/>
                  <a:t>Scaled by a constant</a:t>
                </a:r>
              </a:p>
              <a:p>
                <a:pPr lvl="1"/>
                <a:r>
                  <a:rPr lang="en-US" sz="2400" dirty="0"/>
                  <a:t>Can’t just throw out useless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71F1-C921-7833-5D03-8203A17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Introduce the overlap score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i="1" dirty="0"/>
                  <a:t>q</a:t>
                </a:r>
                <a:r>
                  <a:rPr lang="en-US" sz="2400" dirty="0"/>
                  <a:t>: query</a:t>
                </a:r>
              </a:p>
              <a:p>
                <a:pPr lvl="1"/>
                <a:r>
                  <a:rPr lang="en-US" sz="2400" i="1" dirty="0"/>
                  <a:t>t</a:t>
                </a:r>
                <a:r>
                  <a:rPr lang="en-US" sz="2400" dirty="0"/>
                  <a:t>: term</a:t>
                </a:r>
              </a:p>
              <a:p>
                <a:pPr lvl="1"/>
                <a:r>
                  <a:rPr lang="en-US" sz="2400" i="1" dirty="0"/>
                  <a:t>d</a:t>
                </a:r>
                <a:r>
                  <a:rPr lang="en-US" sz="2400" dirty="0"/>
                  <a:t>: document</a:t>
                </a:r>
              </a:p>
              <a:p>
                <a:r>
                  <a:rPr lang="en-US" sz="2600" dirty="0"/>
                  <a:t>What’s intuition?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9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595-A071-7276-F6B0-9796AEDD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for scoring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the vector derived from document</a:t>
                </a:r>
              </a:p>
              <a:p>
                <a:pPr lvl="1"/>
                <a:r>
                  <a:rPr lang="en-US" sz="2400" dirty="0"/>
                  <a:t>Each component is the weight for each vocabulary term</a:t>
                </a:r>
              </a:p>
              <a:p>
                <a:pPr lvl="1"/>
                <a:r>
                  <a:rPr lang="en-US" sz="2400" dirty="0"/>
                  <a:t>Vector space model</a:t>
                </a:r>
              </a:p>
              <a:p>
                <a:pPr lvl="2"/>
                <a:r>
                  <a:rPr lang="en-US" sz="2200" dirty="0"/>
                  <a:t>Salton 1975</a:t>
                </a:r>
              </a:p>
              <a:p>
                <a:r>
                  <a:rPr lang="en-US" sz="2800" dirty="0"/>
                  <a:t>The set of documents in a corpus may be viewed as a set of vectors in a vector space, in which there is one axis for each term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1875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211A6D60-1B5D-717F-61A7-6ACD07A1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437" y="742950"/>
            <a:ext cx="6197125" cy="436245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263C-71E4-E3C5-8994-C548A48DA50C}"/>
              </a:ext>
            </a:extLst>
          </p:cNvPr>
          <p:cNvSpPr txBox="1">
            <a:spLocks/>
          </p:cNvSpPr>
          <p:nvPr/>
        </p:nvSpPr>
        <p:spPr>
          <a:xfrm>
            <a:off x="1069848" y="5105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Now consider the angle between vectors </a:t>
            </a:r>
          </a:p>
        </p:txBody>
      </p:sp>
    </p:spTree>
    <p:extLst>
      <p:ext uri="{BB962C8B-B14F-4D97-AF65-F5344CB8AC3E}">
        <p14:creationId xmlns:p14="http://schemas.microsoft.com/office/powerpoint/2010/main" val="413626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1C5C-ACA7-DCAB-D267-99D824E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Angle between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7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0FA-B126-BEA1-111E-07CF105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1333-DF1E-A249-D072-6312B695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Corpus</a:t>
            </a:r>
          </a:p>
          <a:p>
            <a:pPr lvl="1"/>
            <a:r>
              <a:rPr lang="en-US" sz="2800" dirty="0"/>
              <a:t>Doc 0:  The sky is blue</a:t>
            </a:r>
          </a:p>
          <a:p>
            <a:pPr lvl="1"/>
            <a:r>
              <a:rPr lang="en-US" sz="2800" dirty="0"/>
              <a:t>Doc 1: The sun is bright today </a:t>
            </a:r>
          </a:p>
          <a:p>
            <a:pPr lvl="1"/>
            <a:r>
              <a:rPr lang="en-US" sz="2800" dirty="0"/>
              <a:t>Doc 2: The sun in the sky is bright</a:t>
            </a:r>
          </a:p>
          <a:p>
            <a:pPr lvl="1"/>
            <a:r>
              <a:rPr lang="en-US" sz="2800" dirty="0"/>
              <a:t>Doc 3: We can see the shining sun the bright sun</a:t>
            </a:r>
          </a:p>
          <a:p>
            <a:r>
              <a:rPr lang="en-US" sz="3000" dirty="0"/>
              <a:t>How many docs did each term appear in?</a:t>
            </a:r>
          </a:p>
        </p:txBody>
      </p:sp>
    </p:spTree>
    <p:extLst>
      <p:ext uri="{BB962C8B-B14F-4D97-AF65-F5344CB8AC3E}">
        <p14:creationId xmlns:p14="http://schemas.microsoft.com/office/powerpoint/2010/main" val="265553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7561-7DBD-064F-24B8-EBD0211F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55F-DD2D-31CC-F2A5-B1A19D74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Salton paper uses absolute frequency and makes vectors unit length later</a:t>
            </a:r>
          </a:p>
          <a:p>
            <a:pPr lvl="1"/>
            <a:r>
              <a:rPr lang="en-US" dirty="0"/>
              <a:t>let’s use raw frequency immediately.</a:t>
            </a:r>
          </a:p>
        </p:txBody>
      </p:sp>
    </p:spTree>
    <p:extLst>
      <p:ext uri="{BB962C8B-B14F-4D97-AF65-F5344CB8AC3E}">
        <p14:creationId xmlns:p14="http://schemas.microsoft.com/office/powerpoint/2010/main" val="88940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Consider the problem of Boolean search in the case of large corpus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The number of matching documents could be too large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Ranked retrieval: order documents by how likely they are to be relevant to the information need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Estimate relevance score of query, document pair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Sort documents by relevance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Display sorted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do we estimate relevance?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8229-7491-5332-BB32-65E4567D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113-1518-DDD0-00EC-CCCBBBB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 base 10</a:t>
            </a:r>
          </a:p>
        </p:txBody>
      </p:sp>
    </p:spTree>
    <p:extLst>
      <p:ext uri="{BB962C8B-B14F-4D97-AF65-F5344CB8AC3E}">
        <p14:creationId xmlns:p14="http://schemas.microsoft.com/office/powerpoint/2010/main" val="9940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CA9-CC7B-9F47-2AAD-5F53A0CB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342A-C9B7-5BF9-648B-53ED7F4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shining sky ball</a:t>
            </a:r>
          </a:p>
          <a:p>
            <a:r>
              <a:rPr lang="en-US" dirty="0"/>
              <a:t>Don’t use UNK (unknown) token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`the`: 0.0</a:t>
            </a:r>
          </a:p>
          <a:p>
            <a:pPr lvl="1"/>
            <a:r>
              <a:rPr lang="en-US" dirty="0"/>
              <a:t>`shining`: 0.2</a:t>
            </a:r>
          </a:p>
          <a:p>
            <a:pPr lvl="1"/>
            <a:r>
              <a:rPr lang="en-US" dirty="0"/>
              <a:t>`sky`: 0.1</a:t>
            </a:r>
          </a:p>
          <a:p>
            <a:pPr lvl="1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741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DE7F-AC28-EBFE-0ED6-39574D27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Term</a:t>
                </a: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/>
                  <a:t>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Document 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0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4754-7651-FED4-F39F-14DC3CD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.200486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0.100243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4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A4A0-85B3-53FA-F102-1CD93EED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similar document?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/>
                  <a:t>Use dot product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0:  The sky is blue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→0.008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1: The sun is bright today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2: The sun in the sky is bright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3: We can see the shining sun the bright sun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→0.0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10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7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Assume document is relevant if it has a lot of query terms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Obviously, it is too strong assumption. Why?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Structure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The ordering of the terms in a document is ignored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Replace relevance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Compute similarity of </a:t>
                </a:r>
                <a:r>
                  <a:rPr lang="en-US" sz="3200" dirty="0">
                    <a:solidFill>
                      <a:srgbClr val="FF0000"/>
                    </a:solidFill>
                  </a:rPr>
                  <a:t>vector</a:t>
                </a:r>
                <a:r>
                  <a:rPr lang="en-US" sz="3200" dirty="0"/>
                  <a:t> representations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1009" b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1250-7ADB-DFF0-9E98-D6659035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Central problem in NLP is how to store /represent / query text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almost certainly wrong model… hopefully useful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Modern NLP typically uses vector representations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C8F-C67B-C998-1557-4DC263B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Consider how to represent a document</a:t>
                </a:r>
              </a:p>
              <a:p>
                <a:r>
                  <a:rPr lang="en-US" sz="2800" dirty="0"/>
                  <a:t>One way is to assign each term in a document a weight</a:t>
                </a:r>
              </a:p>
              <a:p>
                <a:r>
                  <a:rPr lang="en-US" sz="2800" dirty="0"/>
                  <a:t>Thus far, view a document as a sequence of terms</a:t>
                </a:r>
              </a:p>
              <a:p>
                <a:pPr lvl="1"/>
                <a:r>
                  <a:rPr lang="en-US" sz="2400" dirty="0"/>
                  <a:t>So, assign a weight equal to the number of occurrences of term t in d</a:t>
                </a:r>
              </a:p>
              <a:p>
                <a:pPr lvl="1"/>
                <a:r>
                  <a:rPr lang="en-US" sz="2400" dirty="0"/>
                  <a:t>Called term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800" dirty="0"/>
                  <a:t>In this view of a document, known in the literature as </a:t>
                </a:r>
                <a:r>
                  <a:rPr lang="en-US" sz="2800" i="1" dirty="0"/>
                  <a:t>the bag of words model</a:t>
                </a:r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E12C8C28-7C41-37DB-5AAA-BE7A521A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09" y="404531"/>
            <a:ext cx="6616982" cy="46580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Each document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  <a:blipFill>
                <a:blip r:embed="rId3"/>
                <a:stretch>
                  <a:fillRect l="-75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912D-56C3-664B-ECA7-8CBEF9D6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terms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D8D1-FB9B-D85E-FBBC-CF55179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number of terms is the main factor in determining the size of the dictionary</a:t>
            </a:r>
          </a:p>
          <a:p>
            <a:r>
              <a:rPr lang="en-US" sz="2800" dirty="0"/>
              <a:t>Compressing the dictionary is of interest, but need to estimate:</a:t>
            </a:r>
          </a:p>
          <a:p>
            <a:pPr lvl="1"/>
            <a:r>
              <a:rPr lang="en-US" sz="2400" dirty="0"/>
              <a:t>The number of distinct terms </a:t>
            </a:r>
            <a:r>
              <a:rPr lang="en-US" sz="2400" i="1" dirty="0"/>
              <a:t>M</a:t>
            </a:r>
            <a:r>
              <a:rPr lang="en-US" sz="2400" dirty="0"/>
              <a:t> in a corpus</a:t>
            </a:r>
          </a:p>
          <a:p>
            <a:pPr lvl="1"/>
            <a:r>
              <a:rPr lang="en-US" sz="2400" dirty="0"/>
              <a:t>Oxford English Dictionary defines more than 600,000 words, but the vocab of most large corpus is much large… Why?</a:t>
            </a:r>
          </a:p>
        </p:txBody>
      </p:sp>
    </p:spTree>
    <p:extLst>
      <p:ext uri="{BB962C8B-B14F-4D97-AF65-F5344CB8AC3E}">
        <p14:creationId xmlns:p14="http://schemas.microsoft.com/office/powerpoint/2010/main" val="6075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58E-4EDA-E116-C8C6-0D080E6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Heaps’ law</a:t>
            </a:r>
          </a:p>
        </p:txBody>
      </p:sp>
      <p:pic>
        <p:nvPicPr>
          <p:cNvPr id="5" name="Content Placeholder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B21491D-218B-2308-0858-22A15760E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050" y="1914525"/>
            <a:ext cx="4140200" cy="372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Estimate vocab size: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2"/>
                <a:r>
                  <a:rPr lang="en-US" sz="2000" i="1" dirty="0"/>
                  <a:t>M</a:t>
                </a:r>
                <a:r>
                  <a:rPr lang="en-US" sz="2000" dirty="0"/>
                  <a:t>:</a:t>
                </a:r>
                <a:r>
                  <a:rPr lang="en-US" sz="2000" i="1" dirty="0"/>
                  <a:t> </a:t>
                </a:r>
                <a:r>
                  <a:rPr lang="en-US" sz="2000" dirty="0"/>
                  <a:t>The number of distinct terms in a corpus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dirty="0"/>
                  <a:t>: the number of tokens in a corpus</a:t>
                </a:r>
              </a:p>
              <a:p>
                <a:pPr lvl="2"/>
                <a:r>
                  <a:rPr lang="en-US" sz="2000" i="1" dirty="0"/>
                  <a:t>k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b</a:t>
                </a:r>
                <a:r>
                  <a:rPr lang="en-US" sz="2000" dirty="0"/>
                  <a:t>: parameters</a:t>
                </a:r>
              </a:p>
              <a:p>
                <a:r>
                  <a:rPr lang="en-US" sz="2400" dirty="0"/>
                  <a:t>Reuters Corpus Volume I (RCV1) </a:t>
                </a:r>
              </a:p>
              <a:p>
                <a:pPr lvl="1"/>
                <a:r>
                  <a:rPr lang="en-US" sz="2200" i="1" dirty="0"/>
                  <a:t>b</a:t>
                </a:r>
                <a:r>
                  <a:rPr lang="en-US" sz="2200" dirty="0"/>
                  <a:t>=0.49 and </a:t>
                </a:r>
                <a:r>
                  <a:rPr lang="en-US" sz="2200" i="1" dirty="0"/>
                  <a:t>k</a:t>
                </a:r>
                <a:r>
                  <a:rPr lang="en-US" sz="2200" dirty="0"/>
                  <a:t> = 44</a:t>
                </a:r>
              </a:p>
              <a:p>
                <a:pPr lvl="1"/>
                <a:r>
                  <a:rPr lang="en-US" sz="2200" dirty="0"/>
                  <a:t>For the first 1,000,020 tokens, Heaps’ predicts 38,323 terms</a:t>
                </a:r>
              </a:p>
              <a:p>
                <a:pPr lvl="1"/>
                <a:r>
                  <a:rPr lang="en-US" sz="2200" dirty="0"/>
                  <a:t>Actual number is 38,365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  <a:blipFill>
                <a:blip r:embed="rId3"/>
                <a:stretch>
                  <a:fillRect l="-1193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0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So what’s the problem of bag of words model?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We may need to implement a mechanism to reduce the impact of frequently occurring terms in the collection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Document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number of documents in the collection including a term 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Define the inverse document frequency (</a:t>
                </a:r>
                <a:r>
                  <a:rPr lang="en-US" sz="2800" dirty="0" err="1"/>
                  <a:t>idf</a:t>
                </a:r>
                <a:r>
                  <a:rPr lang="en-US" sz="2800" dirty="0"/>
                  <a:t>) of a term 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How is this used to scale the term weight?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1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546</TotalTime>
  <Words>976</Words>
  <Application>Microsoft Macintosh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Ranked retrieval</vt:lpstr>
      <vt:lpstr>PowerPoint Presentation</vt:lpstr>
      <vt:lpstr>Text Representation</vt:lpstr>
      <vt:lpstr>Term frequency</vt:lpstr>
      <vt:lpstr>PowerPoint Presentation</vt:lpstr>
      <vt:lpstr>Statistical properties of terms in IR</vt:lpstr>
      <vt:lpstr>Heaps’ law</vt:lpstr>
      <vt:lpstr>PowerPoint Presentation</vt:lpstr>
      <vt:lpstr>PowerPoint Presentation</vt:lpstr>
      <vt:lpstr>Intuitions</vt:lpstr>
      <vt:lpstr>Tf-idf term weighting</vt:lpstr>
      <vt:lpstr>Frequency of Terms (Zipf’s Law)</vt:lpstr>
      <vt:lpstr>Vector reasoning</vt:lpstr>
      <vt:lpstr>Vector space model for scoring</vt:lpstr>
      <vt:lpstr>PowerPoint Presentation</vt:lpstr>
      <vt:lpstr>Similarity metric</vt:lpstr>
      <vt:lpstr>Example</vt:lpstr>
      <vt:lpstr>Term Frequency</vt:lpstr>
      <vt:lpstr>TF-IDF</vt:lpstr>
      <vt:lpstr>Query Document</vt:lpstr>
      <vt:lpstr>PowerPoint Presentation</vt:lpstr>
      <vt:lpstr>PowerPoint Presentation</vt:lpstr>
      <vt:lpstr>Most similar document?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26</cp:revision>
  <dcterms:created xsi:type="dcterms:W3CDTF">2023-05-26T09:04:50Z</dcterms:created>
  <dcterms:modified xsi:type="dcterms:W3CDTF">2023-05-29T13:13:46Z</dcterms:modified>
</cp:coreProperties>
</file>