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sldIdLst>
    <p:sldId id="256" r:id="rId2"/>
    <p:sldId id="257" r:id="rId3"/>
    <p:sldId id="259" r:id="rId4"/>
    <p:sldId id="280" r:id="rId5"/>
    <p:sldId id="282" r:id="rId6"/>
    <p:sldId id="281" r:id="rId7"/>
    <p:sldId id="283" r:id="rId8"/>
    <p:sldId id="261" r:id="rId9"/>
    <p:sldId id="284" r:id="rId10"/>
    <p:sldId id="286" r:id="rId11"/>
    <p:sldId id="287" r:id="rId12"/>
    <p:sldId id="288" r:id="rId13"/>
    <p:sldId id="285" r:id="rId14"/>
    <p:sldId id="290" r:id="rId15"/>
    <p:sldId id="291" r:id="rId16"/>
    <p:sldId id="289" r:id="rId17"/>
    <p:sldId id="292" r:id="rId18"/>
    <p:sldId id="293" r:id="rId19"/>
    <p:sldId id="294" r:id="rId20"/>
    <p:sldId id="296" r:id="rId21"/>
    <p:sldId id="295" r:id="rId22"/>
    <p:sldId id="297" r:id="rId23"/>
    <p:sldId id="298" r:id="rId24"/>
    <p:sldId id="299" r:id="rId25"/>
    <p:sldId id="301" r:id="rId26"/>
    <p:sldId id="302" r:id="rId27"/>
    <p:sldId id="303" r:id="rId28"/>
    <p:sldId id="304" r:id="rId29"/>
    <p:sldId id="305" r:id="rId30"/>
    <p:sldId id="300" r:id="rId31"/>
    <p:sldId id="307" r:id="rId32"/>
    <p:sldId id="306" r:id="rId33"/>
    <p:sldId id="309" r:id="rId34"/>
    <p:sldId id="310" r:id="rId35"/>
    <p:sldId id="311" r:id="rId36"/>
    <p:sldId id="312" r:id="rId37"/>
    <p:sldId id="31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7"/>
    <p:restoredTop sz="96327"/>
  </p:normalViewPr>
  <p:slideViewPr>
    <p:cSldViewPr snapToGrid="0">
      <p:cViewPr varScale="1">
        <p:scale>
          <a:sx n="116" d="100"/>
          <a:sy n="116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6/4/23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3: Classification Primer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000" dirty="0"/>
              <a:t>Bag of Words assumptions: ignore the word positions</a:t>
            </a:r>
          </a:p>
        </p:txBody>
      </p:sp>
      <p:pic>
        <p:nvPicPr>
          <p:cNvPr id="4" name="Picture 3" descr="A paper bag with text on it&#10;&#10;Description automatically generated with low confidence">
            <a:extLst>
              <a:ext uri="{FF2B5EF4-FFF2-40B4-BE49-F238E27FC236}">
                <a16:creationId xmlns:a16="http://schemas.microsoft.com/office/drawing/2014/main" id="{7F82B607-8B29-DCF1-D3DC-C364F314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57" y="1797698"/>
            <a:ext cx="7772400" cy="38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8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 fontScale="92500" lnSpcReduction="200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Naïve Bayes assumption: conditional independence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)⋯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Hence,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800" b="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positions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Multiplying lots of probabilities can result in floating-point underflow</a:t>
                </a:r>
              </a:p>
              <a:p>
                <a:pPr lvl="1">
                  <a:lnSpc>
                    <a:spcPct val="150000"/>
                  </a:lnSpc>
                </a:pPr>
                <a:endParaRPr lang="en-US" sz="3000" dirty="0"/>
              </a:p>
              <a:p>
                <a:pPr lvl="2">
                  <a:lnSpc>
                    <a:spcPct val="150000"/>
                  </a:lnSpc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b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9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Taking log doesn't change the ranking of classes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Linear classifiers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600" dirty="0"/>
                  <a:t>Use a linear combination of the inputs to make a classification decision</a:t>
                </a:r>
              </a:p>
              <a:p>
                <a:pPr lvl="1">
                  <a:lnSpc>
                    <a:spcPct val="150000"/>
                  </a:lnSpc>
                </a:pPr>
                <a:endParaRPr lang="en-US" sz="3000" dirty="0"/>
              </a:p>
              <a:p>
                <a:pPr lvl="2">
                  <a:lnSpc>
                    <a:spcPct val="150000"/>
                  </a:lnSpc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60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AABD-18B6-5EEE-4A0C-B76F59FB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09F99-BDDF-3B4E-6D14-7468B6A07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Need to learn the probabilities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Maximum likelihood estimate: use the frequencies in the training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2"/>
                <a:r>
                  <a:rPr lang="en-US" sz="2000" dirty="0"/>
                  <a:t>Fraction of times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appears among all words in documents of topic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Vocabulary V consists of the union of all the word types in all classes, not just the words in one class c 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09F99-BDDF-3B4E-6D14-7468B6A07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1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What if we have seen no training documents with the word </a:t>
                </a:r>
                <a:r>
                  <a:rPr lang="en-US" sz="3000" i="1" dirty="0"/>
                  <a:t>fantastic</a:t>
                </a:r>
                <a:r>
                  <a:rPr lang="en-US" sz="3000" dirty="0"/>
                  <a:t> and classified in the topic </a:t>
                </a:r>
                <a:r>
                  <a:rPr lang="en-US" sz="3000" i="1" dirty="0"/>
                  <a:t>positive</a:t>
                </a:r>
                <a:r>
                  <a:rPr lang="en-US" sz="3000" dirty="0"/>
                  <a:t>?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fantastic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positive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:r>
                  <a:rPr lang="en-US" sz="2600" dirty="0"/>
                  <a:t>Zero probabilities cannot be conditioned away , no matter the other evidence!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Hence, we need to apply smoothing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95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Laplace smoothing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6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Try to explain the following again in words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</m:sub>
                        </m:sSub>
                      </m:den>
                    </m:f>
                  </m:oMath>
                </a14:m>
                <a:endParaRPr lang="en-US" sz="26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55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BBBF-237A-65AE-EB71-303F89B1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B47B-1E0B-1894-F394-BF47AFE5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words appear in test data but not in training data (or vocabulary)</a:t>
            </a:r>
          </a:p>
          <a:p>
            <a:r>
              <a:rPr lang="en-US" sz="2800" dirty="0"/>
              <a:t>Ignore them</a:t>
            </a:r>
          </a:p>
          <a:p>
            <a:pPr lvl="1"/>
            <a:r>
              <a:rPr lang="en-US" sz="2400" dirty="0"/>
              <a:t>Remove them from the test document</a:t>
            </a:r>
          </a:p>
          <a:p>
            <a:pPr lvl="1"/>
            <a:r>
              <a:rPr lang="en-US" sz="2400" dirty="0"/>
              <a:t>Don’t include any probability for them at all</a:t>
            </a:r>
          </a:p>
          <a:p>
            <a:r>
              <a:rPr lang="en-US" sz="2800" dirty="0"/>
              <a:t>Why don’t we build an unknown word model?</a:t>
            </a:r>
          </a:p>
          <a:p>
            <a:pPr lvl="1"/>
            <a:r>
              <a:rPr lang="en-US" sz="2400" dirty="0"/>
              <a:t>It doesn’t help</a:t>
            </a:r>
          </a:p>
          <a:p>
            <a:pPr lvl="1"/>
            <a:r>
              <a:rPr lang="en-US" sz="2400" dirty="0"/>
              <a:t>Knowing which class has more unknown words is not generally helpful</a:t>
            </a:r>
          </a:p>
        </p:txBody>
      </p:sp>
    </p:spTree>
    <p:extLst>
      <p:ext uri="{BB962C8B-B14F-4D97-AF65-F5344CB8AC3E}">
        <p14:creationId xmlns:p14="http://schemas.microsoft.com/office/powerpoint/2010/main" val="1923142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D384-0E41-68D0-9FB8-6037C37E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47A4-D380-23B4-069C-22D803070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systems ignore stop words</a:t>
            </a:r>
          </a:p>
          <a:p>
            <a:pPr lvl="1"/>
            <a:r>
              <a:rPr lang="en-US" sz="2400" dirty="0"/>
              <a:t>What’s the stop words?</a:t>
            </a:r>
          </a:p>
          <a:p>
            <a:pPr lvl="2"/>
            <a:r>
              <a:rPr lang="en-US" sz="2000" dirty="0"/>
              <a:t>Very frequent words like </a:t>
            </a:r>
            <a:r>
              <a:rPr lang="en-US" sz="2000" i="1" dirty="0"/>
              <a:t>the</a:t>
            </a:r>
            <a:r>
              <a:rPr lang="en-US" sz="2000" dirty="0"/>
              <a:t> and </a:t>
            </a:r>
            <a:r>
              <a:rPr lang="en-US" sz="2000" i="1" dirty="0"/>
              <a:t>a</a:t>
            </a:r>
          </a:p>
          <a:p>
            <a:pPr lvl="1"/>
            <a:r>
              <a:rPr lang="en-US" sz="2400" dirty="0"/>
              <a:t>Call the top 10 or 50 words the </a:t>
            </a:r>
            <a:r>
              <a:rPr lang="en-US" sz="2400" b="1" dirty="0" err="1"/>
              <a:t>stopword</a:t>
            </a:r>
            <a:r>
              <a:rPr lang="en-US" sz="2400" dirty="0"/>
              <a:t> </a:t>
            </a:r>
            <a:r>
              <a:rPr lang="en-US" sz="2400" b="1" dirty="0"/>
              <a:t>list</a:t>
            </a:r>
          </a:p>
          <a:p>
            <a:pPr lvl="1"/>
            <a:r>
              <a:rPr lang="en-US" sz="2400" dirty="0"/>
              <a:t>Remove all stop words from both training and test sets</a:t>
            </a:r>
          </a:p>
          <a:p>
            <a:r>
              <a:rPr lang="en-US" sz="2800" dirty="0"/>
              <a:t>However, removing stop words doesn’t usually help</a:t>
            </a:r>
          </a:p>
          <a:p>
            <a:pPr lvl="1"/>
            <a:r>
              <a:rPr lang="en-US" sz="2400" dirty="0"/>
              <a:t>So in practice most NB algorithms use all words and don’t use </a:t>
            </a:r>
            <a:r>
              <a:rPr lang="en-US" sz="2400" dirty="0" err="1"/>
              <a:t>stopword</a:t>
            </a:r>
            <a:r>
              <a:rPr lang="en-US" sz="2400" dirty="0"/>
              <a:t> lists</a:t>
            </a:r>
          </a:p>
          <a:p>
            <a:r>
              <a:rPr lang="en-US" sz="2800" dirty="0"/>
              <a:t>When do stop words play a role?</a:t>
            </a:r>
          </a:p>
        </p:txBody>
      </p:sp>
    </p:spTree>
    <p:extLst>
      <p:ext uri="{BB962C8B-B14F-4D97-AF65-F5344CB8AC3E}">
        <p14:creationId xmlns:p14="http://schemas.microsoft.com/office/powerpoint/2010/main" val="337967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0742-A9AF-6D8D-EB66-F1C1913A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F37F074-F593-9071-5E93-34EEDA206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780" y="1787293"/>
            <a:ext cx="7400440" cy="3283414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8DEA7B-63CD-3C19-889A-4F0783D104DA}"/>
              </a:ext>
            </a:extLst>
          </p:cNvPr>
          <p:cNvSpPr txBox="1">
            <a:spLocks/>
          </p:cNvSpPr>
          <p:nvPr/>
        </p:nvSpPr>
        <p:spPr>
          <a:xfrm>
            <a:off x="1069848" y="5335792"/>
            <a:ext cx="10058400" cy="83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What’s the goal?</a:t>
            </a:r>
          </a:p>
        </p:txBody>
      </p:sp>
    </p:spTree>
    <p:extLst>
      <p:ext uri="{BB962C8B-B14F-4D97-AF65-F5344CB8AC3E}">
        <p14:creationId xmlns:p14="http://schemas.microsoft.com/office/powerpoint/2010/main" val="102668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 fontScale="925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Construct naïve Bayes with add-one smoothing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The prior: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Likelihoods from training: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predictable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14+20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predictable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fun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fun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57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21A-EE0E-8BD8-BC36-3ADE9CC4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A82A-0A78-9D9D-563A-E2A02436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Consider how do you identify a spam email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What’s your rule?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…</a:t>
            </a:r>
            <a:r>
              <a:rPr lang="en-US" sz="2400" i="1" dirty="0"/>
              <a:t>we have a strong spam filtering system…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What does it mean?</a:t>
            </a:r>
          </a:p>
          <a:p>
            <a:pPr marL="274320" lvl="1" indent="0">
              <a:lnSpc>
                <a:spcPct val="20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076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200" dirty="0"/>
                  <a:t>For the test sentence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=“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predictable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fun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2800" dirty="0"/>
                  <a:t> after removing the word ‘</a:t>
                </a:r>
                <a:r>
                  <a:rPr lang="en-US" sz="2800" i="1" dirty="0"/>
                  <a:t>with</a:t>
                </a:r>
                <a:r>
                  <a:rPr lang="en-US" sz="2800" dirty="0"/>
                  <a:t>’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=6.1×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800" b="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=3.2×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The model thus predicts the class negative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7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176B-015E-7097-2D17-F247CB9F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NB is not so naïve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D796-8C95-5B33-7588-E780C4CD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Very fast, low storage requirements</a:t>
            </a:r>
          </a:p>
          <a:p>
            <a:r>
              <a:rPr lang="en-US" sz="2400" dirty="0"/>
              <a:t>Work well with very small amounts of training data</a:t>
            </a:r>
          </a:p>
          <a:p>
            <a:r>
              <a:rPr lang="en-US" sz="2400" dirty="0"/>
              <a:t>Robust to irrelevant features</a:t>
            </a:r>
          </a:p>
          <a:p>
            <a:pPr lvl="1"/>
            <a:r>
              <a:rPr lang="en-US" sz="2000" dirty="0"/>
              <a:t>Irrelevant features cancel each other without affecting results</a:t>
            </a:r>
          </a:p>
          <a:p>
            <a:r>
              <a:rPr lang="en-US" sz="2400" dirty="0"/>
              <a:t>Very good in domains with many equally important features</a:t>
            </a:r>
          </a:p>
          <a:p>
            <a:r>
              <a:rPr lang="en-US" sz="2400" dirty="0"/>
              <a:t>Optimal if the independence assumption hod</a:t>
            </a:r>
          </a:p>
          <a:p>
            <a:pPr lvl="1"/>
            <a:r>
              <a:rPr lang="en-US" sz="2000" dirty="0"/>
              <a:t>If so, then it is the bayes Optimal classifier for problem</a:t>
            </a:r>
          </a:p>
          <a:p>
            <a:r>
              <a:rPr lang="en-US" sz="2400" dirty="0"/>
              <a:t>A good dependable baseline for text classification</a:t>
            </a:r>
          </a:p>
          <a:p>
            <a:pPr lvl="1"/>
            <a:r>
              <a:rPr lang="en-US" sz="2000" dirty="0"/>
              <a:t>But we will see other classifiers that give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1769985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1520-90D5-C85D-FEDC-1462BF87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D7293-924B-A321-80D7-076E904E0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love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fun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film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love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this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fun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film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does it mean?</a:t>
                </a:r>
              </a:p>
              <a:p>
                <a:r>
                  <a:rPr lang="en-US" dirty="0"/>
                  <a:t>Naïve Bayes has an important similarity to language modeling</a:t>
                </a:r>
              </a:p>
              <a:p>
                <a:r>
                  <a:rPr lang="en-US" dirty="0"/>
                  <a:t>Consider a naïve Bayes model with the classes + and – and following params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D7293-924B-A321-80D7-076E904E0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2A7EB582-4C00-9631-B11D-5B3D81BC4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3833368"/>
            <a:ext cx="26162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86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6DED-FBCC-49D8-B74F-6D16BFBB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F82B-4FD7-56D4-F90A-7AC1955A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metric for knowing how well our model is doing</a:t>
            </a:r>
          </a:p>
          <a:p>
            <a:r>
              <a:rPr lang="en-US" dirty="0"/>
              <a:t>Revisit</a:t>
            </a:r>
          </a:p>
          <a:p>
            <a:pPr lvl="1"/>
            <a:r>
              <a:rPr lang="en-US" dirty="0"/>
              <a:t>Precision: What fraction of the returned results are relevant to the information need?</a:t>
            </a:r>
          </a:p>
          <a:p>
            <a:pPr lvl="1"/>
            <a:r>
              <a:rPr lang="en-US" dirty="0"/>
              <a:t>Recall: What fraction of the relevant documents in the collection were returned by the system?</a:t>
            </a:r>
          </a:p>
          <a:p>
            <a:r>
              <a:rPr lang="en-US" dirty="0"/>
              <a:t>Consider building a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56478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DFB7444B-2FE2-DDCF-36BD-069A45761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087" y="427012"/>
            <a:ext cx="8977825" cy="40513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FB9CC1-805D-90C4-A106-755063AD145B}"/>
              </a:ext>
            </a:extLst>
          </p:cNvPr>
          <p:cNvSpPr txBox="1">
            <a:spLocks/>
          </p:cNvSpPr>
          <p:nvPr/>
        </p:nvSpPr>
        <p:spPr>
          <a:xfrm>
            <a:off x="1069848" y="4272196"/>
            <a:ext cx="10058400" cy="1900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r>
              <a:rPr lang="en-US" sz="3200" dirty="0"/>
              <a:t>Why don’t we use accuracy as our metric?</a:t>
            </a:r>
          </a:p>
        </p:txBody>
      </p:sp>
    </p:spTree>
    <p:extLst>
      <p:ext uri="{BB962C8B-B14F-4D97-AF65-F5344CB8AC3E}">
        <p14:creationId xmlns:p14="http://schemas.microsoft.com/office/powerpoint/2010/main" val="4138622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 fontScale="85000" lnSpcReduction="100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Precision: % of the items that the system labeled as positive that are in fact positive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600" dirty="0"/>
                  <a:t>Recall: % of items actually present in the input that were correctly identified by the system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negatives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See the trade-off between them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Precision and recall, unlike accuracy, emphasize true positives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r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362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F-measure: combines P and R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favor recall, while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800" dirty="0"/>
                  <a:t> favor precision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balances them and most popular	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336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B698-DE1A-83AE-1318-F11B38DF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A14B-B55C-C910-F754-33CD11E1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Supply your intuition on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training set, development set, and test set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Cross-validation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291694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4E087774-CC48-1483-6E8F-DC67B36DE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774" y="749508"/>
            <a:ext cx="9774451" cy="47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0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How do we know if one classifier is better than another?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Suppose Classifier </a:t>
                </a:r>
                <a:r>
                  <a:rPr lang="en-US" sz="2400" i="1" dirty="0"/>
                  <a:t>A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B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i="1" dirty="0"/>
                  <a:t>M(</a:t>
                </a:r>
                <a:r>
                  <a:rPr lang="en-US" sz="2400" i="1" dirty="0" err="1"/>
                  <a:t>A,x</a:t>
                </a:r>
                <a:r>
                  <a:rPr lang="en-US" sz="2400" i="1" dirty="0"/>
                  <a:t>)</a:t>
                </a:r>
                <a:r>
                  <a:rPr lang="en-US" sz="2400" dirty="0"/>
                  <a:t> is the performance of </a:t>
                </a:r>
                <a:r>
                  <a:rPr lang="en-US" sz="2400" i="1" dirty="0"/>
                  <a:t>A</a:t>
                </a:r>
                <a:r>
                  <a:rPr lang="en-US" sz="2400" dirty="0"/>
                  <a:t> on test set </a:t>
                </a:r>
                <a:r>
                  <a:rPr lang="en-US" sz="2400" i="1" dirty="0"/>
                  <a:t>x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Want to know 	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(</a:t>
                </a:r>
                <a:r>
                  <a:rPr lang="en-US" sz="2800" i="1" dirty="0"/>
                  <a:t>A</a:t>
                </a:r>
                <a:r>
                  <a:rPr lang="en-US" sz="2800" dirty="0"/>
                  <a:t> is better than </a:t>
                </a:r>
                <a:r>
                  <a:rPr lang="en-US" sz="2800" i="1" dirty="0"/>
                  <a:t>B</a:t>
                </a:r>
                <a:r>
                  <a:rPr lang="en-US" sz="2800" dirty="0"/>
                  <a:t>)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/>
                  <a:t> is called the effect size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Suppose 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&gt;0. </m:t>
                    </m:r>
                  </m:oMath>
                </a14:m>
                <a:r>
                  <a:rPr lang="en-US" sz="2800" dirty="0"/>
                  <a:t>Are we done?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8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Text classification (categorization)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Assign a label or category to corpus or document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Spam detection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Sentiment analysis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Language ID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752272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43B7-E6A9-A0EC-7CA6-FB9B0CCA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703F9-8664-3C11-2E19-D1BC3F5E9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want to rule out the null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Create a random variable X ranging over test sets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And ask: how likely,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true, is it that among these tests sets we would see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we did see?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This is the probability that we would see assuming the null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 but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huge, this is surprising!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Reject the null!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703F9-8664-3C11-2E19-D1BC3F5E9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" r="-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24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sz="2800" dirty="0"/>
              <a:t>In NLP, we don’t tend to use parametric tests like t-tests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Instead, we use non-parametric tests based on sampling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artificially creating many versions of the setup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Two popular approaches: approximation randomization and bootstrap test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8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A6A7-5724-DC56-3250-975A52D3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912F-4DE3-9F30-31B2-8941C1BF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Can apply to any metric (accuracy, precision, recall, F1,…)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Bootstrap</a:t>
            </a:r>
            <a:r>
              <a:rPr lang="en-US" sz="2400" dirty="0"/>
              <a:t> means to repeatedly draw large numbers of smaller samples with replacement (called </a:t>
            </a:r>
            <a:r>
              <a:rPr lang="en-US" sz="2400" b="1" dirty="0"/>
              <a:t>bootstrap samples</a:t>
            </a:r>
            <a:r>
              <a:rPr lang="en-US" sz="2400" dirty="0"/>
              <a:t>) from an original larger sample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method only makes the assumption that the sample is representative of the </a:t>
            </a:r>
            <a:r>
              <a:rPr lang="en-US" sz="2400" dirty="0" err="1"/>
              <a:t>popularion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7818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/>
              <a:t>Consider a baby classification example with a test set x of 10 documents, using accuracy as metric</a:t>
            </a:r>
          </a:p>
          <a:p>
            <a:pPr lvl="1">
              <a:lnSpc>
                <a:spcPct val="150000"/>
              </a:lnSpc>
            </a:pPr>
            <a:endParaRPr lang="en-US" sz="2800" dirty="0"/>
          </a:p>
          <a:p>
            <a:pPr lvl="1">
              <a:lnSpc>
                <a:spcPct val="150000"/>
              </a:lnSpc>
            </a:pP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800" dirty="0"/>
              <a:t>Now consider constructing bootstrap samples, say b=10,000 from test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F201E-ED7A-0446-D69A-3DD2EE0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24" y="2816366"/>
            <a:ext cx="9303898" cy="7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47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AB3EC63F-E6E2-4E23-3D73-4A0AB2399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765510"/>
            <a:ext cx="10058400" cy="266349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B83339-EF05-DAFD-BA91-B996354EC5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848" y="3508710"/>
                <a:ext cx="10058400" cy="26634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2400" dirty="0"/>
                  <a:t>Now we have a distribution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So we just count how many times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 found exceeds the expected 0 value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or more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P-value: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≥0)</m:t>
                        </m:r>
                      </m:e>
                    </m:nary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B83339-EF05-DAFD-BA91-B996354EC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508710"/>
                <a:ext cx="10058400" cy="2663490"/>
              </a:xfrm>
              <a:prstGeom prst="rect">
                <a:avLst/>
              </a:prstGeom>
              <a:blipFill>
                <a:blip r:embed="rId3"/>
                <a:stretch>
                  <a:fillRect l="-631" b="-2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077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It is slightly more complicated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We didn’t draw the bootstrap samples from a distribution with 0 mean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sz="2600" dirty="0"/>
                  <a:t>Biased by 0.2 in favor of A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P-value: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r="-631" b="-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38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Suppose</a:t>
                </a:r>
              </a:p>
              <a:p>
                <a:pPr lvl="1"/>
                <a:r>
                  <a:rPr lang="en-US" sz="2800" dirty="0"/>
                  <a:t>We have 10,000 test sets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a threshold of .01 </a:t>
                </a:r>
              </a:p>
              <a:p>
                <a:pPr lvl="1"/>
                <a:r>
                  <a:rPr lang="en-US" sz="2800" dirty="0"/>
                  <a:t>And in only 47 of the test sets do we find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The resulting p-value is .0047 </a:t>
                </a:r>
              </a:p>
              <a:p>
                <a:pPr lvl="1"/>
                <a:r>
                  <a:rPr lang="en-US" sz="2800" dirty="0"/>
                  <a:t>This is smaller than .01, indicating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is indeed sufficiently surprising</a:t>
                </a:r>
              </a:p>
              <a:p>
                <a:pPr lvl="1"/>
                <a:r>
                  <a:rPr lang="en-US" sz="2800" dirty="0"/>
                  <a:t>And we reject the null hypothesis and conclude </a:t>
                </a:r>
                <a:r>
                  <a:rPr lang="en-US" sz="2800" i="1" dirty="0"/>
                  <a:t>A </a:t>
                </a:r>
                <a:r>
                  <a:rPr lang="en-US" sz="2800" dirty="0"/>
                  <a:t>is better than </a:t>
                </a:r>
                <a:r>
                  <a:rPr lang="en-US" sz="2800" i="1" dirty="0"/>
                  <a:t>B</a:t>
                </a:r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247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D96EB54E-97DF-10B6-5ABE-768E35603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22" y="964992"/>
            <a:ext cx="10802472" cy="4928016"/>
          </a:xfrm>
        </p:spPr>
      </p:pic>
    </p:spTree>
    <p:extLst>
      <p:ext uri="{BB962C8B-B14F-4D97-AF65-F5344CB8AC3E}">
        <p14:creationId xmlns:p14="http://schemas.microsoft.com/office/powerpoint/2010/main" val="249985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Some words are indicative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Emotion, mood, attitudes: angry, nervous, great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Unique signal: Michael Jordan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Domain words: Monetary policy, Alzheimer’s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Any concerns?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Build some rules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Can be fragile </a:t>
            </a:r>
          </a:p>
        </p:txBody>
      </p:sp>
    </p:spTree>
    <p:extLst>
      <p:ext uri="{BB962C8B-B14F-4D97-AF65-F5344CB8AC3E}">
        <p14:creationId xmlns:p14="http://schemas.microsoft.com/office/powerpoint/2010/main" val="228099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Focus on supervised machine learning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Simple sentiment analysis task</a:t>
            </a:r>
          </a:p>
          <a:p>
            <a:pPr lvl="1">
              <a:lnSpc>
                <a:spcPct val="200000"/>
              </a:lnSpc>
            </a:pPr>
            <a:r>
              <a:rPr lang="en-US" sz="3000" dirty="0"/>
              <a:t>is the attitude of this text positive or negative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79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12DB-07B5-313B-98CD-5AA1102E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D0E26-0C7F-FE1F-2A0C-E42B73D7F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/>
                  <a:t>Training set of N documents: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document </a:t>
                </a:r>
                <a:r>
                  <a:rPr lang="en-US" sz="2800" i="1" dirty="0"/>
                  <a:t>d</a:t>
                </a:r>
                <a:r>
                  <a:rPr lang="en-US" sz="2800" dirty="0"/>
                  <a:t> (input) and a fixed set of output classes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Goal is to learn a classifier capable of mapping from a new document </a:t>
                </a:r>
                <a:r>
                  <a:rPr lang="en-US" sz="3200" i="1" dirty="0"/>
                  <a:t>d</a:t>
                </a:r>
                <a:r>
                  <a:rPr lang="en-US" sz="3200" dirty="0"/>
                  <a:t> to its correct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C could be a real number between 0 and 1, the probability of the observation being in the class</a:t>
                </a: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D0E26-0C7F-FE1F-2A0C-E42B73D7F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82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Today, we study </a:t>
            </a:r>
            <a:r>
              <a:rPr lang="en-US" sz="3200" b="1" dirty="0"/>
              <a:t>generative classifiers</a:t>
            </a:r>
            <a:r>
              <a:rPr lang="en-US" sz="3200" dirty="0"/>
              <a:t> like naïve Bayes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Next class, we turn to </a:t>
            </a:r>
            <a:r>
              <a:rPr lang="en-US" sz="3200" b="1" dirty="0"/>
              <a:t>discriminative classifiers</a:t>
            </a:r>
          </a:p>
          <a:p>
            <a:pPr>
              <a:lnSpc>
                <a:spcPct val="20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0149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9EF7-1CBF-A90C-5E4F-11C2B0BE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8B1250-7ADB-DFF0-9E98-D6659035B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/>
                  <a:t>Simple Naïve Bayes classifier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Rely on simplifying assumptions and very simple representation of document: </a:t>
                </a:r>
                <a:r>
                  <a:rPr lang="en-US" sz="2800" b="1" dirty="0"/>
                  <a:t>Bag of words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000" dirty="0"/>
                  <a:t>For a document </a:t>
                </a:r>
                <a:r>
                  <a:rPr lang="en-US" sz="3000" i="1" dirty="0"/>
                  <a:t>d</a:t>
                </a:r>
                <a:r>
                  <a:rPr lang="en-US" sz="3000" dirty="0"/>
                  <a:t> and class </a:t>
                </a:r>
                <a:r>
                  <a:rPr lang="en-US" sz="3000" i="1" dirty="0"/>
                  <a:t>c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8B1250-7ADB-DFF0-9E98-D6659035B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1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2">
                  <a:lnSpc>
                    <a:spcPct val="150000"/>
                  </a:lnSpc>
                </a:pPr>
                <a:r>
                  <a:rPr lang="en-US" sz="3000" dirty="0"/>
                  <a:t>Estimate the correct class having the maximum posterior probability given </a:t>
                </a:r>
                <a:r>
                  <a:rPr lang="en-US" sz="3000" i="1" dirty="0"/>
                  <a:t>d </a:t>
                </a:r>
                <a:r>
                  <a:rPr lang="en-US" sz="3000" dirty="0"/>
                  <a:t>(most likely class)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3200" dirty="0"/>
                  <a:t>Applying Bayes Rule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lvl="3">
                  <a:lnSpc>
                    <a:spcPct val="150000"/>
                  </a:lnSpc>
                </a:pPr>
                <a:r>
                  <a:rPr lang="en-US" sz="2600" dirty="0"/>
                  <a:t>Hard to compute: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parameters</a:t>
                </a:r>
              </a:p>
              <a:p>
                <a:pPr marL="548640" lvl="2" indent="0">
                  <a:lnSpc>
                    <a:spcPct val="150000"/>
                  </a:lnSpc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828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979</TotalTime>
  <Words>1482</Words>
  <Application>Microsoft Macintosh PowerPoint</Application>
  <PresentationFormat>Widescreen</PresentationFormat>
  <Paragraphs>180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BUS 243</vt:lpstr>
      <vt:lpstr>What is a spam?</vt:lpstr>
      <vt:lpstr>PowerPoint Presentation</vt:lpstr>
      <vt:lpstr>PowerPoint Presentation</vt:lpstr>
      <vt:lpstr>PowerPoint Presentation</vt:lpstr>
      <vt:lpstr>Definition</vt:lpstr>
      <vt:lpstr>PowerPoint Presentation</vt:lpstr>
      <vt:lpstr>Naïve Bayes </vt:lpstr>
      <vt:lpstr>PowerPoint Presentation</vt:lpstr>
      <vt:lpstr>PowerPoint Presentation</vt:lpstr>
      <vt:lpstr>PowerPoint Presentation</vt:lpstr>
      <vt:lpstr>PowerPoint Presentation</vt:lpstr>
      <vt:lpstr>Training the classifier</vt:lpstr>
      <vt:lpstr>PowerPoint Presentation</vt:lpstr>
      <vt:lpstr>PowerPoint Presentation</vt:lpstr>
      <vt:lpstr>Unknown words</vt:lpstr>
      <vt:lpstr>Stop words</vt:lpstr>
      <vt:lpstr>Example</vt:lpstr>
      <vt:lpstr>PowerPoint Presentation</vt:lpstr>
      <vt:lpstr>PowerPoint Presentation</vt:lpstr>
      <vt:lpstr>Summary: NB is not so naïve </vt:lpstr>
      <vt:lpstr>Generative model</vt:lpstr>
      <vt:lpstr>Evaluation</vt:lpstr>
      <vt:lpstr>PowerPoint Presentation</vt:lpstr>
      <vt:lpstr>PowerPoint Presentation</vt:lpstr>
      <vt:lpstr>PowerPoint Presentation</vt:lpstr>
      <vt:lpstr>Validation</vt:lpstr>
      <vt:lpstr>PowerPoint Presentation</vt:lpstr>
      <vt:lpstr>PowerPoint Presentation</vt:lpstr>
      <vt:lpstr>Statistical Hypothesis testing</vt:lpstr>
      <vt:lpstr>PowerPoint Presentation</vt:lpstr>
      <vt:lpstr>Bootstrap test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54</cp:revision>
  <dcterms:created xsi:type="dcterms:W3CDTF">2023-05-26T09:04:50Z</dcterms:created>
  <dcterms:modified xsi:type="dcterms:W3CDTF">2023-06-04T01:37:29Z</dcterms:modified>
</cp:coreProperties>
</file>