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36"/>
  </p:notesMasterIdLst>
  <p:sldIdLst>
    <p:sldId id="256" r:id="rId2"/>
    <p:sldId id="301" r:id="rId3"/>
    <p:sldId id="258" r:id="rId4"/>
    <p:sldId id="1782" r:id="rId5"/>
    <p:sldId id="350" r:id="rId6"/>
    <p:sldId id="1783" r:id="rId7"/>
    <p:sldId id="352" r:id="rId8"/>
    <p:sldId id="1784" r:id="rId9"/>
    <p:sldId id="259" r:id="rId10"/>
    <p:sldId id="354" r:id="rId11"/>
    <p:sldId id="355" r:id="rId12"/>
    <p:sldId id="356" r:id="rId13"/>
    <p:sldId id="1785" r:id="rId14"/>
    <p:sldId id="1786" r:id="rId15"/>
    <p:sldId id="357" r:id="rId16"/>
    <p:sldId id="358" r:id="rId17"/>
    <p:sldId id="359" r:id="rId18"/>
    <p:sldId id="363" r:id="rId19"/>
    <p:sldId id="365" r:id="rId20"/>
    <p:sldId id="1788" r:id="rId21"/>
    <p:sldId id="1789" r:id="rId22"/>
    <p:sldId id="367" r:id="rId23"/>
    <p:sldId id="1791" r:id="rId24"/>
    <p:sldId id="1792" r:id="rId25"/>
    <p:sldId id="1794" r:id="rId26"/>
    <p:sldId id="1795" r:id="rId27"/>
    <p:sldId id="1796" r:id="rId28"/>
    <p:sldId id="1778" r:id="rId29"/>
    <p:sldId id="1780" r:id="rId30"/>
    <p:sldId id="1779" r:id="rId31"/>
    <p:sldId id="1781" r:id="rId32"/>
    <p:sldId id="360" r:id="rId33"/>
    <p:sldId id="1776" r:id="rId34"/>
    <p:sldId id="17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8"/>
    <p:restoredTop sz="96327"/>
  </p:normalViewPr>
  <p:slideViewPr>
    <p:cSldViewPr snapToGrid="0">
      <p:cViewPr varScale="1">
        <p:scale>
          <a:sx n="111" d="100"/>
          <a:sy n="111" d="100"/>
        </p:scale>
        <p:origin x="21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setting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2, so we’ll have 2 negative examples in the negative training set − for each positive example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noise words are chosen according to their weighted unigram frequency.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word2vec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6: Distributional Semantics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7AA-01AB-576C-46FC-F2B7FD2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embeddings in a 1-D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7-27BE-8015-8C60-5A9B0B4A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can represent them on a numerical scale?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step forward. </a:t>
            </a:r>
          </a:p>
          <a:p>
            <a:r>
              <a:rPr lang="en-US" dirty="0"/>
              <a:t>What if you wanted to place it somewhere that is equally far from “cat” and “dog?”</a:t>
            </a:r>
          </a:p>
          <a:p>
            <a:endParaRPr lang="en-US" dirty="0"/>
          </a:p>
        </p:txBody>
      </p:sp>
      <p:pic>
        <p:nvPicPr>
          <p:cNvPr id="1026" name="Picture 2" descr="CH02_F04_Hagiwara">
            <a:extLst>
              <a:ext uri="{FF2B5EF4-FFF2-40B4-BE49-F238E27FC236}">
                <a16:creationId xmlns:a16="http://schemas.microsoft.com/office/drawing/2014/main" id="{A861CFEC-00D5-F8FB-2DF8-36327086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2632768"/>
            <a:ext cx="10699532" cy="22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5AB-4954-F5ED-2A57-A60F0447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embeddings in a 2-D space</a:t>
            </a:r>
            <a:endParaRPr lang="en-US" sz="4400" dirty="0"/>
          </a:p>
        </p:txBody>
      </p:sp>
      <p:pic>
        <p:nvPicPr>
          <p:cNvPr id="2050" name="Picture 2" descr="CH02_F05_Hagiwara">
            <a:extLst>
              <a:ext uri="{FF2B5EF4-FFF2-40B4-BE49-F238E27FC236}">
                <a16:creationId xmlns:a16="http://schemas.microsoft.com/office/drawing/2014/main" id="{6B010F9C-37F8-D5D7-4ED0-AF74FE245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6" y="1694767"/>
            <a:ext cx="4539048" cy="4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284-BA84-CBCA-C5CE-5DB05BEA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How about 3-D?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D2E-C3F2-DF4D-19F2-628574AE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index(“cat”) = [0.7, 0.5, 0.1]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index(“dog”) = [0.8, 0.3, 0.1]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index(“pizza”) = [0.1, 0.2, 0.8]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Possibly attach meanings here?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Look at the number on X and Z axes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This is essentially what word embeddings are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Each axis may preserve some special meanings</a:t>
            </a:r>
          </a:p>
        </p:txBody>
      </p:sp>
    </p:spTree>
    <p:extLst>
      <p:ext uri="{BB962C8B-B14F-4D97-AF65-F5344CB8AC3E}">
        <p14:creationId xmlns:p14="http://schemas.microsoft.com/office/powerpoint/2010/main" val="31291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925-2D0C-09B3-E539-1B9DDD8F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well on Analogy question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7DB7-9DF1-6DF9-236B-3E8112EC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Word vectors are vectors, so we can do vector reasoning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Portland Timbers: Men’s soccer club in Portland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What is the name of men’s soccer club in Seattle?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DA91A-F67C-8A46-A34F-4F6599E1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74" y="3557769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925-2D0C-09B3-E539-1B9DDD8F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well on Analogy question</a:t>
            </a:r>
            <a:endParaRPr lang="en-US" sz="4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96D668-0226-1F76-CA45-45E4D1B5C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35" y="2213714"/>
            <a:ext cx="6807280" cy="38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3E-22ED-27AC-0BCE-EF51127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Again, 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E34A-4E48-EE5E-00E7-74A9BD4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Much simpler method to “embed” words into a vector space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index(“cat”) = [1, 0,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index(“dog”) = [0, 1,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index(“pizza”) = [0, 0, 1]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 very useful in representing semantic relationship between them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at equal distance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876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A66-EE92-79EB-EE4E-0ED77F8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03_F02_Hagiwara">
            <a:extLst>
              <a:ext uri="{FF2B5EF4-FFF2-40B4-BE49-F238E27FC236}">
                <a16:creationId xmlns:a16="http://schemas.microsoft.com/office/drawing/2014/main" id="{11C5EBAF-6425-746E-33C4-7F026A777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46" y="365125"/>
            <a:ext cx="6837406" cy="55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677-2A6B-553F-1BC0-941A28B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500-DA87-9DD3-637F-347F443D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2012, Thomas </a:t>
            </a:r>
            <a:r>
              <a:rPr lang="en-US" sz="2400" dirty="0" err="1"/>
              <a:t>Mikolov</a:t>
            </a:r>
            <a:r>
              <a:rPr lang="en-US" sz="2400" dirty="0"/>
              <a:t>, an intern at Microsoft, found a way to encode the meaning of words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“Word2Vec” was indeed one of the most cited papers in NLP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Static embeddings, but remarkably well on vector reasoning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32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B8-B1EE-B77C-C8CD-11E1FC6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Why</a:t>
            </a:r>
            <a:r>
              <a:rPr lang="en-US" dirty="0"/>
              <a:t> </a:t>
            </a:r>
            <a:r>
              <a:rPr lang="en-US" sz="4400" b="1" dirty="0"/>
              <a:t>Word2vec?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327-B016-E338-8BB4-7151CF8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Fast to train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Easy access to the legacy code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Archive: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https://code.google.com/archive/p/word2vec/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Easy way: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Hard way: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https://www.tensorflow.org/tutorials/text/word2vec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F0BF-AB3A-844A-3834-FB3D2CD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Let’s see what we want,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C93A-B930-E024-9E3C-B6B1C123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FB8610-6FE9-F561-2AF9-BB9A27CC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1" y="2002892"/>
            <a:ext cx="5948378" cy="4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9471DDA-EB54-3461-4596-21F0E8F1C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58" y="910458"/>
            <a:ext cx="10026284" cy="5037083"/>
          </a:xfrm>
        </p:spPr>
      </p:pic>
    </p:spTree>
    <p:extLst>
      <p:ext uri="{BB962C8B-B14F-4D97-AF65-F5344CB8AC3E}">
        <p14:creationId xmlns:p14="http://schemas.microsoft.com/office/powerpoint/2010/main" val="33959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FFD-69A5-BA24-0FAF-A5D2865D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Skip-gram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6E3C-808E-84B1-F84C-C0831256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Conceptually, use logistic regression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However, no interest on classification task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learned weights are of interest, and they are the embeddings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Inputs are the word pairs, and the target is whether they are neighbors (loosely)</a:t>
            </a:r>
          </a:p>
        </p:txBody>
      </p:sp>
    </p:spTree>
    <p:extLst>
      <p:ext uri="{BB962C8B-B14F-4D97-AF65-F5344CB8AC3E}">
        <p14:creationId xmlns:p14="http://schemas.microsoft.com/office/powerpoint/2010/main" val="137441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A4C9-764A-9F70-1BD2-05749435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72353"/>
            <a:ext cx="10058400" cy="54998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Consider the word ‘</a:t>
            </a:r>
            <a:r>
              <a:rPr lang="en-US" sz="2800" i="1" dirty="0"/>
              <a:t>apricot</a:t>
            </a:r>
            <a:r>
              <a:rPr lang="en-US" sz="2800" dirty="0"/>
              <a:t>’</a:t>
            </a:r>
          </a:p>
          <a:p>
            <a:pPr lvl="1">
              <a:lnSpc>
                <a:spcPct val="150000"/>
              </a:lnSpc>
            </a:pPr>
            <a:r>
              <a:rPr lang="en-US" sz="2400" i="1" dirty="0"/>
              <a:t>…lemon, a tablespoon of  </a:t>
            </a:r>
            <a:r>
              <a:rPr lang="en-US" sz="2400" b="1" i="1" dirty="0"/>
              <a:t>apricot</a:t>
            </a:r>
            <a:r>
              <a:rPr lang="en-US" sz="2400" i="1" dirty="0"/>
              <a:t>  jam,   a  pinch…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Classify whether a word around ‘</a:t>
            </a:r>
            <a:r>
              <a:rPr lang="en-US" sz="2800" i="1" dirty="0"/>
              <a:t>apricot</a:t>
            </a:r>
            <a:r>
              <a:rPr lang="en-US" sz="2800" dirty="0"/>
              <a:t>’ is its context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Using a window around </a:t>
            </a:r>
            <a:r>
              <a:rPr lang="en-US" sz="2400" i="1" dirty="0"/>
              <a:t>apricot</a:t>
            </a:r>
            <a:r>
              <a:rPr lang="en-US" sz="2400" dirty="0"/>
              <a:t>, we can define the </a:t>
            </a:r>
            <a:r>
              <a:rPr lang="en-US" sz="2400" b="1" dirty="0"/>
              <a:t>context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…lemon, a [</a:t>
            </a:r>
            <a:r>
              <a:rPr lang="en-US" sz="2400" dirty="0">
                <a:highlight>
                  <a:srgbClr val="FFFF00"/>
                </a:highlight>
              </a:rPr>
              <a:t>tablespoon of  </a:t>
            </a:r>
            <a:r>
              <a:rPr lang="en-US" sz="2400" dirty="0">
                <a:highlight>
                  <a:srgbClr val="FF0000"/>
                </a:highlight>
              </a:rPr>
              <a:t>apricot</a:t>
            </a:r>
            <a:r>
              <a:rPr lang="en-US" sz="2400" dirty="0">
                <a:highlight>
                  <a:srgbClr val="FFFF00"/>
                </a:highlight>
              </a:rPr>
              <a:t>  jam,   a</a:t>
            </a:r>
            <a:r>
              <a:rPr lang="en-US" sz="2400" dirty="0"/>
              <a:t>]  pinch…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Trains a classifier for a candidate (word, context) pair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given a specific word w and c, want to predict 𝑃(𝐶=𝑐|𝑊=𝑤)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Two questions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to construct negative (-) word pair?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to estimate 𝑃(𝐶=𝑐|𝑊=𝑤)?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3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How to estimate 𝑃(𝐶=𝑐|𝑊=𝑤)?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Word embedding takes accounts word’s context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A word may occur near the target if their embeddings are similar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Word embedding is a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What does it mean when a dot product of two vector is high?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Similarity(</a:t>
                </a:r>
                <a:r>
                  <a:rPr lang="en-US" sz="2400" i="1" dirty="0" err="1"/>
                  <a:t>c</a:t>
                </a:r>
                <a:r>
                  <a:rPr lang="en-US" sz="2400" dirty="0" err="1"/>
                  <a:t>,</a:t>
                </a:r>
                <a:r>
                  <a:rPr lang="en-US" sz="2400" i="1" dirty="0" err="1"/>
                  <a:t>w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is not a probability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Need to transform using logistic function!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 It is the probability for one word, but there could be many context 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Skip-gram makes the simplifying assumption that all context words are independent, so we can use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781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16D6-0419-D95F-EF0B-35D2F805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19397"/>
            <a:ext cx="10058400" cy="53528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 consider how to construct the negative word pairs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…lemon, a [</a:t>
            </a:r>
            <a:r>
              <a:rPr lang="en-US" sz="3000" dirty="0">
                <a:highlight>
                  <a:srgbClr val="FFFF00"/>
                </a:highlight>
              </a:rPr>
              <a:t>tablespoon of  </a:t>
            </a:r>
            <a:r>
              <a:rPr lang="en-US" sz="3000" dirty="0">
                <a:highlight>
                  <a:srgbClr val="FF0000"/>
                </a:highlight>
              </a:rPr>
              <a:t>apricot</a:t>
            </a:r>
            <a:r>
              <a:rPr lang="en-US" sz="3000" dirty="0">
                <a:highlight>
                  <a:srgbClr val="FFFF00"/>
                </a:highlight>
              </a:rPr>
              <a:t>  jam,   a</a:t>
            </a:r>
            <a:r>
              <a:rPr lang="en-US" sz="3000" dirty="0"/>
              <a:t>]  pinch…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Not feasible to use entire word outside the window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Word2vec uses the Negative Sampling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Treat the target word </a:t>
            </a:r>
            <a:r>
              <a:rPr lang="en-US" sz="3200" i="1" dirty="0"/>
              <a:t>w</a:t>
            </a:r>
            <a:r>
              <a:rPr lang="en-US" sz="3200" dirty="0"/>
              <a:t> and a context word </a:t>
            </a:r>
            <a:r>
              <a:rPr lang="en-US" sz="3200" i="1" dirty="0"/>
              <a:t>c</a:t>
            </a:r>
            <a:r>
              <a:rPr lang="en-US" sz="3200" dirty="0"/>
              <a:t> as positive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Randomly sample other words in the lexicon to get negative examples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Sample words more than context words</a:t>
            </a:r>
          </a:p>
        </p:txBody>
      </p:sp>
    </p:spTree>
    <p:extLst>
      <p:ext uri="{BB962C8B-B14F-4D97-AF65-F5344CB8AC3E}">
        <p14:creationId xmlns:p14="http://schemas.microsoft.com/office/powerpoint/2010/main" val="88971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Skip-Gram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5" y="1845734"/>
            <a:ext cx="10354236" cy="2116666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0"/>
            <a:endParaRPr lang="en-US" sz="32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3200" dirty="0"/>
              <a:t>…lemon, a [</a:t>
            </a:r>
            <a:r>
              <a:rPr lang="en-US" sz="3200" dirty="0">
                <a:highlight>
                  <a:srgbClr val="FFFF00"/>
                </a:highlight>
              </a:rPr>
              <a:t>tablespoon of  </a:t>
            </a:r>
            <a:r>
              <a:rPr lang="en-US" sz="3200" dirty="0">
                <a:highlight>
                  <a:srgbClr val="FF0000"/>
                </a:highlight>
              </a:rPr>
              <a:t>apricot</a:t>
            </a:r>
            <a:r>
              <a:rPr lang="en-US" sz="3200" dirty="0">
                <a:highlight>
                  <a:srgbClr val="FFFF00"/>
                </a:highlight>
              </a:rPr>
              <a:t>  jam,   a</a:t>
            </a:r>
            <a:r>
              <a:rPr lang="en-US" sz="3200" dirty="0"/>
              <a:t>]  pinch…</a:t>
            </a:r>
          </a:p>
          <a:p>
            <a:pPr marL="342900" lvl="1" indent="-342900">
              <a:buClrTx/>
            </a:pPr>
            <a:endParaRPr lang="en-US" sz="3600" i="1" dirty="0"/>
          </a:p>
          <a:p>
            <a:pPr marL="342900" lvl="2" indent="0">
              <a:buNone/>
            </a:pPr>
            <a:endParaRPr lang="en-US" sz="28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00" y="577215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3DD8BE-556E-3440-9013-11CC5588178D}" type="slidenum">
              <a:rPr lang="en-US" sz="1050">
                <a:latin typeface="Calibri" panose="020F0502020204030204"/>
              </a:rPr>
              <a:pPr>
                <a:defRPr/>
              </a:pPr>
              <a:t>25</a:t>
            </a:fld>
            <a:endParaRPr lang="en-US" sz="1050">
              <a:latin typeface="Calibri" panose="020F050202020403020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429000" y="2372117"/>
            <a:ext cx="2438400" cy="37457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040E3-BE76-DD4C-B3B7-51FB0D3F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5" y="3716278"/>
            <a:ext cx="3060526" cy="25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21135-8403-6C40-9C46-5EB9D9F87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4" y="3737744"/>
            <a:ext cx="5242922" cy="26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1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6FD1-AF33-E1C9-067C-8BC5E535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27529"/>
            <a:ext cx="10058400" cy="5544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Same intuition from logistic regression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 data: the set of positive and negative instances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Weights: embeddings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goal of the learning algorithm is to adjust those embeddings to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Maximize the similarity of the word pairs (target word and context word)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Dot product of the word with the actual context words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Minimize the similarity of the word pairs (target word and non context word)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Dot product of the word with non context words</a:t>
            </a:r>
          </a:p>
        </p:txBody>
      </p:sp>
    </p:spTree>
    <p:extLst>
      <p:ext uri="{BB962C8B-B14F-4D97-AF65-F5344CB8AC3E}">
        <p14:creationId xmlns:p14="http://schemas.microsoft.com/office/powerpoint/2010/main" val="321523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9471DDA-EB54-3461-4596-21F0E8F1C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11" y="1075872"/>
            <a:ext cx="9367778" cy="47062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747C0-D4F2-9835-7A52-9852D62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b="1" dirty="0"/>
              <a:t>Remember?</a:t>
            </a:r>
          </a:p>
        </p:txBody>
      </p:sp>
    </p:spTree>
    <p:extLst>
      <p:ext uri="{BB962C8B-B14F-4D97-AF65-F5344CB8AC3E}">
        <p14:creationId xmlns:p14="http://schemas.microsoft.com/office/powerpoint/2010/main" val="115398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−[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endParaRPr lang="en-US" sz="28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  <a:blipFill>
                <a:blip r:embed="rId2"/>
                <a:stretch>
                  <a:fillRect l="-1009" t="-9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9276B8AF-EF63-000F-A290-EFA76992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95" y="2332297"/>
            <a:ext cx="8885918" cy="26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9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38-ADF5-3E01-7BD0-319094E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236-9AE3-5834-5956-18CF0F5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will train Word2vec later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 </a:t>
            </a:r>
            <a:r>
              <a:rPr lang="en-US" dirty="0" err="1"/>
              <a:t>Keras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Gensim</a:t>
            </a:r>
            <a:r>
              <a:rPr lang="en-US" dirty="0"/>
              <a:t> is handy way to play with distributional semantics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Gensim</a:t>
            </a:r>
            <a:r>
              <a:rPr lang="en-US" dirty="0"/>
              <a:t> isn’t really a deep learning package. </a:t>
            </a:r>
          </a:p>
          <a:p>
            <a:pPr>
              <a:lnSpc>
                <a:spcPct val="200000"/>
              </a:lnSpc>
            </a:pPr>
            <a:r>
              <a:rPr lang="en-US" dirty="0"/>
              <a:t>But its efficient and scalable, and quite widely used</a:t>
            </a:r>
          </a:p>
        </p:txBody>
      </p:sp>
    </p:spTree>
    <p:extLst>
      <p:ext uri="{BB962C8B-B14F-4D97-AF65-F5344CB8AC3E}">
        <p14:creationId xmlns:p14="http://schemas.microsoft.com/office/powerpoint/2010/main" val="13726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Arguably the most exciting discovery in NLP is </a:t>
            </a:r>
            <a:r>
              <a:rPr lang="en-US" sz="2400" b="1" dirty="0"/>
              <a:t>word vectors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Previously, we understood the semantics in a statistical way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the meaning of frequency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Now, introduce the effect of the neighbors of a word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have on its meaning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those relationships affect the overall meaning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A621-81F1-4253-09A0-E172C78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461-1CAE-BC7F-5167-FA9503E2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size of window in the previous example? </a:t>
            </a:r>
          </a:p>
          <a:p>
            <a:pPr>
              <a:lnSpc>
                <a:spcPct val="150000"/>
              </a:lnSpc>
            </a:pPr>
            <a:r>
              <a:rPr lang="en-US" dirty="0"/>
              <a:t>Small windows (C= +/- 2)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nearest words are syntactically similar words in same taxonomy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Hogwarts nearest neighbors are other fictional schools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Sunnydale, </a:t>
            </a:r>
            <a:r>
              <a:rPr lang="en-US" dirty="0" err="1"/>
              <a:t>Evernight</a:t>
            </a:r>
            <a:r>
              <a:rPr lang="en-US" dirty="0"/>
              <a:t>, </a:t>
            </a:r>
            <a:r>
              <a:rPr lang="en-US" dirty="0" err="1"/>
              <a:t>Blandings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Large windows (C= +/- 5)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nearest words are related words in same semantic field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Hogwarts nearest neighbors are Harry Potter world: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Dumbledore, half-blood,  Malfoy</a:t>
            </a:r>
          </a:p>
        </p:txBody>
      </p:sp>
    </p:spTree>
    <p:extLst>
      <p:ext uri="{BB962C8B-B14F-4D97-AF65-F5344CB8AC3E}">
        <p14:creationId xmlns:p14="http://schemas.microsoft.com/office/powerpoint/2010/main" val="18841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analogy,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89" y="3429000"/>
            <a:ext cx="4267022" cy="24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AC-55F4-C49F-FA2C-2D39B4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Vector-oriented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E2-EB71-06D2-2D0B-7F465066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Word2vec model contains information about the relationships between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adding and subtracting word vectors, your resultant vector will almost never exactly equal one of the vectors in your word vector vocabulary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3BF94-C5C0-FE9D-F1F9-D80D51DC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30" y="2799663"/>
            <a:ext cx="6942781" cy="20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1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073C-2E48-2B4E-F1BA-F5A93A82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Prosperities of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E1F4-5DB4-64DE-A8D9-6010B62C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Word2Vec requires a substantial amount of text data to learn meaningful word representations</a:t>
            </a:r>
          </a:p>
          <a:p>
            <a:r>
              <a:rPr lang="en-US" sz="3200" dirty="0"/>
              <a:t>Any concerns?</a:t>
            </a:r>
          </a:p>
        </p:txBody>
      </p:sp>
    </p:spTree>
    <p:extLst>
      <p:ext uri="{BB962C8B-B14F-4D97-AF65-F5344CB8AC3E}">
        <p14:creationId xmlns:p14="http://schemas.microsoft.com/office/powerpoint/2010/main" val="64595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DC0-7684-2C5B-6B21-BD1D6F8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find out some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7CB-5008-80CA-4109-AB30D302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One day, a father is driving with his son, but suddenly a massive crash happened.</a:t>
            </a:r>
          </a:p>
          <a:p>
            <a:pPr>
              <a:lnSpc>
                <a:spcPct val="170000"/>
              </a:lnSpc>
            </a:pPr>
            <a:r>
              <a:rPr lang="en-US" dirty="0"/>
              <a:t>The Dad died, but fortunately the son survived.</a:t>
            </a:r>
          </a:p>
          <a:p>
            <a:pPr>
              <a:lnSpc>
                <a:spcPct val="170000"/>
              </a:lnSpc>
            </a:pPr>
            <a:r>
              <a:rPr lang="en-US" dirty="0"/>
              <a:t>His condition was critical, so he was rushed to the hospital and awaited a major surgery.</a:t>
            </a:r>
          </a:p>
          <a:p>
            <a:pPr>
              <a:lnSpc>
                <a:spcPct val="170000"/>
              </a:lnSpc>
            </a:pPr>
            <a:r>
              <a:rPr lang="en-US" dirty="0"/>
              <a:t>However, when the son reached the hospital, the doctor refused to perform the surgery.</a:t>
            </a:r>
          </a:p>
          <a:p>
            <a:pPr>
              <a:lnSpc>
                <a:spcPct val="170000"/>
              </a:lnSpc>
            </a:pPr>
            <a:r>
              <a:rPr lang="en-US" dirty="0"/>
              <a:t>Saying: “I cannot do this, since he is my son.”</a:t>
            </a:r>
          </a:p>
        </p:txBody>
      </p:sp>
    </p:spTree>
    <p:extLst>
      <p:ext uri="{BB962C8B-B14F-4D97-AF65-F5344CB8AC3E}">
        <p14:creationId xmlns:p14="http://schemas.microsoft.com/office/powerpoint/2010/main" val="23588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36F-C6F5-F2DD-1C64-E69083F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BCB5-FE27-70FF-230B-60FAB961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Suppose want to search a hotel in Boston on the web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Hostel, motel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about Airbnb?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Previous approach to represent a word: one-hot vector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Hotel in Boston: [0 0 1 0 0 0 0 … 0 0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Motel in Boston: [0 0 0 0 0 0 … 0 1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Two vectors are orthogonal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Hard to measure a similarity among similar words</a:t>
            </a:r>
          </a:p>
        </p:txBody>
      </p:sp>
    </p:spTree>
    <p:extLst>
      <p:ext uri="{BB962C8B-B14F-4D97-AF65-F5344CB8AC3E}">
        <p14:creationId xmlns:p14="http://schemas.microsoft.com/office/powerpoint/2010/main" val="5350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J. R. Firth 1957: </a:t>
            </a:r>
            <a:r>
              <a:rPr lang="en-US" sz="2400" i="1" dirty="0"/>
              <a:t>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sz="2400" b="1" dirty="0"/>
              <a:t>Distributional semantics</a:t>
            </a:r>
            <a:endParaRPr lang="en-US" sz="2400" dirty="0"/>
          </a:p>
          <a:p>
            <a:pPr lvl="1">
              <a:lnSpc>
                <a:spcPct val="200000"/>
              </a:lnSpc>
            </a:pPr>
            <a:r>
              <a:rPr lang="en-US" sz="2400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When a word </a:t>
            </a:r>
            <a:r>
              <a:rPr lang="en-US" sz="2800" i="1" dirty="0"/>
              <a:t>w</a:t>
            </a:r>
            <a:r>
              <a:rPr lang="en-US" sz="2800" dirty="0"/>
              <a:t> appears in a text, its </a:t>
            </a:r>
            <a:r>
              <a:rPr lang="en-US" sz="2800" b="1" dirty="0"/>
              <a:t>context</a:t>
            </a:r>
            <a:r>
              <a:rPr lang="en-US" sz="2800" dirty="0"/>
              <a:t> is the set of words that appear nearby</a:t>
            </a:r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C0A1-70E6-9326-36D4-206755F3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Context, context,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CD8-E1B5-B3C6-8C32-9743E826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use the many contexts of </a:t>
            </a:r>
            <a:r>
              <a:rPr lang="en-US" sz="2800" i="1" dirty="0"/>
              <a:t>w</a:t>
            </a:r>
            <a:r>
              <a:rPr lang="en-US" sz="2800" dirty="0"/>
              <a:t> to build up a representation of </a:t>
            </a:r>
            <a:r>
              <a:rPr lang="en-US" sz="2800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Consider the meanings of the word “star” in various contexts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night sky was clear, and the </a:t>
            </a:r>
            <a:r>
              <a:rPr lang="en-US" sz="2400" b="1" dirty="0"/>
              <a:t>stars</a:t>
            </a:r>
            <a:r>
              <a:rPr lang="en-US" sz="2400" dirty="0"/>
              <a:t> twinkled above.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Kim made a wish upon a </a:t>
            </a:r>
            <a:r>
              <a:rPr lang="en-US" sz="2400" b="1" dirty="0"/>
              <a:t>star</a:t>
            </a:r>
            <a:r>
              <a:rPr lang="en-US" sz="2400" dirty="0"/>
              <a:t>, hoping for a positive change in her life.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She would be the next </a:t>
            </a:r>
            <a:r>
              <a:rPr lang="en-US" sz="2400" b="1" dirty="0"/>
              <a:t>star</a:t>
            </a:r>
            <a:r>
              <a:rPr lang="en-US" sz="2400" dirty="0"/>
              <a:t> of the classical music world.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movie features a cast of </a:t>
            </a:r>
            <a:r>
              <a:rPr lang="en-US" sz="2400" b="1" dirty="0"/>
              <a:t>stars</a:t>
            </a:r>
            <a:r>
              <a:rPr lang="en-US" sz="2400" dirty="0"/>
              <a:t> from various parts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1542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Want to build a vector for each word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Dense vector with a limited length (300 - 500)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Previous one-hot vectors or BOW are spare vector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Capture similarity in similar contexts: consider the word “actors”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</a:t>
            </a:r>
            <a:r>
              <a:rPr lang="en-US" sz="2400" b="1" dirty="0"/>
              <a:t>ord vectors</a:t>
            </a:r>
            <a:r>
              <a:rPr lang="en-US" sz="2400" dirty="0"/>
              <a:t> are also called (</a:t>
            </a:r>
            <a:r>
              <a:rPr lang="en-US" sz="2400" b="1" dirty="0"/>
              <a:t>word or neural</a:t>
            </a:r>
            <a:r>
              <a:rPr lang="en-US" sz="2400" dirty="0"/>
              <a:t>) </a:t>
            </a:r>
            <a:r>
              <a:rPr lang="en-US" sz="2400" b="1" dirty="0"/>
              <a:t>embeddings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Called </a:t>
            </a:r>
            <a:r>
              <a:rPr lang="en-US" sz="2000" b="1" dirty="0"/>
              <a:t>distributed</a:t>
            </a:r>
            <a:r>
              <a:rPr lang="en-US" sz="2000" dirty="0"/>
              <a:t> representation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Previous representation is called </a:t>
            </a:r>
            <a:r>
              <a:rPr lang="en-US" sz="1800" b="1" dirty="0"/>
              <a:t>denotational</a:t>
            </a:r>
            <a:r>
              <a:rPr lang="en-US" sz="1800" dirty="0"/>
              <a:t>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8125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Why dense vectors for similarity?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More important question is: How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Let’s consider three words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dog, cat, pizza</a:t>
            </a:r>
          </a:p>
        </p:txBody>
      </p:sp>
    </p:spTree>
    <p:extLst>
      <p:ext uri="{BB962C8B-B14F-4D97-AF65-F5344CB8AC3E}">
        <p14:creationId xmlns:p14="http://schemas.microsoft.com/office/powerpoint/2010/main" val="27673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Discreteness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In the eyes of computers, “cat” is no closer to “dog” than it is to “pizza”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One way to deal with discrete words programmatically is to assign indices: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Index(“cat”) = 1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Index(“dog”) = 2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Index(“pizza”) = 3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But this method isn’t any better than dealing with raw words	</a:t>
            </a:r>
          </a:p>
          <a:p>
            <a:pPr lvl="1"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2898</TotalTime>
  <Words>1503</Words>
  <Application>Microsoft Macintosh PowerPoint</Application>
  <PresentationFormat>Widescreen</PresentationFormat>
  <Paragraphs>180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Cambria Math</vt:lpstr>
      <vt:lpstr>CMSY10</vt:lpstr>
      <vt:lpstr>Rockwell</vt:lpstr>
      <vt:lpstr>Rockwell Condensed</vt:lpstr>
      <vt:lpstr>Rockwell Extra Bold</vt:lpstr>
      <vt:lpstr>Tahoma</vt:lpstr>
      <vt:lpstr>URWPalladioL</vt:lpstr>
      <vt:lpstr>Wingdings</vt:lpstr>
      <vt:lpstr>Wood Type</vt:lpstr>
      <vt:lpstr>BUS 243</vt:lpstr>
      <vt:lpstr>PowerPoint Presentation</vt:lpstr>
      <vt:lpstr>Word vectors </vt:lpstr>
      <vt:lpstr>Previous approach</vt:lpstr>
      <vt:lpstr>Representing words by their context</vt:lpstr>
      <vt:lpstr>Context, context, context</vt:lpstr>
      <vt:lpstr>Word vectors</vt:lpstr>
      <vt:lpstr>Word vectors</vt:lpstr>
      <vt:lpstr>Discreteness of language</vt:lpstr>
      <vt:lpstr>Word embeddings in a 1-D space</vt:lpstr>
      <vt:lpstr>Word embeddings in a 2-D space</vt:lpstr>
      <vt:lpstr>How about 3-D? </vt:lpstr>
      <vt:lpstr>Work well on Analogy question</vt:lpstr>
      <vt:lpstr>Work well on Analogy question</vt:lpstr>
      <vt:lpstr>Again, previously</vt:lpstr>
      <vt:lpstr>PowerPoint Presentation</vt:lpstr>
      <vt:lpstr>Word2vec</vt:lpstr>
      <vt:lpstr>Why Word2vec?</vt:lpstr>
      <vt:lpstr>Let’s see what we want, first</vt:lpstr>
      <vt:lpstr>Skip-gram algorithm</vt:lpstr>
      <vt:lpstr>PowerPoint Presentation</vt:lpstr>
      <vt:lpstr>PowerPoint Presentation</vt:lpstr>
      <vt:lpstr>PowerPoint Presentation</vt:lpstr>
      <vt:lpstr>PowerPoint Presentation</vt:lpstr>
      <vt:lpstr>Skip-Gram Training data</vt:lpstr>
      <vt:lpstr>PowerPoint Presentation</vt:lpstr>
      <vt:lpstr>Remember?</vt:lpstr>
      <vt:lpstr>PowerPoint Presentation</vt:lpstr>
      <vt:lpstr>Application: Gensim</vt:lpstr>
      <vt:lpstr>Discussions</vt:lpstr>
      <vt:lpstr>Word analogy, again?</vt:lpstr>
      <vt:lpstr>Vector-oriented reasoning</vt:lpstr>
      <vt:lpstr>Prosperities of Embeddings</vt:lpstr>
      <vt:lpstr>Let’s find out some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115</cp:revision>
  <dcterms:created xsi:type="dcterms:W3CDTF">2023-05-26T09:04:50Z</dcterms:created>
  <dcterms:modified xsi:type="dcterms:W3CDTF">2023-07-26T03:38:05Z</dcterms:modified>
</cp:coreProperties>
</file>