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3"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1"/>
    <p:restoredTop sz="94693"/>
  </p:normalViewPr>
  <p:slideViewPr>
    <p:cSldViewPr snapToGrid="0">
      <p:cViewPr varScale="1">
        <p:scale>
          <a:sx n="120" d="100"/>
          <a:sy n="120" d="100"/>
        </p:scale>
        <p:origin x="192" y="10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62D5C-E428-DA43-AA54-C279CF805B17}" type="datetimeFigureOut">
              <a:rPr lang="en-US" smtClean="0"/>
              <a:t>3/29/23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8F85B-63EA-4646-99A1-442886E3128D}" type="slidenum">
              <a:rPr lang="en-US" smtClean="0"/>
              <a:t>‹#›</a:t>
            </a:fld>
            <a:endParaRPr lang="en-US"/>
          </a:p>
        </p:txBody>
      </p:sp>
    </p:spTree>
    <p:extLst>
      <p:ext uri="{BB962C8B-B14F-4D97-AF65-F5344CB8AC3E}">
        <p14:creationId xmlns:p14="http://schemas.microsoft.com/office/powerpoint/2010/main" val="390042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BCC-BA13-0158-D2F7-20545A1E4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E48E0-83C6-D004-650E-1532D9E0A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1DB09-D9C9-8D7A-41BF-E1B3DBCEB9A1}"/>
              </a:ext>
            </a:extLst>
          </p:cNvPr>
          <p:cNvSpPr>
            <a:spLocks noGrp="1"/>
          </p:cNvSpPr>
          <p:nvPr>
            <p:ph type="dt" sz="half" idx="10"/>
          </p:nvPr>
        </p:nvSpPr>
        <p:spPr/>
        <p:txBody>
          <a:bodyPr/>
          <a:lstStyle/>
          <a:p>
            <a:pPr algn="r"/>
            <a:fld id="{3F9AFA87-1417-4992-ABD9-27C3BC8CC883}" type="datetimeFigureOut">
              <a:rPr lang="en-US" smtClean="0"/>
              <a:pPr algn="r"/>
              <a:t>3/29/23</a:t>
            </a:fld>
            <a:endParaRPr lang="en-US" dirty="0"/>
          </a:p>
        </p:txBody>
      </p:sp>
      <p:sp>
        <p:nvSpPr>
          <p:cNvPr id="5" name="Footer Placeholder 4">
            <a:extLst>
              <a:ext uri="{FF2B5EF4-FFF2-40B4-BE49-F238E27FC236}">
                <a16:creationId xmlns:a16="http://schemas.microsoft.com/office/drawing/2014/main" id="{941AD599-26A2-DD04-BA01-99FD4731206C}"/>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B7A3D726-22B1-FC06-7BE6-E91E741C5C0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58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96C-F832-104C-9C5D-01439BDD9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263E9-96B1-566C-37F9-52A6BCCCB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51EC6-45E9-73AD-E515-AC287F2663A2}"/>
              </a:ext>
            </a:extLst>
          </p:cNvPr>
          <p:cNvSpPr>
            <a:spLocks noGrp="1"/>
          </p:cNvSpPr>
          <p:nvPr>
            <p:ph type="dt" sz="half" idx="10"/>
          </p:nvPr>
        </p:nvSpPr>
        <p:spPr/>
        <p:txBody>
          <a:bodyPr/>
          <a:lstStyle/>
          <a:p>
            <a:fld id="{3F9AFA87-1417-4992-ABD9-27C3BC8CC883}" type="datetimeFigureOut">
              <a:rPr lang="en-US" smtClean="0"/>
              <a:t>3/29/23</a:t>
            </a:fld>
            <a:endParaRPr lang="en-US"/>
          </a:p>
        </p:txBody>
      </p:sp>
      <p:sp>
        <p:nvSpPr>
          <p:cNvPr id="5" name="Footer Placeholder 4">
            <a:extLst>
              <a:ext uri="{FF2B5EF4-FFF2-40B4-BE49-F238E27FC236}">
                <a16:creationId xmlns:a16="http://schemas.microsoft.com/office/drawing/2014/main" id="{B148A92E-5332-A25D-2C76-BFD99C11A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34EB1-13A9-3376-BBA8-641C411B240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099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B926-AC9D-2574-46AA-09DC011E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9C62F-64B6-9930-15F8-B2696BC1A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F4A02-11C0-E210-528A-551444DBBFF2}"/>
              </a:ext>
            </a:extLst>
          </p:cNvPr>
          <p:cNvSpPr>
            <a:spLocks noGrp="1"/>
          </p:cNvSpPr>
          <p:nvPr>
            <p:ph type="dt" sz="half" idx="10"/>
          </p:nvPr>
        </p:nvSpPr>
        <p:spPr/>
        <p:txBody>
          <a:bodyPr/>
          <a:lstStyle/>
          <a:p>
            <a:fld id="{3F9AFA87-1417-4992-ABD9-27C3BC8CC883}" type="datetimeFigureOut">
              <a:rPr lang="en-US" smtClean="0"/>
              <a:t>3/29/23</a:t>
            </a:fld>
            <a:endParaRPr lang="en-US"/>
          </a:p>
        </p:txBody>
      </p:sp>
      <p:sp>
        <p:nvSpPr>
          <p:cNvPr id="5" name="Footer Placeholder 4">
            <a:extLst>
              <a:ext uri="{FF2B5EF4-FFF2-40B4-BE49-F238E27FC236}">
                <a16:creationId xmlns:a16="http://schemas.microsoft.com/office/drawing/2014/main" id="{25DF6A60-707F-20DD-5631-B71E021F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64438-5162-7994-47F4-B73CADD64E1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0827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941E-156E-DAA3-C363-CA6DC09BD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F43D0-C7FE-74CC-3D8B-0D44C0381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C940-5DF4-2EFA-354D-AB46F017AF3C}"/>
              </a:ext>
            </a:extLst>
          </p:cNvPr>
          <p:cNvSpPr>
            <a:spLocks noGrp="1"/>
          </p:cNvSpPr>
          <p:nvPr>
            <p:ph type="dt" sz="half" idx="10"/>
          </p:nvPr>
        </p:nvSpPr>
        <p:spPr/>
        <p:txBody>
          <a:bodyPr/>
          <a:lstStyle/>
          <a:p>
            <a:fld id="{3F9AFA87-1417-4992-ABD9-27C3BC8CC883}" type="datetimeFigureOut">
              <a:rPr lang="en-US" smtClean="0"/>
              <a:t>3/29/23</a:t>
            </a:fld>
            <a:endParaRPr lang="en-US"/>
          </a:p>
        </p:txBody>
      </p:sp>
      <p:sp>
        <p:nvSpPr>
          <p:cNvPr id="5" name="Footer Placeholder 4">
            <a:extLst>
              <a:ext uri="{FF2B5EF4-FFF2-40B4-BE49-F238E27FC236}">
                <a16:creationId xmlns:a16="http://schemas.microsoft.com/office/drawing/2014/main" id="{F6C9F047-5B61-4C51-DA58-8F79AB28D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BC999-BAD5-0C75-FE5F-506177EF898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8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382E-CF5C-DD51-BCE5-F091BA8BA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093EF9-C60C-8A80-465B-D6164E46F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311C0-4375-E8A9-B9EA-0A0D5FBB0004}"/>
              </a:ext>
            </a:extLst>
          </p:cNvPr>
          <p:cNvSpPr>
            <a:spLocks noGrp="1"/>
          </p:cNvSpPr>
          <p:nvPr>
            <p:ph type="dt" sz="half" idx="10"/>
          </p:nvPr>
        </p:nvSpPr>
        <p:spPr/>
        <p:txBody>
          <a:bodyPr/>
          <a:lstStyle/>
          <a:p>
            <a:fld id="{3F9AFA87-1417-4992-ABD9-27C3BC8CC883}" type="datetimeFigureOut">
              <a:rPr lang="en-US" smtClean="0"/>
              <a:t>3/29/23</a:t>
            </a:fld>
            <a:endParaRPr lang="en-US"/>
          </a:p>
        </p:txBody>
      </p:sp>
      <p:sp>
        <p:nvSpPr>
          <p:cNvPr id="5" name="Footer Placeholder 4">
            <a:extLst>
              <a:ext uri="{FF2B5EF4-FFF2-40B4-BE49-F238E27FC236}">
                <a16:creationId xmlns:a16="http://schemas.microsoft.com/office/drawing/2014/main" id="{C633F6FB-6E7F-BBAE-19DC-0EB641BF0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8EB8-AD58-5E71-69F8-79E230B97D6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476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7CD0-B8CF-0F3D-92A1-D2C2F6BEF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B1B19-5154-9524-1233-BD8524F8B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7CC44-5CF3-DA73-043B-9991048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0DABE-97A2-6C6F-3BCD-7E9F1AA8C7A9}"/>
              </a:ext>
            </a:extLst>
          </p:cNvPr>
          <p:cNvSpPr>
            <a:spLocks noGrp="1"/>
          </p:cNvSpPr>
          <p:nvPr>
            <p:ph type="dt" sz="half" idx="10"/>
          </p:nvPr>
        </p:nvSpPr>
        <p:spPr/>
        <p:txBody>
          <a:bodyPr/>
          <a:lstStyle/>
          <a:p>
            <a:fld id="{3F9AFA87-1417-4992-ABD9-27C3BC8CC883}" type="datetimeFigureOut">
              <a:rPr lang="en-US" smtClean="0"/>
              <a:t>3/29/23</a:t>
            </a:fld>
            <a:endParaRPr lang="en-US" dirty="0"/>
          </a:p>
        </p:txBody>
      </p:sp>
      <p:sp>
        <p:nvSpPr>
          <p:cNvPr id="6" name="Footer Placeholder 5">
            <a:extLst>
              <a:ext uri="{FF2B5EF4-FFF2-40B4-BE49-F238E27FC236}">
                <a16:creationId xmlns:a16="http://schemas.microsoft.com/office/drawing/2014/main" id="{B6A3DB11-BF00-2E54-2F70-EEA6149A56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5D8A7A-BFF0-EA2A-15EE-21866AD2C9F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05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0B1-22DE-DB60-30BF-29EC3F43A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85E9-5086-B93F-FC3B-AF7BBCCDB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3806C-7236-29B1-C8BF-57B0CDA82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4A62D-AC3B-04BF-4B3C-209D9BD47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E3CE7C-22CA-E939-35D1-86A5BDC13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A10000-023E-D0FD-99FB-0A5FC865CE79}"/>
              </a:ext>
            </a:extLst>
          </p:cNvPr>
          <p:cNvSpPr>
            <a:spLocks noGrp="1"/>
          </p:cNvSpPr>
          <p:nvPr>
            <p:ph type="dt" sz="half" idx="10"/>
          </p:nvPr>
        </p:nvSpPr>
        <p:spPr/>
        <p:txBody>
          <a:bodyPr/>
          <a:lstStyle/>
          <a:p>
            <a:pPr algn="r"/>
            <a:fld id="{3F9AFA87-1417-4992-ABD9-27C3BC8CC883}" type="datetimeFigureOut">
              <a:rPr lang="en-US" smtClean="0"/>
              <a:pPr algn="r"/>
              <a:t>3/29/23</a:t>
            </a:fld>
            <a:endParaRPr lang="en-US" dirty="0"/>
          </a:p>
        </p:txBody>
      </p:sp>
      <p:sp>
        <p:nvSpPr>
          <p:cNvPr id="8" name="Footer Placeholder 7">
            <a:extLst>
              <a:ext uri="{FF2B5EF4-FFF2-40B4-BE49-F238E27FC236}">
                <a16:creationId xmlns:a16="http://schemas.microsoft.com/office/drawing/2014/main" id="{32CFDAF0-0ABD-31C6-DFC1-095C730984AD}"/>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13508140-E9D4-EBBD-FE75-FC98E8E1467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331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3885-619E-74A3-E3D3-54A950B8B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6316-4C6A-649C-B20F-0DD31AE242F9}"/>
              </a:ext>
            </a:extLst>
          </p:cNvPr>
          <p:cNvSpPr>
            <a:spLocks noGrp="1"/>
          </p:cNvSpPr>
          <p:nvPr>
            <p:ph type="dt" sz="half" idx="10"/>
          </p:nvPr>
        </p:nvSpPr>
        <p:spPr/>
        <p:txBody>
          <a:bodyPr/>
          <a:lstStyle/>
          <a:p>
            <a:fld id="{3F9AFA87-1417-4992-ABD9-27C3BC8CC883}" type="datetimeFigureOut">
              <a:rPr lang="en-US" smtClean="0"/>
              <a:t>3/29/23</a:t>
            </a:fld>
            <a:endParaRPr lang="en-US"/>
          </a:p>
        </p:txBody>
      </p:sp>
      <p:sp>
        <p:nvSpPr>
          <p:cNvPr id="4" name="Footer Placeholder 3">
            <a:extLst>
              <a:ext uri="{FF2B5EF4-FFF2-40B4-BE49-F238E27FC236}">
                <a16:creationId xmlns:a16="http://schemas.microsoft.com/office/drawing/2014/main" id="{7185AE71-E6E4-E207-6E86-91A394EDD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908EE-0DD3-EDB9-01CC-1D1970592A1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165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E5A0-C17B-7CDB-6E56-BF52EAFC7229}"/>
              </a:ext>
            </a:extLst>
          </p:cNvPr>
          <p:cNvSpPr>
            <a:spLocks noGrp="1"/>
          </p:cNvSpPr>
          <p:nvPr>
            <p:ph type="dt" sz="half" idx="10"/>
          </p:nvPr>
        </p:nvSpPr>
        <p:spPr/>
        <p:txBody>
          <a:bodyPr/>
          <a:lstStyle/>
          <a:p>
            <a:fld id="{3F9AFA87-1417-4992-ABD9-27C3BC8CC883}" type="datetimeFigureOut">
              <a:rPr lang="en-US" smtClean="0"/>
              <a:t>3/29/23</a:t>
            </a:fld>
            <a:endParaRPr lang="en-US"/>
          </a:p>
        </p:txBody>
      </p:sp>
      <p:sp>
        <p:nvSpPr>
          <p:cNvPr id="3" name="Footer Placeholder 2">
            <a:extLst>
              <a:ext uri="{FF2B5EF4-FFF2-40B4-BE49-F238E27FC236}">
                <a16:creationId xmlns:a16="http://schemas.microsoft.com/office/drawing/2014/main" id="{EE44578A-88B9-A8FF-70BA-B31928053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10DE96-AB3D-691C-956B-AB0C6E4CE1A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452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05AA-3E2E-2BA7-F826-36D18F144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81A4D-80BB-CEF0-2D63-E733719AA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ACE58-2BBF-734D-1F18-47F856A94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3EEB-E218-6079-884A-AFC20C9D2C22}"/>
              </a:ext>
            </a:extLst>
          </p:cNvPr>
          <p:cNvSpPr>
            <a:spLocks noGrp="1"/>
          </p:cNvSpPr>
          <p:nvPr>
            <p:ph type="dt" sz="half" idx="10"/>
          </p:nvPr>
        </p:nvSpPr>
        <p:spPr/>
        <p:txBody>
          <a:bodyPr/>
          <a:lstStyle/>
          <a:p>
            <a:fld id="{3F9AFA87-1417-4992-ABD9-27C3BC8CC883}" type="datetimeFigureOut">
              <a:rPr lang="en-US" smtClean="0"/>
              <a:t>3/29/23</a:t>
            </a:fld>
            <a:endParaRPr lang="en-US"/>
          </a:p>
        </p:txBody>
      </p:sp>
      <p:sp>
        <p:nvSpPr>
          <p:cNvPr id="6" name="Footer Placeholder 5">
            <a:extLst>
              <a:ext uri="{FF2B5EF4-FFF2-40B4-BE49-F238E27FC236}">
                <a16:creationId xmlns:a16="http://schemas.microsoft.com/office/drawing/2014/main" id="{220C5187-6B61-52A2-F2A8-A8E369CA0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C97FA-EBC3-CDAA-C1A3-B04E81480A5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34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CB84-3525-0086-6B20-68F1E93AA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1600-8B2A-A32D-24CC-E3F7821C0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CD441E-B284-DE7C-6B10-8E9E119D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8B2BE-0756-1B81-9A1A-8E5A944D2D2A}"/>
              </a:ext>
            </a:extLst>
          </p:cNvPr>
          <p:cNvSpPr>
            <a:spLocks noGrp="1"/>
          </p:cNvSpPr>
          <p:nvPr>
            <p:ph type="dt" sz="half" idx="10"/>
          </p:nvPr>
        </p:nvSpPr>
        <p:spPr/>
        <p:txBody>
          <a:bodyPr/>
          <a:lstStyle/>
          <a:p>
            <a:fld id="{3F9AFA87-1417-4992-ABD9-27C3BC8CC883}" type="datetimeFigureOut">
              <a:rPr lang="en-US" smtClean="0"/>
              <a:t>3/29/23</a:t>
            </a:fld>
            <a:endParaRPr lang="en-US"/>
          </a:p>
        </p:txBody>
      </p:sp>
      <p:sp>
        <p:nvSpPr>
          <p:cNvPr id="6" name="Footer Placeholder 5">
            <a:extLst>
              <a:ext uri="{FF2B5EF4-FFF2-40B4-BE49-F238E27FC236}">
                <a16:creationId xmlns:a16="http://schemas.microsoft.com/office/drawing/2014/main" id="{072D51B7-79CA-9ED3-CB00-3FA61C987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7449F-4B76-5209-B441-F30DC6C8339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552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16BC9-EB24-62BC-BC86-D56124E82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0BB6F-28EC-D344-B1BC-3DBE8591A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FB6B7-D905-B752-F5D1-93FA98FF7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3/29/23</a:t>
            </a:fld>
            <a:endParaRPr lang="en-US" dirty="0"/>
          </a:p>
        </p:txBody>
      </p:sp>
      <p:sp>
        <p:nvSpPr>
          <p:cNvPr id="5" name="Footer Placeholder 4">
            <a:extLst>
              <a:ext uri="{FF2B5EF4-FFF2-40B4-BE49-F238E27FC236}">
                <a16:creationId xmlns:a16="http://schemas.microsoft.com/office/drawing/2014/main" id="{19B2BDCA-FAC8-4F63-248B-AF8924B1C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05E4CF3-4E69-7DDC-3953-A0370C20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754661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726E-DEBA-04C2-69D8-CFBD2E47524C}"/>
              </a:ext>
            </a:extLst>
          </p:cNvPr>
          <p:cNvSpPr>
            <a:spLocks noGrp="1"/>
          </p:cNvSpPr>
          <p:nvPr>
            <p:ph type="ctrTitle"/>
          </p:nvPr>
        </p:nvSpPr>
        <p:spPr>
          <a:xfrm>
            <a:off x="762000" y="743804"/>
            <a:ext cx="4692869" cy="3793482"/>
          </a:xfrm>
        </p:spPr>
        <p:txBody>
          <a:bodyPr anchor="ctr">
            <a:normAutofit/>
          </a:bodyPr>
          <a:lstStyle/>
          <a:p>
            <a:pPr algn="l"/>
            <a:r>
              <a:rPr lang="en-US" sz="3000" b="1" dirty="0"/>
              <a:t>Introduction to </a:t>
            </a:r>
            <a:br>
              <a:rPr lang="en-US" sz="3000" b="1" dirty="0"/>
            </a:br>
            <a:r>
              <a:rPr lang="en-US" sz="3000" b="1" dirty="0"/>
              <a:t>Natural Language Processing</a:t>
            </a:r>
          </a:p>
        </p:txBody>
      </p:sp>
      <p:sp>
        <p:nvSpPr>
          <p:cNvPr id="3" name="Subtitle 2">
            <a:extLst>
              <a:ext uri="{FF2B5EF4-FFF2-40B4-BE49-F238E27FC236}">
                <a16:creationId xmlns:a16="http://schemas.microsoft.com/office/drawing/2014/main" id="{9A82692B-40B0-9DB2-02C0-9526E52304C3}"/>
              </a:ext>
            </a:extLst>
          </p:cNvPr>
          <p:cNvSpPr>
            <a:spLocks noGrp="1"/>
          </p:cNvSpPr>
          <p:nvPr>
            <p:ph type="subTitle" idx="1"/>
          </p:nvPr>
        </p:nvSpPr>
        <p:spPr>
          <a:xfrm>
            <a:off x="762000" y="4691564"/>
            <a:ext cx="4102609" cy="1422631"/>
          </a:xfrm>
        </p:spPr>
        <p:txBody>
          <a:bodyPr>
            <a:normAutofit/>
          </a:bodyPr>
          <a:lstStyle/>
          <a:p>
            <a:pPr algn="l"/>
            <a:r>
              <a:rPr lang="en-US" dirty="0"/>
              <a:t>BUS 243 F: Spring 2023</a:t>
            </a:r>
          </a:p>
          <a:p>
            <a:pPr algn="l"/>
            <a:r>
              <a:rPr lang="en-US" dirty="0" err="1"/>
              <a:t>Yeabin</a:t>
            </a:r>
            <a:r>
              <a:rPr lang="en-US" dirty="0"/>
              <a:t> Moon</a:t>
            </a:r>
          </a:p>
          <a:p>
            <a:pPr algn="l"/>
            <a:r>
              <a:rPr lang="en-US" dirty="0"/>
              <a:t>Lecture 3</a:t>
            </a:r>
          </a:p>
        </p:txBody>
      </p:sp>
      <p:pic>
        <p:nvPicPr>
          <p:cNvPr id="4" name="Picture 3" descr="Triangular abstract background">
            <a:extLst>
              <a:ext uri="{FF2B5EF4-FFF2-40B4-BE49-F238E27FC236}">
                <a16:creationId xmlns:a16="http://schemas.microsoft.com/office/drawing/2014/main" id="{618E3BCE-AC9F-B895-35E7-26EFFA6BAE5F}"/>
              </a:ext>
            </a:extLst>
          </p:cNvPr>
          <p:cNvPicPr>
            <a:picLocks noChangeAspect="1"/>
          </p:cNvPicPr>
          <p:nvPr/>
        </p:nvPicPr>
        <p:blipFill rotWithShape="1">
          <a:blip r:embed="rId2"/>
          <a:srcRect l="9863" r="23534" b="-1"/>
          <a:stretch/>
        </p:blipFill>
        <p:spPr>
          <a:xfrm>
            <a:off x="6495393" y="10"/>
            <a:ext cx="5696607" cy="6857990"/>
          </a:xfrm>
          <a:prstGeom prst="rect">
            <a:avLst/>
          </a:prstGeom>
        </p:spPr>
      </p:pic>
    </p:spTree>
    <p:extLst>
      <p:ext uri="{BB962C8B-B14F-4D97-AF65-F5344CB8AC3E}">
        <p14:creationId xmlns:p14="http://schemas.microsoft.com/office/powerpoint/2010/main" val="39290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8ED0-5BF7-FAD9-4F6B-3AA912AABEAF}"/>
              </a:ext>
            </a:extLst>
          </p:cNvPr>
          <p:cNvSpPr>
            <a:spLocks noGrp="1"/>
          </p:cNvSpPr>
          <p:nvPr>
            <p:ph type="title"/>
          </p:nvPr>
        </p:nvSpPr>
        <p:spPr/>
        <p:txBody>
          <a:bodyPr>
            <a:normAutofit/>
          </a:bodyPr>
          <a:lstStyle/>
          <a:p>
            <a:r>
              <a:rPr lang="en-US" sz="4000" b="1" dirty="0"/>
              <a:t>Vector spaces</a:t>
            </a:r>
          </a:p>
        </p:txBody>
      </p:sp>
      <p:sp>
        <p:nvSpPr>
          <p:cNvPr id="3" name="Content Placeholder 2">
            <a:extLst>
              <a:ext uri="{FF2B5EF4-FFF2-40B4-BE49-F238E27FC236}">
                <a16:creationId xmlns:a16="http://schemas.microsoft.com/office/drawing/2014/main" id="{34BA1869-F76B-98FE-2D8D-A74A2EE9F532}"/>
              </a:ext>
            </a:extLst>
          </p:cNvPr>
          <p:cNvSpPr>
            <a:spLocks noGrp="1"/>
          </p:cNvSpPr>
          <p:nvPr>
            <p:ph idx="1"/>
          </p:nvPr>
        </p:nvSpPr>
        <p:spPr/>
        <p:txBody>
          <a:bodyPr>
            <a:normAutofit fontScale="92500"/>
          </a:bodyPr>
          <a:lstStyle/>
          <a:p>
            <a:pPr>
              <a:lnSpc>
                <a:spcPct val="150000"/>
              </a:lnSpc>
            </a:pPr>
            <a:r>
              <a:rPr lang="en-US" dirty="0"/>
              <a:t>Vectors are the primary building blocks of linear algebra, or vector algebra</a:t>
            </a:r>
          </a:p>
          <a:p>
            <a:pPr lvl="1">
              <a:lnSpc>
                <a:spcPct val="150000"/>
              </a:lnSpc>
            </a:pPr>
            <a:r>
              <a:rPr lang="en-US" dirty="0"/>
              <a:t>Python Tuples</a:t>
            </a:r>
          </a:p>
          <a:p>
            <a:pPr lvl="1">
              <a:lnSpc>
                <a:spcPct val="150000"/>
              </a:lnSpc>
            </a:pPr>
            <a:r>
              <a:rPr lang="en-US" dirty="0"/>
              <a:t>A tuple is a collection which is ordered and unchangeable</a:t>
            </a:r>
          </a:p>
          <a:p>
            <a:pPr>
              <a:lnSpc>
                <a:spcPct val="150000"/>
              </a:lnSpc>
            </a:pPr>
            <a:r>
              <a:rPr lang="en-US" dirty="0"/>
              <a:t>Order means there is a particular direction of a vector and possible to measure the distance between vectors</a:t>
            </a:r>
          </a:p>
          <a:p>
            <a:pPr>
              <a:lnSpc>
                <a:spcPct val="150000"/>
              </a:lnSpc>
            </a:pPr>
            <a:r>
              <a:rPr lang="en-US" dirty="0"/>
              <a:t>What’s the meaning of dimensionality?</a:t>
            </a:r>
          </a:p>
        </p:txBody>
      </p:sp>
    </p:spTree>
    <p:extLst>
      <p:ext uri="{BB962C8B-B14F-4D97-AF65-F5344CB8AC3E}">
        <p14:creationId xmlns:p14="http://schemas.microsoft.com/office/powerpoint/2010/main" val="212514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F520-2485-8B2E-92C5-FA25812B3CBC}"/>
              </a:ext>
            </a:extLst>
          </p:cNvPr>
          <p:cNvSpPr>
            <a:spLocks noGrp="1"/>
          </p:cNvSpPr>
          <p:nvPr>
            <p:ph type="title"/>
          </p:nvPr>
        </p:nvSpPr>
        <p:spPr/>
        <p:txBody>
          <a:bodyPr>
            <a:normAutofit/>
          </a:bodyPr>
          <a:lstStyle/>
          <a:p>
            <a:r>
              <a:rPr lang="en-US" sz="4000" b="1" dirty="0"/>
              <a:t>What can we tell about the following 3 </a:t>
            </a:r>
            <a:r>
              <a:rPr lang="en-US" sz="4000" b="1" dirty="0" err="1"/>
              <a:t>vecs</a:t>
            </a:r>
            <a:r>
              <a:rPr lang="en-US" sz="4000" b="1" dirty="0"/>
              <a:t>?</a:t>
            </a:r>
          </a:p>
        </p:txBody>
      </p:sp>
      <p:pic>
        <p:nvPicPr>
          <p:cNvPr id="1026" name="Picture 2">
            <a:extLst>
              <a:ext uri="{FF2B5EF4-FFF2-40B4-BE49-F238E27FC236}">
                <a16:creationId xmlns:a16="http://schemas.microsoft.com/office/drawing/2014/main" id="{994B2EF3-BDE9-508D-4F42-EC9B4A0190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7321" y="1825625"/>
            <a:ext cx="53573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13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A15F-263A-E574-790E-8F332C51CBC0}"/>
              </a:ext>
            </a:extLst>
          </p:cNvPr>
          <p:cNvSpPr>
            <a:spLocks noGrp="1"/>
          </p:cNvSpPr>
          <p:nvPr>
            <p:ph type="title"/>
          </p:nvPr>
        </p:nvSpPr>
        <p:spPr/>
        <p:txBody>
          <a:bodyPr>
            <a:normAutofit/>
          </a:bodyPr>
          <a:lstStyle/>
          <a:p>
            <a:r>
              <a:rPr lang="en-US" sz="4000" b="1" dirty="0"/>
              <a:t>Dimensionality</a:t>
            </a:r>
          </a:p>
        </p:txBody>
      </p:sp>
      <p:sp>
        <p:nvSpPr>
          <p:cNvPr id="3" name="Content Placeholder 2">
            <a:extLst>
              <a:ext uri="{FF2B5EF4-FFF2-40B4-BE49-F238E27FC236}">
                <a16:creationId xmlns:a16="http://schemas.microsoft.com/office/drawing/2014/main" id="{F2DCF7E2-B0A8-CB47-27BF-9B1D0D4ED3C9}"/>
              </a:ext>
            </a:extLst>
          </p:cNvPr>
          <p:cNvSpPr>
            <a:spLocks noGrp="1"/>
          </p:cNvSpPr>
          <p:nvPr>
            <p:ph idx="1"/>
          </p:nvPr>
        </p:nvSpPr>
        <p:spPr/>
        <p:txBody>
          <a:bodyPr/>
          <a:lstStyle/>
          <a:p>
            <a:r>
              <a:rPr lang="en-US" dirty="0"/>
              <a:t>More dimensionality means more information</a:t>
            </a:r>
          </a:p>
          <a:p>
            <a:r>
              <a:rPr lang="en-US" dirty="0"/>
              <a:t>The linear algebra all works out the same!</a:t>
            </a:r>
          </a:p>
          <a:p>
            <a:r>
              <a:rPr lang="en-US" dirty="0"/>
              <a:t>You might need more computing power as the dimensionality grows</a:t>
            </a:r>
          </a:p>
          <a:p>
            <a:pPr lvl="1"/>
            <a:r>
              <a:rPr lang="en-US" dirty="0"/>
              <a:t>Curse of dimensionality issues</a:t>
            </a:r>
          </a:p>
          <a:p>
            <a:r>
              <a:rPr lang="en-US" dirty="0"/>
              <a:t>For a natural language document vector space, the dimensionality of your vector space is the count of the number of distinct words that appear in the entire corpus</a:t>
            </a:r>
          </a:p>
          <a:p>
            <a:r>
              <a:rPr lang="en-US" dirty="0"/>
              <a:t>You can then describe each document within this </a:t>
            </a:r>
            <a:r>
              <a:rPr lang="en-US" i="1" dirty="0"/>
              <a:t>K</a:t>
            </a:r>
            <a:r>
              <a:rPr lang="en-US" dirty="0"/>
              <a:t>-dimensional vector space by a </a:t>
            </a:r>
            <a:r>
              <a:rPr lang="en-US" i="1" dirty="0"/>
              <a:t>K</a:t>
            </a:r>
            <a:r>
              <a:rPr lang="en-US" dirty="0"/>
              <a:t>-dimensional vector</a:t>
            </a:r>
          </a:p>
        </p:txBody>
      </p:sp>
    </p:spTree>
    <p:extLst>
      <p:ext uri="{BB962C8B-B14F-4D97-AF65-F5344CB8AC3E}">
        <p14:creationId xmlns:p14="http://schemas.microsoft.com/office/powerpoint/2010/main" val="412472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1806-BD3F-2216-67F8-9148E2999FAF}"/>
              </a:ext>
            </a:extLst>
          </p:cNvPr>
          <p:cNvSpPr>
            <a:spLocks noGrp="1"/>
          </p:cNvSpPr>
          <p:nvPr>
            <p:ph type="title"/>
          </p:nvPr>
        </p:nvSpPr>
        <p:spPr/>
        <p:txBody>
          <a:bodyPr>
            <a:normAutofit/>
          </a:bodyPr>
          <a:lstStyle/>
          <a:p>
            <a:r>
              <a:rPr lang="en-US" sz="4000" b="1" dirty="0"/>
              <a:t>Vector algebra</a:t>
            </a:r>
          </a:p>
        </p:txBody>
      </p:sp>
      <p:sp>
        <p:nvSpPr>
          <p:cNvPr id="3" name="Content Placeholder 2">
            <a:extLst>
              <a:ext uri="{FF2B5EF4-FFF2-40B4-BE49-F238E27FC236}">
                <a16:creationId xmlns:a16="http://schemas.microsoft.com/office/drawing/2014/main" id="{FCFAC9C1-71C3-85FC-F40E-5097547D927E}"/>
              </a:ext>
            </a:extLst>
          </p:cNvPr>
          <p:cNvSpPr>
            <a:spLocks noGrp="1"/>
          </p:cNvSpPr>
          <p:nvPr>
            <p:ph idx="1"/>
          </p:nvPr>
        </p:nvSpPr>
        <p:spPr/>
        <p:txBody>
          <a:bodyPr/>
          <a:lstStyle/>
          <a:p>
            <a:r>
              <a:rPr lang="en-US" dirty="0"/>
              <a:t>Now that you have a representation of each document and know they share a common space, you have a path to compare them</a:t>
            </a:r>
          </a:p>
          <a:p>
            <a:endParaRPr lang="en-US" dirty="0"/>
          </a:p>
        </p:txBody>
      </p:sp>
      <p:pic>
        <p:nvPicPr>
          <p:cNvPr id="2050" name="Picture 2">
            <a:extLst>
              <a:ext uri="{FF2B5EF4-FFF2-40B4-BE49-F238E27FC236}">
                <a16:creationId xmlns:a16="http://schemas.microsoft.com/office/drawing/2014/main" id="{36CF495C-B2EC-83A2-4266-769E3FE19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0" y="2597150"/>
            <a:ext cx="4633621"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36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AA65-34D8-D582-3852-1DF657AAD4F6}"/>
              </a:ext>
            </a:extLst>
          </p:cNvPr>
          <p:cNvSpPr>
            <a:spLocks noGrp="1"/>
          </p:cNvSpPr>
          <p:nvPr>
            <p:ph type="title"/>
          </p:nvPr>
        </p:nvSpPr>
        <p:spPr/>
        <p:txBody>
          <a:bodyPr>
            <a:normAutofit/>
          </a:bodyPr>
          <a:lstStyle/>
          <a:p>
            <a:r>
              <a:rPr lang="en-US" sz="4000" b="1" dirty="0"/>
              <a:t>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199D3D-A456-07B5-6FB9-F1FE6C37DA9D}"/>
                  </a:ext>
                </a:extLst>
              </p:cNvPr>
              <p:cNvSpPr>
                <a:spLocks noGrp="1"/>
              </p:cNvSpPr>
              <p:nvPr>
                <p:ph idx="1"/>
              </p:nvPr>
            </p:nvSpPr>
            <p:spPr/>
            <p:txBody>
              <a:bodyPr/>
              <a:lstStyle/>
              <a:p>
                <a:r>
                  <a:rPr lang="en-US" dirty="0"/>
                  <a:t>Two vectors are </a:t>
                </a:r>
                <a:r>
                  <a:rPr lang="en-US" i="1" dirty="0"/>
                  <a:t>similar</a:t>
                </a:r>
                <a:r>
                  <a:rPr lang="en-US" dirty="0"/>
                  <a:t> if they share similar direction</a:t>
                </a:r>
              </a:p>
              <a:p>
                <a:pPr lvl="1"/>
                <a:r>
                  <a:rPr lang="en-US" dirty="0"/>
                  <a:t>What’s the meaning of longer vector?</a:t>
                </a:r>
              </a:p>
              <a:p>
                <a:r>
                  <a:rPr lang="en-US" dirty="0"/>
                  <a:t>You’d like your estimate of document similarity to find use of the same words about the same number of times in similar proportions</a:t>
                </a:r>
              </a:p>
              <a:p>
                <a:r>
                  <a:rPr lang="en-US" dirty="0"/>
                  <a:t>This accurate estimate would give you confidence that the documents they represent are probably talking about similar things</a:t>
                </a:r>
              </a:p>
              <a:p>
                <a:pPr lvl="1"/>
                <a:r>
                  <a:rPr lang="en-US" dirty="0"/>
                  <a:t>You’re right. Keep your doubt aside for now</a:t>
                </a:r>
              </a:p>
              <a:p>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a14:m>
                <a:endParaRPr lang="en-US" dirty="0"/>
              </a:p>
            </p:txBody>
          </p:sp>
        </mc:Choice>
        <mc:Fallback xmlns="">
          <p:sp>
            <p:nvSpPr>
              <p:cNvPr id="3" name="Content Placeholder 2">
                <a:extLst>
                  <a:ext uri="{FF2B5EF4-FFF2-40B4-BE49-F238E27FC236}">
                    <a16:creationId xmlns:a16="http://schemas.microsoft.com/office/drawing/2014/main" id="{24199D3D-A456-07B5-6FB9-F1FE6C37DA9D}"/>
                  </a:ext>
                </a:extLst>
              </p:cNvPr>
              <p:cNvSpPr>
                <a:spLocks noGrp="1" noRot="1" noChangeAspect="1" noMove="1" noResize="1" noEditPoints="1" noAdjustHandles="1" noChangeArrowheads="1" noChangeShapeType="1" noTextEdit="1"/>
              </p:cNvSpPr>
              <p:nvPr>
                <p:ph idx="1"/>
              </p:nvPr>
            </p:nvSpPr>
            <p:spPr>
              <a:blipFill>
                <a:blip r:embed="rId2"/>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411608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7AFE-C5C1-1C2B-89CC-DC22DCD9653E}"/>
              </a:ext>
            </a:extLst>
          </p:cNvPr>
          <p:cNvSpPr>
            <a:spLocks noGrp="1"/>
          </p:cNvSpPr>
          <p:nvPr>
            <p:ph type="title"/>
          </p:nvPr>
        </p:nvSpPr>
        <p:spPr/>
        <p:txBody>
          <a:bodyPr>
            <a:normAutofit/>
          </a:bodyPr>
          <a:lstStyle/>
          <a:p>
            <a:r>
              <a:rPr lang="en-US" sz="4000" b="1" dirty="0"/>
              <a:t>Cosine Similarity</a:t>
            </a:r>
          </a:p>
        </p:txBody>
      </p:sp>
      <p:pic>
        <p:nvPicPr>
          <p:cNvPr id="3074" name="Picture 2">
            <a:extLst>
              <a:ext uri="{FF2B5EF4-FFF2-40B4-BE49-F238E27FC236}">
                <a16:creationId xmlns:a16="http://schemas.microsoft.com/office/drawing/2014/main" id="{2D572820-B66E-0929-BC17-ED48BE871C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7139" y="1825625"/>
            <a:ext cx="54177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97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4BAA-BDCC-2659-A0ED-75D4709D528D}"/>
              </a:ext>
            </a:extLst>
          </p:cNvPr>
          <p:cNvSpPr>
            <a:spLocks noGrp="1"/>
          </p:cNvSpPr>
          <p:nvPr>
            <p:ph type="title"/>
          </p:nvPr>
        </p:nvSpPr>
        <p:spPr/>
        <p:txBody>
          <a:bodyPr>
            <a:normAutofit/>
          </a:bodyPr>
          <a:lstStyle/>
          <a:p>
            <a:r>
              <a:rPr lang="en-US" sz="4000" b="1" dirty="0"/>
              <a:t>Cosine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1BD4AD-D66D-BCE5-FC7C-80C16F0231B5}"/>
                  </a:ext>
                </a:extLst>
              </p:cNvPr>
              <p:cNvSpPr>
                <a:spLocks noGrp="1"/>
              </p:cNvSpPr>
              <p:nvPr>
                <p:ph idx="1"/>
              </p:nvPr>
            </p:nvSpPr>
            <p:spPr/>
            <p:txBody>
              <a:bodyPr>
                <a:normAutofit lnSpcReduction="10000"/>
              </a:bodyPr>
              <a:lstStyle/>
              <a:p>
                <a:pPr>
                  <a:lnSpc>
                    <a:spcPct val="100000"/>
                  </a:lnSpc>
                </a:pPr>
                <a:r>
                  <a:rPr lang="en-US" dirty="0"/>
                  <a:t>The range of cosine values is between -1 and 1</a:t>
                </a:r>
              </a:p>
              <a:p>
                <a:pPr lvl="1">
                  <a:lnSpc>
                    <a:spcPct val="100000"/>
                  </a:lnSpc>
                </a:pPr>
                <a:r>
                  <a:rPr lang="en-US" dirty="0"/>
                  <a:t>It’s the cosine of the angle between these two vectors</a:t>
                </a:r>
              </a:p>
              <a:p>
                <a:pPr lvl="1">
                  <a:lnSpc>
                    <a:spcPct val="100000"/>
                  </a:lnSpc>
                </a:pPr>
                <a:r>
                  <a:rPr lang="en-US" dirty="0"/>
                  <a:t>It gives you a value for how much the vectors point in the same direction</a:t>
                </a:r>
              </a:p>
              <a:p>
                <a:pPr>
                  <a:lnSpc>
                    <a:spcPct val="100000"/>
                  </a:lnSpc>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=1</m:t>
                    </m:r>
                  </m:oMath>
                </a14:m>
                <a:r>
                  <a:rPr lang="en-US" dirty="0"/>
                  <a:t> represents the documents are using similar words in similar proportion</a:t>
                </a:r>
              </a:p>
              <a:p>
                <a:pPr lvl="1">
                  <a:lnSpc>
                    <a:spcPct val="100000"/>
                  </a:lnSpc>
                </a:pPr>
                <a:r>
                  <a:rPr lang="en-US" dirty="0"/>
                  <a:t>The documents whose document vectors are close to each other are likely talking about the same thing</a:t>
                </a:r>
              </a:p>
              <a:p>
                <a:pPr>
                  <a:lnSpc>
                    <a:spcPct val="100000"/>
                  </a:lnSpc>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=0</m:t>
                    </m:r>
                  </m:oMath>
                </a14:m>
                <a:r>
                  <a:rPr lang="en-US" dirty="0"/>
                  <a:t> represents two vectors that share no components</a:t>
                </a:r>
              </a:p>
              <a:p>
                <a:pPr lvl="1">
                  <a:lnSpc>
                    <a:spcPct val="100000"/>
                  </a:lnSpc>
                </a:pPr>
                <a:r>
                  <a:rPr lang="en-US" dirty="0"/>
                  <a:t>For NLP TF vectors, this situation occurs only if the two documents share no words in common</a:t>
                </a:r>
              </a:p>
            </p:txBody>
          </p:sp>
        </mc:Choice>
        <mc:Fallback xmlns="">
          <p:sp>
            <p:nvSpPr>
              <p:cNvPr id="3" name="Content Placeholder 2">
                <a:extLst>
                  <a:ext uri="{FF2B5EF4-FFF2-40B4-BE49-F238E27FC236}">
                    <a16:creationId xmlns:a16="http://schemas.microsoft.com/office/drawing/2014/main" id="{561BD4AD-D66D-BCE5-FC7C-80C16F0231B5}"/>
                  </a:ext>
                </a:extLst>
              </p:cNvPr>
              <p:cNvSpPr>
                <a:spLocks noGrp="1" noRot="1" noChangeAspect="1" noMove="1" noResize="1" noEditPoints="1" noAdjustHandles="1" noChangeArrowheads="1" noChangeShapeType="1" noTextEdit="1"/>
              </p:cNvSpPr>
              <p:nvPr>
                <p:ph idx="1"/>
              </p:nvPr>
            </p:nvSpPr>
            <p:spPr>
              <a:blipFill>
                <a:blip r:embed="rId2"/>
                <a:stretch>
                  <a:fillRect l="-1086" t="-2326" r="-1809"/>
                </a:stretch>
              </a:blipFill>
            </p:spPr>
            <p:txBody>
              <a:bodyPr/>
              <a:lstStyle/>
              <a:p>
                <a:r>
                  <a:rPr lang="en-US">
                    <a:noFill/>
                  </a:rPr>
                  <a:t> </a:t>
                </a:r>
              </a:p>
            </p:txBody>
          </p:sp>
        </mc:Fallback>
      </mc:AlternateContent>
    </p:spTree>
    <p:extLst>
      <p:ext uri="{BB962C8B-B14F-4D97-AF65-F5344CB8AC3E}">
        <p14:creationId xmlns:p14="http://schemas.microsoft.com/office/powerpoint/2010/main" val="3738653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5547-6D95-5B35-72B1-E0795808DE30}"/>
              </a:ext>
            </a:extLst>
          </p:cNvPr>
          <p:cNvSpPr>
            <a:spLocks noGrp="1"/>
          </p:cNvSpPr>
          <p:nvPr>
            <p:ph type="title"/>
          </p:nvPr>
        </p:nvSpPr>
        <p:spPr/>
        <p:txBody>
          <a:bodyPr>
            <a:normAutofit/>
          </a:bodyPr>
          <a:lstStyle/>
          <a:p>
            <a:r>
              <a:rPr lang="en-US" sz="4000" b="1" dirty="0"/>
              <a:t>Assumptions?</a:t>
            </a:r>
          </a:p>
        </p:txBody>
      </p:sp>
      <p:sp>
        <p:nvSpPr>
          <p:cNvPr id="3" name="Content Placeholder 2">
            <a:extLst>
              <a:ext uri="{FF2B5EF4-FFF2-40B4-BE49-F238E27FC236}">
                <a16:creationId xmlns:a16="http://schemas.microsoft.com/office/drawing/2014/main" id="{D6D8753D-949A-4C9D-0B1C-613F0D01270D}"/>
              </a:ext>
            </a:extLst>
          </p:cNvPr>
          <p:cNvSpPr>
            <a:spLocks noGrp="1"/>
          </p:cNvSpPr>
          <p:nvPr>
            <p:ph idx="1"/>
          </p:nvPr>
        </p:nvSpPr>
        <p:spPr/>
        <p:txBody>
          <a:bodyPr>
            <a:normAutofit fontScale="92500"/>
          </a:bodyPr>
          <a:lstStyle/>
          <a:p>
            <a:pPr>
              <a:lnSpc>
                <a:spcPct val="150000"/>
              </a:lnSpc>
            </a:pPr>
            <a:r>
              <a:rPr lang="en-US" dirty="0"/>
              <a:t>What do we need to assume to conclude the meaning of cosine values?</a:t>
            </a:r>
          </a:p>
          <a:p>
            <a:pPr lvl="1">
              <a:lnSpc>
                <a:spcPct val="150000"/>
              </a:lnSpc>
            </a:pPr>
            <a:r>
              <a:rPr lang="en-US" dirty="0"/>
              <a:t>They just use either completely same (different) words</a:t>
            </a:r>
          </a:p>
          <a:p>
            <a:pPr lvl="1">
              <a:lnSpc>
                <a:spcPct val="150000"/>
              </a:lnSpc>
            </a:pPr>
            <a:r>
              <a:rPr lang="en-US" dirty="0"/>
              <a:t>What about synonyms and antonyms?</a:t>
            </a:r>
          </a:p>
          <a:p>
            <a:pPr lvl="1">
              <a:lnSpc>
                <a:spcPct val="150000"/>
              </a:lnSpc>
            </a:pPr>
            <a:r>
              <a:rPr lang="en-US" dirty="0"/>
              <a:t>Hard to infer semantics or meanings in general</a:t>
            </a:r>
          </a:p>
          <a:p>
            <a:pPr>
              <a:lnSpc>
                <a:spcPct val="150000"/>
              </a:lnSpc>
            </a:pPr>
            <a:r>
              <a:rPr lang="en-US" dirty="0"/>
              <a:t>A cosine similarity of -1 represents two vectors that are anti-similar, completely opposite</a:t>
            </a:r>
          </a:p>
          <a:p>
            <a:pPr lvl="1">
              <a:lnSpc>
                <a:spcPct val="150000"/>
              </a:lnSpc>
            </a:pPr>
            <a:r>
              <a:rPr lang="en-US" dirty="0"/>
              <a:t>Impossible for TF since every component should be non-negative values</a:t>
            </a:r>
          </a:p>
        </p:txBody>
      </p:sp>
    </p:spTree>
    <p:extLst>
      <p:ext uri="{BB962C8B-B14F-4D97-AF65-F5344CB8AC3E}">
        <p14:creationId xmlns:p14="http://schemas.microsoft.com/office/powerpoint/2010/main" val="101722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6569-A7F2-3DFF-172D-01BEAFD324C0}"/>
              </a:ext>
            </a:extLst>
          </p:cNvPr>
          <p:cNvSpPr>
            <a:spLocks noGrp="1"/>
          </p:cNvSpPr>
          <p:nvPr>
            <p:ph type="title"/>
          </p:nvPr>
        </p:nvSpPr>
        <p:spPr/>
        <p:txBody>
          <a:bodyPr>
            <a:normAutofit/>
          </a:bodyPr>
          <a:lstStyle/>
          <a:p>
            <a:r>
              <a:rPr lang="en-US" sz="4000" b="1" dirty="0" err="1"/>
              <a:t>Zipf’s</a:t>
            </a:r>
            <a:r>
              <a:rPr lang="en-US" sz="4000" b="1" dirty="0"/>
              <a:t> Law</a:t>
            </a:r>
          </a:p>
        </p:txBody>
      </p:sp>
      <p:sp>
        <p:nvSpPr>
          <p:cNvPr id="3" name="Content Placeholder 2">
            <a:extLst>
              <a:ext uri="{FF2B5EF4-FFF2-40B4-BE49-F238E27FC236}">
                <a16:creationId xmlns:a16="http://schemas.microsoft.com/office/drawing/2014/main" id="{DF2DA8AF-72E3-6F91-6EC4-0DF1F7BEE080}"/>
              </a:ext>
            </a:extLst>
          </p:cNvPr>
          <p:cNvSpPr>
            <a:spLocks noGrp="1"/>
          </p:cNvSpPr>
          <p:nvPr>
            <p:ph idx="1"/>
          </p:nvPr>
        </p:nvSpPr>
        <p:spPr/>
        <p:txBody>
          <a:bodyPr>
            <a:normAutofit lnSpcReduction="10000"/>
          </a:bodyPr>
          <a:lstStyle/>
          <a:p>
            <a:pPr marL="0" indent="0">
              <a:lnSpc>
                <a:spcPct val="150000"/>
              </a:lnSpc>
              <a:buNone/>
            </a:pPr>
            <a:r>
              <a:rPr lang="en-US" dirty="0"/>
              <a:t>… </a:t>
            </a:r>
            <a:r>
              <a:rPr lang="en-US" i="1" dirty="0"/>
              <a:t>the frequency of occurrence of any given word in a language is inversely proportional to its rank in the frequency table. In other words, the most frequently occurring word in a language (such as "the" in English) will occur approximately twice as often as the second most frequent word (such as "of"), three times as often as the third most frequent word, and so on</a:t>
            </a:r>
            <a:r>
              <a:rPr lang="en-US" dirty="0"/>
              <a:t>…</a:t>
            </a:r>
          </a:p>
          <a:p>
            <a:pPr marL="0" indent="0">
              <a:lnSpc>
                <a:spcPct val="150000"/>
              </a:lnSpc>
              <a:buNone/>
            </a:pPr>
            <a:r>
              <a:rPr lang="en-US" dirty="0"/>
              <a:t>									</a:t>
            </a:r>
            <a:r>
              <a:rPr lang="en-US" dirty="0" err="1"/>
              <a:t>ChatGPT</a:t>
            </a:r>
            <a:endParaRPr lang="en-US" dirty="0"/>
          </a:p>
        </p:txBody>
      </p:sp>
    </p:spTree>
    <p:extLst>
      <p:ext uri="{BB962C8B-B14F-4D97-AF65-F5344CB8AC3E}">
        <p14:creationId xmlns:p14="http://schemas.microsoft.com/office/powerpoint/2010/main" val="1183822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602C-7C6A-863B-46E1-5D7440261A2C}"/>
              </a:ext>
            </a:extLst>
          </p:cNvPr>
          <p:cNvSpPr>
            <a:spLocks noGrp="1"/>
          </p:cNvSpPr>
          <p:nvPr>
            <p:ph type="title"/>
          </p:nvPr>
        </p:nvSpPr>
        <p:spPr/>
        <p:txBody>
          <a:bodyPr>
            <a:normAutofit/>
          </a:bodyPr>
          <a:lstStyle/>
          <a:p>
            <a:r>
              <a:rPr lang="en-US" sz="4000" b="1" dirty="0"/>
              <a:t>Application</a:t>
            </a:r>
          </a:p>
        </p:txBody>
      </p:sp>
      <p:sp>
        <p:nvSpPr>
          <p:cNvPr id="3" name="Content Placeholder 2">
            <a:extLst>
              <a:ext uri="{FF2B5EF4-FFF2-40B4-BE49-F238E27FC236}">
                <a16:creationId xmlns:a16="http://schemas.microsoft.com/office/drawing/2014/main" id="{3069E043-AC8E-C82F-859B-8FD96E5CBB77}"/>
              </a:ext>
            </a:extLst>
          </p:cNvPr>
          <p:cNvSpPr>
            <a:spLocks noGrp="1"/>
          </p:cNvSpPr>
          <p:nvPr>
            <p:ph idx="1"/>
          </p:nvPr>
        </p:nvSpPr>
        <p:spPr/>
        <p:txBody>
          <a:bodyPr/>
          <a:lstStyle/>
          <a:p>
            <a:pPr>
              <a:lnSpc>
                <a:spcPct val="150000"/>
              </a:lnSpc>
            </a:pPr>
            <a:r>
              <a:rPr lang="en-US" i="1" dirty="0"/>
              <a:t>Inverse proportionality</a:t>
            </a:r>
            <a:r>
              <a:rPr lang="en-US" dirty="0"/>
              <a:t> refers to a situation where an item in a ranked list will appear with a frequency tied explicitly to its rank in the list</a:t>
            </a:r>
          </a:p>
          <a:p>
            <a:pPr lvl="1">
              <a:lnSpc>
                <a:spcPct val="150000"/>
              </a:lnSpc>
            </a:pPr>
            <a:r>
              <a:rPr lang="en-US" dirty="0"/>
              <a:t>If you see any outliers that don’t fall along a straight line in a log-log plot, it may be worth investigating</a:t>
            </a:r>
          </a:p>
          <a:p>
            <a:pPr>
              <a:lnSpc>
                <a:spcPct val="150000"/>
              </a:lnSpc>
            </a:pPr>
            <a:r>
              <a:rPr lang="en-US" dirty="0"/>
              <a:t>Let’s take look the code on the relationship between the population of US cities and the rank of that population and the Brown corpus</a:t>
            </a:r>
          </a:p>
        </p:txBody>
      </p:sp>
    </p:spTree>
    <p:extLst>
      <p:ext uri="{BB962C8B-B14F-4D97-AF65-F5344CB8AC3E}">
        <p14:creationId xmlns:p14="http://schemas.microsoft.com/office/powerpoint/2010/main" val="428131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3038-B613-94E1-5953-9852B0A3E3AC}"/>
              </a:ext>
            </a:extLst>
          </p:cNvPr>
          <p:cNvSpPr>
            <a:spLocks noGrp="1"/>
          </p:cNvSpPr>
          <p:nvPr>
            <p:ph type="title"/>
          </p:nvPr>
        </p:nvSpPr>
        <p:spPr/>
        <p:txBody>
          <a:bodyPr>
            <a:normAutofit/>
          </a:bodyPr>
          <a:lstStyle/>
          <a:p>
            <a:r>
              <a:rPr lang="en-US" sz="4000" b="1" dirty="0"/>
              <a:t>Meaning of relative counts</a:t>
            </a:r>
          </a:p>
        </p:txBody>
      </p:sp>
      <p:sp>
        <p:nvSpPr>
          <p:cNvPr id="3" name="Content Placeholder 2">
            <a:extLst>
              <a:ext uri="{FF2B5EF4-FFF2-40B4-BE49-F238E27FC236}">
                <a16:creationId xmlns:a16="http://schemas.microsoft.com/office/drawing/2014/main" id="{4FF8670A-E3E9-260A-D201-ED81AD1323AD}"/>
              </a:ext>
            </a:extLst>
          </p:cNvPr>
          <p:cNvSpPr>
            <a:spLocks noGrp="1"/>
          </p:cNvSpPr>
          <p:nvPr>
            <p:ph idx="1"/>
          </p:nvPr>
        </p:nvSpPr>
        <p:spPr/>
        <p:txBody>
          <a:bodyPr>
            <a:normAutofit fontScale="92500" lnSpcReduction="20000"/>
          </a:bodyPr>
          <a:lstStyle/>
          <a:p>
            <a:pPr>
              <a:lnSpc>
                <a:spcPct val="150000"/>
              </a:lnSpc>
            </a:pPr>
            <a:r>
              <a:rPr lang="en-US" dirty="0"/>
              <a:t>Bag-of-words representation has a lot of interesting applications</a:t>
            </a:r>
          </a:p>
          <a:p>
            <a:pPr>
              <a:lnSpc>
                <a:spcPct val="150000"/>
              </a:lnSpc>
            </a:pPr>
            <a:r>
              <a:rPr lang="en-US" dirty="0"/>
              <a:t>Now we are going to consider the counts in relation to the rest of the documents</a:t>
            </a:r>
          </a:p>
          <a:p>
            <a:pPr>
              <a:lnSpc>
                <a:spcPct val="150000"/>
              </a:lnSpc>
            </a:pPr>
            <a:r>
              <a:rPr lang="en-US" dirty="0"/>
              <a:t>Careful on the readings</a:t>
            </a:r>
          </a:p>
          <a:p>
            <a:pPr lvl="1">
              <a:lnSpc>
                <a:spcPct val="150000"/>
              </a:lnSpc>
            </a:pPr>
            <a:r>
              <a:rPr lang="en-US" dirty="0"/>
              <a:t>Note that the TF-IDF representation is not an improvement from the BOW representation</a:t>
            </a:r>
          </a:p>
          <a:p>
            <a:pPr lvl="2">
              <a:lnSpc>
                <a:spcPct val="150000"/>
              </a:lnSpc>
            </a:pPr>
            <a:r>
              <a:rPr lang="en-US" dirty="0"/>
              <a:t>They are different</a:t>
            </a:r>
          </a:p>
          <a:p>
            <a:pPr lvl="1">
              <a:lnSpc>
                <a:spcPct val="150000"/>
              </a:lnSpc>
            </a:pPr>
            <a:r>
              <a:rPr lang="en-US" dirty="0"/>
              <a:t>Also, it is not certain that whether TF-IDF represents the meaning of words</a:t>
            </a:r>
          </a:p>
        </p:txBody>
      </p:sp>
    </p:spTree>
    <p:extLst>
      <p:ext uri="{BB962C8B-B14F-4D97-AF65-F5344CB8AC3E}">
        <p14:creationId xmlns:p14="http://schemas.microsoft.com/office/powerpoint/2010/main" val="1608744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5E66-6365-DF6F-4ECC-AA9AF1860077}"/>
              </a:ext>
            </a:extLst>
          </p:cNvPr>
          <p:cNvSpPr>
            <a:spLocks noGrp="1"/>
          </p:cNvSpPr>
          <p:nvPr>
            <p:ph type="title"/>
          </p:nvPr>
        </p:nvSpPr>
        <p:spPr/>
        <p:txBody>
          <a:bodyPr>
            <a:normAutofit/>
          </a:bodyPr>
          <a:lstStyle/>
          <a:p>
            <a:r>
              <a:rPr lang="en-US" sz="4000" b="1" dirty="0"/>
              <a:t>Ok, so what does it describe?</a:t>
            </a:r>
          </a:p>
        </p:txBody>
      </p:sp>
      <p:sp>
        <p:nvSpPr>
          <p:cNvPr id="3" name="Content Placeholder 2">
            <a:extLst>
              <a:ext uri="{FF2B5EF4-FFF2-40B4-BE49-F238E27FC236}">
                <a16:creationId xmlns:a16="http://schemas.microsoft.com/office/drawing/2014/main" id="{E6A38ECF-75F4-D744-5487-FBDB3156707E}"/>
              </a:ext>
            </a:extLst>
          </p:cNvPr>
          <p:cNvSpPr>
            <a:spLocks noGrp="1"/>
          </p:cNvSpPr>
          <p:nvPr>
            <p:ph idx="1"/>
          </p:nvPr>
        </p:nvSpPr>
        <p:spPr/>
        <p:txBody>
          <a:bodyPr/>
          <a:lstStyle/>
          <a:p>
            <a:pPr>
              <a:lnSpc>
                <a:spcPct val="150000"/>
              </a:lnSpc>
            </a:pPr>
            <a:r>
              <a:rPr lang="en-US" dirty="0"/>
              <a:t>The distribution over words (and other linguistic elements) resembles that of a </a:t>
            </a:r>
            <a:r>
              <a:rPr lang="en-US" b="1" dirty="0"/>
              <a:t>power law</a:t>
            </a:r>
          </a:p>
          <a:p>
            <a:pPr lvl="1">
              <a:lnSpc>
                <a:spcPct val="150000"/>
              </a:lnSpc>
            </a:pPr>
            <a:r>
              <a:rPr lang="en-US" dirty="0"/>
              <a:t>There will be a few words that are very frequent, and a long tail of words that are rare</a:t>
            </a:r>
          </a:p>
          <a:p>
            <a:pPr>
              <a:lnSpc>
                <a:spcPct val="150000"/>
              </a:lnSpc>
            </a:pPr>
            <a:r>
              <a:rPr lang="en-US" dirty="0"/>
              <a:t>A consequence is that NLP algorithms must be especially robust to observations that do not occur in the training data</a:t>
            </a:r>
          </a:p>
        </p:txBody>
      </p:sp>
    </p:spTree>
    <p:extLst>
      <p:ext uri="{BB962C8B-B14F-4D97-AF65-F5344CB8AC3E}">
        <p14:creationId xmlns:p14="http://schemas.microsoft.com/office/powerpoint/2010/main" val="898048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4368-248C-9007-162E-D051806231F3}"/>
              </a:ext>
            </a:extLst>
          </p:cNvPr>
          <p:cNvSpPr>
            <a:spLocks noGrp="1"/>
          </p:cNvSpPr>
          <p:nvPr>
            <p:ph type="title"/>
          </p:nvPr>
        </p:nvSpPr>
        <p:spPr/>
        <p:txBody>
          <a:bodyPr>
            <a:normAutofit/>
          </a:bodyPr>
          <a:lstStyle/>
          <a:p>
            <a:r>
              <a:rPr lang="en-US" sz="4000" b="1" dirty="0"/>
              <a:t>The meaning of Normalized count</a:t>
            </a:r>
          </a:p>
        </p:txBody>
      </p:sp>
      <p:sp>
        <p:nvSpPr>
          <p:cNvPr id="3" name="Content Placeholder 2">
            <a:extLst>
              <a:ext uri="{FF2B5EF4-FFF2-40B4-BE49-F238E27FC236}">
                <a16:creationId xmlns:a16="http://schemas.microsoft.com/office/drawing/2014/main" id="{92F784DA-6B18-7E7B-1EAD-352329DF6B2E}"/>
              </a:ext>
            </a:extLst>
          </p:cNvPr>
          <p:cNvSpPr>
            <a:spLocks noGrp="1"/>
          </p:cNvSpPr>
          <p:nvPr>
            <p:ph idx="1"/>
          </p:nvPr>
        </p:nvSpPr>
        <p:spPr/>
        <p:txBody>
          <a:bodyPr/>
          <a:lstStyle/>
          <a:p>
            <a:pPr>
              <a:lnSpc>
                <a:spcPct val="150000"/>
              </a:lnSpc>
            </a:pPr>
            <a:r>
              <a:rPr lang="en-US" dirty="0"/>
              <a:t>What’s the idea behind of power law?</a:t>
            </a:r>
          </a:p>
          <a:p>
            <a:pPr lvl="1">
              <a:lnSpc>
                <a:spcPct val="150000"/>
              </a:lnSpc>
            </a:pPr>
            <a:r>
              <a:rPr lang="en-US" dirty="0"/>
              <a:t>What’s the assumption of the count-base representation?</a:t>
            </a:r>
          </a:p>
          <a:p>
            <a:pPr lvl="1">
              <a:lnSpc>
                <a:spcPct val="150000"/>
              </a:lnSpc>
            </a:pPr>
            <a:r>
              <a:rPr lang="en-US" dirty="0"/>
              <a:t>Now we consider a relative count in document vectors</a:t>
            </a:r>
          </a:p>
          <a:p>
            <a:pPr>
              <a:lnSpc>
                <a:spcPct val="150000"/>
              </a:lnSpc>
            </a:pPr>
            <a:r>
              <a:rPr lang="en-US" dirty="0"/>
              <a:t>Inverse document frequency, or IDF, is your window through </a:t>
            </a:r>
            <a:r>
              <a:rPr lang="en-US" dirty="0" err="1"/>
              <a:t>Zipf</a:t>
            </a:r>
            <a:r>
              <a:rPr lang="en-US" dirty="0"/>
              <a:t> law</a:t>
            </a:r>
          </a:p>
          <a:p>
            <a:pPr>
              <a:lnSpc>
                <a:spcPct val="150000"/>
              </a:lnSpc>
            </a:pPr>
            <a:r>
              <a:rPr lang="en-US" dirty="0"/>
              <a:t>Let’s go back to the Wikipedia document regarding a kite</a:t>
            </a:r>
          </a:p>
          <a:p>
            <a:pPr>
              <a:lnSpc>
                <a:spcPct val="150000"/>
              </a:lnSpc>
            </a:pPr>
            <a:endParaRPr lang="en-US" dirty="0"/>
          </a:p>
        </p:txBody>
      </p:sp>
    </p:spTree>
    <p:extLst>
      <p:ext uri="{BB962C8B-B14F-4D97-AF65-F5344CB8AC3E}">
        <p14:creationId xmlns:p14="http://schemas.microsoft.com/office/powerpoint/2010/main" val="178078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B6A7-F786-885A-30DC-B0C8F58EE9DB}"/>
              </a:ext>
            </a:extLst>
          </p:cNvPr>
          <p:cNvSpPr>
            <a:spLocks noGrp="1"/>
          </p:cNvSpPr>
          <p:nvPr>
            <p:ph type="title"/>
          </p:nvPr>
        </p:nvSpPr>
        <p:spPr/>
        <p:txBody>
          <a:bodyPr>
            <a:normAutofit/>
          </a:bodyPr>
          <a:lstStyle/>
          <a:p>
            <a:r>
              <a:rPr lang="en-US" sz="4000" b="1" dirty="0"/>
              <a:t>What are we doing?</a:t>
            </a:r>
          </a:p>
        </p:txBody>
      </p:sp>
      <p:sp>
        <p:nvSpPr>
          <p:cNvPr id="3" name="Content Placeholder 2">
            <a:extLst>
              <a:ext uri="{FF2B5EF4-FFF2-40B4-BE49-F238E27FC236}">
                <a16:creationId xmlns:a16="http://schemas.microsoft.com/office/drawing/2014/main" id="{83089E95-02C4-11A9-6177-47C37134E387}"/>
              </a:ext>
            </a:extLst>
          </p:cNvPr>
          <p:cNvSpPr>
            <a:spLocks noGrp="1"/>
          </p:cNvSpPr>
          <p:nvPr>
            <p:ph idx="1"/>
          </p:nvPr>
        </p:nvSpPr>
        <p:spPr/>
        <p:txBody>
          <a:bodyPr>
            <a:normAutofit/>
          </a:bodyPr>
          <a:lstStyle/>
          <a:p>
            <a:pPr>
              <a:lnSpc>
                <a:spcPct val="200000"/>
              </a:lnSpc>
            </a:pPr>
            <a:r>
              <a:rPr lang="en-US" sz="3200" dirty="0"/>
              <a:t>Term Frequency of "kite" in intro is: 0.0441 </a:t>
            </a:r>
          </a:p>
          <a:p>
            <a:pPr>
              <a:lnSpc>
                <a:spcPct val="200000"/>
              </a:lnSpc>
            </a:pPr>
            <a:r>
              <a:rPr lang="en-US" sz="3200" dirty="0"/>
              <a:t>Term Frequency of "kite" in history is: 0.0202</a:t>
            </a:r>
          </a:p>
          <a:p>
            <a:pPr>
              <a:lnSpc>
                <a:spcPct val="200000"/>
              </a:lnSpc>
            </a:pPr>
            <a:r>
              <a:rPr lang="en-US" sz="3200" dirty="0"/>
              <a:t>Term Frequency of "and" in intro is: 0.0275 </a:t>
            </a:r>
          </a:p>
          <a:p>
            <a:pPr>
              <a:lnSpc>
                <a:spcPct val="200000"/>
              </a:lnSpc>
            </a:pPr>
            <a:r>
              <a:rPr lang="en-US" sz="3200" dirty="0"/>
              <a:t>Term Frequency of "and" in history is: 0.0303</a:t>
            </a:r>
          </a:p>
        </p:txBody>
      </p:sp>
    </p:spTree>
    <p:extLst>
      <p:ext uri="{BB962C8B-B14F-4D97-AF65-F5344CB8AC3E}">
        <p14:creationId xmlns:p14="http://schemas.microsoft.com/office/powerpoint/2010/main" val="3331178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318A-1C20-45ED-6D9C-9C550B857070}"/>
              </a:ext>
            </a:extLst>
          </p:cNvPr>
          <p:cNvSpPr>
            <a:spLocks noGrp="1"/>
          </p:cNvSpPr>
          <p:nvPr>
            <p:ph type="title"/>
          </p:nvPr>
        </p:nvSpPr>
        <p:spPr/>
        <p:txBody>
          <a:bodyPr>
            <a:normAutofit/>
          </a:bodyPr>
          <a:lstStyle/>
          <a:p>
            <a:r>
              <a:rPr lang="en-US" sz="4000" b="1" dirty="0"/>
              <a:t>Text data structure</a:t>
            </a:r>
          </a:p>
        </p:txBody>
      </p:sp>
      <p:sp>
        <p:nvSpPr>
          <p:cNvPr id="3" name="Content Placeholder 2">
            <a:extLst>
              <a:ext uri="{FF2B5EF4-FFF2-40B4-BE49-F238E27FC236}">
                <a16:creationId xmlns:a16="http://schemas.microsoft.com/office/drawing/2014/main" id="{1011EAE7-54D0-E574-ECE4-2993AC42F8AA}"/>
              </a:ext>
            </a:extLst>
          </p:cNvPr>
          <p:cNvSpPr>
            <a:spLocks noGrp="1"/>
          </p:cNvSpPr>
          <p:nvPr>
            <p:ph idx="1"/>
          </p:nvPr>
        </p:nvSpPr>
        <p:spPr/>
        <p:txBody>
          <a:bodyPr>
            <a:normAutofit fontScale="92500"/>
          </a:bodyPr>
          <a:lstStyle/>
          <a:p>
            <a:r>
              <a:rPr lang="en-US" dirty="0"/>
              <a:t>Meaning unit of text</a:t>
            </a:r>
          </a:p>
          <a:p>
            <a:pPr lvl="1"/>
            <a:r>
              <a:rPr lang="en-US" dirty="0"/>
              <a:t>Token(s) → Sentence(s) → Document(s) → Corpus (Corpora)</a:t>
            </a:r>
          </a:p>
          <a:p>
            <a:r>
              <a:rPr lang="en-US" dirty="0"/>
              <a:t>But it could be</a:t>
            </a:r>
          </a:p>
          <a:p>
            <a:pPr lvl="1"/>
            <a:r>
              <a:rPr lang="en-US" dirty="0"/>
              <a:t>Token(s) → Corpus (Corpora)</a:t>
            </a:r>
          </a:p>
          <a:p>
            <a:pPr lvl="1"/>
            <a:r>
              <a:rPr lang="en-US" dirty="0"/>
              <a:t>Token(s) → Sentence(s) → Corpus (Corpora)</a:t>
            </a:r>
          </a:p>
          <a:p>
            <a:pPr lvl="1"/>
            <a:r>
              <a:rPr lang="en-US" dirty="0"/>
              <a:t>Token(s) → Documents(s) → Corpus (Corpora)</a:t>
            </a:r>
          </a:p>
          <a:p>
            <a:r>
              <a:rPr lang="en-US" dirty="0"/>
              <a:t>Tokens are the basic units of meaning in a text</a:t>
            </a:r>
          </a:p>
          <a:p>
            <a:pPr lvl="1"/>
            <a:r>
              <a:rPr lang="en-US" dirty="0"/>
              <a:t>Words, numbers, punctuation marks,…</a:t>
            </a:r>
          </a:p>
          <a:p>
            <a:r>
              <a:rPr lang="en-US" dirty="0"/>
              <a:t>A corpus consists of tokens, which are the building blocks of the text data</a:t>
            </a:r>
          </a:p>
          <a:p>
            <a:r>
              <a:rPr lang="en-US" dirty="0"/>
              <a:t>Let’s apply this concept to the Kite example</a:t>
            </a:r>
          </a:p>
          <a:p>
            <a:endParaRPr lang="en-US" dirty="0"/>
          </a:p>
        </p:txBody>
      </p:sp>
    </p:spTree>
    <p:extLst>
      <p:ext uri="{BB962C8B-B14F-4D97-AF65-F5344CB8AC3E}">
        <p14:creationId xmlns:p14="http://schemas.microsoft.com/office/powerpoint/2010/main" val="250151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A7D75-7F1C-8B99-409E-640F83466835}"/>
              </a:ext>
            </a:extLst>
          </p:cNvPr>
          <p:cNvSpPr>
            <a:spLocks noGrp="1"/>
          </p:cNvSpPr>
          <p:nvPr>
            <p:ph type="title"/>
          </p:nvPr>
        </p:nvSpPr>
        <p:spPr/>
        <p:txBody>
          <a:bodyPr>
            <a:normAutofit/>
          </a:bodyPr>
          <a:lstStyle/>
          <a:p>
            <a:r>
              <a:rPr lang="en-US" sz="4000" b="1" dirty="0"/>
              <a:t>What’s the denominators?</a:t>
            </a:r>
          </a:p>
        </p:txBody>
      </p:sp>
      <p:sp>
        <p:nvSpPr>
          <p:cNvPr id="3" name="Content Placeholder 2">
            <a:extLst>
              <a:ext uri="{FF2B5EF4-FFF2-40B4-BE49-F238E27FC236}">
                <a16:creationId xmlns:a16="http://schemas.microsoft.com/office/drawing/2014/main" id="{A64C0B35-80AE-25F6-D5B9-4EAB9C53EBA0}"/>
              </a:ext>
            </a:extLst>
          </p:cNvPr>
          <p:cNvSpPr>
            <a:spLocks noGrp="1"/>
          </p:cNvSpPr>
          <p:nvPr>
            <p:ph idx="1"/>
          </p:nvPr>
        </p:nvSpPr>
        <p:spPr/>
        <p:txBody>
          <a:bodyPr/>
          <a:lstStyle/>
          <a:p>
            <a:pPr>
              <a:lnSpc>
                <a:spcPct val="150000"/>
              </a:lnSpc>
            </a:pPr>
            <a:r>
              <a:rPr lang="en-US" dirty="0"/>
              <a:t>We have a text corpus about “Kite” from Wikipedia</a:t>
            </a:r>
          </a:p>
          <a:p>
            <a:pPr lvl="1">
              <a:lnSpc>
                <a:spcPct val="150000"/>
              </a:lnSpc>
            </a:pPr>
            <a:r>
              <a:rPr lang="en-US" dirty="0"/>
              <a:t>2 documents: Intro and History</a:t>
            </a:r>
          </a:p>
          <a:p>
            <a:pPr>
              <a:lnSpc>
                <a:spcPct val="150000"/>
              </a:lnSpc>
            </a:pPr>
            <a:r>
              <a:rPr lang="en-US" dirty="0"/>
              <a:t>How did we calculate </a:t>
            </a:r>
            <a:r>
              <a:rPr lang="en-US" sz="2400" dirty="0"/>
              <a:t>Term Frequency of "kite" in each document?</a:t>
            </a:r>
          </a:p>
          <a:p>
            <a:pPr>
              <a:lnSpc>
                <a:spcPct val="150000"/>
              </a:lnSpc>
            </a:pPr>
            <a:r>
              <a:rPr lang="en-US" sz="2400" dirty="0"/>
              <a:t>What if we divide each "kite” by the number of tokens in the corpus?</a:t>
            </a:r>
          </a:p>
          <a:p>
            <a:pPr lvl="1">
              <a:lnSpc>
                <a:spcPct val="150000"/>
              </a:lnSpc>
            </a:pPr>
            <a:r>
              <a:rPr lang="en-US" dirty="0"/>
              <a:t>If so, how do we interpret the number?</a:t>
            </a:r>
          </a:p>
          <a:p>
            <a:pPr>
              <a:lnSpc>
                <a:spcPct val="150000"/>
              </a:lnSpc>
            </a:pPr>
            <a:r>
              <a:rPr lang="en-US" dirty="0"/>
              <a:t>Let’s go back to the code</a:t>
            </a:r>
          </a:p>
          <a:p>
            <a:pPr lvl="1">
              <a:lnSpc>
                <a:spcPct val="150000"/>
              </a:lnSpc>
            </a:pPr>
            <a:endParaRPr lang="en-US" dirty="0"/>
          </a:p>
          <a:p>
            <a:pPr marL="0" indent="0">
              <a:lnSpc>
                <a:spcPct val="150000"/>
              </a:lnSpc>
              <a:buNone/>
            </a:pPr>
            <a:endParaRPr lang="en-US" dirty="0"/>
          </a:p>
        </p:txBody>
      </p:sp>
    </p:spTree>
    <p:extLst>
      <p:ext uri="{BB962C8B-B14F-4D97-AF65-F5344CB8AC3E}">
        <p14:creationId xmlns:p14="http://schemas.microsoft.com/office/powerpoint/2010/main" val="122855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0E78-BE83-50B6-4521-9672014DE266}"/>
              </a:ext>
            </a:extLst>
          </p:cNvPr>
          <p:cNvSpPr>
            <a:spLocks noGrp="1"/>
          </p:cNvSpPr>
          <p:nvPr>
            <p:ph type="title"/>
          </p:nvPr>
        </p:nvSpPr>
        <p:spPr/>
        <p:txBody>
          <a:bodyPr>
            <a:normAutofit/>
          </a:bodyPr>
          <a:lstStyle/>
          <a:p>
            <a:r>
              <a:rPr lang="en-US" sz="4000" b="1" dirty="0"/>
              <a:t>Term’s inverse document frequency</a:t>
            </a:r>
          </a:p>
        </p:txBody>
      </p:sp>
      <p:sp>
        <p:nvSpPr>
          <p:cNvPr id="3" name="Content Placeholder 2">
            <a:extLst>
              <a:ext uri="{FF2B5EF4-FFF2-40B4-BE49-F238E27FC236}">
                <a16:creationId xmlns:a16="http://schemas.microsoft.com/office/drawing/2014/main" id="{6CD972CC-1C4E-6756-999F-8771A13A5002}"/>
              </a:ext>
            </a:extLst>
          </p:cNvPr>
          <p:cNvSpPr>
            <a:spLocks noGrp="1"/>
          </p:cNvSpPr>
          <p:nvPr>
            <p:ph idx="1"/>
          </p:nvPr>
        </p:nvSpPr>
        <p:spPr/>
        <p:txBody>
          <a:bodyPr>
            <a:normAutofit fontScale="92500" lnSpcReduction="20000"/>
          </a:bodyPr>
          <a:lstStyle/>
          <a:p>
            <a:pPr>
              <a:lnSpc>
                <a:spcPct val="200000"/>
              </a:lnSpc>
            </a:pPr>
            <a:r>
              <a:rPr lang="en-US" sz="3200" dirty="0"/>
              <a:t>We calculate the ratio of the total number of documents to the number of documents the term appears in</a:t>
            </a:r>
          </a:p>
          <a:p>
            <a:pPr lvl="1">
              <a:lnSpc>
                <a:spcPct val="200000"/>
              </a:lnSpc>
            </a:pPr>
            <a:r>
              <a:rPr lang="en-US" sz="2800" dirty="0"/>
              <a:t>Called a term’s inverse document frequency</a:t>
            </a:r>
          </a:p>
          <a:p>
            <a:pPr>
              <a:lnSpc>
                <a:spcPct val="200000"/>
              </a:lnSpc>
            </a:pPr>
            <a:r>
              <a:rPr lang="en-US" sz="3200" dirty="0"/>
              <a:t>What’s the motivation?</a:t>
            </a:r>
          </a:p>
          <a:p>
            <a:pPr lvl="1">
              <a:lnSpc>
                <a:spcPct val="200000"/>
              </a:lnSpc>
            </a:pPr>
            <a:r>
              <a:rPr lang="en-US" sz="2800" dirty="0"/>
              <a:t>Term frequency alone (normalized frequency of a word) is not enough</a:t>
            </a:r>
          </a:p>
        </p:txBody>
      </p:sp>
    </p:spTree>
    <p:extLst>
      <p:ext uri="{BB962C8B-B14F-4D97-AF65-F5344CB8AC3E}">
        <p14:creationId xmlns:p14="http://schemas.microsoft.com/office/powerpoint/2010/main" val="3670207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536E-EB73-C889-C39F-60AC9B25E555}"/>
              </a:ext>
            </a:extLst>
          </p:cNvPr>
          <p:cNvSpPr>
            <a:spLocks noGrp="1"/>
          </p:cNvSpPr>
          <p:nvPr>
            <p:ph type="title"/>
          </p:nvPr>
        </p:nvSpPr>
        <p:spPr/>
        <p:txBody>
          <a:bodyPr>
            <a:normAutofit/>
          </a:bodyPr>
          <a:lstStyle/>
          <a:p>
            <a:r>
              <a:rPr lang="en-US" sz="4000" b="1" dirty="0"/>
              <a:t>Example</a:t>
            </a:r>
          </a:p>
        </p:txBody>
      </p:sp>
      <p:sp>
        <p:nvSpPr>
          <p:cNvPr id="3" name="Content Placeholder 2">
            <a:extLst>
              <a:ext uri="{FF2B5EF4-FFF2-40B4-BE49-F238E27FC236}">
                <a16:creationId xmlns:a16="http://schemas.microsoft.com/office/drawing/2014/main" id="{965CE076-F063-8522-F9B5-60D781D18523}"/>
              </a:ext>
            </a:extLst>
          </p:cNvPr>
          <p:cNvSpPr>
            <a:spLocks noGrp="1"/>
          </p:cNvSpPr>
          <p:nvPr>
            <p:ph idx="1"/>
          </p:nvPr>
        </p:nvSpPr>
        <p:spPr/>
        <p:txBody>
          <a:bodyPr>
            <a:normAutofit lnSpcReduction="10000"/>
          </a:bodyPr>
          <a:lstStyle/>
          <a:p>
            <a:pPr>
              <a:lnSpc>
                <a:spcPct val="150000"/>
              </a:lnSpc>
            </a:pPr>
            <a:r>
              <a:rPr lang="en-US" sz="3200" dirty="0"/>
              <a:t>There are two documents</a:t>
            </a:r>
          </a:p>
          <a:p>
            <a:pPr lvl="1">
              <a:lnSpc>
                <a:spcPct val="150000"/>
              </a:lnSpc>
            </a:pPr>
            <a:r>
              <a:rPr lang="en-US" sz="2800" dirty="0"/>
              <a:t>Both documents contain the words “and” and “kite”</a:t>
            </a:r>
          </a:p>
          <a:p>
            <a:pPr lvl="1">
              <a:lnSpc>
                <a:spcPct val="150000"/>
              </a:lnSpc>
            </a:pPr>
            <a:r>
              <a:rPr lang="en-US" sz="2800" dirty="0"/>
              <a:t>Only one document contains the word “</a:t>
            </a:r>
            <a:r>
              <a:rPr lang="en-US" sz="2800" dirty="0" err="1"/>
              <a:t>china</a:t>
            </a:r>
            <a:r>
              <a:rPr lang="en-US" sz="2800" dirty="0"/>
              <a:t>”</a:t>
            </a:r>
          </a:p>
          <a:p>
            <a:pPr>
              <a:lnSpc>
                <a:spcPct val="150000"/>
              </a:lnSpc>
            </a:pPr>
            <a:r>
              <a:rPr lang="en-US" sz="3200" dirty="0"/>
              <a:t>So, IDF of </a:t>
            </a:r>
          </a:p>
          <a:p>
            <a:pPr lvl="1">
              <a:lnSpc>
                <a:spcPct val="150000"/>
              </a:lnSpc>
            </a:pPr>
            <a:r>
              <a:rPr lang="en-US" sz="2800" dirty="0"/>
              <a:t>”and”: 1, “kite”: 1, ”</a:t>
            </a:r>
            <a:r>
              <a:rPr lang="en-US" sz="2800" dirty="0" err="1"/>
              <a:t>china</a:t>
            </a:r>
            <a:r>
              <a:rPr lang="en-US" sz="2800" dirty="0"/>
              <a:t>”: 2</a:t>
            </a:r>
          </a:p>
          <a:p>
            <a:pPr lvl="1">
              <a:lnSpc>
                <a:spcPct val="150000"/>
              </a:lnSpc>
            </a:pPr>
            <a:r>
              <a:rPr lang="en-US" sz="2800" dirty="0"/>
              <a:t>Make sure of what it means!</a:t>
            </a:r>
          </a:p>
        </p:txBody>
      </p:sp>
    </p:spTree>
    <p:extLst>
      <p:ext uri="{BB962C8B-B14F-4D97-AF65-F5344CB8AC3E}">
        <p14:creationId xmlns:p14="http://schemas.microsoft.com/office/powerpoint/2010/main" val="1221181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E277-8107-A04B-984A-6C33ECA4FB51}"/>
              </a:ext>
            </a:extLst>
          </p:cNvPr>
          <p:cNvSpPr>
            <a:spLocks noGrp="1"/>
          </p:cNvSpPr>
          <p:nvPr>
            <p:ph type="title"/>
          </p:nvPr>
        </p:nvSpPr>
        <p:spPr/>
        <p:txBody>
          <a:bodyPr>
            <a:normAutofit/>
          </a:bodyPr>
          <a:lstStyle/>
          <a:p>
            <a:r>
              <a:rPr lang="en-US" sz="4000" b="1" dirty="0"/>
              <a:t>Think about this statement in the textbook</a:t>
            </a:r>
          </a:p>
        </p:txBody>
      </p:sp>
      <p:sp>
        <p:nvSpPr>
          <p:cNvPr id="3" name="Content Placeholder 2">
            <a:extLst>
              <a:ext uri="{FF2B5EF4-FFF2-40B4-BE49-F238E27FC236}">
                <a16:creationId xmlns:a16="http://schemas.microsoft.com/office/drawing/2014/main" id="{869BF069-2AFF-5608-5ACC-70A1E5112FAA}"/>
              </a:ext>
            </a:extLst>
          </p:cNvPr>
          <p:cNvSpPr>
            <a:spLocks noGrp="1"/>
          </p:cNvSpPr>
          <p:nvPr>
            <p:ph idx="1"/>
          </p:nvPr>
        </p:nvSpPr>
        <p:spPr/>
        <p:txBody>
          <a:bodyPr>
            <a:normAutofit/>
          </a:bodyPr>
          <a:lstStyle/>
          <a:p>
            <a:pPr marL="0" indent="0">
              <a:buNone/>
            </a:pPr>
            <a:endParaRPr lang="en-US" sz="3200" b="0" i="0" dirty="0">
              <a:solidFill>
                <a:srgbClr val="000000"/>
              </a:solidFill>
              <a:effectLst/>
              <a:latin typeface="Noto serif" panose="02020600060500020200" pitchFamily="18" charset="0"/>
            </a:endParaRPr>
          </a:p>
          <a:p>
            <a:pPr marL="0" indent="0">
              <a:buNone/>
            </a:pPr>
            <a:r>
              <a:rPr lang="en-US" sz="3200" b="0" i="0" dirty="0">
                <a:solidFill>
                  <a:srgbClr val="000000"/>
                </a:solidFill>
                <a:effectLst/>
                <a:latin typeface="Noto serif" panose="02020600060500020200" pitchFamily="18" charset="0"/>
              </a:rPr>
              <a:t>A good way to think of a term’s inverse document frequency is this: </a:t>
            </a:r>
          </a:p>
          <a:p>
            <a:pPr marL="0" indent="0">
              <a:buNone/>
            </a:pPr>
            <a:r>
              <a:rPr lang="en-US" sz="3200" b="0" i="0" dirty="0">
                <a:solidFill>
                  <a:srgbClr val="000000"/>
                </a:solidFill>
                <a:effectLst/>
                <a:latin typeface="Noto serif" panose="02020600060500020200" pitchFamily="18" charset="0"/>
              </a:rPr>
              <a:t>How strange is it that this token is in this document? </a:t>
            </a:r>
          </a:p>
          <a:p>
            <a:pPr marL="0" indent="0">
              <a:buNone/>
            </a:pPr>
            <a:r>
              <a:rPr lang="en-US" sz="3200" b="0" i="0" dirty="0">
                <a:solidFill>
                  <a:srgbClr val="000000"/>
                </a:solidFill>
                <a:effectLst/>
                <a:latin typeface="Noto serif" panose="02020600060500020200" pitchFamily="18" charset="0"/>
              </a:rPr>
              <a:t>If a term appears in one document a lot of times, but occurs rarely in the rest of the corpus, one could assume it’s important to that document specifically. </a:t>
            </a:r>
            <a:endParaRPr lang="en-US" sz="3200" dirty="0"/>
          </a:p>
        </p:txBody>
      </p:sp>
    </p:spTree>
    <p:extLst>
      <p:ext uri="{BB962C8B-B14F-4D97-AF65-F5344CB8AC3E}">
        <p14:creationId xmlns:p14="http://schemas.microsoft.com/office/powerpoint/2010/main" val="345626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0FE4-1C39-9E13-CA10-91FF4596EF63}"/>
              </a:ext>
            </a:extLst>
          </p:cNvPr>
          <p:cNvSpPr>
            <a:spLocks noGrp="1"/>
          </p:cNvSpPr>
          <p:nvPr>
            <p:ph type="title"/>
          </p:nvPr>
        </p:nvSpPr>
        <p:spPr/>
        <p:txBody>
          <a:bodyPr>
            <a:normAutofit/>
          </a:bodyPr>
          <a:lstStyle/>
          <a:p>
            <a:r>
              <a:rPr lang="en-US" sz="4000" b="1" dirty="0"/>
              <a:t>IDF itself is not document-specific number</a:t>
            </a:r>
          </a:p>
        </p:txBody>
      </p:sp>
      <p:sp>
        <p:nvSpPr>
          <p:cNvPr id="3" name="Content Placeholder 2">
            <a:extLst>
              <a:ext uri="{FF2B5EF4-FFF2-40B4-BE49-F238E27FC236}">
                <a16:creationId xmlns:a16="http://schemas.microsoft.com/office/drawing/2014/main" id="{A99A325C-69AC-D0A4-DCC0-80B953C0B7EB}"/>
              </a:ext>
            </a:extLst>
          </p:cNvPr>
          <p:cNvSpPr>
            <a:spLocks noGrp="1"/>
          </p:cNvSpPr>
          <p:nvPr>
            <p:ph idx="1"/>
          </p:nvPr>
        </p:nvSpPr>
        <p:spPr/>
        <p:txBody>
          <a:bodyPr>
            <a:normAutofit/>
          </a:bodyPr>
          <a:lstStyle/>
          <a:p>
            <a:pPr>
              <a:lnSpc>
                <a:spcPct val="150000"/>
              </a:lnSpc>
            </a:pPr>
            <a:r>
              <a:rPr lang="en-US" sz="3200" dirty="0"/>
              <a:t>IDF of three tokens in the Kite Corpus</a:t>
            </a:r>
          </a:p>
          <a:p>
            <a:pPr lvl="1">
              <a:lnSpc>
                <a:spcPct val="150000"/>
              </a:lnSpc>
            </a:pPr>
            <a:r>
              <a:rPr lang="en-US" sz="2800" dirty="0"/>
              <a:t>”and”: 1, “kite”: 1, ”</a:t>
            </a:r>
            <a:r>
              <a:rPr lang="en-US" sz="2800" dirty="0" err="1"/>
              <a:t>china</a:t>
            </a:r>
            <a:r>
              <a:rPr lang="en-US" sz="2800" dirty="0"/>
              <a:t>”: 2</a:t>
            </a:r>
          </a:p>
          <a:p>
            <a:pPr lvl="1">
              <a:lnSpc>
                <a:spcPct val="150000"/>
              </a:lnSpc>
            </a:pPr>
            <a:r>
              <a:rPr lang="en-US" sz="2800" dirty="0"/>
              <a:t>It does not change by documents</a:t>
            </a:r>
            <a:endParaRPr lang="en-US" dirty="0"/>
          </a:p>
          <a:p>
            <a:pPr lvl="1">
              <a:lnSpc>
                <a:spcPct val="150000"/>
              </a:lnSpc>
            </a:pPr>
            <a:r>
              <a:rPr lang="en-US" dirty="0"/>
              <a:t>It does not mean that the word “</a:t>
            </a:r>
            <a:r>
              <a:rPr lang="en-US" dirty="0" err="1"/>
              <a:t>china</a:t>
            </a:r>
            <a:r>
              <a:rPr lang="en-US" dirty="0"/>
              <a:t>” is rarely used</a:t>
            </a:r>
          </a:p>
          <a:p>
            <a:pPr lvl="1">
              <a:lnSpc>
                <a:spcPct val="150000"/>
              </a:lnSpc>
            </a:pPr>
            <a:r>
              <a:rPr lang="en-US" dirty="0"/>
              <a:t>Even if one document contains the word “</a:t>
            </a:r>
            <a:r>
              <a:rPr lang="en-US" dirty="0" err="1"/>
              <a:t>china</a:t>
            </a:r>
            <a:r>
              <a:rPr lang="en-US" dirty="0"/>
              <a:t>” one million times and the other document does not contain it, IDFs are the same</a:t>
            </a:r>
          </a:p>
          <a:p>
            <a:endParaRPr lang="en-US" dirty="0"/>
          </a:p>
        </p:txBody>
      </p:sp>
    </p:spTree>
    <p:extLst>
      <p:ext uri="{BB962C8B-B14F-4D97-AF65-F5344CB8AC3E}">
        <p14:creationId xmlns:p14="http://schemas.microsoft.com/office/powerpoint/2010/main" val="404456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1109-7034-AB6E-8C62-5DF6ABEB4116}"/>
              </a:ext>
            </a:extLst>
          </p:cNvPr>
          <p:cNvSpPr>
            <a:spLocks noGrp="1"/>
          </p:cNvSpPr>
          <p:nvPr>
            <p:ph type="title"/>
          </p:nvPr>
        </p:nvSpPr>
        <p:spPr/>
        <p:txBody>
          <a:bodyPr>
            <a:normAutofit/>
          </a:bodyPr>
          <a:lstStyle/>
          <a:p>
            <a:r>
              <a:rPr lang="en-US" sz="4000" b="1" dirty="0"/>
              <a:t>TF-IDF</a:t>
            </a:r>
          </a:p>
        </p:txBody>
      </p:sp>
      <p:sp>
        <p:nvSpPr>
          <p:cNvPr id="3" name="Content Placeholder 2">
            <a:extLst>
              <a:ext uri="{FF2B5EF4-FFF2-40B4-BE49-F238E27FC236}">
                <a16:creationId xmlns:a16="http://schemas.microsoft.com/office/drawing/2014/main" id="{7B0F339A-5BA1-080E-1AE0-02CD52D2A04F}"/>
              </a:ext>
            </a:extLst>
          </p:cNvPr>
          <p:cNvSpPr>
            <a:spLocks noGrp="1"/>
          </p:cNvSpPr>
          <p:nvPr>
            <p:ph idx="1"/>
          </p:nvPr>
        </p:nvSpPr>
        <p:spPr/>
        <p:txBody>
          <a:bodyPr>
            <a:normAutofit fontScale="92500"/>
          </a:bodyPr>
          <a:lstStyle/>
          <a:p>
            <a:pPr>
              <a:lnSpc>
                <a:spcPct val="150000"/>
              </a:lnSpc>
            </a:pPr>
            <a:r>
              <a:rPr lang="en-US" sz="2400" dirty="0"/>
              <a:t>Previously, we only focus on the frequency for each word (term)</a:t>
            </a:r>
          </a:p>
          <a:p>
            <a:pPr>
              <a:lnSpc>
                <a:spcPct val="150000"/>
              </a:lnSpc>
            </a:pPr>
            <a:r>
              <a:rPr lang="en-US" sz="2400" dirty="0"/>
              <a:t>Now, for a given term t, in a given document d in a corpus D</a:t>
            </a:r>
          </a:p>
          <a:p>
            <a:pPr lvl="1">
              <a:lnSpc>
                <a:spcPct val="150000"/>
              </a:lnSpc>
            </a:pPr>
            <a:r>
              <a:rPr lang="en-US" sz="2000" dirty="0"/>
              <a:t>TF-IDF(</a:t>
            </a:r>
            <a:r>
              <a:rPr lang="en-US" sz="2000" dirty="0" err="1"/>
              <a:t>t,d,D</a:t>
            </a:r>
            <a:r>
              <a:rPr lang="en-US" sz="2000" dirty="0"/>
              <a:t>) = </a:t>
            </a:r>
            <a:r>
              <a:rPr lang="en-US" sz="2000" dirty="0" err="1"/>
              <a:t>tf</a:t>
            </a:r>
            <a:r>
              <a:rPr lang="en-US" sz="2000" dirty="0"/>
              <a:t>(</a:t>
            </a:r>
            <a:r>
              <a:rPr lang="en-US" sz="2000" dirty="0" err="1"/>
              <a:t>t,d</a:t>
            </a:r>
            <a:r>
              <a:rPr lang="en-US" sz="2000" dirty="0"/>
              <a:t>) * </a:t>
            </a:r>
            <a:r>
              <a:rPr lang="en-US" sz="2000" dirty="0" err="1"/>
              <a:t>idf</a:t>
            </a:r>
            <a:r>
              <a:rPr lang="en-US" sz="2000" dirty="0"/>
              <a:t>(</a:t>
            </a:r>
            <a:r>
              <a:rPr lang="en-US" sz="2000" dirty="0" err="1"/>
              <a:t>t,D</a:t>
            </a:r>
            <a:r>
              <a:rPr lang="en-US" sz="2000" dirty="0"/>
              <a:t>)</a:t>
            </a:r>
          </a:p>
          <a:p>
            <a:pPr lvl="1">
              <a:lnSpc>
                <a:spcPct val="150000"/>
              </a:lnSpc>
            </a:pPr>
            <a:r>
              <a:rPr lang="en-US" sz="2000" dirty="0"/>
              <a:t>The base of log function is not important</a:t>
            </a:r>
          </a:p>
          <a:p>
            <a:pPr lvl="1">
              <a:lnSpc>
                <a:spcPct val="150000"/>
              </a:lnSpc>
            </a:pPr>
            <a:r>
              <a:rPr lang="en-US" sz="2000" dirty="0"/>
              <a:t>Assign weights to words (terms) based on </a:t>
            </a:r>
          </a:p>
          <a:p>
            <a:pPr lvl="2">
              <a:lnSpc>
                <a:spcPct val="150000"/>
              </a:lnSpc>
            </a:pPr>
            <a:r>
              <a:rPr lang="en-US" sz="1800" dirty="0"/>
              <a:t>Frequency of words in a certain document</a:t>
            </a:r>
          </a:p>
          <a:p>
            <a:pPr lvl="2">
              <a:lnSpc>
                <a:spcPct val="150000"/>
              </a:lnSpc>
            </a:pPr>
            <a:r>
              <a:rPr lang="en-US" sz="1800" dirty="0"/>
              <a:t>Distribution of words over documents in the corpus</a:t>
            </a:r>
          </a:p>
          <a:p>
            <a:pPr>
              <a:lnSpc>
                <a:spcPct val="150000"/>
              </a:lnSpc>
            </a:pPr>
            <a:r>
              <a:rPr lang="en-US" sz="2400" dirty="0"/>
              <a:t>You won’t likely ever have to implement the preceding formulas for computing TF-IDF</a:t>
            </a:r>
          </a:p>
        </p:txBody>
      </p:sp>
    </p:spTree>
    <p:extLst>
      <p:ext uri="{BB962C8B-B14F-4D97-AF65-F5344CB8AC3E}">
        <p14:creationId xmlns:p14="http://schemas.microsoft.com/office/powerpoint/2010/main" val="221673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4DE7-EBA3-8B0B-946B-0E54D840E52A}"/>
              </a:ext>
            </a:extLst>
          </p:cNvPr>
          <p:cNvSpPr>
            <a:spLocks noGrp="1"/>
          </p:cNvSpPr>
          <p:nvPr>
            <p:ph type="title"/>
          </p:nvPr>
        </p:nvSpPr>
        <p:spPr/>
        <p:txBody>
          <a:bodyPr>
            <a:normAutofit/>
          </a:bodyPr>
          <a:lstStyle/>
          <a:p>
            <a:r>
              <a:rPr lang="en-US" sz="4000" b="1" dirty="0"/>
              <a:t>Popular representation?</a:t>
            </a:r>
          </a:p>
        </p:txBody>
      </p:sp>
      <p:sp>
        <p:nvSpPr>
          <p:cNvPr id="3" name="Content Placeholder 2">
            <a:extLst>
              <a:ext uri="{FF2B5EF4-FFF2-40B4-BE49-F238E27FC236}">
                <a16:creationId xmlns:a16="http://schemas.microsoft.com/office/drawing/2014/main" id="{8A1953CF-6845-14BA-8E32-2F231DF4E38C}"/>
              </a:ext>
            </a:extLst>
          </p:cNvPr>
          <p:cNvSpPr>
            <a:spLocks noGrp="1"/>
          </p:cNvSpPr>
          <p:nvPr>
            <p:ph idx="1"/>
          </p:nvPr>
        </p:nvSpPr>
        <p:spPr/>
        <p:txBody>
          <a:bodyPr>
            <a:normAutofit lnSpcReduction="10000"/>
          </a:bodyPr>
          <a:lstStyle/>
          <a:p>
            <a:pPr>
              <a:lnSpc>
                <a:spcPct val="150000"/>
              </a:lnSpc>
            </a:pPr>
            <a:r>
              <a:rPr lang="en-US" dirty="0"/>
              <a:t>TF-IDF stands for </a:t>
            </a:r>
            <a:r>
              <a:rPr lang="en-US" b="1" dirty="0"/>
              <a:t>t</a:t>
            </a:r>
            <a:r>
              <a:rPr lang="en-US" dirty="0"/>
              <a:t>erm </a:t>
            </a:r>
            <a:r>
              <a:rPr lang="en-US" b="1" dirty="0"/>
              <a:t>f</a:t>
            </a:r>
            <a:r>
              <a:rPr lang="en-US" dirty="0"/>
              <a:t>requency times </a:t>
            </a:r>
            <a:r>
              <a:rPr lang="en-US" b="1" dirty="0"/>
              <a:t>i</a:t>
            </a:r>
            <a:r>
              <a:rPr lang="en-US" dirty="0"/>
              <a:t>nverse </a:t>
            </a:r>
            <a:r>
              <a:rPr lang="en-US" b="1" dirty="0"/>
              <a:t>d</a:t>
            </a:r>
            <a:r>
              <a:rPr lang="en-US" dirty="0"/>
              <a:t>ocument </a:t>
            </a:r>
            <a:r>
              <a:rPr lang="en-US" b="1" dirty="0"/>
              <a:t>f</a:t>
            </a:r>
            <a:r>
              <a:rPr lang="en-US" dirty="0"/>
              <a:t>requency</a:t>
            </a:r>
          </a:p>
          <a:p>
            <a:pPr lvl="1">
              <a:lnSpc>
                <a:spcPct val="150000"/>
              </a:lnSpc>
            </a:pPr>
            <a:r>
              <a:rPr lang="en-US" dirty="0"/>
              <a:t>Term frequencies are the counts of each word in a document</a:t>
            </a:r>
          </a:p>
          <a:p>
            <a:pPr lvl="1">
              <a:lnSpc>
                <a:spcPct val="150000"/>
              </a:lnSpc>
            </a:pPr>
            <a:r>
              <a:rPr lang="en-US" dirty="0"/>
              <a:t>Inverse document frequency means that you’ll divide each of those word counts by the number of documents in which the word occurs</a:t>
            </a:r>
          </a:p>
          <a:p>
            <a:pPr>
              <a:lnSpc>
                <a:spcPct val="150000"/>
              </a:lnSpc>
            </a:pPr>
            <a:r>
              <a:rPr lang="en-US" dirty="0"/>
              <a:t>Popular representation of the text</a:t>
            </a:r>
          </a:p>
          <a:p>
            <a:pPr lvl="1">
              <a:lnSpc>
                <a:spcPct val="150000"/>
              </a:lnSpc>
            </a:pPr>
            <a:r>
              <a:rPr lang="en-US" dirty="0"/>
              <a:t>Not much popular in the front end</a:t>
            </a:r>
          </a:p>
          <a:p>
            <a:pPr lvl="1">
              <a:lnSpc>
                <a:spcPct val="150000"/>
              </a:lnSpc>
            </a:pPr>
            <a:r>
              <a:rPr lang="en-US" dirty="0"/>
              <a:t>Somewhat overrated, need to have a discussion</a:t>
            </a:r>
          </a:p>
        </p:txBody>
      </p:sp>
    </p:spTree>
    <p:extLst>
      <p:ext uri="{BB962C8B-B14F-4D97-AF65-F5344CB8AC3E}">
        <p14:creationId xmlns:p14="http://schemas.microsoft.com/office/powerpoint/2010/main" val="22194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9FCF-F76A-6872-0AB0-F7EFBDC64BC3}"/>
              </a:ext>
            </a:extLst>
          </p:cNvPr>
          <p:cNvSpPr>
            <a:spLocks noGrp="1"/>
          </p:cNvSpPr>
          <p:nvPr>
            <p:ph type="title"/>
          </p:nvPr>
        </p:nvSpPr>
        <p:spPr/>
        <p:txBody>
          <a:bodyPr>
            <a:normAutofit/>
          </a:bodyPr>
          <a:lstStyle/>
          <a:p>
            <a:r>
              <a:rPr lang="en-US" sz="4000" b="1" dirty="0"/>
              <a:t>Interpretation of TF-IDF</a:t>
            </a:r>
          </a:p>
        </p:txBody>
      </p:sp>
      <p:sp>
        <p:nvSpPr>
          <p:cNvPr id="3" name="Content Placeholder 2">
            <a:extLst>
              <a:ext uri="{FF2B5EF4-FFF2-40B4-BE49-F238E27FC236}">
                <a16:creationId xmlns:a16="http://schemas.microsoft.com/office/drawing/2014/main" id="{E9A60C3A-DD8F-FA92-E591-131081D83091}"/>
              </a:ext>
            </a:extLst>
          </p:cNvPr>
          <p:cNvSpPr>
            <a:spLocks noGrp="1"/>
          </p:cNvSpPr>
          <p:nvPr>
            <p:ph idx="1"/>
          </p:nvPr>
        </p:nvSpPr>
        <p:spPr/>
        <p:txBody>
          <a:bodyPr>
            <a:normAutofit/>
          </a:bodyPr>
          <a:lstStyle/>
          <a:p>
            <a:r>
              <a:rPr lang="en-US" sz="3200" dirty="0"/>
              <a:t>The more times a word appears in the document, the TF (and hence the TF-IDF) will go up</a:t>
            </a:r>
          </a:p>
          <a:p>
            <a:r>
              <a:rPr lang="en-US" sz="3200" dirty="0"/>
              <a:t>At the same time, as the number of documents that contain that word goes up, the IDF (and hence the TF-IDF) for that word will go down</a:t>
            </a:r>
          </a:p>
          <a:p>
            <a:r>
              <a:rPr lang="en-US" sz="3200" dirty="0"/>
              <a:t>It relates a specific word or token to a specific document in a specific corpus, and then it assigns a numeric value to the importance of that word </a:t>
            </a:r>
            <a:r>
              <a:rPr lang="en-US" sz="3200" b="1" dirty="0"/>
              <a:t>in the given document, given its usage across the entire corpus</a:t>
            </a:r>
            <a:r>
              <a:rPr lang="en-US" sz="3200" dirty="0"/>
              <a:t>.</a:t>
            </a:r>
          </a:p>
        </p:txBody>
      </p:sp>
    </p:spTree>
    <p:extLst>
      <p:ext uri="{BB962C8B-B14F-4D97-AF65-F5344CB8AC3E}">
        <p14:creationId xmlns:p14="http://schemas.microsoft.com/office/powerpoint/2010/main" val="4189375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280C-291E-400A-3097-0AA9232C7496}"/>
              </a:ext>
            </a:extLst>
          </p:cNvPr>
          <p:cNvSpPr>
            <a:spLocks noGrp="1"/>
          </p:cNvSpPr>
          <p:nvPr>
            <p:ph type="title"/>
          </p:nvPr>
        </p:nvSpPr>
        <p:spPr/>
        <p:txBody>
          <a:bodyPr>
            <a:normAutofit/>
          </a:bodyPr>
          <a:lstStyle/>
          <a:p>
            <a:r>
              <a:rPr lang="en-US" sz="4000" b="1" dirty="0"/>
              <a:t>Is this topic modeling?</a:t>
            </a:r>
          </a:p>
        </p:txBody>
      </p:sp>
      <p:sp>
        <p:nvSpPr>
          <p:cNvPr id="3" name="Content Placeholder 2">
            <a:extLst>
              <a:ext uri="{FF2B5EF4-FFF2-40B4-BE49-F238E27FC236}">
                <a16:creationId xmlns:a16="http://schemas.microsoft.com/office/drawing/2014/main" id="{D32CADFC-AEFA-9A27-AB24-12362D511B66}"/>
              </a:ext>
            </a:extLst>
          </p:cNvPr>
          <p:cNvSpPr>
            <a:spLocks noGrp="1"/>
          </p:cNvSpPr>
          <p:nvPr>
            <p:ph idx="1"/>
          </p:nvPr>
        </p:nvSpPr>
        <p:spPr/>
        <p:txBody>
          <a:bodyPr/>
          <a:lstStyle/>
          <a:p>
            <a:pPr>
              <a:lnSpc>
                <a:spcPct val="150000"/>
              </a:lnSpc>
            </a:pPr>
            <a:r>
              <a:rPr lang="en-US" b="0" i="0" dirty="0">
                <a:solidFill>
                  <a:srgbClr val="374151"/>
                </a:solidFill>
                <a:effectLst/>
                <a:latin typeface="Söhne"/>
              </a:rPr>
              <a:t>TF-IDF is used to identify the most important words or terms in a document or corpus by assigning weights to them</a:t>
            </a:r>
          </a:p>
          <a:p>
            <a:pPr>
              <a:lnSpc>
                <a:spcPct val="150000"/>
              </a:lnSpc>
            </a:pPr>
            <a:r>
              <a:rPr lang="en-US" dirty="0">
                <a:solidFill>
                  <a:srgbClr val="374151"/>
                </a:solidFill>
                <a:latin typeface="Söhne"/>
              </a:rPr>
              <a:t>It presents the word’s rarity across the corpus</a:t>
            </a:r>
          </a:p>
          <a:p>
            <a:pPr>
              <a:lnSpc>
                <a:spcPct val="150000"/>
              </a:lnSpc>
            </a:pPr>
            <a:r>
              <a:rPr lang="en-US" dirty="0">
                <a:solidFill>
                  <a:srgbClr val="374151"/>
                </a:solidFill>
                <a:latin typeface="Söhne"/>
              </a:rPr>
              <a:t>Possible to collect or filter the keywords based on the distribution of TF-IDF</a:t>
            </a:r>
          </a:p>
          <a:p>
            <a:pPr lvl="1">
              <a:lnSpc>
                <a:spcPct val="150000"/>
              </a:lnSpc>
            </a:pPr>
            <a:r>
              <a:rPr lang="en-US" dirty="0">
                <a:solidFill>
                  <a:srgbClr val="374151"/>
                </a:solidFill>
                <a:latin typeface="Söhne"/>
              </a:rPr>
              <a:t>Are they (important words) topics?</a:t>
            </a:r>
          </a:p>
        </p:txBody>
      </p:sp>
    </p:spTree>
    <p:extLst>
      <p:ext uri="{BB962C8B-B14F-4D97-AF65-F5344CB8AC3E}">
        <p14:creationId xmlns:p14="http://schemas.microsoft.com/office/powerpoint/2010/main" val="2813805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4AD5-CB47-86ED-3672-1C7A556708BD}"/>
              </a:ext>
            </a:extLst>
          </p:cNvPr>
          <p:cNvSpPr>
            <a:spLocks noGrp="1"/>
          </p:cNvSpPr>
          <p:nvPr>
            <p:ph type="title"/>
          </p:nvPr>
        </p:nvSpPr>
        <p:spPr/>
        <p:txBody>
          <a:bodyPr>
            <a:normAutofit/>
          </a:bodyPr>
          <a:lstStyle/>
          <a:p>
            <a:r>
              <a:rPr lang="en-US" sz="4000" b="1" dirty="0"/>
              <a:t>Relevance ranking</a:t>
            </a:r>
          </a:p>
        </p:txBody>
      </p:sp>
      <p:sp>
        <p:nvSpPr>
          <p:cNvPr id="3" name="Content Placeholder 2">
            <a:extLst>
              <a:ext uri="{FF2B5EF4-FFF2-40B4-BE49-F238E27FC236}">
                <a16:creationId xmlns:a16="http://schemas.microsoft.com/office/drawing/2014/main" id="{7823009F-6044-8892-474A-691EFCEFD265}"/>
              </a:ext>
            </a:extLst>
          </p:cNvPr>
          <p:cNvSpPr>
            <a:spLocks noGrp="1"/>
          </p:cNvSpPr>
          <p:nvPr>
            <p:ph idx="1"/>
          </p:nvPr>
        </p:nvSpPr>
        <p:spPr/>
        <p:txBody>
          <a:bodyPr/>
          <a:lstStyle/>
          <a:p>
            <a:pPr>
              <a:lnSpc>
                <a:spcPct val="150000"/>
              </a:lnSpc>
            </a:pPr>
            <a:r>
              <a:rPr lang="en-US" dirty="0"/>
              <a:t>Let’s go back to the code again</a:t>
            </a:r>
          </a:p>
          <a:p>
            <a:pPr>
              <a:lnSpc>
                <a:spcPct val="150000"/>
              </a:lnSpc>
            </a:pPr>
            <a:r>
              <a:rPr lang="en-US" dirty="0"/>
              <a:t>Let’s explain in words what this example describes</a:t>
            </a:r>
          </a:p>
          <a:p>
            <a:pPr>
              <a:lnSpc>
                <a:spcPct val="150000"/>
              </a:lnSpc>
            </a:pPr>
            <a:r>
              <a:rPr lang="en-US" dirty="0"/>
              <a:t>What’s 0 mean?</a:t>
            </a:r>
          </a:p>
          <a:p>
            <a:pPr>
              <a:lnSpc>
                <a:spcPct val="150000"/>
              </a:lnSpc>
            </a:pPr>
            <a:r>
              <a:rPr lang="en-US" dirty="0"/>
              <a:t>What’s 0.5235048549676834 mean?</a:t>
            </a:r>
          </a:p>
          <a:p>
            <a:pPr>
              <a:lnSpc>
                <a:spcPct val="150000"/>
              </a:lnSpc>
            </a:pPr>
            <a:r>
              <a:rPr lang="en-US" dirty="0"/>
              <a:t>Let’s revisit the Question 5 on Homework 1</a:t>
            </a:r>
          </a:p>
        </p:txBody>
      </p:sp>
    </p:spTree>
    <p:extLst>
      <p:ext uri="{BB962C8B-B14F-4D97-AF65-F5344CB8AC3E}">
        <p14:creationId xmlns:p14="http://schemas.microsoft.com/office/powerpoint/2010/main" val="263519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2026-5359-5507-8C27-A8B58E4B2FB6}"/>
              </a:ext>
            </a:extLst>
          </p:cNvPr>
          <p:cNvSpPr>
            <a:spLocks noGrp="1"/>
          </p:cNvSpPr>
          <p:nvPr>
            <p:ph type="title"/>
          </p:nvPr>
        </p:nvSpPr>
        <p:spPr/>
        <p:txBody>
          <a:bodyPr>
            <a:normAutofit/>
          </a:bodyPr>
          <a:lstStyle/>
          <a:p>
            <a:r>
              <a:rPr lang="en-US" sz="4000" b="1" dirty="0"/>
              <a:t>Assumption</a:t>
            </a:r>
          </a:p>
        </p:txBody>
      </p:sp>
      <p:sp>
        <p:nvSpPr>
          <p:cNvPr id="3" name="Content Placeholder 2">
            <a:extLst>
              <a:ext uri="{FF2B5EF4-FFF2-40B4-BE49-F238E27FC236}">
                <a16:creationId xmlns:a16="http://schemas.microsoft.com/office/drawing/2014/main" id="{0D1613C0-1027-B706-DF69-13655DE7F281}"/>
              </a:ext>
            </a:extLst>
          </p:cNvPr>
          <p:cNvSpPr>
            <a:spLocks noGrp="1"/>
          </p:cNvSpPr>
          <p:nvPr>
            <p:ph idx="1"/>
          </p:nvPr>
        </p:nvSpPr>
        <p:spPr/>
        <p:txBody>
          <a:bodyPr>
            <a:normAutofit fontScale="70000" lnSpcReduction="20000"/>
          </a:bodyPr>
          <a:lstStyle/>
          <a:p>
            <a:pPr>
              <a:lnSpc>
                <a:spcPct val="200000"/>
              </a:lnSpc>
            </a:pPr>
            <a:r>
              <a:rPr lang="en-US" dirty="0"/>
              <a:t>Vector representation of the text based on the frequency of each word in the given text</a:t>
            </a:r>
          </a:p>
          <a:p>
            <a:pPr>
              <a:lnSpc>
                <a:spcPct val="200000"/>
              </a:lnSpc>
            </a:pPr>
            <a:r>
              <a:rPr lang="en-US" dirty="0"/>
              <a:t>Assume that the more times a word occurs, the more meaning it must contribute to that document</a:t>
            </a:r>
          </a:p>
          <a:p>
            <a:pPr lvl="1">
              <a:lnSpc>
                <a:spcPct val="200000"/>
              </a:lnSpc>
            </a:pPr>
            <a:r>
              <a:rPr lang="en-US" dirty="0"/>
              <a:t>Each word has some innate sentiment</a:t>
            </a:r>
          </a:p>
          <a:p>
            <a:pPr lvl="1">
              <a:lnSpc>
                <a:spcPct val="200000"/>
              </a:lnSpc>
            </a:pPr>
            <a:r>
              <a:rPr lang="en-US" dirty="0"/>
              <a:t>Idea of text classification based on BOW representation</a:t>
            </a:r>
          </a:p>
          <a:p>
            <a:pPr>
              <a:lnSpc>
                <a:spcPct val="200000"/>
              </a:lnSpc>
            </a:pPr>
            <a:r>
              <a:rPr lang="en-US" dirty="0"/>
              <a:t>The main question is whether we need to normalize the counts</a:t>
            </a:r>
          </a:p>
          <a:p>
            <a:pPr>
              <a:lnSpc>
                <a:spcPct val="200000"/>
              </a:lnSpc>
            </a:pPr>
            <a:r>
              <a:rPr lang="en-US" dirty="0"/>
              <a:t>Let’s see the first example code</a:t>
            </a:r>
          </a:p>
        </p:txBody>
      </p:sp>
    </p:spTree>
    <p:extLst>
      <p:ext uri="{BB962C8B-B14F-4D97-AF65-F5344CB8AC3E}">
        <p14:creationId xmlns:p14="http://schemas.microsoft.com/office/powerpoint/2010/main" val="196569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75DA-AC72-502B-0DF2-BD34242874F4}"/>
              </a:ext>
            </a:extLst>
          </p:cNvPr>
          <p:cNvSpPr>
            <a:spLocks noGrp="1"/>
          </p:cNvSpPr>
          <p:nvPr>
            <p:ph type="title"/>
          </p:nvPr>
        </p:nvSpPr>
        <p:spPr/>
        <p:txBody>
          <a:bodyPr>
            <a:normAutofit/>
          </a:bodyPr>
          <a:lstStyle/>
          <a:p>
            <a:r>
              <a:rPr lang="en-US" sz="4000" b="1" dirty="0"/>
              <a:t>0.1818?</a:t>
            </a:r>
          </a:p>
        </p:txBody>
      </p:sp>
      <p:sp>
        <p:nvSpPr>
          <p:cNvPr id="3" name="Content Placeholder 2">
            <a:extLst>
              <a:ext uri="{FF2B5EF4-FFF2-40B4-BE49-F238E27FC236}">
                <a16:creationId xmlns:a16="http://schemas.microsoft.com/office/drawing/2014/main" id="{96D3E75D-34AF-CA13-AF56-7275B52CA946}"/>
              </a:ext>
            </a:extLst>
          </p:cNvPr>
          <p:cNvSpPr>
            <a:spLocks noGrp="1"/>
          </p:cNvSpPr>
          <p:nvPr>
            <p:ph idx="1"/>
          </p:nvPr>
        </p:nvSpPr>
        <p:spPr/>
        <p:txBody>
          <a:bodyPr>
            <a:normAutofit fontScale="70000" lnSpcReduction="20000"/>
          </a:bodyPr>
          <a:lstStyle/>
          <a:p>
            <a:pPr>
              <a:lnSpc>
                <a:spcPct val="200000"/>
              </a:lnSpc>
            </a:pPr>
            <a:r>
              <a:rPr lang="en-US" dirty="0"/>
              <a:t>What does this number mean?</a:t>
            </a:r>
          </a:p>
          <a:p>
            <a:pPr>
              <a:lnSpc>
                <a:spcPct val="200000"/>
              </a:lnSpc>
            </a:pPr>
            <a:r>
              <a:rPr lang="en-US" dirty="0"/>
              <a:t>Sentence: </a:t>
            </a:r>
            <a:r>
              <a:rPr lang="en-US" i="1" dirty="0"/>
              <a:t>The faster Harry got to the store, the faster Harry, the faster, would get home.</a:t>
            </a:r>
          </a:p>
          <a:p>
            <a:pPr lvl="1">
              <a:lnSpc>
                <a:spcPct val="200000"/>
              </a:lnSpc>
            </a:pPr>
            <a:r>
              <a:rPr lang="en-US" dirty="0"/>
              <a:t>`Harry’ used twice (after case folding)</a:t>
            </a:r>
          </a:p>
          <a:p>
            <a:pPr lvl="1">
              <a:lnSpc>
                <a:spcPct val="200000"/>
              </a:lnSpc>
            </a:pPr>
            <a:r>
              <a:rPr lang="en-US" dirty="0"/>
              <a:t>The number of unique tokens is 11</a:t>
            </a:r>
          </a:p>
          <a:p>
            <a:pPr>
              <a:lnSpc>
                <a:spcPct val="200000"/>
              </a:lnSpc>
            </a:pPr>
            <a:r>
              <a:rPr lang="en-US" dirty="0"/>
              <a:t>Not clear why do we ever need the normalization</a:t>
            </a:r>
          </a:p>
          <a:p>
            <a:pPr>
              <a:lnSpc>
                <a:spcPct val="200000"/>
              </a:lnSpc>
            </a:pPr>
            <a:r>
              <a:rPr lang="en-US" dirty="0"/>
              <a:t>Worse yet, why do we need the number of unique tokens as the normalizer (denominator)?</a:t>
            </a:r>
          </a:p>
          <a:p>
            <a:pPr>
              <a:lnSpc>
                <a:spcPct val="200000"/>
              </a:lnSpc>
            </a:pPr>
            <a:r>
              <a:rPr lang="en-US" dirty="0"/>
              <a:t>Not exactly sure of the meaning of 0.1818</a:t>
            </a:r>
          </a:p>
        </p:txBody>
      </p:sp>
    </p:spTree>
    <p:extLst>
      <p:ext uri="{BB962C8B-B14F-4D97-AF65-F5344CB8AC3E}">
        <p14:creationId xmlns:p14="http://schemas.microsoft.com/office/powerpoint/2010/main" val="45328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F5A0-8CED-EABF-CE1A-F8EDAB5474FA}"/>
              </a:ext>
            </a:extLst>
          </p:cNvPr>
          <p:cNvSpPr>
            <a:spLocks noGrp="1"/>
          </p:cNvSpPr>
          <p:nvPr>
            <p:ph type="title"/>
          </p:nvPr>
        </p:nvSpPr>
        <p:spPr/>
        <p:txBody>
          <a:bodyPr>
            <a:normAutofit/>
          </a:bodyPr>
          <a:lstStyle/>
          <a:p>
            <a:r>
              <a:rPr lang="en-US" sz="4000" b="1" dirty="0"/>
              <a:t>Textbook example: why “temper” it all?</a:t>
            </a:r>
          </a:p>
        </p:txBody>
      </p:sp>
      <p:sp>
        <p:nvSpPr>
          <p:cNvPr id="3" name="Content Placeholder 2">
            <a:extLst>
              <a:ext uri="{FF2B5EF4-FFF2-40B4-BE49-F238E27FC236}">
                <a16:creationId xmlns:a16="http://schemas.microsoft.com/office/drawing/2014/main" id="{0F21C95B-FC29-FEB4-F454-D24B2191C3C0}"/>
              </a:ext>
            </a:extLst>
          </p:cNvPr>
          <p:cNvSpPr>
            <a:spLocks noGrp="1"/>
          </p:cNvSpPr>
          <p:nvPr>
            <p:ph idx="1"/>
          </p:nvPr>
        </p:nvSpPr>
        <p:spPr/>
        <p:txBody>
          <a:bodyPr>
            <a:normAutofit fontScale="92500" lnSpcReduction="20000"/>
          </a:bodyPr>
          <a:lstStyle/>
          <a:p>
            <a:pPr>
              <a:lnSpc>
                <a:spcPct val="150000"/>
              </a:lnSpc>
            </a:pPr>
            <a:r>
              <a:rPr lang="en-US" dirty="0"/>
              <a:t>TF(“dog,” document A) = 3/30 = .1</a:t>
            </a:r>
          </a:p>
          <a:p>
            <a:pPr>
              <a:lnSpc>
                <a:spcPct val="150000"/>
              </a:lnSpc>
            </a:pPr>
            <a:r>
              <a:rPr lang="en-US" dirty="0"/>
              <a:t>TF(“dog,” document B) = 100/580000 = .00017</a:t>
            </a:r>
          </a:p>
          <a:p>
            <a:pPr>
              <a:lnSpc>
                <a:spcPct val="150000"/>
              </a:lnSpc>
            </a:pPr>
            <a:r>
              <a:rPr lang="en-US" dirty="0"/>
              <a:t>What’s the meaning of TF(“dog,” document A), 0.1?</a:t>
            </a:r>
          </a:p>
          <a:p>
            <a:pPr>
              <a:lnSpc>
                <a:spcPct val="150000"/>
              </a:lnSpc>
            </a:pPr>
            <a:r>
              <a:rPr lang="en-US" dirty="0"/>
              <a:t>I see the reasoning behind the normalization</a:t>
            </a:r>
          </a:p>
          <a:p>
            <a:pPr>
              <a:lnSpc>
                <a:spcPct val="150000"/>
              </a:lnSpc>
            </a:pPr>
            <a:r>
              <a:rPr lang="en-US" dirty="0"/>
              <a:t>But still not clear why do we need the unique tokens in the previous example</a:t>
            </a:r>
          </a:p>
          <a:p>
            <a:pPr>
              <a:lnSpc>
                <a:spcPct val="150000"/>
              </a:lnSpc>
            </a:pPr>
            <a:r>
              <a:rPr lang="en-US" dirty="0"/>
              <a:t>Am I too picky?</a:t>
            </a:r>
          </a:p>
          <a:p>
            <a:pPr>
              <a:lnSpc>
                <a:spcPct val="150000"/>
              </a:lnSpc>
            </a:pPr>
            <a:endParaRPr lang="en-US" dirty="0"/>
          </a:p>
        </p:txBody>
      </p:sp>
    </p:spTree>
    <p:extLst>
      <p:ext uri="{BB962C8B-B14F-4D97-AF65-F5344CB8AC3E}">
        <p14:creationId xmlns:p14="http://schemas.microsoft.com/office/powerpoint/2010/main" val="250926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851C-4B0A-9726-CE28-2E1AE1C7FF74}"/>
              </a:ext>
            </a:extLst>
          </p:cNvPr>
          <p:cNvSpPr>
            <a:spLocks noGrp="1"/>
          </p:cNvSpPr>
          <p:nvPr>
            <p:ph type="title"/>
          </p:nvPr>
        </p:nvSpPr>
        <p:spPr/>
        <p:txBody>
          <a:bodyPr>
            <a:normAutofit/>
          </a:bodyPr>
          <a:lstStyle/>
          <a:p>
            <a:r>
              <a:rPr lang="en-US" sz="4000" b="1" dirty="0"/>
              <a:t>What are we missing?</a:t>
            </a:r>
          </a:p>
        </p:txBody>
      </p:sp>
      <p:sp>
        <p:nvSpPr>
          <p:cNvPr id="3" name="Content Placeholder 2">
            <a:extLst>
              <a:ext uri="{FF2B5EF4-FFF2-40B4-BE49-F238E27FC236}">
                <a16:creationId xmlns:a16="http://schemas.microsoft.com/office/drawing/2014/main" id="{DB3DF093-0EA8-A90D-2FA1-6C230EA3CF47}"/>
              </a:ext>
            </a:extLst>
          </p:cNvPr>
          <p:cNvSpPr>
            <a:spLocks noGrp="1"/>
          </p:cNvSpPr>
          <p:nvPr>
            <p:ph idx="1"/>
          </p:nvPr>
        </p:nvSpPr>
        <p:spPr/>
        <p:txBody>
          <a:bodyPr>
            <a:normAutofit fontScale="92500" lnSpcReduction="20000"/>
          </a:bodyPr>
          <a:lstStyle/>
          <a:p>
            <a:pPr>
              <a:lnSpc>
                <a:spcPct val="160000"/>
              </a:lnSpc>
            </a:pPr>
            <a:r>
              <a:rPr lang="en-US" sz="1800" dirty="0"/>
              <a:t>For a long text, the normalized count of a word would mean more</a:t>
            </a:r>
          </a:p>
          <a:p>
            <a:pPr lvl="1">
              <a:lnSpc>
                <a:spcPct val="160000"/>
              </a:lnSpc>
            </a:pPr>
            <a:r>
              <a:rPr lang="en-US" sz="1600" dirty="0"/>
              <a:t>The Dog example would make sense</a:t>
            </a:r>
          </a:p>
          <a:p>
            <a:pPr>
              <a:lnSpc>
                <a:spcPct val="160000"/>
              </a:lnSpc>
            </a:pPr>
            <a:r>
              <a:rPr lang="en-US" sz="1800" dirty="0"/>
              <a:t>Not just conceptually, the calculation result (term frequency) would be robust </a:t>
            </a:r>
          </a:p>
          <a:p>
            <a:pPr lvl="1">
              <a:lnSpc>
                <a:spcPct val="160000"/>
              </a:lnSpc>
            </a:pPr>
            <a:r>
              <a:rPr lang="en-US" sz="1600" dirty="0"/>
              <a:t>Normalizer: the number of tokens used vs. the number of unique tokens used</a:t>
            </a:r>
          </a:p>
          <a:p>
            <a:pPr lvl="2">
              <a:lnSpc>
                <a:spcPct val="160000"/>
              </a:lnSpc>
            </a:pPr>
            <a:r>
              <a:rPr lang="en-US" sz="1400" dirty="0"/>
              <a:t>Strong assumption?</a:t>
            </a:r>
          </a:p>
          <a:p>
            <a:pPr>
              <a:lnSpc>
                <a:spcPct val="160000"/>
              </a:lnSpc>
            </a:pPr>
            <a:r>
              <a:rPr lang="en-US" sz="1800" dirty="0"/>
              <a:t>However, for a short text, each approach would result in very different outcomes</a:t>
            </a:r>
          </a:p>
          <a:p>
            <a:pPr lvl="1">
              <a:lnSpc>
                <a:spcPct val="160000"/>
              </a:lnSpc>
            </a:pPr>
            <a:r>
              <a:rPr lang="en-US" sz="1600" dirty="0"/>
              <a:t>Think about tokenizers</a:t>
            </a:r>
          </a:p>
          <a:p>
            <a:pPr>
              <a:lnSpc>
                <a:spcPct val="160000"/>
              </a:lnSpc>
            </a:pPr>
            <a:r>
              <a:rPr lang="en-US" sz="1800" dirty="0"/>
              <a:t>For most NLP applications, there would be no definitive formula</a:t>
            </a:r>
          </a:p>
          <a:p>
            <a:pPr lvl="1">
              <a:lnSpc>
                <a:spcPct val="160000"/>
              </a:lnSpc>
            </a:pPr>
            <a:r>
              <a:rPr lang="en-US" sz="1600" dirty="0"/>
              <a:t>More important thing is to understand the concepts</a:t>
            </a:r>
          </a:p>
          <a:p>
            <a:pPr>
              <a:lnSpc>
                <a:spcPct val="160000"/>
              </a:lnSpc>
            </a:pPr>
            <a:r>
              <a:rPr lang="en-US" sz="1800" dirty="0"/>
              <a:t>Let’s see Kite example in the code</a:t>
            </a:r>
          </a:p>
        </p:txBody>
      </p:sp>
    </p:spTree>
    <p:extLst>
      <p:ext uri="{BB962C8B-B14F-4D97-AF65-F5344CB8AC3E}">
        <p14:creationId xmlns:p14="http://schemas.microsoft.com/office/powerpoint/2010/main" val="183688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2DD6-9568-5F9E-8015-E8B5EF569A30}"/>
              </a:ext>
            </a:extLst>
          </p:cNvPr>
          <p:cNvSpPr>
            <a:spLocks noGrp="1"/>
          </p:cNvSpPr>
          <p:nvPr>
            <p:ph type="title"/>
          </p:nvPr>
        </p:nvSpPr>
        <p:spPr/>
        <p:txBody>
          <a:bodyPr>
            <a:normAutofit/>
          </a:bodyPr>
          <a:lstStyle/>
          <a:p>
            <a:r>
              <a:rPr lang="en-US" sz="4000" b="1" dirty="0"/>
              <a:t>What are we doing?</a:t>
            </a:r>
          </a:p>
        </p:txBody>
      </p:sp>
      <p:sp>
        <p:nvSpPr>
          <p:cNvPr id="3" name="Content Placeholder 2">
            <a:extLst>
              <a:ext uri="{FF2B5EF4-FFF2-40B4-BE49-F238E27FC236}">
                <a16:creationId xmlns:a16="http://schemas.microsoft.com/office/drawing/2014/main" id="{2FD9CAFE-0389-B83D-22F7-2848FFB64BC2}"/>
              </a:ext>
            </a:extLst>
          </p:cNvPr>
          <p:cNvSpPr>
            <a:spLocks noGrp="1"/>
          </p:cNvSpPr>
          <p:nvPr>
            <p:ph idx="1"/>
          </p:nvPr>
        </p:nvSpPr>
        <p:spPr/>
        <p:txBody>
          <a:bodyPr>
            <a:normAutofit fontScale="92500" lnSpcReduction="20000"/>
          </a:bodyPr>
          <a:lstStyle/>
          <a:p>
            <a:pPr>
              <a:lnSpc>
                <a:spcPct val="150000"/>
              </a:lnSpc>
            </a:pPr>
            <a:r>
              <a:rPr lang="en-US" dirty="0" err="1"/>
              <a:t>document_vectors</a:t>
            </a:r>
            <a:r>
              <a:rPr lang="en-US" dirty="0"/>
              <a:t> is the python list</a:t>
            </a:r>
          </a:p>
          <a:p>
            <a:pPr lvl="1">
              <a:lnSpc>
                <a:spcPct val="150000"/>
              </a:lnSpc>
            </a:pPr>
            <a:r>
              <a:rPr lang="en-US" dirty="0"/>
              <a:t>Each item is the Ordered dictionary</a:t>
            </a:r>
          </a:p>
          <a:p>
            <a:pPr lvl="1">
              <a:lnSpc>
                <a:spcPct val="150000"/>
              </a:lnSpc>
            </a:pPr>
            <a:r>
              <a:rPr lang="en-US" dirty="0"/>
              <a:t>Data type is in fact not very important here</a:t>
            </a:r>
          </a:p>
          <a:p>
            <a:pPr lvl="1">
              <a:lnSpc>
                <a:spcPct val="150000"/>
              </a:lnSpc>
            </a:pPr>
            <a:r>
              <a:rPr lang="en-US" dirty="0"/>
              <a:t>Let’s interpret each item</a:t>
            </a:r>
          </a:p>
          <a:p>
            <a:pPr>
              <a:lnSpc>
                <a:spcPct val="150000"/>
              </a:lnSpc>
            </a:pPr>
            <a:r>
              <a:rPr lang="en-US" dirty="0"/>
              <a:t>What’s the denominator?</a:t>
            </a:r>
          </a:p>
          <a:p>
            <a:pPr lvl="1">
              <a:lnSpc>
                <a:spcPct val="150000"/>
              </a:lnSpc>
            </a:pPr>
            <a:r>
              <a:rPr lang="en-US" dirty="0"/>
              <a:t>Does it make sense to you?</a:t>
            </a:r>
          </a:p>
          <a:p>
            <a:pPr lvl="1">
              <a:lnSpc>
                <a:spcPct val="150000"/>
              </a:lnSpc>
            </a:pPr>
            <a:r>
              <a:rPr lang="en-US" dirty="0"/>
              <a:t>Why not using the number of unique tokens in the corresponding sentence?</a:t>
            </a:r>
          </a:p>
          <a:p>
            <a:pPr lvl="1">
              <a:lnSpc>
                <a:spcPct val="150000"/>
              </a:lnSpc>
            </a:pPr>
            <a:r>
              <a:rPr lang="en-US" dirty="0"/>
              <a:t>Why not using the number of every tokens?</a:t>
            </a:r>
          </a:p>
        </p:txBody>
      </p:sp>
    </p:spTree>
    <p:extLst>
      <p:ext uri="{BB962C8B-B14F-4D97-AF65-F5344CB8AC3E}">
        <p14:creationId xmlns:p14="http://schemas.microsoft.com/office/powerpoint/2010/main" val="11593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0320-3873-0AF2-2912-B6D0A0B21DB0}"/>
              </a:ext>
            </a:extLst>
          </p:cNvPr>
          <p:cNvSpPr>
            <a:spLocks noGrp="1"/>
          </p:cNvSpPr>
          <p:nvPr>
            <p:ph type="title"/>
          </p:nvPr>
        </p:nvSpPr>
        <p:spPr/>
        <p:txBody>
          <a:bodyPr>
            <a:normAutofit/>
          </a:bodyPr>
          <a:lstStyle/>
          <a:p>
            <a:r>
              <a:rPr lang="en-US" sz="4000" b="1" dirty="0"/>
              <a:t>Understanding the construction</a:t>
            </a:r>
          </a:p>
        </p:txBody>
      </p:sp>
      <p:sp>
        <p:nvSpPr>
          <p:cNvPr id="3" name="Content Placeholder 2">
            <a:extLst>
              <a:ext uri="{FF2B5EF4-FFF2-40B4-BE49-F238E27FC236}">
                <a16:creationId xmlns:a16="http://schemas.microsoft.com/office/drawing/2014/main" id="{B638DD26-7CDB-D63D-F271-9C75A78BE00D}"/>
              </a:ext>
            </a:extLst>
          </p:cNvPr>
          <p:cNvSpPr>
            <a:spLocks noGrp="1"/>
          </p:cNvSpPr>
          <p:nvPr>
            <p:ph idx="1"/>
          </p:nvPr>
        </p:nvSpPr>
        <p:spPr/>
        <p:txBody>
          <a:bodyPr>
            <a:normAutofit fontScale="92500"/>
          </a:bodyPr>
          <a:lstStyle/>
          <a:p>
            <a:pPr>
              <a:lnSpc>
                <a:spcPct val="150000"/>
              </a:lnSpc>
            </a:pPr>
            <a:r>
              <a:rPr lang="en-US" dirty="0"/>
              <a:t>Each of your three document vectors will need to have 18 values, even if the document for that vector doesn’t contain all 18 words in your lexicon</a:t>
            </a:r>
          </a:p>
          <a:p>
            <a:pPr>
              <a:lnSpc>
                <a:spcPct val="150000"/>
              </a:lnSpc>
            </a:pPr>
            <a:r>
              <a:rPr lang="en-US" dirty="0"/>
              <a:t>Each token is assigned a </a:t>
            </a:r>
            <a:r>
              <a:rPr lang="en-US" i="1" dirty="0"/>
              <a:t>slot</a:t>
            </a:r>
            <a:r>
              <a:rPr lang="en-US" dirty="0"/>
              <a:t> in your vectors corresponding to its position in your lexicon</a:t>
            </a:r>
          </a:p>
          <a:p>
            <a:pPr>
              <a:lnSpc>
                <a:spcPct val="150000"/>
              </a:lnSpc>
            </a:pPr>
            <a:r>
              <a:rPr lang="en-US" dirty="0"/>
              <a:t>You have three vectors, one for each document. So what? What can you do with them?</a:t>
            </a:r>
          </a:p>
        </p:txBody>
      </p:sp>
    </p:spTree>
    <p:extLst>
      <p:ext uri="{BB962C8B-B14F-4D97-AF65-F5344CB8AC3E}">
        <p14:creationId xmlns:p14="http://schemas.microsoft.com/office/powerpoint/2010/main" val="4210174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2375</TotalTime>
  <Words>2011</Words>
  <Application>Microsoft Macintosh PowerPoint</Application>
  <PresentationFormat>Widescreen</PresentationFormat>
  <Paragraphs>190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Noto serif</vt:lpstr>
      <vt:lpstr>Söhne</vt:lpstr>
      <vt:lpstr>Office Theme</vt:lpstr>
      <vt:lpstr>Introduction to  Natural Language Processing</vt:lpstr>
      <vt:lpstr>Meaning of relative counts</vt:lpstr>
      <vt:lpstr>Popular representation?</vt:lpstr>
      <vt:lpstr>Assumption</vt:lpstr>
      <vt:lpstr>0.1818?</vt:lpstr>
      <vt:lpstr>Textbook example: why “temper” it all?</vt:lpstr>
      <vt:lpstr>What are we missing?</vt:lpstr>
      <vt:lpstr>What are we doing?</vt:lpstr>
      <vt:lpstr>Understanding the construction</vt:lpstr>
      <vt:lpstr>Vector spaces</vt:lpstr>
      <vt:lpstr>What can we tell about the following 3 vecs?</vt:lpstr>
      <vt:lpstr>Dimensionality</vt:lpstr>
      <vt:lpstr>Vector algebra</vt:lpstr>
      <vt:lpstr>Similarity</vt:lpstr>
      <vt:lpstr>Cosine Similarity</vt:lpstr>
      <vt:lpstr>Cosine representation</vt:lpstr>
      <vt:lpstr>Assumptions?</vt:lpstr>
      <vt:lpstr>Zipf’s Law</vt:lpstr>
      <vt:lpstr>Application</vt:lpstr>
      <vt:lpstr>Ok, so what does it describe?</vt:lpstr>
      <vt:lpstr>The meaning of Normalized count</vt:lpstr>
      <vt:lpstr>What are we doing?</vt:lpstr>
      <vt:lpstr>Text data structure</vt:lpstr>
      <vt:lpstr>What’s the denominators?</vt:lpstr>
      <vt:lpstr>Term’s inverse document frequency</vt:lpstr>
      <vt:lpstr>Example</vt:lpstr>
      <vt:lpstr>Think about this statement in the textbook</vt:lpstr>
      <vt:lpstr>IDF itself is not document-specific number</vt:lpstr>
      <vt:lpstr>TF-IDF</vt:lpstr>
      <vt:lpstr>Interpretation of TF-IDF</vt:lpstr>
      <vt:lpstr>Is this topic modeling?</vt:lpstr>
      <vt:lpstr>Relevance ranking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Yeabin Moon</dc:creator>
  <cp:lastModifiedBy>Yeabin Moon</cp:lastModifiedBy>
  <cp:revision>122</cp:revision>
  <dcterms:created xsi:type="dcterms:W3CDTF">2023-01-11T19:36:13Z</dcterms:created>
  <dcterms:modified xsi:type="dcterms:W3CDTF">2023-03-29T21:48:42Z</dcterms:modified>
</cp:coreProperties>
</file>