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5"/>
  </p:notesMasterIdLst>
  <p:sldIdLst>
    <p:sldId id="256" r:id="rId2"/>
    <p:sldId id="264" r:id="rId3"/>
    <p:sldId id="257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/>
    <p:restoredTop sz="94694"/>
  </p:normalViewPr>
  <p:slideViewPr>
    <p:cSldViewPr snapToGrid="0">
      <p:cViewPr varScale="1">
        <p:scale>
          <a:sx n="108" d="100"/>
          <a:sy n="108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1E4D8-AC8A-C44D-8E34-5DF0F73261E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0117-960D-B244-8B63-5AFA0E7A4AC1}">
      <dgm:prSet phldrT="[Text]" custT="1"/>
      <dgm:spPr/>
      <dgm:t>
        <a:bodyPr/>
        <a:lstStyle/>
        <a:p>
          <a:r>
            <a:rPr lang="en-US" sz="3200" dirty="0"/>
            <a:t>The humidity is high</a:t>
          </a:r>
        </a:p>
      </dgm:t>
    </dgm:pt>
    <dgm:pt modelId="{E5F15F3B-AB69-4745-B705-8B0EA85C2050}" type="parTrans" cxnId="{F36AF6BF-CE16-AD4A-8204-22DADD2CDBCD}">
      <dgm:prSet/>
      <dgm:spPr/>
      <dgm:t>
        <a:bodyPr/>
        <a:lstStyle/>
        <a:p>
          <a:endParaRPr lang="en-US"/>
        </a:p>
      </dgm:t>
    </dgm:pt>
    <dgm:pt modelId="{754AC7C7-7F2F-0844-9949-FE61089044C1}" type="sibTrans" cxnId="{F36AF6BF-CE16-AD4A-8204-22DADD2CDBCD}">
      <dgm:prSet/>
      <dgm:spPr/>
      <dgm:t>
        <a:bodyPr/>
        <a:lstStyle/>
        <a:p>
          <a:endParaRPr lang="en-US"/>
        </a:p>
      </dgm:t>
    </dgm:pt>
    <dgm:pt modelId="{B329BCE9-EABA-BD40-8526-AF33885B832A}">
      <dgm:prSet phldrT="[Text]" custT="1"/>
      <dgm:spPr/>
      <dgm:t>
        <a:bodyPr/>
        <a:lstStyle/>
        <a:p>
          <a:r>
            <a:rPr lang="en-US" sz="3200" dirty="0"/>
            <a:t>Go on a picnic</a:t>
          </a:r>
        </a:p>
      </dgm:t>
    </dgm:pt>
    <dgm:pt modelId="{7399B7BE-CA4F-A746-ACAF-6B4B2C6B9907}" type="parTrans" cxnId="{CBFEDB30-35BB-374D-9E54-BAB8A6E75AAE}">
      <dgm:prSet/>
      <dgm:spPr/>
      <dgm:t>
        <a:bodyPr/>
        <a:lstStyle/>
        <a:p>
          <a:endParaRPr lang="en-US"/>
        </a:p>
      </dgm:t>
    </dgm:pt>
    <dgm:pt modelId="{C5F94BC5-EF62-344F-B9FD-8AC47CF541F6}" type="sibTrans" cxnId="{CBFEDB30-35BB-374D-9E54-BAB8A6E75AAE}">
      <dgm:prSet/>
      <dgm:spPr/>
      <dgm:t>
        <a:bodyPr/>
        <a:lstStyle/>
        <a:p>
          <a:endParaRPr lang="en-US"/>
        </a:p>
      </dgm:t>
    </dgm:pt>
    <dgm:pt modelId="{46FC2CD6-5F52-0B47-8AA5-CC43EA1DEFC3}">
      <dgm:prSet phldrT="[Text]" custT="1"/>
      <dgm:spPr/>
      <dgm:t>
        <a:bodyPr/>
        <a:lstStyle/>
        <a:p>
          <a:r>
            <a:rPr lang="en-US" sz="3200" dirty="0"/>
            <a:t>Don’t go on a picnic</a:t>
          </a:r>
        </a:p>
      </dgm:t>
    </dgm:pt>
    <dgm:pt modelId="{7AF66D18-42EF-734E-A732-F90701EC0547}" type="parTrans" cxnId="{E702EFBA-EF3C-AB40-B7EE-978602313C0C}">
      <dgm:prSet/>
      <dgm:spPr/>
      <dgm:t>
        <a:bodyPr/>
        <a:lstStyle/>
        <a:p>
          <a:endParaRPr lang="en-US"/>
        </a:p>
      </dgm:t>
    </dgm:pt>
    <dgm:pt modelId="{C1DB2369-18A0-B041-A6F9-6BCF2D02A518}" type="sibTrans" cxnId="{E702EFBA-EF3C-AB40-B7EE-978602313C0C}">
      <dgm:prSet/>
      <dgm:spPr/>
      <dgm:t>
        <a:bodyPr/>
        <a:lstStyle/>
        <a:p>
          <a:endParaRPr lang="en-US"/>
        </a:p>
      </dgm:t>
    </dgm:pt>
    <dgm:pt modelId="{1C87D39A-4D0A-9A47-BA0C-C05DED6E5BE7}" type="pres">
      <dgm:prSet presAssocID="{F641E4D8-AC8A-C44D-8E34-5DF0F73261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D60E4-EC10-3043-AB8C-C65DC423EFDC}" type="pres">
      <dgm:prSet presAssocID="{3E6A0117-960D-B244-8B63-5AFA0E7A4AC1}" presName="hierRoot1" presStyleCnt="0">
        <dgm:presLayoutVars>
          <dgm:hierBranch val="init"/>
        </dgm:presLayoutVars>
      </dgm:prSet>
      <dgm:spPr/>
    </dgm:pt>
    <dgm:pt modelId="{D1250FBC-1C76-A543-BE28-04E2660CBAFB}" type="pres">
      <dgm:prSet presAssocID="{3E6A0117-960D-B244-8B63-5AFA0E7A4AC1}" presName="rootComposite1" presStyleCnt="0"/>
      <dgm:spPr/>
    </dgm:pt>
    <dgm:pt modelId="{C56D3567-3B0D-244A-B03B-D3DBA34931C5}" type="pres">
      <dgm:prSet presAssocID="{3E6A0117-960D-B244-8B63-5AFA0E7A4AC1}" presName="rootText1" presStyleLbl="node0" presStyleIdx="0" presStyleCnt="1">
        <dgm:presLayoutVars>
          <dgm:chPref val="3"/>
        </dgm:presLayoutVars>
      </dgm:prSet>
      <dgm:spPr/>
    </dgm:pt>
    <dgm:pt modelId="{7FE5C120-28D9-3F4B-8C4F-416A3793C6B3}" type="pres">
      <dgm:prSet presAssocID="{3E6A0117-960D-B244-8B63-5AFA0E7A4AC1}" presName="rootConnector1" presStyleLbl="node1" presStyleIdx="0" presStyleCnt="0"/>
      <dgm:spPr/>
    </dgm:pt>
    <dgm:pt modelId="{E79DF45C-D7F4-1446-B3C4-D42CA1906AC6}" type="pres">
      <dgm:prSet presAssocID="{3E6A0117-960D-B244-8B63-5AFA0E7A4AC1}" presName="hierChild2" presStyleCnt="0"/>
      <dgm:spPr/>
    </dgm:pt>
    <dgm:pt modelId="{2A1C2728-B2AB-BF47-B31E-EC0BE43B9BB7}" type="pres">
      <dgm:prSet presAssocID="{7399B7BE-CA4F-A746-ACAF-6B4B2C6B9907}" presName="Name37" presStyleLbl="parChTrans1D2" presStyleIdx="0" presStyleCnt="2"/>
      <dgm:spPr/>
    </dgm:pt>
    <dgm:pt modelId="{3051C210-9C25-D84B-8A5C-DE6CCB81F0F9}" type="pres">
      <dgm:prSet presAssocID="{B329BCE9-EABA-BD40-8526-AF33885B832A}" presName="hierRoot2" presStyleCnt="0">
        <dgm:presLayoutVars>
          <dgm:hierBranch val="init"/>
        </dgm:presLayoutVars>
      </dgm:prSet>
      <dgm:spPr/>
    </dgm:pt>
    <dgm:pt modelId="{DFE1D443-8944-2848-9E80-1BAE938AC4FD}" type="pres">
      <dgm:prSet presAssocID="{B329BCE9-EABA-BD40-8526-AF33885B832A}" presName="rootComposite" presStyleCnt="0"/>
      <dgm:spPr/>
    </dgm:pt>
    <dgm:pt modelId="{D87B1206-D4DB-0943-B841-540EEFC7EBB9}" type="pres">
      <dgm:prSet presAssocID="{B329BCE9-EABA-BD40-8526-AF33885B832A}" presName="rootText" presStyleLbl="node2" presStyleIdx="0" presStyleCnt="2">
        <dgm:presLayoutVars>
          <dgm:chPref val="3"/>
        </dgm:presLayoutVars>
      </dgm:prSet>
      <dgm:spPr/>
    </dgm:pt>
    <dgm:pt modelId="{76F87227-0DCD-6643-88C2-8C346D76561A}" type="pres">
      <dgm:prSet presAssocID="{B329BCE9-EABA-BD40-8526-AF33885B832A}" presName="rootConnector" presStyleLbl="node2" presStyleIdx="0" presStyleCnt="2"/>
      <dgm:spPr/>
    </dgm:pt>
    <dgm:pt modelId="{386FF577-0DEE-FF47-ACF2-1DA324CCD357}" type="pres">
      <dgm:prSet presAssocID="{B329BCE9-EABA-BD40-8526-AF33885B832A}" presName="hierChild4" presStyleCnt="0"/>
      <dgm:spPr/>
    </dgm:pt>
    <dgm:pt modelId="{547DF500-08E0-8B47-805B-006295C02F06}" type="pres">
      <dgm:prSet presAssocID="{B329BCE9-EABA-BD40-8526-AF33885B832A}" presName="hierChild5" presStyleCnt="0"/>
      <dgm:spPr/>
    </dgm:pt>
    <dgm:pt modelId="{1B29D56E-A3C7-4749-AE03-B9106C927FF0}" type="pres">
      <dgm:prSet presAssocID="{7AF66D18-42EF-734E-A732-F90701EC0547}" presName="Name37" presStyleLbl="parChTrans1D2" presStyleIdx="1" presStyleCnt="2"/>
      <dgm:spPr/>
    </dgm:pt>
    <dgm:pt modelId="{2FCAD766-1A17-974F-AEFB-17441AE9489A}" type="pres">
      <dgm:prSet presAssocID="{46FC2CD6-5F52-0B47-8AA5-CC43EA1DEFC3}" presName="hierRoot2" presStyleCnt="0">
        <dgm:presLayoutVars>
          <dgm:hierBranch val="init"/>
        </dgm:presLayoutVars>
      </dgm:prSet>
      <dgm:spPr/>
    </dgm:pt>
    <dgm:pt modelId="{6FB45900-2D74-5646-8101-A3972126C493}" type="pres">
      <dgm:prSet presAssocID="{46FC2CD6-5F52-0B47-8AA5-CC43EA1DEFC3}" presName="rootComposite" presStyleCnt="0"/>
      <dgm:spPr/>
    </dgm:pt>
    <dgm:pt modelId="{39B569BC-3515-9D4C-91FF-4A842960C26E}" type="pres">
      <dgm:prSet presAssocID="{46FC2CD6-5F52-0B47-8AA5-CC43EA1DEFC3}" presName="rootText" presStyleLbl="node2" presStyleIdx="1" presStyleCnt="2">
        <dgm:presLayoutVars>
          <dgm:chPref val="3"/>
        </dgm:presLayoutVars>
      </dgm:prSet>
      <dgm:spPr/>
    </dgm:pt>
    <dgm:pt modelId="{8B5B9ADD-E1F7-654B-A8A4-6CA800133FB4}" type="pres">
      <dgm:prSet presAssocID="{46FC2CD6-5F52-0B47-8AA5-CC43EA1DEFC3}" presName="rootConnector" presStyleLbl="node2" presStyleIdx="1" presStyleCnt="2"/>
      <dgm:spPr/>
    </dgm:pt>
    <dgm:pt modelId="{8E30CD7A-164F-5F43-8B6C-2BEBF215542D}" type="pres">
      <dgm:prSet presAssocID="{46FC2CD6-5F52-0B47-8AA5-CC43EA1DEFC3}" presName="hierChild4" presStyleCnt="0"/>
      <dgm:spPr/>
    </dgm:pt>
    <dgm:pt modelId="{10D31641-E25C-5241-B63C-AD445CAFCCA9}" type="pres">
      <dgm:prSet presAssocID="{46FC2CD6-5F52-0B47-8AA5-CC43EA1DEFC3}" presName="hierChild5" presStyleCnt="0"/>
      <dgm:spPr/>
    </dgm:pt>
    <dgm:pt modelId="{8BDAB8FB-E0A8-6549-BD2C-6AE3F0D7AF6A}" type="pres">
      <dgm:prSet presAssocID="{3E6A0117-960D-B244-8B63-5AFA0E7A4AC1}" presName="hierChild3" presStyleCnt="0"/>
      <dgm:spPr/>
    </dgm:pt>
  </dgm:ptLst>
  <dgm:cxnLst>
    <dgm:cxn modelId="{82282303-1E52-B84F-9E29-DA81F372AD93}" type="presOf" srcId="{B329BCE9-EABA-BD40-8526-AF33885B832A}" destId="{D87B1206-D4DB-0943-B841-540EEFC7EBB9}" srcOrd="0" destOrd="0" presId="urn:microsoft.com/office/officeart/2005/8/layout/orgChart1"/>
    <dgm:cxn modelId="{CBFEDB30-35BB-374D-9E54-BAB8A6E75AAE}" srcId="{3E6A0117-960D-B244-8B63-5AFA0E7A4AC1}" destId="{B329BCE9-EABA-BD40-8526-AF33885B832A}" srcOrd="0" destOrd="0" parTransId="{7399B7BE-CA4F-A746-ACAF-6B4B2C6B9907}" sibTransId="{C5F94BC5-EF62-344F-B9FD-8AC47CF541F6}"/>
    <dgm:cxn modelId="{67E2A45C-9E63-CC4F-A0F0-733EA5B8F51B}" type="presOf" srcId="{7AF66D18-42EF-734E-A732-F90701EC0547}" destId="{1B29D56E-A3C7-4749-AE03-B9106C927FF0}" srcOrd="0" destOrd="0" presId="urn:microsoft.com/office/officeart/2005/8/layout/orgChart1"/>
    <dgm:cxn modelId="{0B52FB63-58DA-D047-8B45-B0036F8E3EA9}" type="presOf" srcId="{3E6A0117-960D-B244-8B63-5AFA0E7A4AC1}" destId="{7FE5C120-28D9-3F4B-8C4F-416A3793C6B3}" srcOrd="1" destOrd="0" presId="urn:microsoft.com/office/officeart/2005/8/layout/orgChart1"/>
    <dgm:cxn modelId="{542B4A85-873D-E14D-B5BA-3FD5704B3964}" type="presOf" srcId="{46FC2CD6-5F52-0B47-8AA5-CC43EA1DEFC3}" destId="{8B5B9ADD-E1F7-654B-A8A4-6CA800133FB4}" srcOrd="1" destOrd="0" presId="urn:microsoft.com/office/officeart/2005/8/layout/orgChart1"/>
    <dgm:cxn modelId="{E7B17092-3A56-C540-9685-F71731A868EB}" type="presOf" srcId="{F641E4D8-AC8A-C44D-8E34-5DF0F73261E0}" destId="{1C87D39A-4D0A-9A47-BA0C-C05DED6E5BE7}" srcOrd="0" destOrd="0" presId="urn:microsoft.com/office/officeart/2005/8/layout/orgChart1"/>
    <dgm:cxn modelId="{7FB1AB9D-12BE-0944-A6B5-6E45D43320ED}" type="presOf" srcId="{7399B7BE-CA4F-A746-ACAF-6B4B2C6B9907}" destId="{2A1C2728-B2AB-BF47-B31E-EC0BE43B9BB7}" srcOrd="0" destOrd="0" presId="urn:microsoft.com/office/officeart/2005/8/layout/orgChart1"/>
    <dgm:cxn modelId="{E702EFBA-EF3C-AB40-B7EE-978602313C0C}" srcId="{3E6A0117-960D-B244-8B63-5AFA0E7A4AC1}" destId="{46FC2CD6-5F52-0B47-8AA5-CC43EA1DEFC3}" srcOrd="1" destOrd="0" parTransId="{7AF66D18-42EF-734E-A732-F90701EC0547}" sibTransId="{C1DB2369-18A0-B041-A6F9-6BCF2D02A518}"/>
    <dgm:cxn modelId="{F36AF6BF-CE16-AD4A-8204-22DADD2CDBCD}" srcId="{F641E4D8-AC8A-C44D-8E34-5DF0F73261E0}" destId="{3E6A0117-960D-B244-8B63-5AFA0E7A4AC1}" srcOrd="0" destOrd="0" parTransId="{E5F15F3B-AB69-4745-B705-8B0EA85C2050}" sibTransId="{754AC7C7-7F2F-0844-9949-FE61089044C1}"/>
    <dgm:cxn modelId="{1BBD7FCA-A5C7-DC4F-ADE2-ABBCA6F97A7B}" type="presOf" srcId="{B329BCE9-EABA-BD40-8526-AF33885B832A}" destId="{76F87227-0DCD-6643-88C2-8C346D76561A}" srcOrd="1" destOrd="0" presId="urn:microsoft.com/office/officeart/2005/8/layout/orgChart1"/>
    <dgm:cxn modelId="{83AD9EE6-918A-D34F-A4EA-EFA093C9E42A}" type="presOf" srcId="{46FC2CD6-5F52-0B47-8AA5-CC43EA1DEFC3}" destId="{39B569BC-3515-9D4C-91FF-4A842960C26E}" srcOrd="0" destOrd="0" presId="urn:microsoft.com/office/officeart/2005/8/layout/orgChart1"/>
    <dgm:cxn modelId="{BB0CC0FD-F720-FB47-8EAC-E0705210204D}" type="presOf" srcId="{3E6A0117-960D-B244-8B63-5AFA0E7A4AC1}" destId="{C56D3567-3B0D-244A-B03B-D3DBA34931C5}" srcOrd="0" destOrd="0" presId="urn:microsoft.com/office/officeart/2005/8/layout/orgChart1"/>
    <dgm:cxn modelId="{2BD39AA4-C245-8E46-B46D-1AFAFE79B810}" type="presParOf" srcId="{1C87D39A-4D0A-9A47-BA0C-C05DED6E5BE7}" destId="{DF7D60E4-EC10-3043-AB8C-C65DC423EFDC}" srcOrd="0" destOrd="0" presId="urn:microsoft.com/office/officeart/2005/8/layout/orgChart1"/>
    <dgm:cxn modelId="{0D0E7C10-3C01-5746-9AD1-F33B59DD6A3E}" type="presParOf" srcId="{DF7D60E4-EC10-3043-AB8C-C65DC423EFDC}" destId="{D1250FBC-1C76-A543-BE28-04E2660CBAFB}" srcOrd="0" destOrd="0" presId="urn:microsoft.com/office/officeart/2005/8/layout/orgChart1"/>
    <dgm:cxn modelId="{62A95A37-09FE-F247-BA92-A376E251B33D}" type="presParOf" srcId="{D1250FBC-1C76-A543-BE28-04E2660CBAFB}" destId="{C56D3567-3B0D-244A-B03B-D3DBA34931C5}" srcOrd="0" destOrd="0" presId="urn:microsoft.com/office/officeart/2005/8/layout/orgChart1"/>
    <dgm:cxn modelId="{F00155B7-4919-9444-A777-43EF5CCD6760}" type="presParOf" srcId="{D1250FBC-1C76-A543-BE28-04E2660CBAFB}" destId="{7FE5C120-28D9-3F4B-8C4F-416A3793C6B3}" srcOrd="1" destOrd="0" presId="urn:microsoft.com/office/officeart/2005/8/layout/orgChart1"/>
    <dgm:cxn modelId="{37F32440-A43D-5944-9390-B36A1E82D9AB}" type="presParOf" srcId="{DF7D60E4-EC10-3043-AB8C-C65DC423EFDC}" destId="{E79DF45C-D7F4-1446-B3C4-D42CA1906AC6}" srcOrd="1" destOrd="0" presId="urn:microsoft.com/office/officeart/2005/8/layout/orgChart1"/>
    <dgm:cxn modelId="{F12FF0FA-B775-5249-89E4-AD8E5C20B88F}" type="presParOf" srcId="{E79DF45C-D7F4-1446-B3C4-D42CA1906AC6}" destId="{2A1C2728-B2AB-BF47-B31E-EC0BE43B9BB7}" srcOrd="0" destOrd="0" presId="urn:microsoft.com/office/officeart/2005/8/layout/orgChart1"/>
    <dgm:cxn modelId="{AFEC7C2B-31AA-604E-9196-911D33E9CB6C}" type="presParOf" srcId="{E79DF45C-D7F4-1446-B3C4-D42CA1906AC6}" destId="{3051C210-9C25-D84B-8A5C-DE6CCB81F0F9}" srcOrd="1" destOrd="0" presId="urn:microsoft.com/office/officeart/2005/8/layout/orgChart1"/>
    <dgm:cxn modelId="{745BCE3C-97CB-204F-A63C-BBF8CC955B6F}" type="presParOf" srcId="{3051C210-9C25-D84B-8A5C-DE6CCB81F0F9}" destId="{DFE1D443-8944-2848-9E80-1BAE938AC4FD}" srcOrd="0" destOrd="0" presId="urn:microsoft.com/office/officeart/2005/8/layout/orgChart1"/>
    <dgm:cxn modelId="{4C099770-D4C3-9E4D-A9B1-B30C7AF673BD}" type="presParOf" srcId="{DFE1D443-8944-2848-9E80-1BAE938AC4FD}" destId="{D87B1206-D4DB-0943-B841-540EEFC7EBB9}" srcOrd="0" destOrd="0" presId="urn:microsoft.com/office/officeart/2005/8/layout/orgChart1"/>
    <dgm:cxn modelId="{86CC1192-F712-8941-9B16-A3AAB0646C38}" type="presParOf" srcId="{DFE1D443-8944-2848-9E80-1BAE938AC4FD}" destId="{76F87227-0DCD-6643-88C2-8C346D76561A}" srcOrd="1" destOrd="0" presId="urn:microsoft.com/office/officeart/2005/8/layout/orgChart1"/>
    <dgm:cxn modelId="{B5FD994C-A64A-CA4A-B982-35BC00DFD338}" type="presParOf" srcId="{3051C210-9C25-D84B-8A5C-DE6CCB81F0F9}" destId="{386FF577-0DEE-FF47-ACF2-1DA324CCD357}" srcOrd="1" destOrd="0" presId="urn:microsoft.com/office/officeart/2005/8/layout/orgChart1"/>
    <dgm:cxn modelId="{7643952C-309E-E34D-879D-BE08212D4B93}" type="presParOf" srcId="{3051C210-9C25-D84B-8A5C-DE6CCB81F0F9}" destId="{547DF500-08E0-8B47-805B-006295C02F06}" srcOrd="2" destOrd="0" presId="urn:microsoft.com/office/officeart/2005/8/layout/orgChart1"/>
    <dgm:cxn modelId="{AFE69525-3DB2-5F42-BD00-412E45450A36}" type="presParOf" srcId="{E79DF45C-D7F4-1446-B3C4-D42CA1906AC6}" destId="{1B29D56E-A3C7-4749-AE03-B9106C927FF0}" srcOrd="2" destOrd="0" presId="urn:microsoft.com/office/officeart/2005/8/layout/orgChart1"/>
    <dgm:cxn modelId="{599365DD-55A1-3641-829C-073E08DE2281}" type="presParOf" srcId="{E79DF45C-D7F4-1446-B3C4-D42CA1906AC6}" destId="{2FCAD766-1A17-974F-AEFB-17441AE9489A}" srcOrd="3" destOrd="0" presId="urn:microsoft.com/office/officeart/2005/8/layout/orgChart1"/>
    <dgm:cxn modelId="{AC864B6F-64F2-6F48-AF5D-D51DE9202D08}" type="presParOf" srcId="{2FCAD766-1A17-974F-AEFB-17441AE9489A}" destId="{6FB45900-2D74-5646-8101-A3972126C493}" srcOrd="0" destOrd="0" presId="urn:microsoft.com/office/officeart/2005/8/layout/orgChart1"/>
    <dgm:cxn modelId="{1650A0F8-3C1C-D64C-9A6E-06349FF3D560}" type="presParOf" srcId="{6FB45900-2D74-5646-8101-A3972126C493}" destId="{39B569BC-3515-9D4C-91FF-4A842960C26E}" srcOrd="0" destOrd="0" presId="urn:microsoft.com/office/officeart/2005/8/layout/orgChart1"/>
    <dgm:cxn modelId="{3E6A572B-334C-8D41-ADAD-788E933A2795}" type="presParOf" srcId="{6FB45900-2D74-5646-8101-A3972126C493}" destId="{8B5B9ADD-E1F7-654B-A8A4-6CA800133FB4}" srcOrd="1" destOrd="0" presId="urn:microsoft.com/office/officeart/2005/8/layout/orgChart1"/>
    <dgm:cxn modelId="{AB7205E0-F185-334C-B50B-0FBCF6A99917}" type="presParOf" srcId="{2FCAD766-1A17-974F-AEFB-17441AE9489A}" destId="{8E30CD7A-164F-5F43-8B6C-2BEBF215542D}" srcOrd="1" destOrd="0" presId="urn:microsoft.com/office/officeart/2005/8/layout/orgChart1"/>
    <dgm:cxn modelId="{042570FE-BA3D-EA4E-99CD-9C2AE561EF24}" type="presParOf" srcId="{2FCAD766-1A17-974F-AEFB-17441AE9489A}" destId="{10D31641-E25C-5241-B63C-AD445CAFCCA9}" srcOrd="2" destOrd="0" presId="urn:microsoft.com/office/officeart/2005/8/layout/orgChart1"/>
    <dgm:cxn modelId="{1A1AA0B8-AD5C-4D4E-A4F1-841340A8F1EF}" type="presParOf" srcId="{DF7D60E4-EC10-3043-AB8C-C65DC423EFDC}" destId="{8BDAB8FB-E0A8-6549-BD2C-6AE3F0D7AF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1E4D8-AC8A-C44D-8E34-5DF0F73261E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0117-960D-B244-8B63-5AFA0E7A4AC1}">
      <dgm:prSet phldrT="[Text]" custT="1"/>
      <dgm:spPr/>
      <dgm:t>
        <a:bodyPr/>
        <a:lstStyle/>
        <a:p>
          <a:r>
            <a:rPr lang="en-US" sz="3200" dirty="0"/>
            <a:t>The humidity is high</a:t>
          </a:r>
        </a:p>
      </dgm:t>
    </dgm:pt>
    <dgm:pt modelId="{E5F15F3B-AB69-4745-B705-8B0EA85C2050}" type="parTrans" cxnId="{F36AF6BF-CE16-AD4A-8204-22DADD2CDBCD}">
      <dgm:prSet/>
      <dgm:spPr/>
      <dgm:t>
        <a:bodyPr/>
        <a:lstStyle/>
        <a:p>
          <a:endParaRPr lang="en-US"/>
        </a:p>
      </dgm:t>
    </dgm:pt>
    <dgm:pt modelId="{754AC7C7-7F2F-0844-9949-FE61089044C1}" type="sibTrans" cxnId="{F36AF6BF-CE16-AD4A-8204-22DADD2CDBCD}">
      <dgm:prSet/>
      <dgm:spPr/>
      <dgm:t>
        <a:bodyPr/>
        <a:lstStyle/>
        <a:p>
          <a:endParaRPr lang="en-US"/>
        </a:p>
      </dgm:t>
    </dgm:pt>
    <dgm:pt modelId="{B329BCE9-EABA-BD40-8526-AF33885B832A}">
      <dgm:prSet phldrT="[Text]" custT="1"/>
      <dgm:spPr/>
      <dgm:t>
        <a:bodyPr/>
        <a:lstStyle/>
        <a:p>
          <a:r>
            <a:rPr lang="en-US" sz="3200" dirty="0"/>
            <a:t>Drink water less than 1 L</a:t>
          </a:r>
        </a:p>
      </dgm:t>
    </dgm:pt>
    <dgm:pt modelId="{7399B7BE-CA4F-A746-ACAF-6B4B2C6B9907}" type="parTrans" cxnId="{CBFEDB30-35BB-374D-9E54-BAB8A6E75AAE}">
      <dgm:prSet/>
      <dgm:spPr/>
      <dgm:t>
        <a:bodyPr/>
        <a:lstStyle/>
        <a:p>
          <a:endParaRPr lang="en-US"/>
        </a:p>
      </dgm:t>
    </dgm:pt>
    <dgm:pt modelId="{C5F94BC5-EF62-344F-B9FD-8AC47CF541F6}" type="sibTrans" cxnId="{CBFEDB30-35BB-374D-9E54-BAB8A6E75AAE}">
      <dgm:prSet/>
      <dgm:spPr/>
      <dgm:t>
        <a:bodyPr/>
        <a:lstStyle/>
        <a:p>
          <a:endParaRPr lang="en-US"/>
        </a:p>
      </dgm:t>
    </dgm:pt>
    <dgm:pt modelId="{46FC2CD6-5F52-0B47-8AA5-CC43EA1DEFC3}">
      <dgm:prSet phldrT="[Text]" custT="1"/>
      <dgm:spPr/>
      <dgm:t>
        <a:bodyPr/>
        <a:lstStyle/>
        <a:p>
          <a:r>
            <a:rPr lang="en-US" sz="3200" dirty="0"/>
            <a:t>Drink water between 1 L and 2 L</a:t>
          </a:r>
        </a:p>
      </dgm:t>
    </dgm:pt>
    <dgm:pt modelId="{7AF66D18-42EF-734E-A732-F90701EC0547}" type="parTrans" cxnId="{E702EFBA-EF3C-AB40-B7EE-978602313C0C}">
      <dgm:prSet/>
      <dgm:spPr/>
      <dgm:t>
        <a:bodyPr/>
        <a:lstStyle/>
        <a:p>
          <a:endParaRPr lang="en-US"/>
        </a:p>
      </dgm:t>
    </dgm:pt>
    <dgm:pt modelId="{C1DB2369-18A0-B041-A6F9-6BCF2D02A518}" type="sibTrans" cxnId="{E702EFBA-EF3C-AB40-B7EE-978602313C0C}">
      <dgm:prSet/>
      <dgm:spPr/>
      <dgm:t>
        <a:bodyPr/>
        <a:lstStyle/>
        <a:p>
          <a:endParaRPr lang="en-US"/>
        </a:p>
      </dgm:t>
    </dgm:pt>
    <dgm:pt modelId="{1C87D39A-4D0A-9A47-BA0C-C05DED6E5BE7}" type="pres">
      <dgm:prSet presAssocID="{F641E4D8-AC8A-C44D-8E34-5DF0F73261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D60E4-EC10-3043-AB8C-C65DC423EFDC}" type="pres">
      <dgm:prSet presAssocID="{3E6A0117-960D-B244-8B63-5AFA0E7A4AC1}" presName="hierRoot1" presStyleCnt="0">
        <dgm:presLayoutVars>
          <dgm:hierBranch val="init"/>
        </dgm:presLayoutVars>
      </dgm:prSet>
      <dgm:spPr/>
    </dgm:pt>
    <dgm:pt modelId="{D1250FBC-1C76-A543-BE28-04E2660CBAFB}" type="pres">
      <dgm:prSet presAssocID="{3E6A0117-960D-B244-8B63-5AFA0E7A4AC1}" presName="rootComposite1" presStyleCnt="0"/>
      <dgm:spPr/>
    </dgm:pt>
    <dgm:pt modelId="{C56D3567-3B0D-244A-B03B-D3DBA34931C5}" type="pres">
      <dgm:prSet presAssocID="{3E6A0117-960D-B244-8B63-5AFA0E7A4AC1}" presName="rootText1" presStyleLbl="node0" presStyleIdx="0" presStyleCnt="1">
        <dgm:presLayoutVars>
          <dgm:chPref val="3"/>
        </dgm:presLayoutVars>
      </dgm:prSet>
      <dgm:spPr/>
    </dgm:pt>
    <dgm:pt modelId="{7FE5C120-28D9-3F4B-8C4F-416A3793C6B3}" type="pres">
      <dgm:prSet presAssocID="{3E6A0117-960D-B244-8B63-5AFA0E7A4AC1}" presName="rootConnector1" presStyleLbl="node1" presStyleIdx="0" presStyleCnt="0"/>
      <dgm:spPr/>
    </dgm:pt>
    <dgm:pt modelId="{E79DF45C-D7F4-1446-B3C4-D42CA1906AC6}" type="pres">
      <dgm:prSet presAssocID="{3E6A0117-960D-B244-8B63-5AFA0E7A4AC1}" presName="hierChild2" presStyleCnt="0"/>
      <dgm:spPr/>
    </dgm:pt>
    <dgm:pt modelId="{2A1C2728-B2AB-BF47-B31E-EC0BE43B9BB7}" type="pres">
      <dgm:prSet presAssocID="{7399B7BE-CA4F-A746-ACAF-6B4B2C6B9907}" presName="Name37" presStyleLbl="parChTrans1D2" presStyleIdx="0" presStyleCnt="2"/>
      <dgm:spPr/>
    </dgm:pt>
    <dgm:pt modelId="{3051C210-9C25-D84B-8A5C-DE6CCB81F0F9}" type="pres">
      <dgm:prSet presAssocID="{B329BCE9-EABA-BD40-8526-AF33885B832A}" presName="hierRoot2" presStyleCnt="0">
        <dgm:presLayoutVars>
          <dgm:hierBranch val="init"/>
        </dgm:presLayoutVars>
      </dgm:prSet>
      <dgm:spPr/>
    </dgm:pt>
    <dgm:pt modelId="{DFE1D443-8944-2848-9E80-1BAE938AC4FD}" type="pres">
      <dgm:prSet presAssocID="{B329BCE9-EABA-BD40-8526-AF33885B832A}" presName="rootComposite" presStyleCnt="0"/>
      <dgm:spPr/>
    </dgm:pt>
    <dgm:pt modelId="{D87B1206-D4DB-0943-B841-540EEFC7EBB9}" type="pres">
      <dgm:prSet presAssocID="{B329BCE9-EABA-BD40-8526-AF33885B832A}" presName="rootText" presStyleLbl="node2" presStyleIdx="0" presStyleCnt="2">
        <dgm:presLayoutVars>
          <dgm:chPref val="3"/>
        </dgm:presLayoutVars>
      </dgm:prSet>
      <dgm:spPr/>
    </dgm:pt>
    <dgm:pt modelId="{76F87227-0DCD-6643-88C2-8C346D76561A}" type="pres">
      <dgm:prSet presAssocID="{B329BCE9-EABA-BD40-8526-AF33885B832A}" presName="rootConnector" presStyleLbl="node2" presStyleIdx="0" presStyleCnt="2"/>
      <dgm:spPr/>
    </dgm:pt>
    <dgm:pt modelId="{386FF577-0DEE-FF47-ACF2-1DA324CCD357}" type="pres">
      <dgm:prSet presAssocID="{B329BCE9-EABA-BD40-8526-AF33885B832A}" presName="hierChild4" presStyleCnt="0"/>
      <dgm:spPr/>
    </dgm:pt>
    <dgm:pt modelId="{547DF500-08E0-8B47-805B-006295C02F06}" type="pres">
      <dgm:prSet presAssocID="{B329BCE9-EABA-BD40-8526-AF33885B832A}" presName="hierChild5" presStyleCnt="0"/>
      <dgm:spPr/>
    </dgm:pt>
    <dgm:pt modelId="{1B29D56E-A3C7-4749-AE03-B9106C927FF0}" type="pres">
      <dgm:prSet presAssocID="{7AF66D18-42EF-734E-A732-F90701EC0547}" presName="Name37" presStyleLbl="parChTrans1D2" presStyleIdx="1" presStyleCnt="2"/>
      <dgm:spPr/>
    </dgm:pt>
    <dgm:pt modelId="{2FCAD766-1A17-974F-AEFB-17441AE9489A}" type="pres">
      <dgm:prSet presAssocID="{46FC2CD6-5F52-0B47-8AA5-CC43EA1DEFC3}" presName="hierRoot2" presStyleCnt="0">
        <dgm:presLayoutVars>
          <dgm:hierBranch val="init"/>
        </dgm:presLayoutVars>
      </dgm:prSet>
      <dgm:spPr/>
    </dgm:pt>
    <dgm:pt modelId="{6FB45900-2D74-5646-8101-A3972126C493}" type="pres">
      <dgm:prSet presAssocID="{46FC2CD6-5F52-0B47-8AA5-CC43EA1DEFC3}" presName="rootComposite" presStyleCnt="0"/>
      <dgm:spPr/>
    </dgm:pt>
    <dgm:pt modelId="{39B569BC-3515-9D4C-91FF-4A842960C26E}" type="pres">
      <dgm:prSet presAssocID="{46FC2CD6-5F52-0B47-8AA5-CC43EA1DEFC3}" presName="rootText" presStyleLbl="node2" presStyleIdx="1" presStyleCnt="2">
        <dgm:presLayoutVars>
          <dgm:chPref val="3"/>
        </dgm:presLayoutVars>
      </dgm:prSet>
      <dgm:spPr/>
    </dgm:pt>
    <dgm:pt modelId="{8B5B9ADD-E1F7-654B-A8A4-6CA800133FB4}" type="pres">
      <dgm:prSet presAssocID="{46FC2CD6-5F52-0B47-8AA5-CC43EA1DEFC3}" presName="rootConnector" presStyleLbl="node2" presStyleIdx="1" presStyleCnt="2"/>
      <dgm:spPr/>
    </dgm:pt>
    <dgm:pt modelId="{8E30CD7A-164F-5F43-8B6C-2BEBF215542D}" type="pres">
      <dgm:prSet presAssocID="{46FC2CD6-5F52-0B47-8AA5-CC43EA1DEFC3}" presName="hierChild4" presStyleCnt="0"/>
      <dgm:spPr/>
    </dgm:pt>
    <dgm:pt modelId="{10D31641-E25C-5241-B63C-AD445CAFCCA9}" type="pres">
      <dgm:prSet presAssocID="{46FC2CD6-5F52-0B47-8AA5-CC43EA1DEFC3}" presName="hierChild5" presStyleCnt="0"/>
      <dgm:spPr/>
    </dgm:pt>
    <dgm:pt modelId="{8BDAB8FB-E0A8-6549-BD2C-6AE3F0D7AF6A}" type="pres">
      <dgm:prSet presAssocID="{3E6A0117-960D-B244-8B63-5AFA0E7A4AC1}" presName="hierChild3" presStyleCnt="0"/>
      <dgm:spPr/>
    </dgm:pt>
  </dgm:ptLst>
  <dgm:cxnLst>
    <dgm:cxn modelId="{82282303-1E52-B84F-9E29-DA81F372AD93}" type="presOf" srcId="{B329BCE9-EABA-BD40-8526-AF33885B832A}" destId="{D87B1206-D4DB-0943-B841-540EEFC7EBB9}" srcOrd="0" destOrd="0" presId="urn:microsoft.com/office/officeart/2005/8/layout/orgChart1"/>
    <dgm:cxn modelId="{CBFEDB30-35BB-374D-9E54-BAB8A6E75AAE}" srcId="{3E6A0117-960D-B244-8B63-5AFA0E7A4AC1}" destId="{B329BCE9-EABA-BD40-8526-AF33885B832A}" srcOrd="0" destOrd="0" parTransId="{7399B7BE-CA4F-A746-ACAF-6B4B2C6B9907}" sibTransId="{C5F94BC5-EF62-344F-B9FD-8AC47CF541F6}"/>
    <dgm:cxn modelId="{67E2A45C-9E63-CC4F-A0F0-733EA5B8F51B}" type="presOf" srcId="{7AF66D18-42EF-734E-A732-F90701EC0547}" destId="{1B29D56E-A3C7-4749-AE03-B9106C927FF0}" srcOrd="0" destOrd="0" presId="urn:microsoft.com/office/officeart/2005/8/layout/orgChart1"/>
    <dgm:cxn modelId="{0B52FB63-58DA-D047-8B45-B0036F8E3EA9}" type="presOf" srcId="{3E6A0117-960D-B244-8B63-5AFA0E7A4AC1}" destId="{7FE5C120-28D9-3F4B-8C4F-416A3793C6B3}" srcOrd="1" destOrd="0" presId="urn:microsoft.com/office/officeart/2005/8/layout/orgChart1"/>
    <dgm:cxn modelId="{542B4A85-873D-E14D-B5BA-3FD5704B3964}" type="presOf" srcId="{46FC2CD6-5F52-0B47-8AA5-CC43EA1DEFC3}" destId="{8B5B9ADD-E1F7-654B-A8A4-6CA800133FB4}" srcOrd="1" destOrd="0" presId="urn:microsoft.com/office/officeart/2005/8/layout/orgChart1"/>
    <dgm:cxn modelId="{E7B17092-3A56-C540-9685-F71731A868EB}" type="presOf" srcId="{F641E4D8-AC8A-C44D-8E34-5DF0F73261E0}" destId="{1C87D39A-4D0A-9A47-BA0C-C05DED6E5BE7}" srcOrd="0" destOrd="0" presId="urn:microsoft.com/office/officeart/2005/8/layout/orgChart1"/>
    <dgm:cxn modelId="{7FB1AB9D-12BE-0944-A6B5-6E45D43320ED}" type="presOf" srcId="{7399B7BE-CA4F-A746-ACAF-6B4B2C6B9907}" destId="{2A1C2728-B2AB-BF47-B31E-EC0BE43B9BB7}" srcOrd="0" destOrd="0" presId="urn:microsoft.com/office/officeart/2005/8/layout/orgChart1"/>
    <dgm:cxn modelId="{E702EFBA-EF3C-AB40-B7EE-978602313C0C}" srcId="{3E6A0117-960D-B244-8B63-5AFA0E7A4AC1}" destId="{46FC2CD6-5F52-0B47-8AA5-CC43EA1DEFC3}" srcOrd="1" destOrd="0" parTransId="{7AF66D18-42EF-734E-A732-F90701EC0547}" sibTransId="{C1DB2369-18A0-B041-A6F9-6BCF2D02A518}"/>
    <dgm:cxn modelId="{F36AF6BF-CE16-AD4A-8204-22DADD2CDBCD}" srcId="{F641E4D8-AC8A-C44D-8E34-5DF0F73261E0}" destId="{3E6A0117-960D-B244-8B63-5AFA0E7A4AC1}" srcOrd="0" destOrd="0" parTransId="{E5F15F3B-AB69-4745-B705-8B0EA85C2050}" sibTransId="{754AC7C7-7F2F-0844-9949-FE61089044C1}"/>
    <dgm:cxn modelId="{1BBD7FCA-A5C7-DC4F-ADE2-ABBCA6F97A7B}" type="presOf" srcId="{B329BCE9-EABA-BD40-8526-AF33885B832A}" destId="{76F87227-0DCD-6643-88C2-8C346D76561A}" srcOrd="1" destOrd="0" presId="urn:microsoft.com/office/officeart/2005/8/layout/orgChart1"/>
    <dgm:cxn modelId="{83AD9EE6-918A-D34F-A4EA-EFA093C9E42A}" type="presOf" srcId="{46FC2CD6-5F52-0B47-8AA5-CC43EA1DEFC3}" destId="{39B569BC-3515-9D4C-91FF-4A842960C26E}" srcOrd="0" destOrd="0" presId="urn:microsoft.com/office/officeart/2005/8/layout/orgChart1"/>
    <dgm:cxn modelId="{BB0CC0FD-F720-FB47-8EAC-E0705210204D}" type="presOf" srcId="{3E6A0117-960D-B244-8B63-5AFA0E7A4AC1}" destId="{C56D3567-3B0D-244A-B03B-D3DBA34931C5}" srcOrd="0" destOrd="0" presId="urn:microsoft.com/office/officeart/2005/8/layout/orgChart1"/>
    <dgm:cxn modelId="{2BD39AA4-C245-8E46-B46D-1AFAFE79B810}" type="presParOf" srcId="{1C87D39A-4D0A-9A47-BA0C-C05DED6E5BE7}" destId="{DF7D60E4-EC10-3043-AB8C-C65DC423EFDC}" srcOrd="0" destOrd="0" presId="urn:microsoft.com/office/officeart/2005/8/layout/orgChart1"/>
    <dgm:cxn modelId="{0D0E7C10-3C01-5746-9AD1-F33B59DD6A3E}" type="presParOf" srcId="{DF7D60E4-EC10-3043-AB8C-C65DC423EFDC}" destId="{D1250FBC-1C76-A543-BE28-04E2660CBAFB}" srcOrd="0" destOrd="0" presId="urn:microsoft.com/office/officeart/2005/8/layout/orgChart1"/>
    <dgm:cxn modelId="{62A95A37-09FE-F247-BA92-A376E251B33D}" type="presParOf" srcId="{D1250FBC-1C76-A543-BE28-04E2660CBAFB}" destId="{C56D3567-3B0D-244A-B03B-D3DBA34931C5}" srcOrd="0" destOrd="0" presId="urn:microsoft.com/office/officeart/2005/8/layout/orgChart1"/>
    <dgm:cxn modelId="{F00155B7-4919-9444-A777-43EF5CCD6760}" type="presParOf" srcId="{D1250FBC-1C76-A543-BE28-04E2660CBAFB}" destId="{7FE5C120-28D9-3F4B-8C4F-416A3793C6B3}" srcOrd="1" destOrd="0" presId="urn:microsoft.com/office/officeart/2005/8/layout/orgChart1"/>
    <dgm:cxn modelId="{37F32440-A43D-5944-9390-B36A1E82D9AB}" type="presParOf" srcId="{DF7D60E4-EC10-3043-AB8C-C65DC423EFDC}" destId="{E79DF45C-D7F4-1446-B3C4-D42CA1906AC6}" srcOrd="1" destOrd="0" presId="urn:microsoft.com/office/officeart/2005/8/layout/orgChart1"/>
    <dgm:cxn modelId="{F12FF0FA-B775-5249-89E4-AD8E5C20B88F}" type="presParOf" srcId="{E79DF45C-D7F4-1446-B3C4-D42CA1906AC6}" destId="{2A1C2728-B2AB-BF47-B31E-EC0BE43B9BB7}" srcOrd="0" destOrd="0" presId="urn:microsoft.com/office/officeart/2005/8/layout/orgChart1"/>
    <dgm:cxn modelId="{AFEC7C2B-31AA-604E-9196-911D33E9CB6C}" type="presParOf" srcId="{E79DF45C-D7F4-1446-B3C4-D42CA1906AC6}" destId="{3051C210-9C25-D84B-8A5C-DE6CCB81F0F9}" srcOrd="1" destOrd="0" presId="urn:microsoft.com/office/officeart/2005/8/layout/orgChart1"/>
    <dgm:cxn modelId="{745BCE3C-97CB-204F-A63C-BBF8CC955B6F}" type="presParOf" srcId="{3051C210-9C25-D84B-8A5C-DE6CCB81F0F9}" destId="{DFE1D443-8944-2848-9E80-1BAE938AC4FD}" srcOrd="0" destOrd="0" presId="urn:microsoft.com/office/officeart/2005/8/layout/orgChart1"/>
    <dgm:cxn modelId="{4C099770-D4C3-9E4D-A9B1-B30C7AF673BD}" type="presParOf" srcId="{DFE1D443-8944-2848-9E80-1BAE938AC4FD}" destId="{D87B1206-D4DB-0943-B841-540EEFC7EBB9}" srcOrd="0" destOrd="0" presId="urn:microsoft.com/office/officeart/2005/8/layout/orgChart1"/>
    <dgm:cxn modelId="{86CC1192-F712-8941-9B16-A3AAB0646C38}" type="presParOf" srcId="{DFE1D443-8944-2848-9E80-1BAE938AC4FD}" destId="{76F87227-0DCD-6643-88C2-8C346D76561A}" srcOrd="1" destOrd="0" presId="urn:microsoft.com/office/officeart/2005/8/layout/orgChart1"/>
    <dgm:cxn modelId="{B5FD994C-A64A-CA4A-B982-35BC00DFD338}" type="presParOf" srcId="{3051C210-9C25-D84B-8A5C-DE6CCB81F0F9}" destId="{386FF577-0DEE-FF47-ACF2-1DA324CCD357}" srcOrd="1" destOrd="0" presId="urn:microsoft.com/office/officeart/2005/8/layout/orgChart1"/>
    <dgm:cxn modelId="{7643952C-309E-E34D-879D-BE08212D4B93}" type="presParOf" srcId="{3051C210-9C25-D84B-8A5C-DE6CCB81F0F9}" destId="{547DF500-08E0-8B47-805B-006295C02F06}" srcOrd="2" destOrd="0" presId="urn:microsoft.com/office/officeart/2005/8/layout/orgChart1"/>
    <dgm:cxn modelId="{AFE69525-3DB2-5F42-BD00-412E45450A36}" type="presParOf" srcId="{E79DF45C-D7F4-1446-B3C4-D42CA1906AC6}" destId="{1B29D56E-A3C7-4749-AE03-B9106C927FF0}" srcOrd="2" destOrd="0" presId="urn:microsoft.com/office/officeart/2005/8/layout/orgChart1"/>
    <dgm:cxn modelId="{599365DD-55A1-3641-829C-073E08DE2281}" type="presParOf" srcId="{E79DF45C-D7F4-1446-B3C4-D42CA1906AC6}" destId="{2FCAD766-1A17-974F-AEFB-17441AE9489A}" srcOrd="3" destOrd="0" presId="urn:microsoft.com/office/officeart/2005/8/layout/orgChart1"/>
    <dgm:cxn modelId="{AC864B6F-64F2-6F48-AF5D-D51DE9202D08}" type="presParOf" srcId="{2FCAD766-1A17-974F-AEFB-17441AE9489A}" destId="{6FB45900-2D74-5646-8101-A3972126C493}" srcOrd="0" destOrd="0" presId="urn:microsoft.com/office/officeart/2005/8/layout/orgChart1"/>
    <dgm:cxn modelId="{1650A0F8-3C1C-D64C-9A6E-06349FF3D560}" type="presParOf" srcId="{6FB45900-2D74-5646-8101-A3972126C493}" destId="{39B569BC-3515-9D4C-91FF-4A842960C26E}" srcOrd="0" destOrd="0" presId="urn:microsoft.com/office/officeart/2005/8/layout/orgChart1"/>
    <dgm:cxn modelId="{3E6A572B-334C-8D41-ADAD-788E933A2795}" type="presParOf" srcId="{6FB45900-2D74-5646-8101-A3972126C493}" destId="{8B5B9ADD-E1F7-654B-A8A4-6CA800133FB4}" srcOrd="1" destOrd="0" presId="urn:microsoft.com/office/officeart/2005/8/layout/orgChart1"/>
    <dgm:cxn modelId="{AB7205E0-F185-334C-B50B-0FBCF6A99917}" type="presParOf" srcId="{2FCAD766-1A17-974F-AEFB-17441AE9489A}" destId="{8E30CD7A-164F-5F43-8B6C-2BEBF215542D}" srcOrd="1" destOrd="0" presId="urn:microsoft.com/office/officeart/2005/8/layout/orgChart1"/>
    <dgm:cxn modelId="{042570FE-BA3D-EA4E-99CD-9C2AE561EF24}" type="presParOf" srcId="{2FCAD766-1A17-974F-AEFB-17441AE9489A}" destId="{10D31641-E25C-5241-B63C-AD445CAFCCA9}" srcOrd="2" destOrd="0" presId="urn:microsoft.com/office/officeart/2005/8/layout/orgChart1"/>
    <dgm:cxn modelId="{1A1AA0B8-AD5C-4D4E-A4F1-841340A8F1EF}" type="presParOf" srcId="{DF7D60E4-EC10-3043-AB8C-C65DC423EFDC}" destId="{8BDAB8FB-E0A8-6549-BD2C-6AE3F0D7AF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D56E-A3C7-4749-AE03-B9106C927FF0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2728-B2AB-BF47-B31E-EC0BE43B9BB7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3567-3B0D-244A-B03B-D3DBA34931C5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humidity is high</a:t>
          </a:r>
        </a:p>
      </dsp:txBody>
      <dsp:txXfrm>
        <a:off x="3460700" y="1178"/>
        <a:ext cx="3594199" cy="1797099"/>
      </dsp:txXfrm>
    </dsp:sp>
    <dsp:sp modelId="{D87B1206-D4DB-0943-B841-540EEFC7EBB9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 on a picnic</a:t>
          </a:r>
        </a:p>
      </dsp:txBody>
      <dsp:txXfrm>
        <a:off x="1286209" y="2553059"/>
        <a:ext cx="3594199" cy="1797099"/>
      </dsp:txXfrm>
    </dsp:sp>
    <dsp:sp modelId="{39B569BC-3515-9D4C-91FF-4A842960C26E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Don’t go on a picnic</a:t>
          </a:r>
        </a:p>
      </dsp:txBody>
      <dsp:txXfrm>
        <a:off x="5635190" y="2553059"/>
        <a:ext cx="3594199" cy="179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D56E-A3C7-4749-AE03-B9106C927FF0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2728-B2AB-BF47-B31E-EC0BE43B9BB7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3567-3B0D-244A-B03B-D3DBA34931C5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humidity is high</a:t>
          </a:r>
        </a:p>
      </dsp:txBody>
      <dsp:txXfrm>
        <a:off x="3460700" y="1178"/>
        <a:ext cx="3594199" cy="1797099"/>
      </dsp:txXfrm>
    </dsp:sp>
    <dsp:sp modelId="{D87B1206-D4DB-0943-B841-540EEFC7EBB9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Drink water less than 1 L</a:t>
          </a:r>
        </a:p>
      </dsp:txBody>
      <dsp:txXfrm>
        <a:off x="1286209" y="2553059"/>
        <a:ext cx="3594199" cy="1797099"/>
      </dsp:txXfrm>
    </dsp:sp>
    <dsp:sp modelId="{39B569BC-3515-9D4C-91FF-4A842960C26E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Drink water between 1 L and 2 L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212: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18: Motivation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EC13-EBCB-448A-1FEF-E4F8004B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to build the tree from raw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1D0294-A796-8524-48D1-BB6C4265D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90059"/>
              </p:ext>
            </p:extLst>
          </p:nvPr>
        </p:nvGraphicFramePr>
        <p:xfrm>
          <a:off x="838200" y="1825625"/>
          <a:ext cx="6019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pic>
        <p:nvPicPr>
          <p:cNvPr id="1026" name="Picture 2" descr="Cool as Ice (1991) - IMDb">
            <a:extLst>
              <a:ext uri="{FF2B5EF4-FFF2-40B4-BE49-F238E27FC236}">
                <a16:creationId xmlns:a16="http://schemas.microsoft.com/office/drawing/2014/main" id="{C22FB063-88D1-717E-3E3B-3745560E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1478698"/>
            <a:ext cx="3389213" cy="5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644-F504-8045-6BED-89268EC8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Build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CC95-4ED3-2DEA-80BF-95DDDC4C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first three column to predict whether or not someone </a:t>
            </a:r>
            <a:r>
              <a:rPr lang="en-US" sz="3200" b="1" dirty="0"/>
              <a:t>Loves Cool As Ice</a:t>
            </a:r>
          </a:p>
          <a:p>
            <a:r>
              <a:rPr lang="en-US" sz="3200" dirty="0"/>
              <a:t>Now, pretend you’ve never seen the tree before</a:t>
            </a:r>
          </a:p>
          <a:p>
            <a:r>
              <a:rPr lang="en-US" sz="3200" dirty="0"/>
              <a:t>Let’s see how to build a tree starting with just data</a:t>
            </a:r>
          </a:p>
          <a:p>
            <a:r>
              <a:rPr lang="en-US" sz="3200" dirty="0"/>
              <a:t>The first thing we do is to decide</a:t>
            </a:r>
          </a:p>
          <a:p>
            <a:pPr lvl="1"/>
            <a:r>
              <a:rPr lang="en-US" sz="2800" dirty="0"/>
              <a:t>Whether </a:t>
            </a:r>
            <a:r>
              <a:rPr lang="en-US" sz="2800" b="1" dirty="0"/>
              <a:t>Loves Popcorn, Loves Soda, or Age</a:t>
            </a:r>
            <a:r>
              <a:rPr lang="en-US" sz="2800" dirty="0"/>
              <a:t> should be the question we ask at the top of the tree</a:t>
            </a:r>
            <a:endParaRPr lang="en-US" sz="3200" dirty="0"/>
          </a:p>
          <a:p>
            <a:r>
              <a:rPr lang="en-US" sz="3200" dirty="0"/>
              <a:t>Let’s start with Loves Popcorn</a:t>
            </a:r>
          </a:p>
        </p:txBody>
      </p:sp>
    </p:spTree>
    <p:extLst>
      <p:ext uri="{BB962C8B-B14F-4D97-AF65-F5344CB8AC3E}">
        <p14:creationId xmlns:p14="http://schemas.microsoft.com/office/powerpoint/2010/main" val="13438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69363"/>
              </p:ext>
            </p:extLst>
          </p:nvPr>
        </p:nvGraphicFramePr>
        <p:xfrm>
          <a:off x="400049" y="834390"/>
          <a:ext cx="4676776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</p:spTree>
    <p:extLst>
      <p:ext uri="{BB962C8B-B14F-4D97-AF65-F5344CB8AC3E}">
        <p14:creationId xmlns:p14="http://schemas.microsoft.com/office/powerpoint/2010/main" val="33551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800099" y="1188719"/>
            <a:ext cx="4577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Looking at the two little trees, we see that neither one does a perfect job predicting who will and who will not </a:t>
            </a:r>
            <a:r>
              <a:rPr lang="en-US" sz="3200" b="1" dirty="0"/>
              <a:t>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286975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Specifically, these three Leaves contain mixtures of people that do and do not </a:t>
            </a:r>
            <a:r>
              <a:rPr lang="en-US" sz="3200" b="1" dirty="0"/>
              <a:t>Love Cool As 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EAFA33-8C23-8B6D-E075-FF4E25537E2B}"/>
              </a:ext>
            </a:extLst>
          </p:cNvPr>
          <p:cNvSpPr/>
          <p:nvPr/>
        </p:nvSpPr>
        <p:spPr>
          <a:xfrm>
            <a:off x="5265421" y="138302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92EE2-6A05-9D51-FD38-A8313E3910E9}"/>
              </a:ext>
            </a:extLst>
          </p:cNvPr>
          <p:cNvSpPr/>
          <p:nvPr/>
        </p:nvSpPr>
        <p:spPr>
          <a:xfrm>
            <a:off x="8484870" y="137731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5265421" y="434958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Because these 3 Leaves all contain a mixture of people who do and do not </a:t>
            </a:r>
            <a:r>
              <a:rPr lang="en-US" sz="3200" b="1" dirty="0"/>
              <a:t>Love Cool As Ice</a:t>
            </a:r>
            <a:r>
              <a:rPr lang="en-US" sz="3200" dirty="0"/>
              <a:t>…</a:t>
            </a:r>
            <a:endParaRPr lang="en-US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EAFA33-8C23-8B6D-E075-FF4E25537E2B}"/>
              </a:ext>
            </a:extLst>
          </p:cNvPr>
          <p:cNvSpPr/>
          <p:nvPr/>
        </p:nvSpPr>
        <p:spPr>
          <a:xfrm>
            <a:off x="5265421" y="138302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92EE2-6A05-9D51-FD38-A8313E3910E9}"/>
              </a:ext>
            </a:extLst>
          </p:cNvPr>
          <p:cNvSpPr/>
          <p:nvPr/>
        </p:nvSpPr>
        <p:spPr>
          <a:xfrm>
            <a:off x="8484870" y="137731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5265421" y="434958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F292A-92A0-02C5-2091-898FCA05CCA4}"/>
              </a:ext>
            </a:extLst>
          </p:cNvPr>
          <p:cNvSpPr txBox="1"/>
          <p:nvPr/>
        </p:nvSpPr>
        <p:spPr>
          <a:xfrm>
            <a:off x="527686" y="3577271"/>
            <a:ext cx="457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They called </a:t>
            </a:r>
            <a:r>
              <a:rPr lang="en-US" sz="3200" b="1" dirty="0"/>
              <a:t>Impure</a:t>
            </a:r>
          </a:p>
        </p:txBody>
      </p:sp>
    </p:spTree>
    <p:extLst>
      <p:ext uri="{BB962C8B-B14F-4D97-AF65-F5344CB8AC3E}">
        <p14:creationId xmlns:p14="http://schemas.microsoft.com/office/powerpoint/2010/main" val="17154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contrast, this </a:t>
            </a:r>
            <a:r>
              <a:rPr lang="en-US" sz="3200" b="1" dirty="0"/>
              <a:t>Leaf</a:t>
            </a:r>
            <a:r>
              <a:rPr lang="en-US" sz="3200" dirty="0"/>
              <a:t> only contains people who do not </a:t>
            </a:r>
            <a:r>
              <a:rPr lang="en-US" sz="3200" b="1" dirty="0"/>
              <a:t>Love Cool As 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8484870" y="438356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Because both </a:t>
            </a:r>
            <a:r>
              <a:rPr lang="en-US" sz="3200" b="1" dirty="0"/>
              <a:t>Leaves </a:t>
            </a:r>
            <a:r>
              <a:rPr lang="en-US" sz="3200" dirty="0"/>
              <a:t>in</a:t>
            </a:r>
            <a:r>
              <a:rPr lang="en-US" sz="3200" b="1" dirty="0"/>
              <a:t> </a:t>
            </a:r>
            <a:r>
              <a:rPr lang="en-US" sz="3200" dirty="0"/>
              <a:t>the</a:t>
            </a:r>
            <a:r>
              <a:rPr lang="en-US" sz="3200" b="1" dirty="0"/>
              <a:t> Loves Popcorn </a:t>
            </a:r>
            <a:r>
              <a:rPr lang="en-US" sz="3200" dirty="0"/>
              <a:t>tree are</a:t>
            </a:r>
            <a:r>
              <a:rPr lang="en-US" sz="3200" b="1" dirty="0"/>
              <a:t> Impure…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D0FF7-DE77-5C20-834D-8B847FB0E49A}"/>
              </a:ext>
            </a:extLst>
          </p:cNvPr>
          <p:cNvSpPr txBox="1"/>
          <p:nvPr/>
        </p:nvSpPr>
        <p:spPr>
          <a:xfrm>
            <a:off x="452438" y="4004814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…it seems like </a:t>
            </a:r>
            <a:r>
              <a:rPr lang="en-US" sz="3200" b="1" dirty="0"/>
              <a:t>Loves Soda</a:t>
            </a:r>
            <a:r>
              <a:rPr lang="en-US" sz="3200" dirty="0"/>
              <a:t> does a better job predicting who will and will not </a:t>
            </a:r>
            <a:r>
              <a:rPr lang="en-US" sz="3200" b="1" dirty="0"/>
              <a:t>Love Cool As Ice</a:t>
            </a:r>
            <a:r>
              <a:rPr lang="en-US" sz="3200" dirty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57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0629-0850-0749-8D18-C3FC6A94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Quantify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1538-3A6C-452B-1347-F0F6186E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Of course, it would be nice if we could quantify the differences between </a:t>
            </a:r>
            <a:r>
              <a:rPr lang="en-US" sz="2800" b="1" dirty="0"/>
              <a:t>Loves Popcorn </a:t>
            </a:r>
            <a:r>
              <a:rPr lang="en-US" sz="2800" dirty="0"/>
              <a:t>and</a:t>
            </a:r>
            <a:r>
              <a:rPr lang="en-US" sz="2800" b="1" dirty="0"/>
              <a:t> Loves Soda</a:t>
            </a:r>
          </a:p>
          <a:p>
            <a:pPr>
              <a:lnSpc>
                <a:spcPct val="150000"/>
              </a:lnSpc>
            </a:pPr>
            <a:r>
              <a:rPr lang="en-US" dirty="0"/>
              <a:t>The good news is that there are several ways to quantify the </a:t>
            </a:r>
            <a:r>
              <a:rPr lang="en-US" b="1" dirty="0"/>
              <a:t>Impurity</a:t>
            </a:r>
            <a:r>
              <a:rPr lang="en-US" dirty="0"/>
              <a:t> of the leaves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most popular methods is called </a:t>
            </a:r>
            <a:r>
              <a:rPr lang="en-US" b="1" dirty="0"/>
              <a:t>Gini Impurity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Entropy </a:t>
            </a:r>
            <a:r>
              <a:rPr lang="en-US" dirty="0"/>
              <a:t>and</a:t>
            </a:r>
            <a:r>
              <a:rPr lang="en-US" b="1" dirty="0"/>
              <a:t> Information Gain </a:t>
            </a:r>
            <a:r>
              <a:rPr lang="en-US" dirty="0"/>
              <a:t>are competing candidates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Numerically, the methods are quite similar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focus on Gini Impurity</a:t>
            </a:r>
          </a:p>
        </p:txBody>
      </p:sp>
    </p:spTree>
    <p:extLst>
      <p:ext uri="{BB962C8B-B14F-4D97-AF65-F5344CB8AC3E}">
        <p14:creationId xmlns:p14="http://schemas.microsoft.com/office/powerpoint/2010/main" val="414854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800099" y="1188719"/>
            <a:ext cx="4577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calculate the </a:t>
            </a:r>
            <a:r>
              <a:rPr lang="en-US" sz="2800" b="1" dirty="0"/>
              <a:t>Gini Impurity </a:t>
            </a:r>
            <a:r>
              <a:rPr lang="en-US" sz="2800" dirty="0"/>
              <a:t>for </a:t>
            </a:r>
            <a:r>
              <a:rPr lang="en-US" sz="2800" b="1" dirty="0"/>
              <a:t>Loves Popcorn</a:t>
            </a:r>
            <a:r>
              <a:rPr lang="en-US" sz="2800" dirty="0"/>
              <a:t>, we start by calculating the </a:t>
            </a:r>
            <a:r>
              <a:rPr lang="en-US" sz="2800" b="1" dirty="0"/>
              <a:t>Gini Impurity </a:t>
            </a:r>
            <a:r>
              <a:rPr lang="en-US" sz="2800" dirty="0"/>
              <a:t>for the individual </a:t>
            </a:r>
            <a:r>
              <a:rPr lang="en-US" sz="2800" b="1" dirty="0"/>
              <a:t>Leaves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5AB33-9875-ADEE-F4D4-74E221D845AF}"/>
                  </a:ext>
                </a:extLst>
              </p:cNvPr>
              <p:cNvSpPr txBox="1"/>
              <p:nvPr/>
            </p:nvSpPr>
            <p:spPr>
              <a:xfrm>
                <a:off x="678179" y="3429000"/>
                <a:ext cx="10854691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Gini Impurity for the </a:t>
                </a:r>
                <a:r>
                  <a:rPr lang="en-US" sz="2800" b="1" dirty="0"/>
                  <a:t>left</a:t>
                </a:r>
                <a:r>
                  <a:rPr lang="en-US" sz="2800" dirty="0"/>
                  <a:t> Leaf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Prob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 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Prob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			       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	        = 0.375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5AB33-9875-ADEE-F4D4-74E221D8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3429000"/>
                <a:ext cx="10854691" cy="1684051"/>
              </a:xfrm>
              <a:prstGeom prst="rect">
                <a:avLst/>
              </a:prstGeom>
              <a:blipFill>
                <a:blip r:embed="rId2"/>
                <a:stretch>
                  <a:fillRect l="-1168" t="-4511" b="-9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58A3D-4ECB-A6F6-26CF-B8C5C1BCE947}"/>
                  </a:ext>
                </a:extLst>
              </p:cNvPr>
              <p:cNvSpPr txBox="1"/>
              <p:nvPr/>
            </p:nvSpPr>
            <p:spPr>
              <a:xfrm>
                <a:off x="678179" y="5040630"/>
                <a:ext cx="10854691" cy="12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Gini Impurity for the </a:t>
                </a:r>
                <a:r>
                  <a:rPr lang="en-US" sz="2800" b="1" dirty="0"/>
                  <a:t>right</a:t>
                </a:r>
                <a:r>
                  <a:rPr lang="en-US" sz="2800" dirty="0"/>
                  <a:t> Leaf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	        = 0.444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58A3D-4ECB-A6F6-26CF-B8C5C1BC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5040630"/>
                <a:ext cx="10854691" cy="1268745"/>
              </a:xfrm>
              <a:prstGeom prst="rect">
                <a:avLst/>
              </a:prstGeom>
              <a:blipFill>
                <a:blip r:embed="rId3"/>
                <a:stretch>
                  <a:fillRect l="-1168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8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79D9-AF4A-9A3D-0170-FE4F959C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CDC-F4E6-ECBA-7AE9-80D04D3C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For the 5 lectures, we will spend time learning on the Tree-based methods</a:t>
            </a:r>
          </a:p>
          <a:p>
            <a:pPr>
              <a:lnSpc>
                <a:spcPct val="170000"/>
              </a:lnSpc>
            </a:pPr>
            <a:r>
              <a:rPr lang="en-US" dirty="0"/>
              <a:t>The methods are a class of machine learning algorithms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Classification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Regression</a:t>
            </a:r>
          </a:p>
          <a:p>
            <a:pPr>
              <a:lnSpc>
                <a:spcPct val="170000"/>
              </a:lnSpc>
            </a:pPr>
            <a:r>
              <a:rPr lang="en-US" dirty="0"/>
              <a:t>Easy to interpret and visualize and work well even on multioutput tasks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Some say </a:t>
            </a:r>
            <a:r>
              <a:rPr lang="en-US" dirty="0" err="1"/>
              <a:t>XGBoost</a:t>
            </a:r>
            <a:r>
              <a:rPr lang="en-US" dirty="0"/>
              <a:t> is the best</a:t>
            </a:r>
          </a:p>
        </p:txBody>
      </p:sp>
    </p:spTree>
    <p:extLst>
      <p:ext uri="{BB962C8B-B14F-4D97-AF65-F5344CB8AC3E}">
        <p14:creationId xmlns:p14="http://schemas.microsoft.com/office/powerpoint/2010/main" val="38127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0DF71-A149-DA7D-4E9F-8BD8E962F94A}"/>
              </a:ext>
            </a:extLst>
          </p:cNvPr>
          <p:cNvSpPr txBox="1"/>
          <p:nvPr/>
        </p:nvSpPr>
        <p:spPr>
          <a:xfrm>
            <a:off x="5337811" y="3337560"/>
            <a:ext cx="6617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Gini Impurity is 0.375     Gini Impurity is 0.444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5C690-5C53-8798-93B3-1B31CA998214}"/>
              </a:ext>
            </a:extLst>
          </p:cNvPr>
          <p:cNvSpPr txBox="1"/>
          <p:nvPr/>
        </p:nvSpPr>
        <p:spPr>
          <a:xfrm>
            <a:off x="674369" y="1108709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the Leaves do not represent the same number of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362A8-1640-BF22-0082-354B134F2AE9}"/>
              </a:ext>
            </a:extLst>
          </p:cNvPr>
          <p:cNvSpPr txBox="1"/>
          <p:nvPr/>
        </p:nvSpPr>
        <p:spPr>
          <a:xfrm>
            <a:off x="601980" y="2736502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Thus, the total </a:t>
            </a:r>
            <a:r>
              <a:rPr lang="en-US" sz="2800" b="1" dirty="0"/>
              <a:t>Gini Impurity</a:t>
            </a:r>
            <a:r>
              <a:rPr lang="en-US" sz="2800" dirty="0"/>
              <a:t> is the </a:t>
            </a:r>
            <a:r>
              <a:rPr lang="en-US" sz="2800" b="1" dirty="0"/>
              <a:t>Weighted Average</a:t>
            </a:r>
            <a:r>
              <a:rPr lang="en-US" sz="2800" dirty="0"/>
              <a:t> of the </a:t>
            </a:r>
            <a:r>
              <a:rPr lang="en-US" sz="2800" b="1" dirty="0"/>
              <a:t>Leaf Impurities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962B48-2F9E-3067-F989-AA6380CDDF01}"/>
                  </a:ext>
                </a:extLst>
              </p:cNvPr>
              <p:cNvSpPr txBox="1"/>
              <p:nvPr/>
            </p:nvSpPr>
            <p:spPr>
              <a:xfrm>
                <a:off x="678179" y="4377690"/>
                <a:ext cx="1085469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Gini Impurity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0.375+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0.444=0.405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962B48-2F9E-3067-F989-AA6380CD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4377690"/>
                <a:ext cx="10854691" cy="737189"/>
              </a:xfrm>
              <a:prstGeom prst="rect">
                <a:avLst/>
              </a:prstGeom>
              <a:blipFill>
                <a:blip r:embed="rId2"/>
                <a:stretch>
                  <a:fillRect l="-1168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7A84564-34F7-3711-6C3E-D3E70EC38EB6}"/>
              </a:ext>
            </a:extLst>
          </p:cNvPr>
          <p:cNvSpPr txBox="1"/>
          <p:nvPr/>
        </p:nvSpPr>
        <p:spPr>
          <a:xfrm>
            <a:off x="674368" y="5312985"/>
            <a:ext cx="72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the </a:t>
            </a:r>
            <a:r>
              <a:rPr lang="en-US" sz="2800" b="1" dirty="0"/>
              <a:t>Gini Impurity</a:t>
            </a:r>
            <a:r>
              <a:rPr lang="en-US" sz="2800" dirty="0"/>
              <a:t> for </a:t>
            </a:r>
            <a:r>
              <a:rPr lang="en-US" sz="2800" b="1" dirty="0"/>
              <a:t>Loves Popcorn</a:t>
            </a:r>
            <a:r>
              <a:rPr lang="en-US" sz="2800" dirty="0"/>
              <a:t> is 0.405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A67BF-EC8B-4784-17F5-6068317AA04C}"/>
              </a:ext>
            </a:extLst>
          </p:cNvPr>
          <p:cNvSpPr txBox="1"/>
          <p:nvPr/>
        </p:nvSpPr>
        <p:spPr>
          <a:xfrm>
            <a:off x="694370" y="5967740"/>
            <a:ext cx="807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Likewise, the </a:t>
            </a:r>
            <a:r>
              <a:rPr lang="en-US" sz="2800" b="1" dirty="0"/>
              <a:t>Gini Impurity</a:t>
            </a:r>
            <a:r>
              <a:rPr lang="en-US" sz="2800" dirty="0"/>
              <a:t> for </a:t>
            </a:r>
            <a:r>
              <a:rPr lang="en-US" sz="2800" b="1" dirty="0"/>
              <a:t>Loves Soda</a:t>
            </a:r>
            <a:r>
              <a:rPr lang="en-US" sz="2800" dirty="0"/>
              <a:t> is 0.214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2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7E41-954F-A777-536E-8A8958F4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 for the 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65FD-F317-C6A5-5655-70C75E18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 we need to calculate the Gini Impurity for Age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Because Age contains numeric data, calculating the Gini Impurity is a little more involved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first thing we do is sort the rows by Age, from lowest value to highest value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Then we calculate the average Age for all adjacent people</a:t>
            </a:r>
          </a:p>
        </p:txBody>
      </p:sp>
    </p:spTree>
    <p:extLst>
      <p:ext uri="{BB962C8B-B14F-4D97-AF65-F5344CB8AC3E}">
        <p14:creationId xmlns:p14="http://schemas.microsoft.com/office/powerpoint/2010/main" val="36240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54521"/>
              </p:ext>
            </p:extLst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160-0EB3-5CFB-551F-7DBAB57C9803}"/>
              </a:ext>
            </a:extLst>
          </p:cNvPr>
          <p:cNvSpPr txBox="1"/>
          <p:nvPr/>
        </p:nvSpPr>
        <p:spPr>
          <a:xfrm>
            <a:off x="3807142" y="578227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to calculate the Gini Impurity for the first value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A576D4-EF5D-9521-F1CC-7E3F86631362}"/>
              </a:ext>
            </a:extLst>
          </p:cNvPr>
          <p:cNvSpPr/>
          <p:nvPr/>
        </p:nvSpPr>
        <p:spPr>
          <a:xfrm>
            <a:off x="6469380" y="173736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Age &lt; 9.5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DB0A-22EB-7B9B-8299-D7FD0D69416B}"/>
              </a:ext>
            </a:extLst>
          </p:cNvPr>
          <p:cNvSpPr/>
          <p:nvPr/>
        </p:nvSpPr>
        <p:spPr>
          <a:xfrm>
            <a:off x="5080635" y="292607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AC037-944C-AF45-5B05-539DD1882985}"/>
              </a:ext>
            </a:extLst>
          </p:cNvPr>
          <p:cNvCxnSpPr>
            <a:stCxn id="6" idx="2"/>
          </p:cNvCxnSpPr>
          <p:nvPr/>
        </p:nvCxnSpPr>
        <p:spPr>
          <a:xfrm flipH="1">
            <a:off x="7040880" y="248031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39E9F-3F4A-E1C3-67D9-D5D8938A3D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58125" y="248031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1C9947-11C1-9C13-72DF-07AE1B4CF695}"/>
              </a:ext>
            </a:extLst>
          </p:cNvPr>
          <p:cNvSpPr/>
          <p:nvPr/>
        </p:nvSpPr>
        <p:spPr>
          <a:xfrm>
            <a:off x="8216265" y="294973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/>
              <p:nvPr/>
            </p:nvSpPr>
            <p:spPr>
              <a:xfrm>
                <a:off x="4178616" y="4559895"/>
                <a:ext cx="7216141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Left Gini Impurity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6" y="4559895"/>
                <a:ext cx="7216141" cy="822276"/>
              </a:xfrm>
              <a:prstGeom prst="rect">
                <a:avLst/>
              </a:prstGeom>
              <a:blipFill>
                <a:blip r:embed="rId2"/>
                <a:stretch>
                  <a:fillRect l="-1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D6E7B-9897-0652-E0A7-265AC16F6D97}"/>
                  </a:ext>
                </a:extLst>
              </p:cNvPr>
              <p:cNvSpPr txBox="1"/>
              <p:nvPr/>
            </p:nvSpPr>
            <p:spPr>
              <a:xfrm>
                <a:off x="4178615" y="5279286"/>
                <a:ext cx="7399975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Right Gini Impurity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D6E7B-9897-0652-E0A7-265AC16F6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5" y="5279286"/>
                <a:ext cx="7399975" cy="822276"/>
              </a:xfrm>
              <a:prstGeom prst="rect">
                <a:avLst/>
              </a:prstGeom>
              <a:blipFill>
                <a:blip r:embed="rId3"/>
                <a:stretch>
                  <a:fillRect l="-154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23110"/>
            <a:ext cx="720089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160-0EB3-5CFB-551F-7DBAB57C9803}"/>
              </a:ext>
            </a:extLst>
          </p:cNvPr>
          <p:cNvSpPr txBox="1"/>
          <p:nvPr/>
        </p:nvSpPr>
        <p:spPr>
          <a:xfrm>
            <a:off x="3807142" y="578227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to calculate the Gini Impurity for the first value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A576D4-EF5D-9521-F1CC-7E3F86631362}"/>
              </a:ext>
            </a:extLst>
          </p:cNvPr>
          <p:cNvSpPr/>
          <p:nvPr/>
        </p:nvSpPr>
        <p:spPr>
          <a:xfrm>
            <a:off x="6469380" y="173736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Age &lt; 9.5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DB0A-22EB-7B9B-8299-D7FD0D69416B}"/>
              </a:ext>
            </a:extLst>
          </p:cNvPr>
          <p:cNvSpPr/>
          <p:nvPr/>
        </p:nvSpPr>
        <p:spPr>
          <a:xfrm>
            <a:off x="5080635" y="292607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AC037-944C-AF45-5B05-539DD1882985}"/>
              </a:ext>
            </a:extLst>
          </p:cNvPr>
          <p:cNvCxnSpPr>
            <a:stCxn id="6" idx="2"/>
          </p:cNvCxnSpPr>
          <p:nvPr/>
        </p:nvCxnSpPr>
        <p:spPr>
          <a:xfrm flipH="1">
            <a:off x="7040880" y="248031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39E9F-3F4A-E1C3-67D9-D5D8938A3D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58125" y="248031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1C9947-11C1-9C13-72DF-07AE1B4CF695}"/>
              </a:ext>
            </a:extLst>
          </p:cNvPr>
          <p:cNvSpPr/>
          <p:nvPr/>
        </p:nvSpPr>
        <p:spPr>
          <a:xfrm>
            <a:off x="8216265" y="294973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/>
              <p:nvPr/>
            </p:nvSpPr>
            <p:spPr>
              <a:xfrm>
                <a:off x="4178616" y="4559895"/>
                <a:ext cx="7502844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Gini Impurity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0.5=0.429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6" y="4559895"/>
                <a:ext cx="7502844" cy="737189"/>
              </a:xfrm>
              <a:prstGeom prst="rect">
                <a:avLst/>
              </a:prstGeom>
              <a:blipFill>
                <a:blip r:embed="rId2"/>
                <a:stretch>
                  <a:fillRect l="-152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23110"/>
            <a:ext cx="720089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89130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21D45-9886-1F00-BFB0-F33236E685CA}"/>
              </a:ext>
            </a:extLst>
          </p:cNvPr>
          <p:cNvSpPr txBox="1"/>
          <p:nvPr/>
        </p:nvSpPr>
        <p:spPr>
          <a:xfrm>
            <a:off x="3595687" y="2127579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A14BC-D0EC-F922-789C-EA6A2FE2024A}"/>
              </a:ext>
            </a:extLst>
          </p:cNvPr>
          <p:cNvSpPr txBox="1"/>
          <p:nvPr/>
        </p:nvSpPr>
        <p:spPr>
          <a:xfrm>
            <a:off x="3573779" y="2699350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0.343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1D905-06C6-FA3F-91D1-7B010F245A34}"/>
              </a:ext>
            </a:extLst>
          </p:cNvPr>
          <p:cNvSpPr txBox="1"/>
          <p:nvPr/>
        </p:nvSpPr>
        <p:spPr>
          <a:xfrm>
            <a:off x="3595687" y="3244810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F48B7-0F40-337D-A68D-7E3E52FFDC78}"/>
              </a:ext>
            </a:extLst>
          </p:cNvPr>
          <p:cNvSpPr txBox="1"/>
          <p:nvPr/>
        </p:nvSpPr>
        <p:spPr>
          <a:xfrm>
            <a:off x="3573779" y="381251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0.476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523D9-8A58-0039-76A0-54816FD65637}"/>
              </a:ext>
            </a:extLst>
          </p:cNvPr>
          <p:cNvSpPr txBox="1"/>
          <p:nvPr/>
        </p:nvSpPr>
        <p:spPr>
          <a:xfrm>
            <a:off x="3595687" y="433573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6AFBA-1E81-8DDC-70A6-B0BFB6E1D94B}"/>
              </a:ext>
            </a:extLst>
          </p:cNvPr>
          <p:cNvSpPr txBox="1"/>
          <p:nvPr/>
        </p:nvSpPr>
        <p:spPr>
          <a:xfrm>
            <a:off x="3595687" y="485895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0.429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EC29CD-A1FE-58A7-A7DE-9BD84E456742}"/>
              </a:ext>
            </a:extLst>
          </p:cNvPr>
          <p:cNvSpPr/>
          <p:nvPr/>
        </p:nvSpPr>
        <p:spPr>
          <a:xfrm>
            <a:off x="370521" y="3193520"/>
            <a:ext cx="571500" cy="462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063E8E-D66A-AD9E-66FE-ABEC8E4DDAA3}"/>
              </a:ext>
            </a:extLst>
          </p:cNvPr>
          <p:cNvSpPr/>
          <p:nvPr/>
        </p:nvSpPr>
        <p:spPr>
          <a:xfrm>
            <a:off x="370521" y="3664480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99CA67-BA9A-BBC2-2979-CC80D4E73620}"/>
              </a:ext>
            </a:extLst>
          </p:cNvPr>
          <p:cNvSpPr/>
          <p:nvPr/>
        </p:nvSpPr>
        <p:spPr>
          <a:xfrm>
            <a:off x="370521" y="4234051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FA062E-B94D-5633-0C0E-594715D42908}"/>
              </a:ext>
            </a:extLst>
          </p:cNvPr>
          <p:cNvSpPr/>
          <p:nvPr/>
        </p:nvSpPr>
        <p:spPr>
          <a:xfrm>
            <a:off x="382905" y="4846151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62F1-2337-DE96-3E80-ED752DDE960B}"/>
              </a:ext>
            </a:extLst>
          </p:cNvPr>
          <p:cNvSpPr/>
          <p:nvPr/>
        </p:nvSpPr>
        <p:spPr>
          <a:xfrm>
            <a:off x="382905" y="2658701"/>
            <a:ext cx="571500" cy="462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A39973E-E168-18E4-398F-7254AECE2E53}"/>
              </a:ext>
            </a:extLst>
          </p:cNvPr>
          <p:cNvSpPr/>
          <p:nvPr/>
        </p:nvSpPr>
        <p:spPr>
          <a:xfrm>
            <a:off x="3595687" y="2699350"/>
            <a:ext cx="3262313" cy="54546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DC61C5-5E24-1496-07EA-B375635525F0}"/>
              </a:ext>
            </a:extLst>
          </p:cNvPr>
          <p:cNvSpPr/>
          <p:nvPr/>
        </p:nvSpPr>
        <p:spPr>
          <a:xfrm>
            <a:off x="3636645" y="4300691"/>
            <a:ext cx="3262313" cy="54546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60B38-9F4D-666D-BC47-8E297BE1C0F2}"/>
              </a:ext>
            </a:extLst>
          </p:cNvPr>
          <p:cNvSpPr txBox="1"/>
          <p:nvPr/>
        </p:nvSpPr>
        <p:spPr>
          <a:xfrm>
            <a:off x="6995160" y="2271465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two candidate thresholds are tied for the lowest </a:t>
            </a:r>
            <a:r>
              <a:rPr lang="en-US" sz="2800" b="1" dirty="0"/>
              <a:t>Impurity</a:t>
            </a:r>
            <a:r>
              <a:rPr lang="en-US" sz="2800" dirty="0"/>
              <a:t>, </a:t>
            </a:r>
            <a:r>
              <a:rPr lang="en-US" sz="2800" b="1" dirty="0"/>
              <a:t>0.343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72B96-DB11-2FB3-E3B3-17D52234F2B3}"/>
              </a:ext>
            </a:extLst>
          </p:cNvPr>
          <p:cNvSpPr txBox="1"/>
          <p:nvPr/>
        </p:nvSpPr>
        <p:spPr>
          <a:xfrm>
            <a:off x="7039451" y="3745790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we can pick either one. Let’s pick 15.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76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8" grpId="0"/>
      <p:bldP spid="9" grpId="0"/>
      <p:bldP spid="12" grpId="0"/>
      <p:bldP spid="15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A1B4-69A0-BDBC-228C-45EB8374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Decide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9E0F-5A56-F439-1354-A937BF22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Remember that we are comparing Gini Impurity values for Age, Loves Popcorn and Loves Soda</a:t>
            </a:r>
          </a:p>
          <a:p>
            <a:pPr lvl="1"/>
            <a:r>
              <a:rPr lang="en-US" dirty="0"/>
              <a:t>To decide which feature should be at the very top of the tree</a:t>
            </a:r>
          </a:p>
          <a:p>
            <a:r>
              <a:rPr lang="en-US" dirty="0"/>
              <a:t>Gini Impurity for Loves Popcorn is 0.405</a:t>
            </a:r>
          </a:p>
          <a:p>
            <a:r>
              <a:rPr lang="en-US" dirty="0"/>
              <a:t>Gini Impurity for Loves Soda is </a:t>
            </a:r>
            <a:r>
              <a:rPr lang="en-US" b="1" dirty="0"/>
              <a:t>0.214</a:t>
            </a:r>
          </a:p>
          <a:p>
            <a:r>
              <a:rPr lang="en-US" dirty="0"/>
              <a:t>Gini Impurity for Age &lt;15 is 0.343</a:t>
            </a:r>
          </a:p>
          <a:p>
            <a:r>
              <a:rPr lang="en-US" dirty="0"/>
              <a:t>Because </a:t>
            </a:r>
            <a:r>
              <a:rPr lang="en-US" b="1" dirty="0"/>
              <a:t>Loves Soda</a:t>
            </a:r>
            <a:r>
              <a:rPr lang="en-US" dirty="0"/>
              <a:t> has the </a:t>
            </a:r>
            <a:r>
              <a:rPr lang="en-US" b="1" dirty="0"/>
              <a:t>lowest</a:t>
            </a:r>
            <a:r>
              <a:rPr lang="en-US" dirty="0"/>
              <a:t> the Gini Impurity overall</a:t>
            </a:r>
          </a:p>
          <a:p>
            <a:pPr lvl="1"/>
            <a:r>
              <a:rPr lang="en-US" dirty="0"/>
              <a:t>So we put </a:t>
            </a:r>
            <a:r>
              <a:rPr lang="en-US" b="1" dirty="0"/>
              <a:t>Loves Soda</a:t>
            </a:r>
            <a:r>
              <a:rPr lang="en-US" dirty="0"/>
              <a:t> at the top of the tree</a:t>
            </a:r>
          </a:p>
        </p:txBody>
      </p:sp>
    </p:spTree>
    <p:extLst>
      <p:ext uri="{BB962C8B-B14F-4D97-AF65-F5344CB8AC3E}">
        <p14:creationId xmlns:p14="http://schemas.microsoft.com/office/powerpoint/2010/main" val="27878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01794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2E70A-C4AA-0310-1FB4-11280A69C7F4}"/>
              </a:ext>
            </a:extLst>
          </p:cNvPr>
          <p:cNvSpPr txBox="1"/>
          <p:nvPr/>
        </p:nvSpPr>
        <p:spPr>
          <a:xfrm>
            <a:off x="5428297" y="2831535"/>
            <a:ext cx="356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let’s focus on the </a:t>
            </a:r>
            <a:r>
              <a:rPr lang="en-US" sz="2800" b="1" dirty="0"/>
              <a:t>Node</a:t>
            </a:r>
            <a:r>
              <a:rPr lang="en-US" sz="2800" dirty="0"/>
              <a:t> on the left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28903-2CF9-B88B-8C24-BEAD18A766FC}"/>
              </a:ext>
            </a:extLst>
          </p:cNvPr>
          <p:cNvSpPr txBox="1"/>
          <p:nvPr/>
        </p:nvSpPr>
        <p:spPr>
          <a:xfrm>
            <a:off x="5428296" y="4003682"/>
            <a:ext cx="356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Impure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1369-5F84-1882-28AA-C0AC3D75B23C}"/>
              </a:ext>
            </a:extLst>
          </p:cNvPr>
          <p:cNvSpPr txBox="1"/>
          <p:nvPr/>
        </p:nvSpPr>
        <p:spPr>
          <a:xfrm>
            <a:off x="5428295" y="4814291"/>
            <a:ext cx="616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let’s see if we can reduce the </a:t>
            </a:r>
            <a:r>
              <a:rPr lang="en-US" sz="2800" b="1" dirty="0"/>
              <a:t>Impurity</a:t>
            </a:r>
            <a:r>
              <a:rPr lang="en-US" sz="2800" dirty="0"/>
              <a:t> by splitting the people that </a:t>
            </a:r>
            <a:r>
              <a:rPr lang="en-US" sz="2800" b="1" dirty="0"/>
              <a:t>Love Soda </a:t>
            </a:r>
            <a:r>
              <a:rPr lang="en-US" sz="2800" dirty="0"/>
              <a:t>based on </a:t>
            </a:r>
            <a:r>
              <a:rPr lang="en-US" sz="2800" b="1" dirty="0"/>
              <a:t>Loves Popcorn </a:t>
            </a:r>
            <a:r>
              <a:rPr lang="en-US" sz="2800" dirty="0"/>
              <a:t>or </a:t>
            </a:r>
            <a:r>
              <a:rPr lang="en-US" sz="2800" b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522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08332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57707-834B-1F1C-3964-AD60D0206C69}"/>
              </a:ext>
            </a:extLst>
          </p:cNvPr>
          <p:cNvSpPr/>
          <p:nvPr/>
        </p:nvSpPr>
        <p:spPr>
          <a:xfrm>
            <a:off x="4987290" y="27164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Popcorn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429601" y="3776565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1            1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498432" y="3781230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2            0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403771" y="3196605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94108" y="3196605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610624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491AB3-BAB2-B931-B33E-1AAE06A372D3}"/>
              </a:ext>
            </a:extLst>
          </p:cNvPr>
          <p:cNvSpPr txBox="1"/>
          <p:nvPr/>
        </p:nvSpPr>
        <p:spPr>
          <a:xfrm>
            <a:off x="8571071" y="3680453"/>
            <a:ext cx="356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total Gini Impurity for this split is 0.25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37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102714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57707-834B-1F1C-3964-AD60D0206C69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610624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EDFA44-3331-112F-D6B6-E1BF1CFA7C08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6DE65D-9190-CA1F-E00E-0856EE33F21C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51E180-B65E-41DD-9C86-C5648E44C906}"/>
              </a:ext>
            </a:extLst>
          </p:cNvPr>
          <p:cNvSpPr/>
          <p:nvPr/>
        </p:nvSpPr>
        <p:spPr>
          <a:xfrm>
            <a:off x="7204710" y="2742896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043B0-53C8-2EB8-1E73-51E218B90911}"/>
              </a:ext>
            </a:extLst>
          </p:cNvPr>
          <p:cNvSpPr txBox="1"/>
          <p:nvPr/>
        </p:nvSpPr>
        <p:spPr>
          <a:xfrm>
            <a:off x="7044690" y="3429000"/>
            <a:ext cx="4008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…only this time we only consider the </a:t>
            </a:r>
            <a:r>
              <a:rPr lang="en-US" sz="2800" b="1" dirty="0"/>
              <a:t>Ages</a:t>
            </a:r>
            <a:r>
              <a:rPr lang="en-US" sz="2800" dirty="0"/>
              <a:t> of people who </a:t>
            </a:r>
            <a:r>
              <a:rPr lang="en-US" sz="2800" b="1" dirty="0"/>
              <a:t>Love Soda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607A8-F2E0-A336-ED53-37D5197918D8}"/>
              </a:ext>
            </a:extLst>
          </p:cNvPr>
          <p:cNvSpPr txBox="1"/>
          <p:nvPr/>
        </p:nvSpPr>
        <p:spPr>
          <a:xfrm>
            <a:off x="7044690" y="4686330"/>
            <a:ext cx="4568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before, set 12.5, 26.5, 36.5 and calculate Impurities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BF54F-CDE7-D925-3C3C-50EAE7E06ACD}"/>
              </a:ext>
            </a:extLst>
          </p:cNvPr>
          <p:cNvSpPr txBox="1"/>
          <p:nvPr/>
        </p:nvSpPr>
        <p:spPr>
          <a:xfrm>
            <a:off x="7052310" y="5576161"/>
            <a:ext cx="4568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…and </a:t>
            </a:r>
            <a:r>
              <a:rPr lang="en-US" sz="2800" b="1" dirty="0"/>
              <a:t>Age&lt;12.5</a:t>
            </a:r>
            <a:r>
              <a:rPr lang="en-US" sz="2800" dirty="0"/>
              <a:t> gives us the </a:t>
            </a:r>
            <a:r>
              <a:rPr lang="en-US" sz="2800" b="1" dirty="0"/>
              <a:t>lowest Impurity</a:t>
            </a:r>
            <a:r>
              <a:rPr lang="en-US" sz="2800" dirty="0"/>
              <a:t>, </a:t>
            </a:r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61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7193280" y="386012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9262111" y="386478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167450" y="328016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8957787" y="328016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584335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97F59-1C9C-6D8F-AC06-9868B1C0E1FD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7592377" y="27083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9B78EE-6088-DB78-46F6-411667FE59CF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5BA10-93EB-2683-43DF-CFE6F601E981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40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834F-8582-09E5-9DDE-8E39DB6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C98-9E72-A0EE-9C5E-CD95D92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will study some motivational examples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2 lectures focus on Decision Trees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2 lectures address ensemble method and random forests</a:t>
            </a:r>
          </a:p>
          <a:p>
            <a:pPr marL="514350" lvl="1" indent="-285750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boosting is so popular?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584335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97F59-1C9C-6D8F-AC06-9868B1C0E1FD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7592377" y="27083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9B78EE-6088-DB78-46F6-411667FE59CF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5BA10-93EB-2683-43DF-CFE6F601E981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7CC7C-D7B5-9243-1610-7E5342376CE1}"/>
              </a:ext>
            </a:extLst>
          </p:cNvPr>
          <p:cNvSpPr txBox="1"/>
          <p:nvPr/>
        </p:nvSpPr>
        <p:spPr>
          <a:xfrm>
            <a:off x="7881937" y="3429000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A7F79-496B-86D3-8351-0E713629486F}"/>
              </a:ext>
            </a:extLst>
          </p:cNvPr>
          <p:cNvSpPr txBox="1"/>
          <p:nvPr/>
        </p:nvSpPr>
        <p:spPr>
          <a:xfrm>
            <a:off x="6685121" y="3034944"/>
            <a:ext cx="94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4F3B5-A17C-E5F2-08DC-6BC23FD8C860}"/>
              </a:ext>
            </a:extLst>
          </p:cNvPr>
          <p:cNvSpPr txBox="1"/>
          <p:nvPr/>
        </p:nvSpPr>
        <p:spPr>
          <a:xfrm>
            <a:off x="4906326" y="4193339"/>
            <a:ext cx="4559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because 0 is less than 0.25, we will use </a:t>
            </a:r>
            <a:r>
              <a:rPr lang="en-US" sz="2800" b="1" dirty="0"/>
              <a:t>Age &lt; 12.5</a:t>
            </a:r>
            <a:r>
              <a:rPr lang="en-US" sz="2800" dirty="0"/>
              <a:t> to split this </a:t>
            </a:r>
            <a:r>
              <a:rPr lang="en-US" sz="2800" b="1" dirty="0"/>
              <a:t>Node</a:t>
            </a:r>
            <a:r>
              <a:rPr lang="en-US" sz="2800" dirty="0"/>
              <a:t> into </a:t>
            </a:r>
            <a:r>
              <a:rPr lang="en-US" sz="2800" b="1" dirty="0"/>
              <a:t>Leaves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63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76740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709410" y="971375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845630" y="1654411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727732" y="2758607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796563" y="2763272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701902" y="2178647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6492239" y="2178647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5347334" y="1676427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75BEC-4023-BC7A-F78C-F975F71F94A5}"/>
              </a:ext>
            </a:extLst>
          </p:cNvPr>
          <p:cNvSpPr txBox="1"/>
          <p:nvPr/>
        </p:nvSpPr>
        <p:spPr>
          <a:xfrm>
            <a:off x="4429600" y="4070743"/>
            <a:ext cx="4559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These are </a:t>
            </a:r>
            <a:r>
              <a:rPr lang="en-US" sz="2800" b="1" dirty="0"/>
              <a:t>Leaves</a:t>
            </a:r>
            <a:r>
              <a:rPr lang="en-US" sz="2800" dirty="0"/>
              <a:t> because there is no reason to continue splitting these people into smaller groups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EC5F0B-5BC2-7F73-14F9-B98B43043A2F}"/>
              </a:ext>
            </a:extLst>
          </p:cNvPr>
          <p:cNvSpPr/>
          <p:nvPr/>
        </p:nvSpPr>
        <p:spPr>
          <a:xfrm>
            <a:off x="4244100" y="2331157"/>
            <a:ext cx="4930618" cy="1672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709410" y="971375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845630" y="1654411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727732" y="2758607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796563" y="2763272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701902" y="2178647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6492239" y="2178647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5347334" y="1676427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75BEC-4023-BC7A-F78C-F975F71F94A5}"/>
              </a:ext>
            </a:extLst>
          </p:cNvPr>
          <p:cNvSpPr txBox="1"/>
          <p:nvPr/>
        </p:nvSpPr>
        <p:spPr>
          <a:xfrm>
            <a:off x="8845630" y="3186994"/>
            <a:ext cx="3190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Likewise, this </a:t>
            </a:r>
            <a:r>
              <a:rPr lang="en-US" sz="2800" b="1" dirty="0"/>
              <a:t>Node</a:t>
            </a:r>
            <a:r>
              <a:rPr lang="en-US" sz="2800" dirty="0"/>
              <a:t>, consisting of the </a:t>
            </a:r>
            <a:r>
              <a:rPr lang="en-US" sz="2800" b="1" dirty="0"/>
              <a:t>3</a:t>
            </a:r>
            <a:r>
              <a:rPr lang="en-US" sz="2800" dirty="0"/>
              <a:t> people who do not </a:t>
            </a:r>
            <a:r>
              <a:rPr lang="en-US" sz="2800" b="1" dirty="0"/>
              <a:t>Love Soda</a:t>
            </a:r>
            <a:r>
              <a:rPr lang="en-US" sz="2800" dirty="0"/>
              <a:t>, is also a </a:t>
            </a:r>
            <a:r>
              <a:rPr lang="en-US" sz="2800" b="1" dirty="0"/>
              <a:t>Leaf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FEFEDB-1E3F-973F-3E6C-D5D9EFB23C5B}"/>
              </a:ext>
            </a:extLst>
          </p:cNvPr>
          <p:cNvSpPr/>
          <p:nvPr/>
        </p:nvSpPr>
        <p:spPr>
          <a:xfrm>
            <a:off x="8648580" y="1372745"/>
            <a:ext cx="3025380" cy="1672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3817B-C474-7760-3416-7583115394F4}"/>
              </a:ext>
            </a:extLst>
          </p:cNvPr>
          <p:cNvSpPr txBox="1"/>
          <p:nvPr/>
        </p:nvSpPr>
        <p:spPr>
          <a:xfrm>
            <a:off x="2323504" y="4076677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there is just one last thing we need to do before we are done building this tree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8AD38-2BF4-DF17-1530-924C0A0854AB}"/>
              </a:ext>
            </a:extLst>
          </p:cNvPr>
          <p:cNvSpPr txBox="1"/>
          <p:nvPr/>
        </p:nvSpPr>
        <p:spPr>
          <a:xfrm>
            <a:off x="2323504" y="4950276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to assign output values for each </a:t>
            </a:r>
            <a:r>
              <a:rPr lang="en-US" sz="2800" b="1" dirty="0"/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323504" y="551888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Generally speaking, the output of a </a:t>
            </a:r>
            <a:r>
              <a:rPr lang="en-US" sz="2800" b="1" dirty="0"/>
              <a:t>Leaf</a:t>
            </a:r>
            <a:r>
              <a:rPr lang="en-US" sz="2800" dirty="0"/>
              <a:t> is whatever category that has the most votes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5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the majority of the people in these </a:t>
            </a:r>
            <a:r>
              <a:rPr lang="en-US" sz="2800" b="1" dirty="0"/>
              <a:t>Leaves</a:t>
            </a:r>
            <a:r>
              <a:rPr lang="en-US" sz="2800" dirty="0"/>
              <a:t> do </a:t>
            </a:r>
            <a:r>
              <a:rPr lang="en-US" sz="2800" b="1" dirty="0"/>
              <a:t>not Love Cool As Ice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EBE88E-E9F1-5588-C1D4-BD0EDF980E33}"/>
              </a:ext>
            </a:extLst>
          </p:cNvPr>
          <p:cNvSpPr/>
          <p:nvPr/>
        </p:nvSpPr>
        <p:spPr>
          <a:xfrm>
            <a:off x="6184584" y="1318542"/>
            <a:ext cx="3256596" cy="1735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145E6E-9692-1B5F-9319-E682276E92E5}"/>
              </a:ext>
            </a:extLst>
          </p:cNvPr>
          <p:cNvSpPr/>
          <p:nvPr/>
        </p:nvSpPr>
        <p:spPr>
          <a:xfrm>
            <a:off x="1732120" y="2450205"/>
            <a:ext cx="3256596" cy="1735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31567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091690" y="286474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45721" y="228478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output values are </a:t>
            </a:r>
            <a:r>
              <a:rPr lang="en-US" sz="2800" b="1" dirty="0"/>
              <a:t>Does Not 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16009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31567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091690" y="286474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2" y="286940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45721" y="228478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finished building a </a:t>
            </a:r>
            <a:r>
              <a:rPr lang="en-US" sz="2800" b="1" dirty="0"/>
              <a:t>Tree</a:t>
            </a:r>
            <a:r>
              <a:rPr lang="en-US" sz="2800" dirty="0"/>
              <a:t> from this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139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8012430" y="144312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669530" y="192332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19248" y="192332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9527500" y="260636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5303520" y="371056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7756682" y="371522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357551" y="313060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7452359" y="313060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6307454" y="262838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D0CFD-F2E5-C56D-A762-D8857EF3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03370"/>
              </p:ext>
            </p:extLst>
          </p:nvPr>
        </p:nvGraphicFramePr>
        <p:xfrm>
          <a:off x="768369" y="1535501"/>
          <a:ext cx="3909060" cy="14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49293427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422588121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457752739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817807876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18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???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3222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E573DD-A4F4-1DB4-9F56-A3394046F58A}"/>
              </a:ext>
            </a:extLst>
          </p:cNvPr>
          <p:cNvSpPr txBox="1"/>
          <p:nvPr/>
        </p:nvSpPr>
        <p:spPr>
          <a:xfrm>
            <a:off x="585340" y="3493244"/>
            <a:ext cx="427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want to predict if they will 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138685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8012430" y="144312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669530" y="1923328"/>
            <a:ext cx="1549718" cy="683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19248" y="192332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9527500" y="260636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5303520" y="371056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7756682" y="371522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357551" y="313060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7452359" y="3130600"/>
            <a:ext cx="1094661" cy="579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6307454" y="262838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D0CFD-F2E5-C56D-A762-D8857EF3A530}"/>
              </a:ext>
            </a:extLst>
          </p:cNvPr>
          <p:cNvGraphicFramePr>
            <a:graphicFrameLocks noGrp="1"/>
          </p:cNvGraphicFramePr>
          <p:nvPr/>
        </p:nvGraphicFramePr>
        <p:xfrm>
          <a:off x="768369" y="1535501"/>
          <a:ext cx="3909060" cy="14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49293427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422588121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457752739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817807876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18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???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3222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E573DD-A4F4-1DB4-9F56-A3394046F58A}"/>
              </a:ext>
            </a:extLst>
          </p:cNvPr>
          <p:cNvSpPr txBox="1"/>
          <p:nvPr/>
        </p:nvSpPr>
        <p:spPr>
          <a:xfrm>
            <a:off x="585340" y="3493244"/>
            <a:ext cx="427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want to predict if they will Love Cool As 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03841-C90B-DC0A-578F-7ABDBA1C0E20}"/>
              </a:ext>
            </a:extLst>
          </p:cNvPr>
          <p:cNvSpPr txBox="1"/>
          <p:nvPr/>
        </p:nvSpPr>
        <p:spPr>
          <a:xfrm>
            <a:off x="585340" y="4922497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discuss one technical detail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62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60873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8893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8893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162829" y="424068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Remember, when we built this tree, only one person in the original dataset made it to this </a:t>
            </a:r>
            <a:r>
              <a:rPr lang="en-US" sz="2800" b="1" dirty="0"/>
              <a:t>Leaf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81E3C-E42B-7AAB-448F-623C34C88A65}"/>
              </a:ext>
            </a:extLst>
          </p:cNvPr>
          <p:cNvSpPr txBox="1"/>
          <p:nvPr/>
        </p:nvSpPr>
        <p:spPr>
          <a:xfrm>
            <a:off x="2162829" y="5232237"/>
            <a:ext cx="768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so few people made it to this </a:t>
            </a:r>
            <a:r>
              <a:rPr lang="en-US" sz="2800" b="1" dirty="0"/>
              <a:t>Leaf</a:t>
            </a:r>
            <a:r>
              <a:rPr lang="en-US" sz="2800" dirty="0"/>
              <a:t>, it’s hard to have confidence that it will do a great job making predictions with future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A86-BB28-9505-0F4D-E6D7173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F29973-4AA9-9F16-3EB3-9C3C4073D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56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30E6D4-1622-98D0-0337-B09DA078D4E9}"/>
              </a:ext>
            </a:extLst>
          </p:cNvPr>
          <p:cNvSpPr txBox="1"/>
          <p:nvPr/>
        </p:nvSpPr>
        <p:spPr>
          <a:xfrm>
            <a:off x="628650" y="1825625"/>
            <a:ext cx="316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general, a Decision Tree makes a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1B12F-0EF4-EE0C-BEA1-1B190DDA5E72}"/>
              </a:ext>
            </a:extLst>
          </p:cNvPr>
          <p:cNvSpPr txBox="1"/>
          <p:nvPr/>
        </p:nvSpPr>
        <p:spPr>
          <a:xfrm>
            <a:off x="2297430" y="356616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7AEB-1217-B0F4-A689-50EFC2F049E1}"/>
              </a:ext>
            </a:extLst>
          </p:cNvPr>
          <p:cNvSpPr txBox="1"/>
          <p:nvPr/>
        </p:nvSpPr>
        <p:spPr>
          <a:xfrm>
            <a:off x="8614412" y="363196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C0906-E614-4A90-F4A7-3AA2481B1AF9}"/>
              </a:ext>
            </a:extLst>
          </p:cNvPr>
          <p:cNvSpPr txBox="1"/>
          <p:nvPr/>
        </p:nvSpPr>
        <p:spPr>
          <a:xfrm>
            <a:off x="8187690" y="1825625"/>
            <a:ext cx="33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then makes a decision based on whether or not the statement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8564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C1A-403F-71C7-DC4E-6378495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FF6-805F-1B64-484A-61967C2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It’s possible that we have </a:t>
            </a:r>
            <a:r>
              <a:rPr lang="en-US" sz="3200" b="1" dirty="0"/>
              <a:t>Overfit</a:t>
            </a:r>
            <a:r>
              <a:rPr lang="en-US" sz="3200" dirty="0"/>
              <a:t> the data, here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 practice, there are two main ways to deal with this problem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One method is called </a:t>
            </a:r>
            <a:r>
              <a:rPr lang="en-US" sz="2800" b="1" dirty="0"/>
              <a:t>Pruning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Alternatively, we can put limits on how trees grow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E.g. by requiring 3 or more people per leaf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720590" y="108553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3331845" y="187402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538663" y="156573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27408" y="156573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467475" y="189768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161A9-0611-8D0B-13A4-EF4E18AA3B15}"/>
              </a:ext>
            </a:extLst>
          </p:cNvPr>
          <p:cNvSpPr txBox="1"/>
          <p:nvPr/>
        </p:nvSpPr>
        <p:spPr>
          <a:xfrm>
            <a:off x="1802456" y="3120542"/>
            <a:ext cx="547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end up with an </a:t>
            </a:r>
            <a:r>
              <a:rPr lang="en-US" sz="2800" b="1" dirty="0"/>
              <a:t>Impure leaf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CCA-48AF-8D6F-C649-71ACDA0CF2E6}"/>
              </a:ext>
            </a:extLst>
          </p:cNvPr>
          <p:cNvSpPr txBox="1"/>
          <p:nvPr/>
        </p:nvSpPr>
        <p:spPr>
          <a:xfrm>
            <a:off x="1802455" y="3879739"/>
            <a:ext cx="8221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also a better sense of the accuracy of our prediction, because we know that only 75 % of the people in the </a:t>
            </a:r>
            <a:r>
              <a:rPr lang="en-US" sz="2800" b="1" dirty="0"/>
              <a:t>Leaf Loved Cool As Ice</a:t>
            </a:r>
          </a:p>
        </p:txBody>
      </p:sp>
    </p:spTree>
    <p:extLst>
      <p:ext uri="{BB962C8B-B14F-4D97-AF65-F5344CB8AC3E}">
        <p14:creationId xmlns:p14="http://schemas.microsoft.com/office/powerpoint/2010/main" val="20189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720590" y="108553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3331845" y="187402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538663" y="156573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27408" y="156573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467475" y="189768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161A9-0611-8D0B-13A4-EF4E18AA3B15}"/>
              </a:ext>
            </a:extLst>
          </p:cNvPr>
          <p:cNvSpPr txBox="1"/>
          <p:nvPr/>
        </p:nvSpPr>
        <p:spPr>
          <a:xfrm>
            <a:off x="1816580" y="3819135"/>
            <a:ext cx="7421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 when a </a:t>
            </a:r>
            <a:r>
              <a:rPr lang="en-US" sz="2800" b="1" dirty="0"/>
              <a:t>Leaf</a:t>
            </a:r>
            <a:r>
              <a:rPr lang="en-US" sz="2800" dirty="0"/>
              <a:t> is </a:t>
            </a:r>
            <a:r>
              <a:rPr lang="en-US" sz="2800" b="1" dirty="0"/>
              <a:t>Impure</a:t>
            </a:r>
            <a:r>
              <a:rPr lang="en-US" sz="2800" dirty="0"/>
              <a:t> we still need an output value to make a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CCA-48AF-8D6F-C649-71ACDA0CF2E6}"/>
              </a:ext>
            </a:extLst>
          </p:cNvPr>
          <p:cNvSpPr txBox="1"/>
          <p:nvPr/>
        </p:nvSpPr>
        <p:spPr>
          <a:xfrm>
            <a:off x="1816579" y="4818362"/>
            <a:ext cx="822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since most of the people in this leaf Love Cool As Ice, that will be the output value</a:t>
            </a:r>
            <a:endParaRPr lang="en-US" sz="28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D813A8-1609-71AE-5BD4-5A26E51A91BA}"/>
              </a:ext>
            </a:extLst>
          </p:cNvPr>
          <p:cNvSpPr/>
          <p:nvPr/>
        </p:nvSpPr>
        <p:spPr>
          <a:xfrm>
            <a:off x="3408045" y="3188970"/>
            <a:ext cx="2413635" cy="6301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1CB5D1-5A39-330F-ECC1-FBE106CADAAE}"/>
              </a:ext>
            </a:extLst>
          </p:cNvPr>
          <p:cNvCxnSpPr>
            <a:cxnSpLocks/>
          </p:cNvCxnSpPr>
          <p:nvPr/>
        </p:nvCxnSpPr>
        <p:spPr>
          <a:xfrm flipH="1">
            <a:off x="4538663" y="2754455"/>
            <a:ext cx="2622" cy="43451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C1A-403F-71C7-DC4E-6378495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FF6-805F-1B64-484A-61967C2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When we build a tree, we don’t know in advance if it is better to require 3 people per leaf or some other number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 we test different values with Cross Validation and pick the one that works best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2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07B-05DA-BDBB-5F46-4850CF4F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204-7349-B9A1-B7F2-CC5E5EA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When a Decision Tree classifies things into categories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It’s called a </a:t>
            </a:r>
            <a:r>
              <a:rPr lang="en-US" sz="3200" b="1" dirty="0"/>
              <a:t>Classification Tree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When a Decision Tree predicts numeric values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It’s called a </a:t>
            </a:r>
            <a:r>
              <a:rPr lang="en-US" sz="3200" b="1" dirty="0"/>
              <a:t>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24547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A86-BB28-9505-0F4D-E6D7173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Regression Tree?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F29973-4AA9-9F16-3EB3-9C3C4073D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868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E1B12F-0EF4-EE0C-BEA1-1B190DDA5E72}"/>
              </a:ext>
            </a:extLst>
          </p:cNvPr>
          <p:cNvSpPr txBox="1"/>
          <p:nvPr/>
        </p:nvSpPr>
        <p:spPr>
          <a:xfrm>
            <a:off x="2297430" y="356616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7AEB-1217-B0F4-A689-50EFC2F049E1}"/>
              </a:ext>
            </a:extLst>
          </p:cNvPr>
          <p:cNvSpPr txBox="1"/>
          <p:nvPr/>
        </p:nvSpPr>
        <p:spPr>
          <a:xfrm>
            <a:off x="8614412" y="363196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007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BE22-5000-F818-EC79-C8C6ABEF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57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90C34D-33B1-388A-575C-2FC70466D351}"/>
              </a:ext>
            </a:extLst>
          </p:cNvPr>
          <p:cNvSpPr/>
          <p:nvPr/>
        </p:nvSpPr>
        <p:spPr>
          <a:xfrm>
            <a:off x="3897630" y="594360"/>
            <a:ext cx="442341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 years old, or older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CE3B6B-E00A-2461-7B21-7BA8F15BD440}"/>
              </a:ext>
            </a:extLst>
          </p:cNvPr>
          <p:cNvSpPr/>
          <p:nvPr/>
        </p:nvSpPr>
        <p:spPr>
          <a:xfrm>
            <a:off x="2663190" y="165735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20 mins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1205B-095F-777D-641A-31E486B3C4CA}"/>
              </a:ext>
            </a:extLst>
          </p:cNvPr>
          <p:cNvSpPr/>
          <p:nvPr/>
        </p:nvSpPr>
        <p:spPr>
          <a:xfrm>
            <a:off x="6858000" y="167259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&gt; 30 mins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EB0535-0426-8CDF-5D47-D4A2ACCE1D9D}"/>
              </a:ext>
            </a:extLst>
          </p:cNvPr>
          <p:cNvSpPr/>
          <p:nvPr/>
        </p:nvSpPr>
        <p:spPr>
          <a:xfrm>
            <a:off x="1249680" y="3037046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11 mins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E55A95-0C02-41DC-B9A3-867350165C4B}"/>
              </a:ext>
            </a:extLst>
          </p:cNvPr>
          <p:cNvSpPr/>
          <p:nvPr/>
        </p:nvSpPr>
        <p:spPr>
          <a:xfrm>
            <a:off x="4434840" y="3037046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20EC22-201C-33EE-5F2D-31E2266802A5}"/>
              </a:ext>
            </a:extLst>
          </p:cNvPr>
          <p:cNvSpPr/>
          <p:nvPr/>
        </p:nvSpPr>
        <p:spPr>
          <a:xfrm>
            <a:off x="6633056" y="3037522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755BA6-DC08-1458-6FDF-808E525CB3B7}"/>
              </a:ext>
            </a:extLst>
          </p:cNvPr>
          <p:cNvSpPr/>
          <p:nvPr/>
        </p:nvSpPr>
        <p:spPr>
          <a:xfrm>
            <a:off x="1066800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Consider joining a gym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6A80AC-92FA-340C-480A-36BD23B823D7}"/>
              </a:ext>
            </a:extLst>
          </p:cNvPr>
          <p:cNvSpPr/>
          <p:nvPr/>
        </p:nvSpPr>
        <p:spPr>
          <a:xfrm>
            <a:off x="3665220" y="4449365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a little more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7AC06-6A13-9136-EEB5-B919AC88957A}"/>
              </a:ext>
            </a:extLst>
          </p:cNvPr>
          <p:cNvSpPr/>
          <p:nvPr/>
        </p:nvSpPr>
        <p:spPr>
          <a:xfrm>
            <a:off x="6625667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more exercise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FB528-BD17-67ED-BEBA-DFF04029ECEA}"/>
              </a:ext>
            </a:extLst>
          </p:cNvPr>
          <p:cNvSpPr/>
          <p:nvPr/>
        </p:nvSpPr>
        <p:spPr>
          <a:xfrm>
            <a:off x="9300210" y="4388406"/>
            <a:ext cx="163830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Great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EBC62D-F9FD-F169-ABDF-CB2052995A37}"/>
              </a:ext>
            </a:extLst>
          </p:cNvPr>
          <p:cNvSpPr/>
          <p:nvPr/>
        </p:nvSpPr>
        <p:spPr>
          <a:xfrm>
            <a:off x="8709659" y="3037046"/>
            <a:ext cx="2566035" cy="64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Eats Doughnuts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11745-64ED-288F-2867-EBCBEAE8C236}"/>
              </a:ext>
            </a:extLst>
          </p:cNvPr>
          <p:cNvCxnSpPr/>
          <p:nvPr/>
        </p:nvCxnSpPr>
        <p:spPr>
          <a:xfrm flipH="1">
            <a:off x="5574184" y="1177290"/>
            <a:ext cx="521816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7B929-8775-D27F-EDD3-3BBD548F8B30}"/>
              </a:ext>
            </a:extLst>
          </p:cNvPr>
          <p:cNvCxnSpPr>
            <a:cxnSpLocks/>
          </p:cNvCxnSpPr>
          <p:nvPr/>
        </p:nvCxnSpPr>
        <p:spPr>
          <a:xfrm flipH="1">
            <a:off x="3348990" y="2322671"/>
            <a:ext cx="769697" cy="569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5FB17-4DC1-4129-9E80-3D7E21BD93C7}"/>
              </a:ext>
            </a:extLst>
          </p:cNvPr>
          <p:cNvCxnSpPr>
            <a:cxnSpLocks/>
          </p:cNvCxnSpPr>
          <p:nvPr/>
        </p:nvCxnSpPr>
        <p:spPr>
          <a:xfrm flipH="1">
            <a:off x="2125981" y="3677126"/>
            <a:ext cx="466762" cy="620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ECF29-324C-48FE-43F5-E6C6095F7A54}"/>
              </a:ext>
            </a:extLst>
          </p:cNvPr>
          <p:cNvCxnSpPr>
            <a:cxnSpLocks/>
          </p:cNvCxnSpPr>
          <p:nvPr/>
        </p:nvCxnSpPr>
        <p:spPr>
          <a:xfrm>
            <a:off x="6109335" y="1177290"/>
            <a:ext cx="516332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CC5E5-F932-86A5-DFBD-035D8E943DF4}"/>
              </a:ext>
            </a:extLst>
          </p:cNvPr>
          <p:cNvCxnSpPr>
            <a:cxnSpLocks/>
          </p:cNvCxnSpPr>
          <p:nvPr/>
        </p:nvCxnSpPr>
        <p:spPr>
          <a:xfrm>
            <a:off x="4094797" y="2312670"/>
            <a:ext cx="820103" cy="604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9538B6-83E2-F03F-C74F-1552C3732C76}"/>
              </a:ext>
            </a:extLst>
          </p:cNvPr>
          <p:cNvCxnSpPr>
            <a:cxnSpLocks/>
          </p:cNvCxnSpPr>
          <p:nvPr/>
        </p:nvCxnSpPr>
        <p:spPr>
          <a:xfrm>
            <a:off x="2556605" y="3672006"/>
            <a:ext cx="1800129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DC261-1685-06EB-2E78-41FDA5DF0ADE}"/>
              </a:ext>
            </a:extLst>
          </p:cNvPr>
          <p:cNvCxnSpPr>
            <a:cxnSpLocks/>
          </p:cNvCxnSpPr>
          <p:nvPr/>
        </p:nvCxnSpPr>
        <p:spPr>
          <a:xfrm flipH="1">
            <a:off x="7766762" y="2322671"/>
            <a:ext cx="521816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999377-B785-3832-250E-CD6060EEA7A4}"/>
              </a:ext>
            </a:extLst>
          </p:cNvPr>
          <p:cNvCxnSpPr>
            <a:cxnSpLocks/>
          </p:cNvCxnSpPr>
          <p:nvPr/>
        </p:nvCxnSpPr>
        <p:spPr>
          <a:xfrm flipH="1">
            <a:off x="7884873" y="3672006"/>
            <a:ext cx="1937153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4E5AC4-364E-6C86-A4FD-9744A57B463D}"/>
              </a:ext>
            </a:extLst>
          </p:cNvPr>
          <p:cNvCxnSpPr>
            <a:cxnSpLocks/>
          </p:cNvCxnSpPr>
          <p:nvPr/>
        </p:nvCxnSpPr>
        <p:spPr>
          <a:xfrm>
            <a:off x="8313497" y="2341006"/>
            <a:ext cx="1310524" cy="674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09F3B-93B2-D18B-53B7-78A87686E75D}"/>
              </a:ext>
            </a:extLst>
          </p:cNvPr>
          <p:cNvCxnSpPr>
            <a:cxnSpLocks/>
          </p:cNvCxnSpPr>
          <p:nvPr/>
        </p:nvCxnSpPr>
        <p:spPr>
          <a:xfrm>
            <a:off x="9801186" y="3672006"/>
            <a:ext cx="318174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8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3A4A-9869-1F39-376F-14AED0B3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More complicated classification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EEE4-68C0-6A42-083F-44E4FE54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it is just assumed that if a statement is </a:t>
            </a:r>
            <a:r>
              <a:rPr lang="en-US" b="1" dirty="0"/>
              <a:t>True</a:t>
            </a:r>
            <a:r>
              <a:rPr lang="en-US" dirty="0"/>
              <a:t>, you go to the </a:t>
            </a:r>
            <a:r>
              <a:rPr lang="en-US" b="1" dirty="0"/>
              <a:t>Left</a:t>
            </a:r>
          </a:p>
          <a:p>
            <a:r>
              <a:rPr lang="en-US" dirty="0"/>
              <a:t>Let’s Just go through</a:t>
            </a:r>
          </a:p>
          <a:p>
            <a:r>
              <a:rPr lang="en-US" dirty="0"/>
              <a:t>It combines numeric data with yes/no data</a:t>
            </a:r>
          </a:p>
          <a:p>
            <a:pPr lvl="1"/>
            <a:r>
              <a:rPr lang="en-US" dirty="0"/>
              <a:t>Ok to mix data types in the same tree</a:t>
            </a:r>
          </a:p>
          <a:p>
            <a:r>
              <a:rPr lang="en-US" dirty="0"/>
              <a:t> Also notice that tree asks about </a:t>
            </a:r>
            <a:r>
              <a:rPr lang="en-US" b="1" dirty="0"/>
              <a:t>Exercising</a:t>
            </a:r>
            <a:r>
              <a:rPr lang="en-US" dirty="0"/>
              <a:t> multiple times</a:t>
            </a:r>
          </a:p>
          <a:p>
            <a:pPr lvl="1"/>
            <a:r>
              <a:rPr lang="en-US" dirty="0"/>
              <a:t>… and the amount of time Exercising isn’t always the same</a:t>
            </a:r>
          </a:p>
          <a:p>
            <a:pPr lvl="1"/>
            <a:r>
              <a:rPr lang="en-US" dirty="0"/>
              <a:t>So numeric thresholds can be different for the same data</a:t>
            </a:r>
          </a:p>
          <a:p>
            <a:r>
              <a:rPr lang="en-US" dirty="0"/>
              <a:t>Lastly, the final classifications can be repeated</a:t>
            </a:r>
          </a:p>
        </p:txBody>
      </p:sp>
    </p:spTree>
    <p:extLst>
      <p:ext uri="{BB962C8B-B14F-4D97-AF65-F5344CB8AC3E}">
        <p14:creationId xmlns:p14="http://schemas.microsoft.com/office/powerpoint/2010/main" val="18070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BE22-5000-F818-EC79-C8C6ABEF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57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90C34D-33B1-388A-575C-2FC70466D351}"/>
              </a:ext>
            </a:extLst>
          </p:cNvPr>
          <p:cNvSpPr/>
          <p:nvPr/>
        </p:nvSpPr>
        <p:spPr>
          <a:xfrm>
            <a:off x="3897630" y="594360"/>
            <a:ext cx="442341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 years old, or older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CE3B6B-E00A-2461-7B21-7BA8F15BD440}"/>
              </a:ext>
            </a:extLst>
          </p:cNvPr>
          <p:cNvSpPr/>
          <p:nvPr/>
        </p:nvSpPr>
        <p:spPr>
          <a:xfrm>
            <a:off x="2663190" y="165735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20 mins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1205B-095F-777D-641A-31E486B3C4CA}"/>
              </a:ext>
            </a:extLst>
          </p:cNvPr>
          <p:cNvSpPr/>
          <p:nvPr/>
        </p:nvSpPr>
        <p:spPr>
          <a:xfrm>
            <a:off x="6858000" y="167259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&gt; 30 mins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EB0535-0426-8CDF-5D47-D4A2ACCE1D9D}"/>
              </a:ext>
            </a:extLst>
          </p:cNvPr>
          <p:cNvSpPr/>
          <p:nvPr/>
        </p:nvSpPr>
        <p:spPr>
          <a:xfrm>
            <a:off x="1249680" y="3037046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11 mins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E55A95-0C02-41DC-B9A3-867350165C4B}"/>
              </a:ext>
            </a:extLst>
          </p:cNvPr>
          <p:cNvSpPr/>
          <p:nvPr/>
        </p:nvSpPr>
        <p:spPr>
          <a:xfrm>
            <a:off x="4434840" y="3037046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20EC22-201C-33EE-5F2D-31E2266802A5}"/>
              </a:ext>
            </a:extLst>
          </p:cNvPr>
          <p:cNvSpPr/>
          <p:nvPr/>
        </p:nvSpPr>
        <p:spPr>
          <a:xfrm>
            <a:off x="6633056" y="3037522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755BA6-DC08-1458-6FDF-808E525CB3B7}"/>
              </a:ext>
            </a:extLst>
          </p:cNvPr>
          <p:cNvSpPr/>
          <p:nvPr/>
        </p:nvSpPr>
        <p:spPr>
          <a:xfrm>
            <a:off x="1066800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Consider joining a gym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6A80AC-92FA-340C-480A-36BD23B823D7}"/>
              </a:ext>
            </a:extLst>
          </p:cNvPr>
          <p:cNvSpPr/>
          <p:nvPr/>
        </p:nvSpPr>
        <p:spPr>
          <a:xfrm>
            <a:off x="3665220" y="4449365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a little more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7AC06-6A13-9136-EEB5-B919AC88957A}"/>
              </a:ext>
            </a:extLst>
          </p:cNvPr>
          <p:cNvSpPr/>
          <p:nvPr/>
        </p:nvSpPr>
        <p:spPr>
          <a:xfrm>
            <a:off x="6625667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more exercise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FB528-BD17-67ED-BEBA-DFF04029ECEA}"/>
              </a:ext>
            </a:extLst>
          </p:cNvPr>
          <p:cNvSpPr/>
          <p:nvPr/>
        </p:nvSpPr>
        <p:spPr>
          <a:xfrm>
            <a:off x="9300210" y="4388406"/>
            <a:ext cx="163830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Great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EBC62D-F9FD-F169-ABDF-CB2052995A37}"/>
              </a:ext>
            </a:extLst>
          </p:cNvPr>
          <p:cNvSpPr/>
          <p:nvPr/>
        </p:nvSpPr>
        <p:spPr>
          <a:xfrm>
            <a:off x="8709659" y="3037046"/>
            <a:ext cx="2566035" cy="64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Eats Doughnuts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11745-64ED-288F-2867-EBCBEAE8C236}"/>
              </a:ext>
            </a:extLst>
          </p:cNvPr>
          <p:cNvCxnSpPr/>
          <p:nvPr/>
        </p:nvCxnSpPr>
        <p:spPr>
          <a:xfrm flipH="1">
            <a:off x="5574184" y="1177290"/>
            <a:ext cx="521816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7B929-8775-D27F-EDD3-3BBD548F8B30}"/>
              </a:ext>
            </a:extLst>
          </p:cNvPr>
          <p:cNvCxnSpPr>
            <a:cxnSpLocks/>
          </p:cNvCxnSpPr>
          <p:nvPr/>
        </p:nvCxnSpPr>
        <p:spPr>
          <a:xfrm flipH="1">
            <a:off x="3348990" y="2322671"/>
            <a:ext cx="769697" cy="569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5FB17-4DC1-4129-9E80-3D7E21BD93C7}"/>
              </a:ext>
            </a:extLst>
          </p:cNvPr>
          <p:cNvCxnSpPr>
            <a:cxnSpLocks/>
          </p:cNvCxnSpPr>
          <p:nvPr/>
        </p:nvCxnSpPr>
        <p:spPr>
          <a:xfrm flipH="1">
            <a:off x="2125981" y="3677126"/>
            <a:ext cx="466762" cy="620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ECF29-324C-48FE-43F5-E6C6095F7A54}"/>
              </a:ext>
            </a:extLst>
          </p:cNvPr>
          <p:cNvCxnSpPr>
            <a:cxnSpLocks/>
          </p:cNvCxnSpPr>
          <p:nvPr/>
        </p:nvCxnSpPr>
        <p:spPr>
          <a:xfrm>
            <a:off x="6109335" y="1177290"/>
            <a:ext cx="516332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CC5E5-F932-86A5-DFBD-035D8E943DF4}"/>
              </a:ext>
            </a:extLst>
          </p:cNvPr>
          <p:cNvCxnSpPr>
            <a:cxnSpLocks/>
          </p:cNvCxnSpPr>
          <p:nvPr/>
        </p:nvCxnSpPr>
        <p:spPr>
          <a:xfrm>
            <a:off x="4094797" y="2312670"/>
            <a:ext cx="820103" cy="604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9538B6-83E2-F03F-C74F-1552C3732C76}"/>
              </a:ext>
            </a:extLst>
          </p:cNvPr>
          <p:cNvCxnSpPr>
            <a:cxnSpLocks/>
          </p:cNvCxnSpPr>
          <p:nvPr/>
        </p:nvCxnSpPr>
        <p:spPr>
          <a:xfrm>
            <a:off x="2556605" y="3672006"/>
            <a:ext cx="1800129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DC261-1685-06EB-2E78-41FDA5DF0ADE}"/>
              </a:ext>
            </a:extLst>
          </p:cNvPr>
          <p:cNvCxnSpPr>
            <a:cxnSpLocks/>
          </p:cNvCxnSpPr>
          <p:nvPr/>
        </p:nvCxnSpPr>
        <p:spPr>
          <a:xfrm flipH="1">
            <a:off x="7766762" y="2322671"/>
            <a:ext cx="521816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999377-B785-3832-250E-CD6060EEA7A4}"/>
              </a:ext>
            </a:extLst>
          </p:cNvPr>
          <p:cNvCxnSpPr>
            <a:cxnSpLocks/>
          </p:cNvCxnSpPr>
          <p:nvPr/>
        </p:nvCxnSpPr>
        <p:spPr>
          <a:xfrm flipH="1">
            <a:off x="7884873" y="3672006"/>
            <a:ext cx="1937153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4E5AC4-364E-6C86-A4FD-9744A57B463D}"/>
              </a:ext>
            </a:extLst>
          </p:cNvPr>
          <p:cNvCxnSpPr>
            <a:cxnSpLocks/>
          </p:cNvCxnSpPr>
          <p:nvPr/>
        </p:nvCxnSpPr>
        <p:spPr>
          <a:xfrm>
            <a:off x="8313497" y="2341006"/>
            <a:ext cx="1310524" cy="674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09F3B-93B2-D18B-53B7-78A87686E75D}"/>
              </a:ext>
            </a:extLst>
          </p:cNvPr>
          <p:cNvCxnSpPr>
            <a:cxnSpLocks/>
          </p:cNvCxnSpPr>
          <p:nvPr/>
        </p:nvCxnSpPr>
        <p:spPr>
          <a:xfrm>
            <a:off x="9801186" y="3672006"/>
            <a:ext cx="318174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F7D294-1B8B-496A-7045-B69D353ED7AF}"/>
              </a:ext>
            </a:extLst>
          </p:cNvPr>
          <p:cNvSpPr txBox="1"/>
          <p:nvPr/>
        </p:nvSpPr>
        <p:spPr>
          <a:xfrm>
            <a:off x="8580081" y="412909"/>
            <a:ext cx="3078557" cy="123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very top tree is called the </a:t>
            </a:r>
            <a:r>
              <a:rPr lang="en-US" sz="2400" b="1" dirty="0"/>
              <a:t>Root Node</a:t>
            </a:r>
            <a:r>
              <a:rPr lang="en-US" sz="2400" dirty="0"/>
              <a:t>, or the </a:t>
            </a:r>
            <a:r>
              <a:rPr lang="en-US" sz="2400" b="1" dirty="0"/>
              <a:t>Root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74B45C-DD3C-32DE-D778-472F5EC56109}"/>
              </a:ext>
            </a:extLst>
          </p:cNvPr>
          <p:cNvSpPr/>
          <p:nvPr/>
        </p:nvSpPr>
        <p:spPr>
          <a:xfrm>
            <a:off x="2556605" y="1485900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740647-0F24-739E-3DF0-338A50371407}"/>
              </a:ext>
            </a:extLst>
          </p:cNvPr>
          <p:cNvSpPr/>
          <p:nvPr/>
        </p:nvSpPr>
        <p:spPr>
          <a:xfrm>
            <a:off x="6563907" y="1512212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D01B00-1195-BFAF-CF12-C434A0785A91}"/>
              </a:ext>
            </a:extLst>
          </p:cNvPr>
          <p:cNvSpPr/>
          <p:nvPr/>
        </p:nvSpPr>
        <p:spPr>
          <a:xfrm>
            <a:off x="1066800" y="2826068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0B6404-EA8B-5317-E6BA-B2238A13F147}"/>
              </a:ext>
            </a:extLst>
          </p:cNvPr>
          <p:cNvSpPr/>
          <p:nvPr/>
        </p:nvSpPr>
        <p:spPr>
          <a:xfrm>
            <a:off x="8002048" y="2841783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9C30-8333-AFEE-52FB-040D8B33BF30}"/>
              </a:ext>
            </a:extLst>
          </p:cNvPr>
          <p:cNvSpPr txBox="1"/>
          <p:nvPr/>
        </p:nvSpPr>
        <p:spPr>
          <a:xfrm>
            <a:off x="890073" y="1195610"/>
            <a:ext cx="2729698" cy="82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Nodes</a:t>
            </a:r>
            <a:r>
              <a:rPr lang="en-US" sz="2400" dirty="0"/>
              <a:t>, or </a:t>
            </a:r>
            <a:r>
              <a:rPr lang="en-US" sz="2400" b="1" dirty="0"/>
              <a:t>Branches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9395C-A4F2-730D-9528-8F55DE12BDC6}"/>
              </a:ext>
            </a:extLst>
          </p:cNvPr>
          <p:cNvSpPr txBox="1"/>
          <p:nvPr/>
        </p:nvSpPr>
        <p:spPr>
          <a:xfrm>
            <a:off x="3004506" y="5534247"/>
            <a:ext cx="687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terminal nodes are called</a:t>
            </a:r>
            <a:r>
              <a:rPr lang="en-US" sz="2400" b="1" dirty="0"/>
              <a:t> Leaf Nodes</a:t>
            </a:r>
            <a:r>
              <a:rPr lang="en-US" sz="2400" dirty="0"/>
              <a:t>, or</a:t>
            </a:r>
            <a:r>
              <a:rPr lang="en-US" sz="2400" b="1" dirty="0"/>
              <a:t> Leaves</a:t>
            </a:r>
          </a:p>
        </p:txBody>
      </p:sp>
    </p:spTree>
    <p:extLst>
      <p:ext uri="{BB962C8B-B14F-4D97-AF65-F5344CB8AC3E}">
        <p14:creationId xmlns:p14="http://schemas.microsoft.com/office/powerpoint/2010/main" val="42367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22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2675</Words>
  <Application>Microsoft Macintosh PowerPoint</Application>
  <PresentationFormat>Widescreen</PresentationFormat>
  <Paragraphs>796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Decision Tree</vt:lpstr>
      <vt:lpstr>Tree-based methods</vt:lpstr>
      <vt:lpstr>Learning Goals</vt:lpstr>
      <vt:lpstr>Example</vt:lpstr>
      <vt:lpstr>Decision Tree</vt:lpstr>
      <vt:lpstr>Regression Tree?</vt:lpstr>
      <vt:lpstr>PowerPoint Presentation</vt:lpstr>
      <vt:lpstr>More complicated classification tasks?</vt:lpstr>
      <vt:lpstr>PowerPoint Presentation</vt:lpstr>
      <vt:lpstr>How to build the tree from raw data?</vt:lpstr>
      <vt:lpstr>Build Classification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Impurity</vt:lpstr>
      <vt:lpstr>PowerPoint Presentation</vt:lpstr>
      <vt:lpstr>PowerPoint Presentation</vt:lpstr>
      <vt:lpstr>Gini Impurity for the continuous variable</vt:lpstr>
      <vt:lpstr>PowerPoint Presentation</vt:lpstr>
      <vt:lpstr>PowerPoint Presentation</vt:lpstr>
      <vt:lpstr>PowerPoint Presentation</vt:lpstr>
      <vt:lpstr>Decide the Root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problem</vt:lpstr>
      <vt:lpstr>PowerPoint Presentation</vt:lpstr>
      <vt:lpstr>PowerPoint Presentation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57</cp:revision>
  <dcterms:created xsi:type="dcterms:W3CDTF">2023-01-11T19:36:13Z</dcterms:created>
  <dcterms:modified xsi:type="dcterms:W3CDTF">2023-03-30T00:27:11Z</dcterms:modified>
</cp:coreProperties>
</file>