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1" r:id="rId1"/>
  </p:sldMasterIdLst>
  <p:notesMasterIdLst>
    <p:notesMasterId r:id="rId41"/>
  </p:notesMasterIdLst>
  <p:sldIdLst>
    <p:sldId id="256" r:id="rId2"/>
    <p:sldId id="276" r:id="rId3"/>
    <p:sldId id="279" r:id="rId4"/>
    <p:sldId id="280" r:id="rId5"/>
    <p:sldId id="277" r:id="rId6"/>
    <p:sldId id="281" r:id="rId7"/>
    <p:sldId id="282" r:id="rId8"/>
    <p:sldId id="284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83" r:id="rId22"/>
    <p:sldId id="298" r:id="rId23"/>
    <p:sldId id="258" r:id="rId24"/>
    <p:sldId id="257" r:id="rId25"/>
    <p:sldId id="259" r:id="rId26"/>
    <p:sldId id="261" r:id="rId27"/>
    <p:sldId id="263" r:id="rId28"/>
    <p:sldId id="264" r:id="rId29"/>
    <p:sldId id="270" r:id="rId30"/>
    <p:sldId id="269" r:id="rId31"/>
    <p:sldId id="271" r:id="rId32"/>
    <p:sldId id="267" r:id="rId33"/>
    <p:sldId id="272" r:id="rId34"/>
    <p:sldId id="265" r:id="rId35"/>
    <p:sldId id="266" r:id="rId36"/>
    <p:sldId id="268" r:id="rId37"/>
    <p:sldId id="273" r:id="rId38"/>
    <p:sldId id="274" r:id="rId39"/>
    <p:sldId id="275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138"/>
    <p:restoredTop sz="96327"/>
  </p:normalViewPr>
  <p:slideViewPr>
    <p:cSldViewPr snapToGrid="0">
      <p:cViewPr varScale="1">
        <p:scale>
          <a:sx n="89" d="100"/>
          <a:sy n="89" d="100"/>
        </p:scale>
        <p:origin x="184" y="1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C6586F-D687-CC4C-A6CD-319E9FE1EF83}" type="datetimeFigureOut">
              <a:rPr lang="en-US" smtClean="0"/>
              <a:t>7/12/23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49FE9-9380-A744-88DE-B9167A677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767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18F85B-63EA-4646-99A1-442886E3128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16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76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7/12/23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452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7/12/23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009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7/12/23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876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CADBD16-5BFB-4D9F-9646-C75D1B53BBB6}" type="datetimeFigureOut">
              <a:rPr lang="en-US" smtClean="0"/>
              <a:t>7/12/23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683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7/12/23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068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7/12/23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710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7/12/23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89379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7/12/23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9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7/12/23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520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7/12/23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347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7/12/23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059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ec.gov/ix?doc=/Archives/edgar/data/320193/000032019322000070/aapl-20220625.ht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7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205081-3F11-7FB9-20D6-B2B1C547BC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6100" y="1360493"/>
            <a:ext cx="4972511" cy="3106732"/>
          </a:xfrm>
        </p:spPr>
        <p:txBody>
          <a:bodyPr anchor="b">
            <a:normAutofit/>
          </a:bodyPr>
          <a:lstStyle/>
          <a:p>
            <a:r>
              <a:rPr lang="en-US" sz="7200" dirty="0"/>
              <a:t>BUS 243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3E69CA-7612-B84D-2041-FFFFC9D67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6100" y="4687316"/>
            <a:ext cx="4972512" cy="1517088"/>
          </a:xfrm>
        </p:spPr>
        <p:txBody>
          <a:bodyPr>
            <a:normAutofit/>
          </a:bodyPr>
          <a:lstStyle/>
          <a:p>
            <a:r>
              <a:rPr lang="en-US" dirty="0"/>
              <a:t>Lecture 1: Logistics /</a:t>
            </a:r>
          </a:p>
          <a:p>
            <a:r>
              <a:rPr lang="en-US" dirty="0"/>
              <a:t>Information Retrieval</a:t>
            </a:r>
          </a:p>
        </p:txBody>
      </p:sp>
      <p:pic>
        <p:nvPicPr>
          <p:cNvPr id="13" name="Picture 3" descr="Holographic neon on a shiny background">
            <a:extLst>
              <a:ext uri="{FF2B5EF4-FFF2-40B4-BE49-F238E27FC236}">
                <a16:creationId xmlns:a16="http://schemas.microsoft.com/office/drawing/2014/main" id="{866D7458-8D20-ABBB-EEBA-B5E69BFCDB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35" r="20334" b="-1"/>
          <a:stretch/>
        </p:blipFill>
        <p:spPr>
          <a:xfrm>
            <a:off x="1" y="2"/>
            <a:ext cx="6095695" cy="6857997"/>
          </a:xfrm>
          <a:custGeom>
            <a:avLst/>
            <a:gdLst/>
            <a:ahLst/>
            <a:cxnLst/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</p:spPr>
      </p:pic>
      <p:sp>
        <p:nvSpPr>
          <p:cNvPr id="16" name="Freeform: Shape 19">
            <a:extLst>
              <a:ext uri="{FF2B5EF4-FFF2-40B4-BE49-F238E27FC236}">
                <a16:creationId xmlns:a16="http://schemas.microsoft.com/office/drawing/2014/main" id="{0060CE1A-A2ED-43AC-857D-05822177F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598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623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B45E4-C338-ECDB-E4BE-E6D44B3C4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2454"/>
            <a:ext cx="10515600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7200" dirty="0"/>
              <a:t>Let’s Begin</a:t>
            </a:r>
          </a:p>
        </p:txBody>
      </p:sp>
    </p:spTree>
    <p:extLst>
      <p:ext uri="{BB962C8B-B14F-4D97-AF65-F5344CB8AC3E}">
        <p14:creationId xmlns:p14="http://schemas.microsoft.com/office/powerpoint/2010/main" val="2011963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BFFC2-4C07-45FB-864B-931D329FF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A1ACE-68D5-749C-C5E3-AF9BD7685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NLP is a </a:t>
            </a:r>
            <a:r>
              <a:rPr lang="en-US" sz="2400" b="1" dirty="0"/>
              <a:t>principled</a:t>
            </a:r>
            <a:r>
              <a:rPr lang="en-US" sz="2400" dirty="0"/>
              <a:t> approach to processing human language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What does it mean?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It is a subfield of artificial intelligence (AI) that refers to computational approaches to process, understand, and generate human language</a:t>
            </a:r>
          </a:p>
          <a:p>
            <a:pPr lvl="1"/>
            <a:r>
              <a:rPr lang="en-US" sz="2000" dirty="0"/>
              <a:t>This is pretty new</a:t>
            </a:r>
          </a:p>
          <a:p>
            <a:r>
              <a:rPr lang="en-US" sz="2200" dirty="0"/>
              <a:t>Need to examine some definitions</a:t>
            </a:r>
          </a:p>
        </p:txBody>
      </p:sp>
    </p:spTree>
    <p:extLst>
      <p:ext uri="{BB962C8B-B14F-4D97-AF65-F5344CB8AC3E}">
        <p14:creationId xmlns:p14="http://schemas.microsoft.com/office/powerpoint/2010/main" val="186982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505D5-E99B-0C75-8E55-29958325E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What does it mean for a language to be natural?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61634-0BE6-079C-8C87-C758DB845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You might wonder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Are there any unnatural languages?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Is English natural?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Is Spanish more natural than Korean?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Another tricky term is a formal language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Is English formal?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9278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02AAA-E503-498C-56D3-2B71DCAF8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Natural vs. Formal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135A9-2081-A7DE-C867-5B3593786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dirty="0"/>
              <a:t>The word </a:t>
            </a:r>
            <a:r>
              <a:rPr lang="en-US" i="1" dirty="0"/>
              <a:t>natural</a:t>
            </a:r>
            <a:r>
              <a:rPr lang="en-US" dirty="0"/>
              <a:t> is used to contrast natural languages with formal languages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all the languages humans speak are natural</a:t>
            </a:r>
          </a:p>
          <a:p>
            <a:pPr>
              <a:lnSpc>
                <a:spcPct val="160000"/>
              </a:lnSpc>
            </a:pPr>
            <a:r>
              <a:rPr lang="en-US" dirty="0"/>
              <a:t>Formal languages are types of languages that are invented by humans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Have strictly and explicitly defined syntax (grammatical rules) and semantics (meaning)</a:t>
            </a:r>
          </a:p>
          <a:p>
            <a:pPr lvl="2">
              <a:lnSpc>
                <a:spcPct val="160000"/>
              </a:lnSpc>
            </a:pPr>
            <a:r>
              <a:rPr lang="en-US" dirty="0"/>
              <a:t>Programming languages are examples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When you run a compiler on the code, you either get a syntax error or not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The behavior of your program is always the same if it’s run on the same code</a:t>
            </a:r>
          </a:p>
        </p:txBody>
      </p:sp>
    </p:spTree>
    <p:extLst>
      <p:ext uri="{BB962C8B-B14F-4D97-AF65-F5344CB8AC3E}">
        <p14:creationId xmlns:p14="http://schemas.microsoft.com/office/powerpoint/2010/main" val="378400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02AAA-E503-498C-56D3-2B71DCAF8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Natural language is hardly formal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135A9-2081-A7DE-C867-5B3593786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sz="2400" dirty="0"/>
              <a:t>You can write a sentence that is </a:t>
            </a:r>
            <a:r>
              <a:rPr lang="en-US" sz="2400" i="1" dirty="0"/>
              <a:t>maybe</a:t>
            </a:r>
            <a:r>
              <a:rPr lang="en-US" sz="2400" dirty="0"/>
              <a:t> grammatical</a:t>
            </a:r>
          </a:p>
          <a:p>
            <a:pPr lvl="1">
              <a:lnSpc>
                <a:spcPct val="160000"/>
              </a:lnSpc>
            </a:pPr>
            <a:r>
              <a:rPr lang="en-US" sz="2000" dirty="0"/>
              <a:t>Subjective, and worse, time varying</a:t>
            </a:r>
          </a:p>
          <a:p>
            <a:pPr lvl="1">
              <a:lnSpc>
                <a:spcPct val="160000"/>
              </a:lnSpc>
            </a:pPr>
            <a:r>
              <a:rPr lang="en-US" sz="2000" dirty="0"/>
              <a:t>There are some grammar topics where even experts disagree with each other</a:t>
            </a:r>
          </a:p>
          <a:p>
            <a:pPr>
              <a:lnSpc>
                <a:spcPct val="160000"/>
              </a:lnSpc>
            </a:pPr>
            <a:r>
              <a:rPr lang="en-US" sz="2400" dirty="0"/>
              <a:t>This is what makes human languages interesting but challenging, and why the entire field of NLP even exists</a:t>
            </a:r>
          </a:p>
          <a:p>
            <a:pPr>
              <a:lnSpc>
                <a:spcPct val="160000"/>
              </a:lnSpc>
            </a:pPr>
            <a:r>
              <a:rPr lang="en-US" sz="2400" dirty="0"/>
              <a:t>Bottom line: human languages are ambiguous</a:t>
            </a:r>
          </a:p>
          <a:p>
            <a:pPr>
              <a:lnSpc>
                <a:spcPct val="16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28383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C5FA9-377F-DDB7-5BA3-613A1575D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He saw a girl with a telescope</a:t>
            </a:r>
          </a:p>
        </p:txBody>
      </p:sp>
      <p:pic>
        <p:nvPicPr>
          <p:cNvPr id="5" name="Content Placeholder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7910031E-7231-2F45-589F-A924690A36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09769" y="1825625"/>
            <a:ext cx="10172461" cy="4351338"/>
          </a:xfrm>
        </p:spPr>
      </p:pic>
    </p:spTree>
    <p:extLst>
      <p:ext uri="{BB962C8B-B14F-4D97-AF65-F5344CB8AC3E}">
        <p14:creationId xmlns:p14="http://schemas.microsoft.com/office/powerpoint/2010/main" val="79781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6B2B9-C6A3-F20B-5B9B-BC61E46BE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 comes a new challenger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BDABA-8C36-342F-E3D9-85D2F7D66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60000"/>
              </a:lnSpc>
            </a:pPr>
            <a:r>
              <a:rPr lang="en-US" dirty="0"/>
              <a:t>Now let’s consider the following scenario and think how you’d approach this problem</a:t>
            </a:r>
          </a:p>
          <a:p>
            <a:pPr>
              <a:lnSpc>
                <a:spcPct val="160000"/>
              </a:lnSpc>
            </a:pPr>
            <a:r>
              <a:rPr lang="en-US" dirty="0"/>
              <a:t>You are working as a junior data scientist at a midsized company</a:t>
            </a:r>
          </a:p>
          <a:p>
            <a:pPr>
              <a:lnSpc>
                <a:spcPct val="160000"/>
              </a:lnSpc>
            </a:pPr>
            <a:r>
              <a:rPr lang="en-US" dirty="0"/>
              <a:t> You got a giant TSV file containing all the responses to the survey questions about the product from the marketing team:</a:t>
            </a:r>
          </a:p>
          <a:p>
            <a:pPr marL="914400" lvl="1" indent="-457200">
              <a:lnSpc>
                <a:spcPct val="160000"/>
              </a:lnSpc>
              <a:buFont typeface="+mj-lt"/>
              <a:buAutoNum type="arabicPeriod"/>
            </a:pPr>
            <a:r>
              <a:rPr lang="en-US" dirty="0"/>
              <a:t>How did you know about our product?</a:t>
            </a:r>
          </a:p>
          <a:p>
            <a:pPr marL="914400" lvl="1" indent="-457200">
              <a:lnSpc>
                <a:spcPct val="160000"/>
              </a:lnSpc>
              <a:buFont typeface="+mj-lt"/>
              <a:buAutoNum type="arabicPeriod"/>
            </a:pPr>
            <a:r>
              <a:rPr lang="en-US" dirty="0"/>
              <a:t>How do you like our product?</a:t>
            </a:r>
          </a:p>
          <a:p>
            <a:pPr marL="914400" lvl="1" indent="-457200">
              <a:lnSpc>
                <a:spcPct val="160000"/>
              </a:lnSpc>
              <a:buFont typeface="+mj-lt"/>
              <a:buAutoNum type="arabicPeriod"/>
            </a:pPr>
            <a:r>
              <a:rPr lang="en-US" dirty="0"/>
              <a:t>A free-response question, where our customers can write whatever they feel about our product</a:t>
            </a:r>
          </a:p>
        </p:txBody>
      </p:sp>
    </p:spTree>
    <p:extLst>
      <p:ext uri="{BB962C8B-B14F-4D97-AF65-F5344CB8AC3E}">
        <p14:creationId xmlns:p14="http://schemas.microsoft.com/office/powerpoint/2010/main" val="3849950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BDABA-8C36-342F-E3D9-85D2F7D66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550504"/>
            <a:ext cx="10058400" cy="4621696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sz="2400" dirty="0"/>
              <a:t>The marketing team realized there was a bug in the online system and the answers to the second question were not recorded in the database at all</a:t>
            </a:r>
          </a:p>
          <a:p>
            <a:pPr>
              <a:lnSpc>
                <a:spcPct val="160000"/>
              </a:lnSpc>
            </a:pPr>
            <a:r>
              <a:rPr lang="en-US" sz="2400" dirty="0"/>
              <a:t>Your task is whether you could recover the lost data</a:t>
            </a:r>
          </a:p>
          <a:p>
            <a:pPr>
              <a:lnSpc>
                <a:spcPct val="160000"/>
              </a:lnSpc>
            </a:pPr>
            <a:r>
              <a:rPr lang="en-US" sz="2400" dirty="0"/>
              <a:t>Fortunately, data structure is fairly standard</a:t>
            </a:r>
          </a:p>
          <a:p>
            <a:pPr lvl="1">
              <a:lnSpc>
                <a:spcPct val="160000"/>
              </a:lnSpc>
            </a:pPr>
            <a:r>
              <a:rPr lang="en-US" sz="2000" dirty="0"/>
              <a:t>It has several fields such as timestamps and submission IDs</a:t>
            </a:r>
          </a:p>
          <a:p>
            <a:pPr lvl="1">
              <a:lnSpc>
                <a:spcPct val="160000"/>
              </a:lnSpc>
            </a:pPr>
            <a:r>
              <a:rPr lang="en-US" sz="2000" dirty="0"/>
              <a:t>At the end of each line is a lengthy field for the free-response question</a:t>
            </a:r>
          </a:p>
          <a:p>
            <a:pPr lvl="1">
              <a:lnSpc>
                <a:spcPct val="160000"/>
              </a:lnSpc>
            </a:pPr>
            <a:endParaRPr lang="en-US" sz="2000" dirty="0"/>
          </a:p>
          <a:p>
            <a:pPr lvl="1">
              <a:lnSpc>
                <a:spcPct val="160000"/>
              </a:lnSpc>
            </a:pPr>
            <a:endParaRPr lang="en-US" sz="2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EB58CC5-DDCE-E37C-2456-8994A2EF6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420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0ED9C-6022-5BB7-B829-578FC9B23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First 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4F4FA-10C6-3555-4347-2A7C54C24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responses:</a:t>
            </a:r>
          </a:p>
          <a:p>
            <a:pPr lvl="1"/>
            <a:r>
              <a:rPr lang="en-US" dirty="0"/>
              <a:t>A very good product!</a:t>
            </a:r>
          </a:p>
          <a:p>
            <a:pPr lvl="1"/>
            <a:r>
              <a:rPr lang="en-US" dirty="0"/>
              <a:t>Very bad. It crashes all the time!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594F754-F759-CC15-68F9-D1E4DE595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398" y="3429000"/>
            <a:ext cx="7772400" cy="273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027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D2315-23B3-1759-72FC-D350462B2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Again, natural language is ambiguous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7805C-58D1-4364-C990-C4FEDBE1F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code filtered a decent amount of data</a:t>
            </a:r>
          </a:p>
          <a:p>
            <a:r>
              <a:rPr lang="en-US" dirty="0"/>
              <a:t>Alas, my code returns</a:t>
            </a:r>
          </a:p>
          <a:p>
            <a:pPr lvl="1"/>
            <a:r>
              <a:rPr lang="en-US" dirty="0"/>
              <a:t>I can’t think of a single good reason to use this product: positive</a:t>
            </a:r>
          </a:p>
          <a:p>
            <a:pPr lvl="1"/>
            <a:r>
              <a:rPr lang="en-US" dirty="0"/>
              <a:t>Not bad: negative</a:t>
            </a:r>
          </a:p>
          <a:p>
            <a:r>
              <a:rPr lang="en-US" dirty="0"/>
              <a:t>Right. Negation!</a:t>
            </a:r>
          </a:p>
          <a:p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AAEDD90-3F89-69CE-5248-53F5D7171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252" y="3429000"/>
            <a:ext cx="6221953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613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50CDF-6E38-7770-A745-E9179D8F8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09B21-0455-78C9-7427-C61729655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Instructor: Yeabin Moon, Ph.D.</a:t>
            </a:r>
          </a:p>
          <a:p>
            <a:r>
              <a:rPr lang="en-US" sz="3600" dirty="0"/>
              <a:t>Office hours: After class or online </a:t>
            </a:r>
          </a:p>
          <a:p>
            <a:pPr lvl="1"/>
            <a:r>
              <a:rPr lang="en-US" sz="3400" dirty="0"/>
              <a:t> check the syllabus</a:t>
            </a:r>
          </a:p>
          <a:p>
            <a:r>
              <a:rPr lang="en-US" sz="3600" dirty="0"/>
              <a:t>Latte Page is the main correspondence</a:t>
            </a:r>
          </a:p>
          <a:p>
            <a:r>
              <a:rPr lang="en-US" sz="3600" dirty="0"/>
              <a:t>Lecture materials uploaded before each lecture</a:t>
            </a:r>
          </a:p>
        </p:txBody>
      </p:sp>
    </p:spTree>
    <p:extLst>
      <p:ext uri="{BB962C8B-B14F-4D97-AF65-F5344CB8AC3E}">
        <p14:creationId xmlns:p14="http://schemas.microsoft.com/office/powerpoint/2010/main" val="23915879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A6C1E-0CB8-98FC-38F2-E4DE03D59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BA8B3-81F0-47F2-7B66-C3E9176E4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product is not only cheap but also very good!: negative</a:t>
            </a:r>
          </a:p>
          <a:p>
            <a:pPr>
              <a:lnSpc>
                <a:spcPct val="150000"/>
              </a:lnSpc>
            </a:pPr>
            <a:r>
              <a:rPr lang="en-US" dirty="0"/>
              <a:t>Worse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 always wanted this feature badly!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It’s very badly made</a:t>
            </a:r>
          </a:p>
          <a:p>
            <a:pPr>
              <a:lnSpc>
                <a:spcPct val="150000"/>
              </a:lnSpc>
            </a:pPr>
            <a:r>
              <a:rPr lang="en-US" dirty="0"/>
              <a:t>How could a single word in a language have two completely opposite meanings?</a:t>
            </a:r>
          </a:p>
          <a:p>
            <a:pPr>
              <a:lnSpc>
                <a:spcPct val="150000"/>
              </a:lnSpc>
            </a:pPr>
            <a:r>
              <a:rPr lang="en-US" dirty="0"/>
              <a:t>This course will save you</a:t>
            </a:r>
          </a:p>
        </p:txBody>
      </p:sp>
    </p:spTree>
    <p:extLst>
      <p:ext uri="{BB962C8B-B14F-4D97-AF65-F5344CB8AC3E}">
        <p14:creationId xmlns:p14="http://schemas.microsoft.com/office/powerpoint/2010/main" val="33145905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A7E2B-EC60-0BE6-D013-D3AC844A1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This course will save you?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C05FF-E33D-CE8D-1A4B-118F6B5CC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800" dirty="0"/>
              <a:t>What does it mean? Another ambiguity</a:t>
            </a:r>
          </a:p>
          <a:p>
            <a:pPr>
              <a:lnSpc>
                <a:spcPct val="200000"/>
              </a:lnSpc>
            </a:pPr>
            <a:r>
              <a:rPr lang="en-US" sz="2800" dirty="0"/>
              <a:t>This course will save you because it will teach you either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How to deal with the problems described above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They are impossible to solve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endParaRPr lang="en-US" sz="2400" dirty="0"/>
          </a:p>
          <a:p>
            <a:pPr marL="457200" lvl="1" indent="0">
              <a:lnSpc>
                <a:spcPct val="200000"/>
              </a:lnSpc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85518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B45E4-C338-ECDB-E4BE-E6D44B3C4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2454"/>
            <a:ext cx="10515600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7200" dirty="0"/>
              <a:t>Information Retrieval</a:t>
            </a:r>
          </a:p>
        </p:txBody>
      </p:sp>
    </p:spTree>
    <p:extLst>
      <p:ext uri="{BB962C8B-B14F-4D97-AF65-F5344CB8AC3E}">
        <p14:creationId xmlns:p14="http://schemas.microsoft.com/office/powerpoint/2010/main" val="5953139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D039CC7-D6D3-E0B6-B127-67459A3C48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716" y="1087395"/>
            <a:ext cx="7122568" cy="4487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2271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0D083-73B1-B7E7-23C1-F3D28B2B5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605481"/>
            <a:ext cx="10058400" cy="556671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Information retrieval can money</a:t>
            </a:r>
          </a:p>
          <a:p>
            <a:pPr lvl="1">
              <a:lnSpc>
                <a:spcPct val="150000"/>
              </a:lnSpc>
            </a:pPr>
            <a:r>
              <a:rPr lang="en-US" sz="3200" dirty="0"/>
              <a:t>Search engines are the most visited websites in most countries</a:t>
            </a:r>
          </a:p>
          <a:p>
            <a:pPr lvl="2">
              <a:lnSpc>
                <a:spcPct val="150000"/>
              </a:lnSpc>
            </a:pPr>
            <a:r>
              <a:rPr lang="en-US" sz="3200" dirty="0"/>
              <a:t>Google, Bing, Baidu, Yahoo, AOL, Naver</a:t>
            </a:r>
          </a:p>
          <a:p>
            <a:pPr lvl="1">
              <a:lnSpc>
                <a:spcPct val="150000"/>
              </a:lnSpc>
            </a:pPr>
            <a:r>
              <a:rPr lang="en-US" sz="3200" dirty="0"/>
              <a:t>Discussion platforms</a:t>
            </a:r>
          </a:p>
          <a:p>
            <a:pPr lvl="2">
              <a:lnSpc>
                <a:spcPct val="150000"/>
              </a:lnSpc>
            </a:pPr>
            <a:r>
              <a:rPr lang="en-US" sz="3200" dirty="0"/>
              <a:t>Reddit, Quora, Stack Exchange</a:t>
            </a:r>
          </a:p>
          <a:p>
            <a:pPr lvl="1">
              <a:lnSpc>
                <a:spcPct val="150000"/>
              </a:lnSpc>
            </a:pPr>
            <a:r>
              <a:rPr lang="en-US" sz="3400" dirty="0"/>
              <a:t>Shared knowledge</a:t>
            </a:r>
          </a:p>
          <a:p>
            <a:pPr lvl="2">
              <a:lnSpc>
                <a:spcPct val="150000"/>
              </a:lnSpc>
            </a:pPr>
            <a:r>
              <a:rPr lang="en-US" sz="3200" dirty="0"/>
              <a:t>Wikipedia </a:t>
            </a:r>
          </a:p>
          <a:p>
            <a:pPr lvl="2">
              <a:lnSpc>
                <a:spcPct val="150000"/>
              </a:lnSpc>
            </a:pPr>
            <a:r>
              <a:rPr lang="en-US" sz="3200" dirty="0"/>
              <a:t>Have you heard of Britannica?</a:t>
            </a:r>
          </a:p>
          <a:p>
            <a:pPr>
              <a:lnSpc>
                <a:spcPct val="150000"/>
              </a:lnSpc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77176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8DED7-F7B4-9190-428C-9A10CDEC4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start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AC53A-D712-300F-E3B7-91292EF0D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Why IR?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Simple to understand 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But hard to implement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Important to the world</a:t>
            </a:r>
          </a:p>
        </p:txBody>
      </p:sp>
    </p:spTree>
    <p:extLst>
      <p:ext uri="{BB962C8B-B14F-4D97-AF65-F5344CB8AC3E}">
        <p14:creationId xmlns:p14="http://schemas.microsoft.com/office/powerpoint/2010/main" val="3735804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ED1D4-15CD-2A49-56F1-3E5600A8C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E5C26-27B8-EB94-53D0-8A6655388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i="1" dirty="0"/>
              <a:t>Information retrieval is finding material (usually documents) of an unstructured nature (usually text) that satisfies an information need from within large collections (usually stored on computers)</a:t>
            </a:r>
          </a:p>
          <a:p>
            <a:endParaRPr lang="en-US" sz="3600" i="1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442085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0D083-73B1-B7E7-23C1-F3D28B2B5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605481"/>
            <a:ext cx="10058400" cy="5566719"/>
          </a:xfrm>
        </p:spPr>
        <p:txBody>
          <a:bodyPr>
            <a:normAutofit/>
          </a:bodyPr>
          <a:lstStyle/>
          <a:p>
            <a:r>
              <a:rPr lang="en-US" sz="3600" dirty="0"/>
              <a:t>Suppose you want to learn </a:t>
            </a:r>
            <a:r>
              <a:rPr lang="en-US" sz="3600" i="1" dirty="0"/>
              <a:t>Gradient Descent</a:t>
            </a:r>
          </a:p>
          <a:p>
            <a:r>
              <a:rPr lang="en-US" sz="3600" dirty="0"/>
              <a:t>Suppose you love a textbook treatment</a:t>
            </a:r>
          </a:p>
          <a:p>
            <a:pPr marL="2271400" lvl="8" indent="0">
              <a:buNone/>
            </a:pPr>
            <a:endParaRPr lang="en-US" sz="3200" dirty="0"/>
          </a:p>
          <a:p>
            <a:pPr lvl="8"/>
            <a:r>
              <a:rPr lang="en-US" sz="3200" dirty="0"/>
              <a:t>       Control + F: </a:t>
            </a:r>
            <a:r>
              <a:rPr lang="en-US" sz="3200" i="1" dirty="0"/>
              <a:t>Gradient Descent</a:t>
            </a:r>
          </a:p>
        </p:txBody>
      </p:sp>
      <p:pic>
        <p:nvPicPr>
          <p:cNvPr id="2" name="Content Placeholder 4" descr="A picture containing text, screenshot, font, graphic design&#10;&#10;Description automatically generated">
            <a:extLst>
              <a:ext uri="{FF2B5EF4-FFF2-40B4-BE49-F238E27FC236}">
                <a16:creationId xmlns:a16="http://schemas.microsoft.com/office/drawing/2014/main" id="{DD6D5751-D8D7-077B-B7D1-6AD5DD9B4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477" y="2141624"/>
            <a:ext cx="2335425" cy="3945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83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screenshot, font, document&#10;&#10;Description automatically generated">
            <a:extLst>
              <a:ext uri="{FF2B5EF4-FFF2-40B4-BE49-F238E27FC236}">
                <a16:creationId xmlns:a16="http://schemas.microsoft.com/office/drawing/2014/main" id="{0F46CF41-A9E0-A101-73D5-4CC0A007EF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8983" y="604838"/>
            <a:ext cx="6620383" cy="55673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68E1A5-BA23-61C2-65BE-CD4C3C9F415C}"/>
              </a:ext>
            </a:extLst>
          </p:cNvPr>
          <p:cNvSpPr txBox="1"/>
          <p:nvPr/>
        </p:nvSpPr>
        <p:spPr>
          <a:xfrm>
            <a:off x="9144000" y="2680633"/>
            <a:ext cx="34862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Assumption?</a:t>
            </a:r>
          </a:p>
          <a:p>
            <a:r>
              <a:rPr lang="en-US" sz="2000" dirty="0"/>
              <a:t>Why is this preferred?</a:t>
            </a:r>
          </a:p>
        </p:txBody>
      </p:sp>
    </p:spTree>
    <p:extLst>
      <p:ext uri="{BB962C8B-B14F-4D97-AF65-F5344CB8AC3E}">
        <p14:creationId xmlns:p14="http://schemas.microsoft.com/office/powerpoint/2010/main" val="2383933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EAFF092C-8917-C7F6-8A06-DB541FB1D9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5596" y="435291"/>
            <a:ext cx="7660808" cy="471129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1FFC1D-DB35-361D-4DFB-D45624001CAD}"/>
              </a:ext>
            </a:extLst>
          </p:cNvPr>
          <p:cNvSpPr txBox="1"/>
          <p:nvPr/>
        </p:nvSpPr>
        <p:spPr>
          <a:xfrm>
            <a:off x="884583" y="5548184"/>
            <a:ext cx="10038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Which plays of Shakespeare contain the words </a:t>
            </a:r>
            <a:r>
              <a:rPr lang="en-US" i="1" dirty="0"/>
              <a:t>Brutus</a:t>
            </a:r>
            <a:r>
              <a:rPr lang="en-US" dirty="0"/>
              <a:t> AND </a:t>
            </a:r>
            <a:r>
              <a:rPr lang="en-US" i="1" dirty="0"/>
              <a:t>Caesar</a:t>
            </a:r>
            <a:r>
              <a:rPr lang="en-US" dirty="0"/>
              <a:t> AND NOT </a:t>
            </a:r>
            <a:r>
              <a:rPr lang="en-US" i="1" dirty="0"/>
              <a:t>Calpurnia?</a:t>
            </a:r>
          </a:p>
        </p:txBody>
      </p:sp>
    </p:spTree>
    <p:extLst>
      <p:ext uri="{BB962C8B-B14F-4D97-AF65-F5344CB8AC3E}">
        <p14:creationId xmlns:p14="http://schemas.microsoft.com/office/powerpoint/2010/main" val="338782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DCF0F-67B4-145F-E5D2-C3B1CD6E8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CD77E-335F-FF1A-9060-1D13ECE58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This is not a full-fledged NLP course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CS / Linguistic department offer it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Want to lean NLP skills in business &amp; finance settings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Don’t need to have a degree in statistics to apply stats to your tasks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How about NLP?</a:t>
            </a:r>
          </a:p>
          <a:p>
            <a:pPr lvl="1"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654400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0D083-73B1-B7E7-23C1-F3D28B2B5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605481"/>
            <a:ext cx="10058400" cy="5566719"/>
          </a:xfrm>
        </p:spPr>
        <p:txBody>
          <a:bodyPr>
            <a:normAutofit fontScale="92500"/>
          </a:bodyPr>
          <a:lstStyle/>
          <a:p>
            <a:r>
              <a:rPr lang="en-US" sz="3600" dirty="0"/>
              <a:t>Let’s index each play </a:t>
            </a:r>
          </a:p>
          <a:p>
            <a:r>
              <a:rPr lang="en-US" sz="3600" dirty="0"/>
              <a:t>Use </a:t>
            </a:r>
            <a:r>
              <a:rPr lang="en-US" sz="3600" i="1" dirty="0"/>
              <a:t>Terms </a:t>
            </a:r>
            <a:r>
              <a:rPr lang="en-US" sz="3600" dirty="0"/>
              <a:t>(think it as a word for now)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This is called a term-document incidence matrix</a:t>
            </a:r>
          </a:p>
        </p:txBody>
      </p:sp>
      <p:pic>
        <p:nvPicPr>
          <p:cNvPr id="4" name="Picture 3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90475803-50D9-BDA2-F9EA-12B86C23A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805" y="1977081"/>
            <a:ext cx="8377725" cy="326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38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0D083-73B1-B7E7-23C1-F3D28B2B5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605481"/>
            <a:ext cx="10058400" cy="5566719"/>
          </a:xfrm>
        </p:spPr>
        <p:txBody>
          <a:bodyPr>
            <a:normAutofit/>
          </a:bodyPr>
          <a:lstStyle/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To answer the question:</a:t>
            </a:r>
          </a:p>
          <a:p>
            <a:pPr lvl="1"/>
            <a:r>
              <a:rPr lang="en-US" sz="3200" dirty="0"/>
              <a:t>110100 AND 110111 AND 101111 = 100100</a:t>
            </a:r>
          </a:p>
          <a:p>
            <a:pPr lvl="1"/>
            <a:r>
              <a:rPr lang="en-US" sz="3200" dirty="0"/>
              <a:t>What’s the answer?</a:t>
            </a:r>
          </a:p>
        </p:txBody>
      </p:sp>
      <p:pic>
        <p:nvPicPr>
          <p:cNvPr id="4" name="Picture 3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90475803-50D9-BDA2-F9EA-12B86C23A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988" y="804264"/>
            <a:ext cx="8377725" cy="326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2872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767BF-706C-91F8-6975-796A254F5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retrieval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D0680-3E02-3E1A-F7DC-527144E7D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The Boolean retrieval model is an IR model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Formulate queries using </a:t>
            </a:r>
            <a:r>
              <a:rPr lang="en-US" sz="2400" b="1" dirty="0"/>
              <a:t>Boolean expressions</a:t>
            </a:r>
            <a:r>
              <a:rPr lang="en-US" sz="2400" dirty="0"/>
              <a:t> </a:t>
            </a:r>
          </a:p>
          <a:p>
            <a:pPr lvl="2">
              <a:lnSpc>
                <a:spcPct val="150000"/>
              </a:lnSpc>
            </a:pPr>
            <a:r>
              <a:rPr lang="en-US" sz="2000" dirty="0"/>
              <a:t>AND, OR, and NOT</a:t>
            </a:r>
          </a:p>
          <a:p>
            <a:pPr lvl="2">
              <a:lnSpc>
                <a:spcPct val="150000"/>
              </a:lnSpc>
            </a:pPr>
            <a:r>
              <a:rPr lang="en-US" sz="2000" dirty="0"/>
              <a:t>Can be arbitrarily nested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The model views each document as just a set of words 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Any given query divides the collection into two sets: retrieved</a:t>
            </a:r>
            <a:r>
              <a:rPr lang="en-US" sz="2400"/>
              <a:t>, not-retrieved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178492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CD7DB-0AA7-AB6E-90DF-25CAE2F3A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Strengths and Weaknesses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1C787-65BB-C5AB-79C7-8B91CA69D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Strengths</a:t>
            </a:r>
          </a:p>
          <a:p>
            <a:pPr lvl="1"/>
            <a:r>
              <a:rPr lang="en-US" dirty="0"/>
              <a:t>Precise, if you know the right strategies</a:t>
            </a:r>
          </a:p>
          <a:p>
            <a:pPr lvl="1"/>
            <a:r>
              <a:rPr lang="en-US" dirty="0"/>
              <a:t>Precise, if you have an idea of what you’re looking for</a:t>
            </a:r>
          </a:p>
          <a:p>
            <a:pPr lvl="1"/>
            <a:r>
              <a:rPr lang="en-US" dirty="0"/>
              <a:t>Implementations are fast and efficient</a:t>
            </a:r>
          </a:p>
          <a:p>
            <a:r>
              <a:rPr lang="en-US" dirty="0"/>
              <a:t>Weaknesses</a:t>
            </a:r>
          </a:p>
          <a:p>
            <a:pPr lvl="1"/>
            <a:r>
              <a:rPr lang="en-US" dirty="0"/>
              <a:t>Users must learn Boolean logic </a:t>
            </a:r>
          </a:p>
          <a:p>
            <a:pPr lvl="1"/>
            <a:r>
              <a:rPr lang="en-US" dirty="0"/>
              <a:t>Boolean logic insufficient to capture the richness of language </a:t>
            </a:r>
          </a:p>
          <a:p>
            <a:pPr lvl="1"/>
            <a:r>
              <a:rPr lang="en-US" dirty="0"/>
              <a:t>No control over size of result set: either too many hits or none </a:t>
            </a:r>
          </a:p>
          <a:p>
            <a:pPr lvl="1"/>
            <a:r>
              <a:rPr lang="en-US" dirty="0"/>
              <a:t>When do you stop reading? All documents in the result set are considered “equally good” </a:t>
            </a:r>
          </a:p>
          <a:p>
            <a:pPr lvl="1"/>
            <a:r>
              <a:rPr lang="en-US" dirty="0"/>
              <a:t>What about partial matches? Documents that “don’t quite match” the query may be useful also</a:t>
            </a:r>
          </a:p>
        </p:txBody>
      </p:sp>
    </p:spTree>
    <p:extLst>
      <p:ext uri="{BB962C8B-B14F-4D97-AF65-F5344CB8AC3E}">
        <p14:creationId xmlns:p14="http://schemas.microsoft.com/office/powerpoint/2010/main" val="1103417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8DED7-F7B4-9190-428C-9A10CDEC4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 alert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AC53A-D712-300F-E3B7-91292EF0D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800" dirty="0"/>
              <a:t>Write your own definition and list the corresponding examples in the Shakespeare’s works</a:t>
            </a:r>
          </a:p>
          <a:p>
            <a:pPr lvl="2">
              <a:lnSpc>
                <a:spcPct val="150000"/>
              </a:lnSpc>
            </a:pPr>
            <a:r>
              <a:rPr lang="en-US" sz="2800" dirty="0"/>
              <a:t>Terms</a:t>
            </a:r>
          </a:p>
          <a:p>
            <a:pPr lvl="2">
              <a:lnSpc>
                <a:spcPct val="150000"/>
              </a:lnSpc>
            </a:pPr>
            <a:r>
              <a:rPr lang="en-US" sz="2800" dirty="0"/>
              <a:t>Documents</a:t>
            </a:r>
          </a:p>
          <a:p>
            <a:pPr lvl="2">
              <a:lnSpc>
                <a:spcPct val="150000"/>
              </a:lnSpc>
            </a:pPr>
            <a:r>
              <a:rPr lang="en-US" sz="2800" dirty="0"/>
              <a:t>Corpus</a:t>
            </a:r>
          </a:p>
        </p:txBody>
      </p:sp>
    </p:spTree>
    <p:extLst>
      <p:ext uri="{BB962C8B-B14F-4D97-AF65-F5344CB8AC3E}">
        <p14:creationId xmlns:p14="http://schemas.microsoft.com/office/powerpoint/2010/main" val="34032739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E8394-96BA-5479-404C-77D2BC47C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tasks in 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C9EEB-A6D3-522C-7A9C-D062220E2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Information need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Query Formulation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Assessment</a:t>
            </a:r>
          </a:p>
        </p:txBody>
      </p:sp>
    </p:spTree>
    <p:extLst>
      <p:ext uri="{BB962C8B-B14F-4D97-AF65-F5344CB8AC3E}">
        <p14:creationId xmlns:p14="http://schemas.microsoft.com/office/powerpoint/2010/main" val="576209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FDF72-0164-48FA-13AD-14492916C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Results: Intrinsic</a:t>
            </a:r>
          </a:p>
        </p:txBody>
      </p:sp>
      <p:pic>
        <p:nvPicPr>
          <p:cNvPr id="1026" name="Picture 2" descr="Blue version of the NIST logo">
            <a:extLst>
              <a:ext uri="{FF2B5EF4-FFF2-40B4-BE49-F238E27FC236}">
                <a16:creationId xmlns:a16="http://schemas.microsoft.com/office/drawing/2014/main" id="{D8CABCD4-6F39-96FF-03E9-71A68F54910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537" y="2093976"/>
            <a:ext cx="4102925" cy="182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BCCD049-D3D9-C79D-C33C-33693C44353E}"/>
              </a:ext>
            </a:extLst>
          </p:cNvPr>
          <p:cNvSpPr txBox="1">
            <a:spLocks/>
          </p:cNvSpPr>
          <p:nvPr/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TREC: set of  ‘gold’ relevant documents </a:t>
            </a:r>
          </a:p>
          <a:p>
            <a:r>
              <a:rPr lang="en-US" sz="2800" dirty="0"/>
              <a:t>How many of the documents found? </a:t>
            </a:r>
          </a:p>
          <a:p>
            <a:r>
              <a:rPr lang="en-US" sz="2800" dirty="0"/>
              <a:t>Annual bake-off of IR systems</a:t>
            </a:r>
          </a:p>
        </p:txBody>
      </p:sp>
    </p:spTree>
    <p:extLst>
      <p:ext uri="{BB962C8B-B14F-4D97-AF65-F5344CB8AC3E}">
        <p14:creationId xmlns:p14="http://schemas.microsoft.com/office/powerpoint/2010/main" val="19971877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DB4FC-86DB-72DB-880D-B64A479F7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Relevance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EB297-BEA7-B10E-859F-857EC27F4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TP: True Positive</a:t>
            </a:r>
          </a:p>
          <a:p>
            <a:r>
              <a:rPr lang="en-US" sz="3200" dirty="0"/>
              <a:t>FP: False Positive</a:t>
            </a:r>
          </a:p>
          <a:p>
            <a:r>
              <a:rPr lang="en-US" sz="3200" dirty="0"/>
              <a:t>TN: True Negative</a:t>
            </a:r>
          </a:p>
          <a:p>
            <a:r>
              <a:rPr lang="en-US" sz="3200" dirty="0"/>
              <a:t>FN: False Negative</a:t>
            </a:r>
          </a:p>
        </p:txBody>
      </p:sp>
      <p:pic>
        <p:nvPicPr>
          <p:cNvPr id="5" name="Picture 4" descr="A diagram of negatives and false negatives&#10;&#10;Description automatically generated with low confidence">
            <a:extLst>
              <a:ext uri="{FF2B5EF4-FFF2-40B4-BE49-F238E27FC236}">
                <a16:creationId xmlns:a16="http://schemas.microsoft.com/office/drawing/2014/main" id="{1E3EEB98-4255-2144-0630-80D0E4A82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2271" y="1424538"/>
            <a:ext cx="4017017" cy="519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0635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2DEED-D370-596B-B30A-F63C3EEBC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 and Recall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FACC04-E423-7BA3-5011-4ACC4B24E6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Precision: What fraction of the returned results are relevant to the information need?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𝑇𝑃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Recall: What fraction of the relevant documents in the collection were returned by the system?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𝑇𝑃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F-measure: geometric mean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FACC04-E423-7BA3-5011-4ACC4B24E6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78" t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graph on a yellow background&#10;&#10;Description automatically generated with low confidence">
            <a:extLst>
              <a:ext uri="{FF2B5EF4-FFF2-40B4-BE49-F238E27FC236}">
                <a16:creationId xmlns:a16="http://schemas.microsoft.com/office/drawing/2014/main" id="{4C7E6B95-2375-ACBA-840B-194F08DCA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203" y="3583459"/>
            <a:ext cx="3697760" cy="300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7367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DE37-0AAA-F2FF-5D93-C48BFD9FA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Results: Extrinsic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C8490-F82B-77FC-4D5D-1A51625D3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IR is often used to find answers to questions</a:t>
            </a:r>
          </a:p>
          <a:p>
            <a:pPr>
              <a:lnSpc>
                <a:spcPct val="200000"/>
              </a:lnSpc>
            </a:pPr>
            <a:r>
              <a:rPr lang="en-US" dirty="0"/>
              <a:t>But it takes a human to read the results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If you know what answer is, you can search for </a:t>
            </a:r>
            <a:r>
              <a:rPr lang="en-US" b="1" dirty="0"/>
              <a:t>similar questions 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Build machines to read the answer</a:t>
            </a:r>
          </a:p>
          <a:p>
            <a:pPr>
              <a:lnSpc>
                <a:spcPct val="200000"/>
              </a:lnSpc>
            </a:pPr>
            <a:r>
              <a:rPr lang="en-US" dirty="0"/>
              <a:t>We will see both later</a:t>
            </a:r>
          </a:p>
          <a:p>
            <a:pPr>
              <a:lnSpc>
                <a:spcPct val="200000"/>
              </a:lnSpc>
            </a:pPr>
            <a:r>
              <a:rPr lang="en-US"/>
              <a:t>Programming?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47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87C47-78B6-66A9-F003-51392FE8D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you want to learn?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018E5-EED2-07E5-8A9A-8868E8623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In statistics / econometrics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Learn a regression technique to analyze the elasticity of demand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In NLP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Learn _____________________ to analyze _____________?</a:t>
            </a:r>
          </a:p>
        </p:txBody>
      </p:sp>
    </p:spTree>
    <p:extLst>
      <p:ext uri="{BB962C8B-B14F-4D97-AF65-F5344CB8AC3E}">
        <p14:creationId xmlns:p14="http://schemas.microsoft.com/office/powerpoint/2010/main" val="488552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E4DD8-42DE-34B7-1BD3-3279F3952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your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A9258-00E1-6978-62E3-56D726A14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What industry are you interested in?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Finance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Entertainment and Sports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Living</a:t>
            </a:r>
            <a:endParaRPr lang="en-US" sz="3000" dirty="0"/>
          </a:p>
          <a:p>
            <a:pPr>
              <a:lnSpc>
                <a:spcPct val="150000"/>
              </a:lnSpc>
            </a:pPr>
            <a:r>
              <a:rPr lang="en-US" sz="3200" dirty="0"/>
              <a:t>NLP is necessary?</a:t>
            </a:r>
            <a:endParaRPr lang="en-US" sz="3000" dirty="0"/>
          </a:p>
          <a:p>
            <a:pPr lvl="1">
              <a:lnSpc>
                <a:spcPct val="150000"/>
              </a:lnSpc>
            </a:pPr>
            <a:r>
              <a:rPr lang="en-US" sz="3000" dirty="0"/>
              <a:t>Let’s see the latest 10-Q report for Apple: </a:t>
            </a:r>
            <a:r>
              <a:rPr lang="en-US" sz="3000" dirty="0">
                <a:hlinkClick r:id="rId2"/>
              </a:rPr>
              <a:t>Link</a:t>
            </a:r>
            <a:endParaRPr lang="en-US" sz="3000" dirty="0"/>
          </a:p>
          <a:p>
            <a:pPr lvl="1">
              <a:lnSpc>
                <a:spcPct val="150000"/>
              </a:lnSpc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65888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1C9F4-CCF1-B040-3ACF-19C6DD750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0C535-26EB-1DFD-D4AD-5CF3246EB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The text has more (or better) information than numbers? 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Or opposite?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If so, how could we extract information from text?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Wait, do machines understand text?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Why Machine Learning?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Deep learning?</a:t>
            </a:r>
          </a:p>
        </p:txBody>
      </p:sp>
    </p:spTree>
    <p:extLst>
      <p:ext uri="{BB962C8B-B14F-4D97-AF65-F5344CB8AC3E}">
        <p14:creationId xmlns:p14="http://schemas.microsoft.com/office/powerpoint/2010/main" val="123272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96AA9-B349-95FD-E197-9917FEB08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scope of the course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41628-BBD4-D9D1-67CC-9403B92A8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Again, this is not the typical introductory course for NLP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Delve into the text categorization task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Early part of the class covers the text representation, and then move on to the classification task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Frequency-based representation vs. word embeddings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Traditional ML models: Naïve Bayes and Logistic Regression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Deep learning application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Transfer learning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Let’s see the Syllabus</a:t>
            </a:r>
          </a:p>
          <a:p>
            <a:pPr lvl="1"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56703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E0E94-5AA2-67CE-8304-93EBC880E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6C549-0B56-5674-127E-150F808F9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Readings are mandatory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Check the syllabus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Weekly assignment: 55 %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5 in total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No accepted more than a day late (10 % off a day late)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Final exam: 40 % (August 10)</a:t>
            </a:r>
          </a:p>
          <a:p>
            <a:pPr lvl="1">
              <a:lnSpc>
                <a:spcPct val="150000"/>
              </a:lnSpc>
            </a:pPr>
            <a:r>
              <a:rPr lang="en-US" sz="2600" b="1" dirty="0"/>
              <a:t>Do not take the class if you are unable to attend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Participation / Attendance: 5 %</a:t>
            </a:r>
          </a:p>
        </p:txBody>
      </p:sp>
    </p:spTree>
    <p:extLst>
      <p:ext uri="{BB962C8B-B14F-4D97-AF65-F5344CB8AC3E}">
        <p14:creationId xmlns:p14="http://schemas.microsoft.com/office/powerpoint/2010/main" val="3809877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2404D-6DF6-8499-58AB-066693137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for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D6376-BA1D-9119-E71D-781A46E01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Each assignment should be completed individually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Strongly encourage you to work alone to gain the maximum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Understand allowed collaboration and how to document it 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Do not take code off from the web</a:t>
            </a:r>
          </a:p>
          <a:p>
            <a:pPr lvl="1">
              <a:lnSpc>
                <a:spcPct val="150000"/>
              </a:lnSpc>
            </a:pPr>
            <a:r>
              <a:rPr lang="en-US" sz="2000" b="1" dirty="0"/>
              <a:t>Must acknowledge</a:t>
            </a:r>
            <a:r>
              <a:rPr lang="en-US" sz="2000" dirty="0"/>
              <a:t> working with other students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Must write your own assignment solutions</a:t>
            </a:r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049324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{3E024CAA-3AF8-C245-BD79-02A496CC06D4}tf10001070</Template>
  <TotalTime>751</TotalTime>
  <Words>1371</Words>
  <Application>Microsoft Macintosh PowerPoint</Application>
  <PresentationFormat>Widescreen</PresentationFormat>
  <Paragraphs>218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Calibri</vt:lpstr>
      <vt:lpstr>Cambria Math</vt:lpstr>
      <vt:lpstr>Rockwell</vt:lpstr>
      <vt:lpstr>Rockwell Condensed</vt:lpstr>
      <vt:lpstr>Rockwell Extra Bold</vt:lpstr>
      <vt:lpstr>Wingdings</vt:lpstr>
      <vt:lpstr>Wood Type</vt:lpstr>
      <vt:lpstr>BUS 243</vt:lpstr>
      <vt:lpstr>Course logistics</vt:lpstr>
      <vt:lpstr>Learning goals</vt:lpstr>
      <vt:lpstr>What do you want to learn?</vt:lpstr>
      <vt:lpstr>What is your data?</vt:lpstr>
      <vt:lpstr>Questions</vt:lpstr>
      <vt:lpstr>The scope of the course </vt:lpstr>
      <vt:lpstr>More logistics</vt:lpstr>
      <vt:lpstr>Note for Assignments</vt:lpstr>
      <vt:lpstr>PowerPoint Presentation</vt:lpstr>
      <vt:lpstr>Definition?</vt:lpstr>
      <vt:lpstr>What does it mean for a language to be natural?</vt:lpstr>
      <vt:lpstr>Natural vs. Formal</vt:lpstr>
      <vt:lpstr>Natural language is hardly formal</vt:lpstr>
      <vt:lpstr>He saw a girl with a telescope</vt:lpstr>
      <vt:lpstr>Here comes a new challenger</vt:lpstr>
      <vt:lpstr>PowerPoint Presentation</vt:lpstr>
      <vt:lpstr>First try</vt:lpstr>
      <vt:lpstr>Again, natural language is ambiguous</vt:lpstr>
      <vt:lpstr>….</vt:lpstr>
      <vt:lpstr>This course will save you?</vt:lpstr>
      <vt:lpstr>PowerPoint Presentation</vt:lpstr>
      <vt:lpstr>PowerPoint Presentation</vt:lpstr>
      <vt:lpstr>PowerPoint Presentation</vt:lpstr>
      <vt:lpstr>We start here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Boolean retrieval</vt:lpstr>
      <vt:lpstr>Strengths and Weaknesses</vt:lpstr>
      <vt:lpstr>Terminology alert</vt:lpstr>
      <vt:lpstr>Main tasks in IR</vt:lpstr>
      <vt:lpstr>Evaluating Results: Intrinsic</vt:lpstr>
      <vt:lpstr>Relevance Terminology</vt:lpstr>
      <vt:lpstr>Precision and Recall</vt:lpstr>
      <vt:lpstr>Evaluating Results: Extrinsic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 243</dc:title>
  <dc:creator>Yeabin Moon</dc:creator>
  <cp:lastModifiedBy>Yeabin Moon</cp:lastModifiedBy>
  <cp:revision>49</cp:revision>
  <dcterms:created xsi:type="dcterms:W3CDTF">2023-05-26T09:04:50Z</dcterms:created>
  <dcterms:modified xsi:type="dcterms:W3CDTF">2023-07-12T12:33:16Z</dcterms:modified>
</cp:coreProperties>
</file>