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notesMasterIdLst>
    <p:notesMasterId r:id="rId34"/>
  </p:notesMasterIdLst>
  <p:sldIdLst>
    <p:sldId id="256" r:id="rId2"/>
    <p:sldId id="258" r:id="rId3"/>
    <p:sldId id="349" r:id="rId4"/>
    <p:sldId id="350" r:id="rId5"/>
    <p:sldId id="351" r:id="rId6"/>
    <p:sldId id="352" r:id="rId7"/>
    <p:sldId id="353" r:id="rId8"/>
    <p:sldId id="259" r:id="rId9"/>
    <p:sldId id="354" r:id="rId10"/>
    <p:sldId id="355" r:id="rId11"/>
    <p:sldId id="356" r:id="rId12"/>
    <p:sldId id="357" r:id="rId13"/>
    <p:sldId id="358" r:id="rId14"/>
    <p:sldId id="359" r:id="rId15"/>
    <p:sldId id="313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9" r:id="rId24"/>
    <p:sldId id="370" r:id="rId25"/>
    <p:sldId id="1774" r:id="rId26"/>
    <p:sldId id="1777" r:id="rId27"/>
    <p:sldId id="1778" r:id="rId28"/>
    <p:sldId id="1780" r:id="rId29"/>
    <p:sldId id="1779" r:id="rId30"/>
    <p:sldId id="1781" r:id="rId31"/>
    <p:sldId id="360" r:id="rId32"/>
    <p:sldId id="177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30"/>
    <p:restoredTop sz="96327"/>
  </p:normalViewPr>
  <p:slideViewPr>
    <p:cSldViewPr snapToGrid="0">
      <p:cViewPr>
        <p:scale>
          <a:sx n="76" d="100"/>
          <a:sy n="76" d="100"/>
        </p:scale>
        <p:origin x="132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35C86-593D-1749-A2DA-368BAAB8EE9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C0536-8888-304A-B59F-028BD262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0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Here's the setting where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2, so we’ll have 2 negative examples in the negative training set − for each positive example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noise words are chosen according to their weighted unigram frequency.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1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6/16/23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text/word2vec" TargetMode="External"/><Relationship Id="rId2" Type="http://schemas.openxmlformats.org/officeDocument/2006/relationships/hyperlink" Target="https://code.google.com/archive/p/word2vec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text/word2vec" TargetMode="External"/><Relationship Id="rId2" Type="http://schemas.openxmlformats.org/officeDocument/2006/relationships/hyperlink" Target="https://code.google.com/archive/p/word2ve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5081-3F11-7FB9-20D6-B2B1C54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BUS 243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E69CA-7612-B84D-2041-FFFFC9D6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Lecture 5: Distributional Semantics</a:t>
            </a:r>
          </a:p>
        </p:txBody>
      </p:sp>
      <p:pic>
        <p:nvPicPr>
          <p:cNvPr id="13" name="Picture 3" descr="Holographic neon on a shiny background">
            <a:extLst>
              <a:ext uri="{FF2B5EF4-FFF2-40B4-BE49-F238E27FC236}">
                <a16:creationId xmlns:a16="http://schemas.microsoft.com/office/drawing/2014/main" id="{866D7458-8D20-ABBB-EEBA-B5E69BFC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5" r="20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E5AB-4954-F5ED-2A57-A60F0447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embeddings in a 2-D space</a:t>
            </a:r>
            <a:endParaRPr lang="en-US" dirty="0"/>
          </a:p>
        </p:txBody>
      </p:sp>
      <p:pic>
        <p:nvPicPr>
          <p:cNvPr id="2050" name="Picture 2" descr="CH02_F05_Hagiwara">
            <a:extLst>
              <a:ext uri="{FF2B5EF4-FFF2-40B4-BE49-F238E27FC236}">
                <a16:creationId xmlns:a16="http://schemas.microsoft.com/office/drawing/2014/main" id="{6B010F9C-37F8-D5D7-4ED0-AF74FE2456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476" y="1694767"/>
            <a:ext cx="4539048" cy="46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11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5284-BA84-CBCA-C5CE-5DB05BEA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about 3-D?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6D2E-C3F2-DF4D-19F2-628574AE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3-D space, you can represent those three words as follows:</a:t>
            </a:r>
          </a:p>
          <a:p>
            <a:pPr lvl="1"/>
            <a:r>
              <a:rPr lang="en-US" dirty="0"/>
              <a:t>index(“cat”) = [0.7, 0.5, 0.1]</a:t>
            </a:r>
          </a:p>
          <a:p>
            <a:pPr lvl="1"/>
            <a:r>
              <a:rPr lang="en-US" dirty="0"/>
              <a:t>index(“dog”) = [0.8, 0.3, 0.1]</a:t>
            </a:r>
          </a:p>
          <a:p>
            <a:pPr lvl="1"/>
            <a:r>
              <a:rPr lang="en-US" dirty="0"/>
              <a:t>index(“pizza”) = [0.1, 0.2, 0.8]</a:t>
            </a:r>
          </a:p>
          <a:p>
            <a:r>
              <a:rPr lang="en-US" dirty="0"/>
              <a:t>Possibly attach meanings here</a:t>
            </a:r>
          </a:p>
          <a:p>
            <a:pPr lvl="1"/>
            <a:r>
              <a:rPr lang="en-US" dirty="0"/>
              <a:t>X-axis: some concept of animal-ness</a:t>
            </a:r>
          </a:p>
          <a:p>
            <a:pPr lvl="1"/>
            <a:r>
              <a:rPr lang="en-US" dirty="0"/>
              <a:t>Z-axis: food-ness</a:t>
            </a:r>
          </a:p>
          <a:p>
            <a:r>
              <a:rPr lang="en-US" dirty="0"/>
              <a:t>This is essentially what word embeddings are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if you wanted to identify animal names, then you would just look at the first element of each word vector and see if the value is high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4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933E-22ED-27AC-0BCE-EF51127B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about one-hot vectors,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E34A-4E48-EE5E-00E7-74A9BD4EA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By the way, we have a much simpler method to “embed” words into a multidimensional space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index(“cat”) = [1, 0, 0]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index(“dog”) = [0, 1, 0]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index(“pizza”) = [0, 0, 1]</a:t>
            </a:r>
          </a:p>
          <a:p>
            <a:pPr>
              <a:lnSpc>
                <a:spcPct val="150000"/>
              </a:lnSpc>
            </a:pPr>
            <a:r>
              <a:rPr lang="en-US" dirty="0"/>
              <a:t>Not very useful in representing semantic relationship between them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All at equal distance from each other</a:t>
            </a:r>
          </a:p>
          <a:p>
            <a:pPr>
              <a:lnSpc>
                <a:spcPct val="150000"/>
              </a:lnSpc>
            </a:pPr>
            <a:r>
              <a:rPr lang="en-US" dirty="0"/>
              <a:t>They are often used as the input when embeddings are not available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7A66-EE92-79EB-EE4E-0ED77F8A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H03_F02_Hagiwara">
            <a:extLst>
              <a:ext uri="{FF2B5EF4-FFF2-40B4-BE49-F238E27FC236}">
                <a16:creationId xmlns:a16="http://schemas.microsoft.com/office/drawing/2014/main" id="{11C5EBAF-6425-746E-33C4-7F026A777C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946" y="365125"/>
            <a:ext cx="6837406" cy="559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1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3677-2A6B-553F-1BC0-941A28B7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8500-DA87-9DD3-637F-347F443D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2012, Thomas </a:t>
            </a:r>
            <a:r>
              <a:rPr lang="en-US" dirty="0" err="1"/>
              <a:t>Mikolov</a:t>
            </a:r>
            <a:r>
              <a:rPr lang="en-US" dirty="0"/>
              <a:t>, an intern at Microsoft, found a way to encode the meaning of words in a modest number of vector dimension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Mikolov</a:t>
            </a:r>
            <a:r>
              <a:rPr lang="en-US" dirty="0"/>
              <a:t> trained a neural network to predict word occurrences near each target word</a:t>
            </a:r>
          </a:p>
          <a:p>
            <a:pPr>
              <a:lnSpc>
                <a:spcPct val="150000"/>
              </a:lnSpc>
            </a:pPr>
            <a:r>
              <a:rPr lang="en-US" dirty="0"/>
              <a:t>Word2vec learns the meaning of words merely by processing a large corpus of unlabeled text</a:t>
            </a:r>
          </a:p>
        </p:txBody>
      </p:sp>
    </p:spTree>
    <p:extLst>
      <p:ext uri="{BB962C8B-B14F-4D97-AF65-F5344CB8AC3E}">
        <p14:creationId xmlns:p14="http://schemas.microsoft.com/office/powerpoint/2010/main" val="309632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5A0-8CED-EABF-CE1A-F8EDAB54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Remarkable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95B-FC29-FEB4-F454-D24B2191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URWPalladioL"/>
              </a:rPr>
              <a:t>Portland Timbers + Seattle - Portland = ?</a:t>
            </a:r>
            <a:endParaRPr lang="en-US" sz="3200" dirty="0">
              <a:effectLst/>
              <a:latin typeface="CMSY1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14E860-16C7-2C27-89F0-BEAC4F814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334" y="3230257"/>
            <a:ext cx="5181332" cy="29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27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9311-3E7A-A838-FEA0-2481BC55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Very high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08D5-9181-E8FC-84CC-66E8BDD7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Word2vec allows you to transform your natural language vectors of token occurrence counts and frequencies into the vector space of much lower-dimensional Word2vec vectors. </a:t>
            </a:r>
          </a:p>
          <a:p>
            <a:r>
              <a:rPr lang="en-US" dirty="0"/>
              <a:t>In this lower-dimensional space, you can do your math and then </a:t>
            </a:r>
            <a:r>
              <a:rPr lang="en-US" b="1" dirty="0"/>
              <a:t>convert back to a natural language space, very successfully</a:t>
            </a:r>
          </a:p>
          <a:p>
            <a:pPr lvl="1"/>
            <a:r>
              <a:rPr lang="en-US" dirty="0"/>
              <a:t>The reference implementation was trained on the 100 billion words from the Google News Corpus</a:t>
            </a:r>
          </a:p>
          <a:p>
            <a:r>
              <a:rPr lang="en-US" dirty="0"/>
              <a:t>Also discover the distance between the singular and plural versions of a word quite similar</a:t>
            </a:r>
          </a:p>
        </p:txBody>
      </p:sp>
    </p:spTree>
    <p:extLst>
      <p:ext uri="{BB962C8B-B14F-4D97-AF65-F5344CB8AC3E}">
        <p14:creationId xmlns:p14="http://schemas.microsoft.com/office/powerpoint/2010/main" val="3796662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8D93-7B9C-1481-0D91-96BCF6D3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Common methods for getting short dense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32E2-D6D3-2201-1F7E-7B7D26DF1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“Neural Language Model”-inspired models</a:t>
            </a:r>
          </a:p>
          <a:p>
            <a:pPr lvl="1"/>
            <a:r>
              <a:rPr lang="en-US" sz="2400" dirty="0"/>
              <a:t>Word2vec (skip-gram, CBOW), </a:t>
            </a:r>
            <a:r>
              <a:rPr lang="en-US" sz="2400" dirty="0" err="1"/>
              <a:t>GloVe</a:t>
            </a:r>
            <a:endParaRPr lang="en-US" sz="2400" dirty="0"/>
          </a:p>
          <a:p>
            <a:r>
              <a:rPr lang="en-US" sz="2800" dirty="0"/>
              <a:t>Singular Value Decomposition (SVD)</a:t>
            </a:r>
          </a:p>
          <a:p>
            <a:pPr lvl="1"/>
            <a:r>
              <a:rPr lang="en-US" sz="2400" dirty="0"/>
              <a:t>A special case of this is called LSA – Latent Semantic Analysis</a:t>
            </a:r>
          </a:p>
          <a:p>
            <a:r>
              <a:rPr lang="en-US" sz="2800" dirty="0"/>
              <a:t>Alternative to these "static embeddings”</a:t>
            </a:r>
          </a:p>
          <a:p>
            <a:pPr lvl="1"/>
            <a:r>
              <a:rPr lang="en-US" sz="2400" dirty="0"/>
              <a:t>Contextual Embeddings (</a:t>
            </a:r>
            <a:r>
              <a:rPr lang="en-US" sz="2400" dirty="0" err="1"/>
              <a:t>ELMo</a:t>
            </a:r>
            <a:r>
              <a:rPr lang="en-US" sz="2400" dirty="0"/>
              <a:t>, BERT, GPT)</a:t>
            </a:r>
          </a:p>
          <a:p>
            <a:pPr lvl="1"/>
            <a:r>
              <a:rPr lang="en-US" sz="2400" dirty="0"/>
              <a:t>Compute distinct embeddings for a word in its context</a:t>
            </a:r>
          </a:p>
          <a:p>
            <a:pPr lvl="1"/>
            <a:r>
              <a:rPr lang="en-US" sz="2400" dirty="0"/>
              <a:t>Separate embeddings for each token of a word</a:t>
            </a:r>
          </a:p>
        </p:txBody>
      </p:sp>
    </p:spTree>
    <p:extLst>
      <p:ext uri="{BB962C8B-B14F-4D97-AF65-F5344CB8AC3E}">
        <p14:creationId xmlns:p14="http://schemas.microsoft.com/office/powerpoint/2010/main" val="489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5DB8-B1EE-B77C-C8CD-11E1FC6B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Word2vec?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D327-B016-E338-8BB4-7151CF8A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Yes, popular</a:t>
            </a:r>
          </a:p>
          <a:p>
            <a:r>
              <a:rPr lang="en-US" sz="2800" dirty="0"/>
              <a:t>Fast to train</a:t>
            </a:r>
          </a:p>
          <a:p>
            <a:r>
              <a:rPr lang="en-US" sz="2800" dirty="0"/>
              <a:t>Code available on the web</a:t>
            </a:r>
          </a:p>
          <a:p>
            <a:pPr lvl="1"/>
            <a:r>
              <a:rPr lang="en-US" sz="2400" dirty="0"/>
              <a:t>Archive: </a:t>
            </a:r>
            <a:r>
              <a:rPr lang="en-US" sz="2400" dirty="0">
                <a:hlinkClick r:id="rId2"/>
              </a:rPr>
              <a:t>https://code.google.com/archive/p/word2vec/</a:t>
            </a:r>
            <a:endParaRPr lang="en-US" sz="2400" dirty="0"/>
          </a:p>
          <a:p>
            <a:pPr lvl="1"/>
            <a:r>
              <a:rPr lang="en-US" sz="2400" dirty="0"/>
              <a:t>Easy way: </a:t>
            </a:r>
            <a:r>
              <a:rPr lang="en-US" sz="2400" dirty="0" err="1"/>
              <a:t>Gensim</a:t>
            </a:r>
            <a:endParaRPr lang="en-US" sz="2400" dirty="0"/>
          </a:p>
          <a:p>
            <a:pPr lvl="1"/>
            <a:r>
              <a:rPr lang="en-US" sz="2400" dirty="0"/>
              <a:t>Hard way: </a:t>
            </a:r>
            <a:r>
              <a:rPr lang="en-US" sz="2400" dirty="0">
                <a:hlinkClick r:id="rId3"/>
              </a:rPr>
              <a:t>https://www.tensorflow.org/tutorials/text/word2vec</a:t>
            </a:r>
            <a:endParaRPr lang="en-US" sz="2400" dirty="0"/>
          </a:p>
          <a:p>
            <a:r>
              <a:rPr lang="en-US" sz="2800" dirty="0"/>
              <a:t>Word2vec provides various options</a:t>
            </a:r>
          </a:p>
          <a:p>
            <a:pPr lvl="1"/>
            <a:r>
              <a:rPr lang="en-US" sz="2400" dirty="0"/>
              <a:t>We focus on skip-gram </a:t>
            </a:r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010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5DB8-B1EE-B77C-C8CD-11E1FC6B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Word2vec?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D327-B016-E338-8BB4-7151CF8A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Yes, popular</a:t>
            </a:r>
          </a:p>
          <a:p>
            <a:r>
              <a:rPr lang="en-US" sz="2800" dirty="0"/>
              <a:t>Fast to train</a:t>
            </a:r>
          </a:p>
          <a:p>
            <a:r>
              <a:rPr lang="en-US" sz="2800" dirty="0"/>
              <a:t>Code available on the web</a:t>
            </a:r>
          </a:p>
          <a:p>
            <a:pPr lvl="1"/>
            <a:r>
              <a:rPr lang="en-US" sz="2400" dirty="0"/>
              <a:t>Archive: </a:t>
            </a:r>
            <a:r>
              <a:rPr lang="en-US" sz="2400" dirty="0">
                <a:hlinkClick r:id="rId2"/>
              </a:rPr>
              <a:t>https://code.google.com/archive/p/word2vec/</a:t>
            </a:r>
            <a:endParaRPr lang="en-US" sz="2400" dirty="0"/>
          </a:p>
          <a:p>
            <a:pPr lvl="1"/>
            <a:r>
              <a:rPr lang="en-US" sz="2400" dirty="0"/>
              <a:t>Easy way: </a:t>
            </a:r>
            <a:r>
              <a:rPr lang="en-US" sz="2400" dirty="0" err="1"/>
              <a:t>Gensim</a:t>
            </a:r>
            <a:endParaRPr lang="en-US" sz="2400" dirty="0"/>
          </a:p>
          <a:p>
            <a:pPr lvl="1"/>
            <a:r>
              <a:rPr lang="en-US" sz="2400" dirty="0"/>
              <a:t>Hard way: </a:t>
            </a:r>
            <a:r>
              <a:rPr lang="en-US" sz="2400" dirty="0">
                <a:hlinkClick r:id="rId3"/>
              </a:rPr>
              <a:t>https://www.tensorflow.org/tutorials/text/word2vec</a:t>
            </a:r>
            <a:endParaRPr lang="en-US" sz="2400" dirty="0"/>
          </a:p>
          <a:p>
            <a:r>
              <a:rPr lang="en-US" sz="2800" dirty="0"/>
              <a:t>Word2vec provides various options</a:t>
            </a:r>
          </a:p>
          <a:p>
            <a:pPr lvl="1"/>
            <a:r>
              <a:rPr lang="en-US" sz="2400" dirty="0"/>
              <a:t>We focus on skip-gram </a:t>
            </a:r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798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4DE7-EBA3-8B0B-946B-0E54D840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Word vectors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53CF-6845-14BA-8E32-2F231DF4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One of the most exciting recent advancements in NLP is the discovery of </a:t>
            </a:r>
            <a:r>
              <a:rPr lang="en-US" b="1" dirty="0"/>
              <a:t>word vectors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previous lectures, we understood the semantics in a statistical way</a:t>
            </a:r>
          </a:p>
          <a:p>
            <a:pPr>
              <a:lnSpc>
                <a:spcPct val="150000"/>
              </a:lnSpc>
            </a:pPr>
            <a:r>
              <a:rPr lang="en-US" dirty="0"/>
              <a:t>Now, introduce the effect the neighbors of a word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have on its meaning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those relationships affect the overall meaning of a statement</a:t>
            </a:r>
          </a:p>
        </p:txBody>
      </p:sp>
    </p:spTree>
    <p:extLst>
      <p:ext uri="{BB962C8B-B14F-4D97-AF65-F5344CB8AC3E}">
        <p14:creationId xmlns:p14="http://schemas.microsoft.com/office/powerpoint/2010/main" val="22194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F0BF-AB3A-844A-3834-FB3D2CDB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what we want,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C93A-B930-E024-9E3C-B6B1C123C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BFB8610-6FE9-F561-2AF9-BB9A27CC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11" y="2002892"/>
            <a:ext cx="5948378" cy="412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30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FFF59-FDF0-51D0-1290-D94F9A56B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609600"/>
                <a:ext cx="10058400" cy="55626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Skip-gram word2vec aims to learn the probability distribution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Given a specific word </a:t>
                </a:r>
                <a:r>
                  <a:rPr lang="en-US" sz="2400" i="1" dirty="0"/>
                  <a:t>w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c</a:t>
                </a:r>
                <a:r>
                  <a:rPr lang="en-US" sz="2400" dirty="0"/>
                  <a:t>, want to predict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2"/>
                <a:r>
                  <a:rPr lang="en-US" sz="2000" dirty="0"/>
                  <a:t>The probability that word </a:t>
                </a:r>
                <a:r>
                  <a:rPr lang="en-US" sz="2000" i="1" dirty="0"/>
                  <a:t>c</a:t>
                </a:r>
                <a:r>
                  <a:rPr lang="en-US" sz="2000" dirty="0"/>
                  <a:t> is a ‘context’ word for </a:t>
                </a:r>
                <a:r>
                  <a:rPr lang="en-US" sz="2000" i="1" dirty="0"/>
                  <a:t>w</a:t>
                </a:r>
              </a:p>
              <a:p>
                <a:r>
                  <a:rPr lang="en-US" sz="2800" dirty="0"/>
                  <a:t>Consider the window size is 2</a:t>
                </a:r>
              </a:p>
              <a:p>
                <a:pPr marL="201168" lvl="1" indent="0">
                  <a:spcAft>
                    <a:spcPts val="0"/>
                  </a:spcAft>
                  <a:buNone/>
                </a:pPr>
                <a:r>
                  <a:rPr lang="en-US" sz="3200" dirty="0"/>
                  <a:t>…lemon, a [</a:t>
                </a:r>
                <a:r>
                  <a:rPr lang="en-US" sz="3200" dirty="0">
                    <a:highlight>
                      <a:srgbClr val="FFFF00"/>
                    </a:highlight>
                  </a:rPr>
                  <a:t>tablespoon of  </a:t>
                </a:r>
                <a:r>
                  <a:rPr lang="en-US" sz="3200" dirty="0">
                    <a:highlight>
                      <a:srgbClr val="FF0000"/>
                    </a:highlight>
                  </a:rPr>
                  <a:t>apricot</a:t>
                </a:r>
                <a:r>
                  <a:rPr lang="en-US" sz="3200" dirty="0">
                    <a:highlight>
                      <a:srgbClr val="FFFF00"/>
                    </a:highlight>
                  </a:rPr>
                  <a:t>  jam,   a</a:t>
                </a:r>
                <a:r>
                  <a:rPr lang="en-US" sz="3200" dirty="0"/>
                  <a:t>]  pinch…</a:t>
                </a:r>
              </a:p>
              <a:p>
                <a:pPr marL="201168" lvl="1" indent="0">
                  <a:spcAft>
                    <a:spcPts val="0"/>
                  </a:spcAft>
                  <a:buNone/>
                </a:pPr>
                <a:endParaRPr lang="en-US" sz="3200" dirty="0"/>
              </a:p>
              <a:p>
                <a:pPr marL="0" indent="0">
                  <a:spcBef>
                    <a:spcPts val="0"/>
                  </a:spcBef>
                </a:pPr>
                <a:r>
                  <a:rPr lang="en-US" sz="2800" dirty="0"/>
                  <a:t>Goal: train a classifier that is given a candidate (word, context) pair</a:t>
                </a:r>
              </a:p>
              <a:p>
                <a:pPr marL="274320" lvl="1" indent="0">
                  <a:spcBef>
                    <a:spcPts val="0"/>
                  </a:spcBef>
                </a:pPr>
                <a:r>
                  <a:rPr lang="en-US" sz="2400" dirty="0"/>
                  <a:t>(apricot, jam), (apricot, aardvark),…</a:t>
                </a:r>
              </a:p>
              <a:p>
                <a:pPr marL="0" indent="0">
                  <a:spcBef>
                    <a:spcPts val="0"/>
                  </a:spcBef>
                </a:pPr>
                <a:endParaRPr lang="en-US" sz="2800" dirty="0"/>
              </a:p>
              <a:p>
                <a:pPr marL="0" indent="0">
                  <a:spcBef>
                    <a:spcPts val="0"/>
                  </a:spcBef>
                </a:pPr>
                <a:r>
                  <a:rPr lang="en-US" sz="2800" dirty="0"/>
                  <a:t>The question is how to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?</a:t>
                </a:r>
              </a:p>
              <a:p>
                <a:pPr marL="201168" lvl="1" indent="0">
                  <a:spcAft>
                    <a:spcPts val="0"/>
                  </a:spcAft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FFF59-FDF0-51D0-1290-D94F9A56B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609600"/>
                <a:ext cx="10058400" cy="5562600"/>
              </a:xfrm>
              <a:blipFill>
                <a:blip r:embed="rId2"/>
                <a:stretch>
                  <a:fillRect l="-1261" t="-2050" r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520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816D6-0419-D95F-EF0B-35D2F8057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819397"/>
                <a:ext cx="10058400" cy="535280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The intuition of the </a:t>
                </a:r>
                <a:r>
                  <a:rPr lang="en-US" sz="2800" dirty="0" err="1"/>
                  <a:t>skipgram</a:t>
                </a:r>
                <a:r>
                  <a:rPr lang="en-US" sz="2800" dirty="0"/>
                  <a:t> model is to base this probability on embedding similarity</a:t>
                </a:r>
              </a:p>
              <a:p>
                <a:pPr lvl="1"/>
                <a:r>
                  <a:rPr lang="en-US" sz="2400" dirty="0"/>
                  <a:t>A word is likely to occur near the target if its embedding vector is similar to the target embedding</a:t>
                </a:r>
              </a:p>
              <a:p>
                <a:r>
                  <a:rPr lang="en-US" sz="2800" dirty="0"/>
                  <a:t>To compute similarity between these dense embeddings, we rely on the intuition that two vectors are similar if they have a high dot product</a:t>
                </a:r>
              </a:p>
              <a:p>
                <a:pPr lvl="1"/>
                <a:r>
                  <a:rPr lang="en-US" sz="2400" dirty="0"/>
                  <a:t>Cosine is just a normalized dot product!</a:t>
                </a:r>
              </a:p>
              <a:p>
                <a:pPr lvl="1"/>
                <a:r>
                  <a:rPr lang="en-US" sz="2400" dirty="0"/>
                  <a:t>Similarity(</a:t>
                </a:r>
                <a:r>
                  <a:rPr lang="en-US" sz="2400" i="1" dirty="0" err="1"/>
                  <a:t>c</a:t>
                </a:r>
                <a:r>
                  <a:rPr lang="en-US" sz="2400" dirty="0" err="1"/>
                  <a:t>,</a:t>
                </a:r>
                <a:r>
                  <a:rPr lang="en-US" sz="2400" i="1" dirty="0" err="1"/>
                  <a:t>w</a:t>
                </a:r>
                <a:r>
                  <a:rPr lang="en-US" sz="2400" dirty="0"/>
                  <a:t>)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2400" b="1" dirty="0"/>
              </a:p>
              <a:p>
                <a:pPr lvl="1"/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816D6-0419-D95F-EF0B-35D2F8057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819397"/>
                <a:ext cx="10058400" cy="5352803"/>
              </a:xfrm>
              <a:blipFill>
                <a:blip r:embed="rId2"/>
                <a:stretch>
                  <a:fillRect l="-757" t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858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816D6-0419-D95F-EF0B-35D2F8057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819397"/>
                <a:ext cx="10058400" cy="535280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Consider the matrix </a:t>
                </a:r>
                <a:r>
                  <a:rPr lang="en-US" sz="2800" b="1" i="1" dirty="0"/>
                  <a:t>U</a:t>
                </a:r>
                <a:r>
                  <a:rPr lang="en-US" sz="2800" dirty="0"/>
                  <a:t> and </a:t>
                </a:r>
                <a:r>
                  <a:rPr lang="en-US" sz="2800" b="1" i="1" dirty="0"/>
                  <a:t>V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</m:sub>
                    </m:sSub>
                    <m:r>
                      <a:rPr lang="en-US" sz="22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represents a ‘context’ vector representation (embedding) of word </a:t>
                </a:r>
                <a:r>
                  <a:rPr lang="en-US" sz="2200" i="1" dirty="0"/>
                  <a:t>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represents a ‘center’ vector representation (embedding) of word </a:t>
                </a:r>
                <a:r>
                  <a:rPr lang="en-US" sz="2200" i="1" dirty="0"/>
                  <a:t>o</a:t>
                </a:r>
              </a:p>
              <a:p>
                <a:r>
                  <a:rPr lang="en-US" sz="2400" dirty="0"/>
                  <a:t>Hence, to calculate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/>
                  <a:t>, we need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200" dirty="0"/>
                  <a:t> for all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Vocab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Apply </a:t>
                </a:r>
                <a:r>
                  <a:rPr lang="en-US" sz="2200" dirty="0" err="1"/>
                  <a:t>softmax</a:t>
                </a:r>
                <a:r>
                  <a:rPr lang="en-US" sz="2200" dirty="0"/>
                  <a:t> function</a:t>
                </a:r>
              </a:p>
              <a:p>
                <a:pPr lvl="1"/>
                <a:r>
                  <a:rPr lang="en-US" sz="2200" b="0" dirty="0"/>
                  <a:t>Therefore,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Vocab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endParaRPr lang="en-US" sz="2200" dirty="0"/>
              </a:p>
              <a:p>
                <a:r>
                  <a:rPr lang="en-US" sz="2400" dirty="0"/>
                  <a:t>For a single pair of words </a:t>
                </a:r>
                <a:r>
                  <a:rPr lang="en-US" sz="2400" i="1" dirty="0"/>
                  <a:t>w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c,</a:t>
                </a:r>
                <a:r>
                  <a:rPr lang="en-US" sz="2400" dirty="0"/>
                  <a:t> the loss 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Called the </a:t>
                </a:r>
                <a:r>
                  <a:rPr lang="en-US" sz="2200" dirty="0" err="1"/>
                  <a:t>Niave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Softmax</a:t>
                </a:r>
                <a:r>
                  <a:rPr lang="en-US" sz="2200" dirty="0"/>
                  <a:t> loss</a:t>
                </a:r>
              </a:p>
              <a:p>
                <a:endParaRPr lang="en-US" sz="2400" b="1" i="1" dirty="0"/>
              </a:p>
              <a:p>
                <a:pPr lvl="1"/>
                <a:endParaRPr lang="en-US" sz="2200" b="1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816D6-0419-D95F-EF0B-35D2F8057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819397"/>
                <a:ext cx="10058400" cy="5352803"/>
              </a:xfrm>
              <a:blipFill>
                <a:blip r:embed="rId2"/>
                <a:stretch>
                  <a:fillRect l="-757" t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701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816D6-0419-D95F-EF0B-35D2F8057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19397"/>
            <a:ext cx="10058400" cy="535280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Word2vec uses the Negative Sampling loss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Treat the target (center) word </a:t>
            </a:r>
            <a:r>
              <a:rPr lang="en-US" sz="3200" i="1" dirty="0"/>
              <a:t>w</a:t>
            </a:r>
            <a:r>
              <a:rPr lang="en-US" sz="3200" dirty="0"/>
              <a:t> and a context word </a:t>
            </a:r>
            <a:r>
              <a:rPr lang="en-US" sz="3200" i="1" dirty="0"/>
              <a:t>c</a:t>
            </a:r>
            <a:r>
              <a:rPr lang="en-US" sz="3200" dirty="0"/>
              <a:t> as positive examples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Randomly sample other words in the lexicon to get negative examples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Use logistic (sigmoid) to train a classifier to distinguish those two cases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Use the learned weights as the embeddings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9946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Skip-Gram Training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1" y="1845734"/>
            <a:ext cx="8839200" cy="2116666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0" indent="0"/>
            <a:endParaRPr lang="en-US" sz="3200" dirty="0"/>
          </a:p>
          <a:p>
            <a:pPr marL="201168" lvl="1" indent="0">
              <a:spcAft>
                <a:spcPts val="0"/>
              </a:spcAft>
              <a:buNone/>
            </a:pPr>
            <a:r>
              <a:rPr lang="en-US" sz="3200" dirty="0"/>
              <a:t>…lemon, a [</a:t>
            </a:r>
            <a:r>
              <a:rPr lang="en-US" sz="3200" dirty="0">
                <a:highlight>
                  <a:srgbClr val="FFFF00"/>
                </a:highlight>
              </a:rPr>
              <a:t>tablespoon of  </a:t>
            </a:r>
            <a:r>
              <a:rPr lang="en-US" sz="3200" dirty="0">
                <a:highlight>
                  <a:srgbClr val="FF0000"/>
                </a:highlight>
              </a:rPr>
              <a:t>apricot</a:t>
            </a:r>
            <a:r>
              <a:rPr lang="en-US" sz="3200" dirty="0">
                <a:highlight>
                  <a:srgbClr val="FFFF00"/>
                </a:highlight>
              </a:rPr>
              <a:t>  jam,   a</a:t>
            </a:r>
            <a:r>
              <a:rPr lang="en-US" sz="3200" dirty="0"/>
              <a:t>]  pinch…</a:t>
            </a:r>
          </a:p>
          <a:p>
            <a:pPr marL="342900" lvl="1" indent="-342900">
              <a:buClrTx/>
            </a:pPr>
            <a:endParaRPr lang="en-US" sz="3600" i="1" dirty="0"/>
          </a:p>
          <a:p>
            <a:pPr marL="342900" lvl="2" indent="0">
              <a:buNone/>
            </a:pPr>
            <a:endParaRPr lang="en-US" sz="28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10800" y="577215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3DD8BE-556E-3440-9013-11CC5588178D}" type="slidenum">
              <a:rPr lang="en-US" sz="1050">
                <a:latin typeface="Calibri" panose="020F0502020204030204"/>
              </a:rPr>
              <a:pPr>
                <a:defRPr/>
              </a:pPr>
              <a:t>25</a:t>
            </a:fld>
            <a:endParaRPr lang="en-US" sz="1050">
              <a:latin typeface="Calibri" panose="020F0502020204030204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429000" y="2372117"/>
            <a:ext cx="2438400" cy="37457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9900"/>
              </a:solidFill>
              <a:latin typeface="Tahoma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4040E3-BE76-DD4C-B3B7-51FB0D3F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4191000"/>
            <a:ext cx="3060526" cy="2538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D21135-8403-6C40-9C46-5EB9D9F87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212466"/>
            <a:ext cx="5242922" cy="262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72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816D6-0419-D95F-EF0B-35D2F8057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819397"/>
                <a:ext cx="10058400" cy="535280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/>
                  <a:t>Consider the set of positive and negative training instances, and an initial set of embedding vectors (</a:t>
                </a:r>
                <a:r>
                  <a:rPr lang="en-US" sz="2200" b="1" i="1" dirty="0"/>
                  <a:t>U</a:t>
                </a:r>
                <a:r>
                  <a:rPr lang="en-US" sz="2200" dirty="0"/>
                  <a:t> and </a:t>
                </a:r>
                <a:r>
                  <a:rPr lang="en-US" sz="2200" b="1" i="1" dirty="0"/>
                  <a:t>V)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/>
                  <a:t>Assume K negative word samples drawn from the vocabulary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000" dirty="0"/>
                  <a:t> and their context vectors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Assume they are distinct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/>
                  <a:t>For a target word </a:t>
                </a:r>
                <a:r>
                  <a:rPr lang="en-US" sz="2200" i="1" dirty="0"/>
                  <a:t>t </a:t>
                </a:r>
                <a:r>
                  <a:rPr lang="en-US" sz="2200" dirty="0"/>
                  <a:t>and a context word </a:t>
                </a:r>
                <a:r>
                  <a:rPr lang="en-US" sz="2200" i="1" dirty="0"/>
                  <a:t>c, </a:t>
                </a:r>
                <a:r>
                  <a:rPr lang="en-US" sz="2200" dirty="0"/>
                  <a:t>the loss function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))−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for a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000" i="1" dirty="0"/>
                  <a:t>,</a:t>
                </a:r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000" dirty="0"/>
                  <a:t> is the logistic (sigmoid) function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/>
                  <a:t>Consider why this loss function is much more efficient to compute than the naïve-</a:t>
                </a:r>
                <a:r>
                  <a:rPr lang="en-US" sz="2200" dirty="0" err="1"/>
                  <a:t>softmax</a:t>
                </a:r>
                <a:r>
                  <a:rPr lang="en-US" sz="2200" dirty="0"/>
                  <a:t> loss</a:t>
                </a: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sz="20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816D6-0419-D95F-EF0B-35D2F8057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819397"/>
                <a:ext cx="10058400" cy="5352803"/>
              </a:xfrm>
              <a:blipFill>
                <a:blip r:embed="rId2"/>
                <a:stretch>
                  <a:fillRect l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978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C2BC81-574F-FA85-103E-26C41D8D5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694944"/>
                <a:ext cx="10058400" cy="547725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))−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Want to minimize the loss. How?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Use SGD algorithm! Need to calculate the gradient first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: explain in words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Then, update the embeddings using SGD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d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lvl="2">
                  <a:lnSpc>
                    <a:spcPct val="150000"/>
                  </a:lnSpc>
                </a:pPr>
                <a:endParaRPr lang="en-US" sz="2400" dirty="0"/>
              </a:p>
              <a:p>
                <a:pPr lvl="1">
                  <a:lnSpc>
                    <a:spcPct val="150000"/>
                  </a:lnSpc>
                </a:pPr>
                <a:endParaRPr lang="en-US" sz="2800" dirty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C2BC81-574F-FA85-103E-26C41D8D5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694944"/>
                <a:ext cx="10058400" cy="5477256"/>
              </a:xfrm>
              <a:blipFill>
                <a:blip r:embed="rId2"/>
                <a:stretch>
                  <a:fillRect l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499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738-ADF5-3E01-7BD0-319094E6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Application: </a:t>
            </a:r>
            <a:r>
              <a:rPr lang="en-US" b="1" dirty="0" err="1"/>
              <a:t>Gensim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D236-9AE3-5834-5956-18CF0F579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 looking at word vectors, we’ll use </a:t>
            </a:r>
            <a:r>
              <a:rPr lang="en-US" dirty="0" err="1"/>
              <a:t>Gensim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also use it in homework for word vectors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Gensim</a:t>
            </a:r>
            <a:r>
              <a:rPr lang="en-US" dirty="0"/>
              <a:t> isn’t really a deep learning package.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It's a package for for word and text similarity modeling, which started with (LDA-style) topic models and grew into SVD and neural word representations. </a:t>
            </a:r>
          </a:p>
          <a:p>
            <a:pPr>
              <a:lnSpc>
                <a:spcPct val="150000"/>
              </a:lnSpc>
            </a:pPr>
            <a:r>
              <a:rPr lang="en-US" dirty="0"/>
              <a:t>But its efficient and scalable, and quite widely used</a:t>
            </a:r>
          </a:p>
        </p:txBody>
      </p:sp>
    </p:spTree>
    <p:extLst>
      <p:ext uri="{BB962C8B-B14F-4D97-AF65-F5344CB8AC3E}">
        <p14:creationId xmlns:p14="http://schemas.microsoft.com/office/powerpoint/2010/main" val="1372659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A621-81F1-4253-09A0-E172C785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4461-1CAE-BC7F-5167-FA9503E2C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What’s the size of window in the previous example? </a:t>
            </a:r>
          </a:p>
          <a:p>
            <a:pPr>
              <a:lnSpc>
                <a:spcPct val="150000"/>
              </a:lnSpc>
            </a:pPr>
            <a:r>
              <a:rPr lang="en-US" dirty="0"/>
              <a:t>Small windows (C= +/- 2)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nearest words are syntactically similar words in same taxonomy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Hogwarts nearest neighbors are other fictional schools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Sunnydale, </a:t>
            </a:r>
            <a:r>
              <a:rPr lang="en-US" dirty="0" err="1"/>
              <a:t>Evernight</a:t>
            </a:r>
            <a:r>
              <a:rPr lang="en-US" dirty="0"/>
              <a:t>, </a:t>
            </a:r>
            <a:r>
              <a:rPr lang="en-US" dirty="0" err="1"/>
              <a:t>Blandings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Large windows (C= +/- 5)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nearest words are related words in same semantic field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Hogwarts nearest neighbors are Harry Potter world: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Dumbledore, half-blood,  Malfoy</a:t>
            </a:r>
          </a:p>
        </p:txBody>
      </p:sp>
    </p:spTree>
    <p:extLst>
      <p:ext uri="{BB962C8B-B14F-4D97-AF65-F5344CB8AC3E}">
        <p14:creationId xmlns:p14="http://schemas.microsoft.com/office/powerpoint/2010/main" val="18841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62A9-91D7-31EE-CF9D-A4E29542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Problem with words as discrete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051D-6A91-B2AA-0C42-CC5BCAE1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err="1"/>
              <a:t>E.g</a:t>
            </a:r>
            <a:r>
              <a:rPr lang="en-US" dirty="0"/>
              <a:t>: in web search,  if a user searches for “</a:t>
            </a:r>
            <a:r>
              <a:rPr lang="en-US" b="1" dirty="0"/>
              <a:t>Seattle motel</a:t>
            </a:r>
            <a:r>
              <a:rPr lang="en-US" dirty="0"/>
              <a:t>”, we’d like to match documents containing “</a:t>
            </a:r>
            <a:r>
              <a:rPr lang="en-US" b="1" dirty="0"/>
              <a:t>Seattle hotel</a:t>
            </a:r>
            <a:r>
              <a:rPr lang="en-US" dirty="0"/>
              <a:t>”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But see: </a:t>
            </a:r>
            <a:r>
              <a:rPr lang="en-US" sz="2400" dirty="0"/>
              <a:t>[0 0 0 0 1 0 0 0] , [0 0 1 0 0 0 0 0]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Theses two vectors are orthogonal</a:t>
            </a:r>
          </a:p>
          <a:p>
            <a:pPr lvl="2">
              <a:lnSpc>
                <a:spcPct val="170000"/>
              </a:lnSpc>
            </a:pPr>
            <a:r>
              <a:rPr lang="en-US" dirty="0"/>
              <a:t>No natural notion of similarity for one-hot vectors</a:t>
            </a:r>
          </a:p>
          <a:p>
            <a:pPr>
              <a:lnSpc>
                <a:spcPct val="170000"/>
              </a:lnSpc>
            </a:pPr>
            <a:r>
              <a:rPr lang="en-US" dirty="0"/>
              <a:t>Could try to rely on WordNet’s list of synonyms to get similarity?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But it is well-known to fail badly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Instead, learn to encode similarity in the vectors themselves</a:t>
            </a:r>
          </a:p>
        </p:txBody>
      </p:sp>
    </p:spTree>
    <p:extLst>
      <p:ext uri="{BB962C8B-B14F-4D97-AF65-F5344CB8AC3E}">
        <p14:creationId xmlns:p14="http://schemas.microsoft.com/office/powerpoint/2010/main" val="2747413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5A0-8CED-EABF-CE1A-F8EDAB54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Word analogy,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95B-FC29-FEB4-F454-D24B2191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URWPalladioL"/>
              </a:rPr>
              <a:t>Portland Timbers + Seattle - Portland = ?</a:t>
            </a:r>
            <a:endParaRPr lang="en-US" sz="3200" dirty="0">
              <a:effectLst/>
              <a:latin typeface="CMSY1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14E860-16C7-2C27-89F0-BEAC4F814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89" y="3429000"/>
            <a:ext cx="4267022" cy="24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56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1CAC-55F4-C49F-FA2C-2D39B4FA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Vector-oriented reasoning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6AE2-EB71-06D2-2D0B-7F465066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Word2vec model contains information about the relationships between words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adding and subtracting word vectors, your resultant vector will almost never exactly equal one of the vectors in your word vector vocabulary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23BF94-C5C0-FE9D-F1F9-D80D51DCD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30" y="2799663"/>
            <a:ext cx="6942781" cy="205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511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073C-2E48-2B4E-F1BA-F5A93A82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Prosperities of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E1F4-5DB4-64DE-A8D9-6010B62C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will review this in the exercise</a:t>
            </a:r>
          </a:p>
        </p:txBody>
      </p:sp>
    </p:spTree>
    <p:extLst>
      <p:ext uri="{BB962C8B-B14F-4D97-AF65-F5344CB8AC3E}">
        <p14:creationId xmlns:p14="http://schemas.microsoft.com/office/powerpoint/2010/main" val="64595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294-38EF-005A-98F4-9F2703D2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Representing words by their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9D07-3D32-7536-ADCD-36CBC355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Distributional semantics</a:t>
            </a:r>
            <a:r>
              <a:rPr lang="en-US" dirty="0"/>
              <a:t>: A word’ meaning is given by the words that frequently appear close-by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J. R. Firth 1957: You shall know a word by the company it keeps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One of the most successful ideas of modern statistical NLP</a:t>
            </a:r>
          </a:p>
          <a:p>
            <a:pPr>
              <a:lnSpc>
                <a:spcPct val="200000"/>
              </a:lnSpc>
            </a:pPr>
            <a:r>
              <a:rPr lang="en-US" dirty="0"/>
              <a:t>When a word </a:t>
            </a:r>
            <a:r>
              <a:rPr lang="en-US" i="1" dirty="0"/>
              <a:t>w</a:t>
            </a:r>
            <a:r>
              <a:rPr lang="en-US" dirty="0"/>
              <a:t> appears in a text, its </a:t>
            </a:r>
            <a:r>
              <a:rPr lang="en-US" b="1" dirty="0"/>
              <a:t>context</a:t>
            </a:r>
            <a:r>
              <a:rPr lang="en-US" dirty="0"/>
              <a:t> is the set of words that appear nearby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Within a fixed-size window</a:t>
            </a:r>
          </a:p>
        </p:txBody>
      </p:sp>
    </p:spTree>
    <p:extLst>
      <p:ext uri="{BB962C8B-B14F-4D97-AF65-F5344CB8AC3E}">
        <p14:creationId xmlns:p14="http://schemas.microsoft.com/office/powerpoint/2010/main" val="422947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1806-BD3F-2216-67F8-9148E299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Context, context,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C9C1-71C3-85FC-F40E-5097547D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use the many contexts of </a:t>
            </a:r>
            <a:r>
              <a:rPr lang="en-US" i="1" dirty="0"/>
              <a:t>w</a:t>
            </a:r>
            <a:r>
              <a:rPr lang="en-US" dirty="0"/>
              <a:t> to build up a representation of </a:t>
            </a:r>
            <a:r>
              <a:rPr lang="en-US" i="1" dirty="0"/>
              <a:t>w</a:t>
            </a:r>
          </a:p>
          <a:p>
            <a:pPr>
              <a:lnSpc>
                <a:spcPct val="150000"/>
              </a:lnSpc>
            </a:pPr>
            <a:r>
              <a:rPr lang="en-US" dirty="0"/>
              <a:t>The following context words will represent banking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/>
              <a:t>…</a:t>
            </a:r>
            <a:r>
              <a:rPr lang="en-US" sz="2200" i="1" dirty="0"/>
              <a:t>government debt problems turning into</a:t>
            </a:r>
            <a:r>
              <a:rPr lang="en-US" sz="2200" dirty="0"/>
              <a:t> </a:t>
            </a:r>
            <a:r>
              <a:rPr lang="en-US" sz="2200" b="1" dirty="0"/>
              <a:t>banking</a:t>
            </a:r>
            <a:r>
              <a:rPr lang="en-US" sz="2200" dirty="0"/>
              <a:t> </a:t>
            </a:r>
            <a:r>
              <a:rPr lang="en-US" sz="2200" i="1" dirty="0"/>
              <a:t>crises as happened in 2009…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/>
              <a:t>…</a:t>
            </a:r>
            <a:r>
              <a:rPr lang="en-US" sz="2200" i="1" dirty="0"/>
              <a:t>saying that Europe needs unified</a:t>
            </a:r>
            <a:r>
              <a:rPr lang="en-US" sz="2200" dirty="0"/>
              <a:t> </a:t>
            </a:r>
            <a:r>
              <a:rPr lang="en-US" sz="2200" b="1" dirty="0"/>
              <a:t>banking</a:t>
            </a:r>
            <a:r>
              <a:rPr lang="en-US" sz="2200" dirty="0"/>
              <a:t> </a:t>
            </a:r>
            <a:r>
              <a:rPr lang="en-US" sz="2200" i="1" dirty="0"/>
              <a:t>regulation to replace the hodgepodge</a:t>
            </a:r>
            <a:r>
              <a:rPr lang="en-US" sz="2200" dirty="0"/>
              <a:t>…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/>
              <a:t>…</a:t>
            </a:r>
            <a:r>
              <a:rPr lang="en-US" sz="2200" i="1" dirty="0"/>
              <a:t>India has just given its</a:t>
            </a:r>
            <a:r>
              <a:rPr lang="en-US" sz="2200" dirty="0"/>
              <a:t> </a:t>
            </a:r>
            <a:r>
              <a:rPr lang="en-US" sz="2200" b="1" dirty="0"/>
              <a:t>banking</a:t>
            </a:r>
            <a:r>
              <a:rPr lang="en-US" sz="2200" dirty="0"/>
              <a:t> </a:t>
            </a:r>
            <a:r>
              <a:rPr lang="en-US" sz="2200" i="1" dirty="0"/>
              <a:t>system a shot in the arm</a:t>
            </a:r>
            <a:r>
              <a:rPr lang="en-US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4772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AA65-34D8-D582-3852-1DF657AA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9D3D-A456-07B5-6FB9-F1FE6C37D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We will build a dense vector for each word, chosen so that it is similar to vectors of words that appear in similar contexts, measuring similarity as the vector dot (scalar) product</a:t>
            </a:r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r>
              <a:rPr lang="en-US" sz="1800" dirty="0"/>
              <a:t>Note: </a:t>
            </a:r>
            <a:r>
              <a:rPr lang="en-US" sz="1800" b="1" dirty="0"/>
              <a:t>word vectors</a:t>
            </a:r>
            <a:r>
              <a:rPr lang="en-US" sz="1800" dirty="0"/>
              <a:t> are also called (</a:t>
            </a:r>
            <a:r>
              <a:rPr lang="en-US" sz="1800" b="1" dirty="0"/>
              <a:t>word</a:t>
            </a:r>
            <a:r>
              <a:rPr lang="en-US" sz="1800" dirty="0"/>
              <a:t>) </a:t>
            </a:r>
            <a:r>
              <a:rPr lang="en-US" sz="1800" b="1" dirty="0"/>
              <a:t>embeddings</a:t>
            </a:r>
            <a:r>
              <a:rPr lang="en-US" sz="1800" dirty="0"/>
              <a:t> or (</a:t>
            </a:r>
            <a:r>
              <a:rPr lang="en-US" sz="1800" b="1" dirty="0"/>
              <a:t>neural</a:t>
            </a:r>
            <a:r>
              <a:rPr lang="en-US" sz="1800" dirty="0"/>
              <a:t>) </a:t>
            </a:r>
            <a:r>
              <a:rPr lang="en-US" sz="1800" b="1" dirty="0"/>
              <a:t>word</a:t>
            </a:r>
            <a:r>
              <a:rPr lang="en-US" sz="1800" dirty="0"/>
              <a:t> </a:t>
            </a:r>
            <a:r>
              <a:rPr lang="en-US" sz="1800" b="1" dirty="0"/>
              <a:t>representations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They are a </a:t>
            </a:r>
            <a:r>
              <a:rPr lang="en-US" sz="1800" b="1" dirty="0"/>
              <a:t>distributed</a:t>
            </a:r>
            <a:r>
              <a:rPr lang="en-US" sz="1800" dirty="0"/>
              <a:t> representation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3F0C23-F5F9-6B47-AEBD-0B94C7AA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706" y="2925367"/>
            <a:ext cx="5722654" cy="20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EEE6-E139-4856-5910-0BE7C48E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word embeddings?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1BDE-C1FD-2058-C868-680B837CD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Again, Word embeddings are one of the most important concepts in modern NLP</a:t>
            </a:r>
          </a:p>
          <a:p>
            <a:pPr>
              <a:lnSpc>
                <a:spcPct val="150000"/>
              </a:lnSpc>
            </a:pPr>
            <a:r>
              <a:rPr lang="en-US" dirty="0"/>
              <a:t>Technically, an embedding is a continuous vector representation of something that is usually discrete</a:t>
            </a:r>
          </a:p>
          <a:p>
            <a:pPr>
              <a:lnSpc>
                <a:spcPct val="150000"/>
              </a:lnSpc>
            </a:pPr>
            <a:r>
              <a:rPr lang="en-US" dirty="0"/>
              <a:t>A word embedding is a continuous vector representation of a word</a:t>
            </a:r>
          </a:p>
          <a:p>
            <a:pPr>
              <a:lnSpc>
                <a:spcPct val="150000"/>
              </a:lnSpc>
            </a:pPr>
            <a:r>
              <a:rPr lang="en-US" dirty="0"/>
              <a:t>In simpler terms, word embeddings are a way to represent each word with a 300-element array filled with nonzero float numbers</a:t>
            </a:r>
          </a:p>
        </p:txBody>
      </p:sp>
    </p:spTree>
    <p:extLst>
      <p:ext uri="{BB962C8B-B14F-4D97-AF65-F5344CB8AC3E}">
        <p14:creationId xmlns:p14="http://schemas.microsoft.com/office/powerpoint/2010/main" val="163895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2026-5359-5507-8C27-A8B58E4B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Discreteness of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13C0-1027-B706-DF69-13655DE7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 the eyes of computers, “cat” is no closer to “dog” than it is to “pizza”</a:t>
            </a:r>
          </a:p>
          <a:p>
            <a:pPr>
              <a:lnSpc>
                <a:spcPct val="200000"/>
              </a:lnSpc>
            </a:pPr>
            <a:r>
              <a:rPr lang="en-US" dirty="0"/>
              <a:t>One way to deal with discrete words programmatically is to assign indices: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Index(“cat”) = 1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Index(“dog”) = 2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Index(“pizza”) = 3</a:t>
            </a:r>
          </a:p>
          <a:p>
            <a:pPr>
              <a:lnSpc>
                <a:spcPct val="200000"/>
              </a:lnSpc>
            </a:pPr>
            <a:r>
              <a:rPr lang="en-US" dirty="0"/>
              <a:t>But this method isn’t any better than dealing with raw words	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9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C7AA-01AB-576C-46FC-F2B7FD29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embeddings in a 1-D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A1E7-27BE-8015-8C60-5A9B0B4A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we can represent them on a numerical scale?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step forward. </a:t>
            </a:r>
          </a:p>
          <a:p>
            <a:r>
              <a:rPr lang="en-US" dirty="0"/>
              <a:t>What if you wanted to place it somewhere that is equally far from “cat” and “dog?”</a:t>
            </a:r>
          </a:p>
          <a:p>
            <a:endParaRPr lang="en-US" dirty="0"/>
          </a:p>
        </p:txBody>
      </p:sp>
      <p:pic>
        <p:nvPicPr>
          <p:cNvPr id="1026" name="Picture 2" descr="CH02_F04_Hagiwara">
            <a:extLst>
              <a:ext uri="{FF2B5EF4-FFF2-40B4-BE49-F238E27FC236}">
                <a16:creationId xmlns:a16="http://schemas.microsoft.com/office/drawing/2014/main" id="{A861CFEC-00D5-F8FB-2DF8-36327086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4" y="2632768"/>
            <a:ext cx="10699532" cy="223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34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{3E024CAA-3AF8-C245-BD79-02A496CC06D4}tf10001070</Template>
  <TotalTime>2427</TotalTime>
  <Words>1842</Words>
  <Application>Microsoft Macintosh PowerPoint</Application>
  <PresentationFormat>Widescreen</PresentationFormat>
  <Paragraphs>198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Cambria Math</vt:lpstr>
      <vt:lpstr>CMSY10</vt:lpstr>
      <vt:lpstr>Noto serif</vt:lpstr>
      <vt:lpstr>Rockwell</vt:lpstr>
      <vt:lpstr>Rockwell Condensed</vt:lpstr>
      <vt:lpstr>Rockwell Extra Bold</vt:lpstr>
      <vt:lpstr>Tahoma</vt:lpstr>
      <vt:lpstr>URWPalladioL</vt:lpstr>
      <vt:lpstr>Wingdings</vt:lpstr>
      <vt:lpstr>Wood Type</vt:lpstr>
      <vt:lpstr>BUS 243</vt:lpstr>
      <vt:lpstr>Word vectors </vt:lpstr>
      <vt:lpstr>Problem with words as discrete symbols</vt:lpstr>
      <vt:lpstr>Representing words by their context</vt:lpstr>
      <vt:lpstr>Context, context, context</vt:lpstr>
      <vt:lpstr>Word vectors</vt:lpstr>
      <vt:lpstr>What are word embeddings?</vt:lpstr>
      <vt:lpstr>Discreteness of language</vt:lpstr>
      <vt:lpstr>Word embeddings in a 1-D space</vt:lpstr>
      <vt:lpstr>Word embeddings in a 2-D space</vt:lpstr>
      <vt:lpstr>How about 3-D? </vt:lpstr>
      <vt:lpstr>How about one-hot vectors, then?</vt:lpstr>
      <vt:lpstr>PowerPoint Presentation</vt:lpstr>
      <vt:lpstr>Word2vec</vt:lpstr>
      <vt:lpstr>Remarkable accuracy</vt:lpstr>
      <vt:lpstr>Very high accuracy</vt:lpstr>
      <vt:lpstr>Common methods for getting short dense vectors</vt:lpstr>
      <vt:lpstr>Why Word2vec?</vt:lpstr>
      <vt:lpstr>Why Word2vec?</vt:lpstr>
      <vt:lpstr>Let’s see what we want, first</vt:lpstr>
      <vt:lpstr>PowerPoint Presentation</vt:lpstr>
      <vt:lpstr>PowerPoint Presentation</vt:lpstr>
      <vt:lpstr>PowerPoint Presentation</vt:lpstr>
      <vt:lpstr>PowerPoint Presentation</vt:lpstr>
      <vt:lpstr>Skip-Gram Training data</vt:lpstr>
      <vt:lpstr>PowerPoint Presentation</vt:lpstr>
      <vt:lpstr>PowerPoint Presentation</vt:lpstr>
      <vt:lpstr>Application: Gensim</vt:lpstr>
      <vt:lpstr>Discussions</vt:lpstr>
      <vt:lpstr>Word analogy, again?</vt:lpstr>
      <vt:lpstr>Vector-oriented reasoning</vt:lpstr>
      <vt:lpstr>Prosperities of Embeddings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243</dc:title>
  <dc:creator>Yeabin Moon</dc:creator>
  <cp:lastModifiedBy>Yeabin Moon</cp:lastModifiedBy>
  <cp:revision>92</cp:revision>
  <dcterms:created xsi:type="dcterms:W3CDTF">2023-05-26T09:04:50Z</dcterms:created>
  <dcterms:modified xsi:type="dcterms:W3CDTF">2023-06-16T12:19:04Z</dcterms:modified>
</cp:coreProperties>
</file>