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1" r:id="rId1"/>
  </p:sldMasterIdLst>
  <p:notesMasterIdLst>
    <p:notesMasterId r:id="rId13"/>
  </p:notesMasterIdLst>
  <p:sldIdLst>
    <p:sldId id="256" r:id="rId2"/>
    <p:sldId id="258" r:id="rId3"/>
    <p:sldId id="1782" r:id="rId4"/>
    <p:sldId id="1783" r:id="rId5"/>
    <p:sldId id="368" r:id="rId6"/>
    <p:sldId id="1864" r:id="rId7"/>
    <p:sldId id="1855" r:id="rId8"/>
    <p:sldId id="1856" r:id="rId9"/>
    <p:sldId id="1857" r:id="rId10"/>
    <p:sldId id="1865" r:id="rId11"/>
    <p:sldId id="3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092"/>
    <p:restoredTop sz="96327"/>
  </p:normalViewPr>
  <p:slideViewPr>
    <p:cSldViewPr snapToGrid="0">
      <p:cViewPr varScale="1">
        <p:scale>
          <a:sx n="96" d="100"/>
          <a:sy n="96" d="100"/>
        </p:scale>
        <p:origin x="20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35C86-593D-1749-A2DA-368BAAB8EE94}" type="datetimeFigureOut">
              <a:rPr lang="en-US" smtClean="0"/>
              <a:t>6/17/23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9C0536-8888-304A-B59F-028BD262F776}" type="slidenum">
              <a:rPr lang="en-US" smtClean="0"/>
              <a:t>‹#›</a:t>
            </a:fld>
            <a:endParaRPr lang="en-US"/>
          </a:p>
        </p:txBody>
      </p:sp>
    </p:spTree>
    <p:extLst>
      <p:ext uri="{BB962C8B-B14F-4D97-AF65-F5344CB8AC3E}">
        <p14:creationId xmlns:p14="http://schemas.microsoft.com/office/powerpoint/2010/main" val="401140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Neural networks are called neural because their origins lie in the </a:t>
            </a:r>
            <a:r>
              <a:rPr lang="en-US" sz="1200" b="0" kern="1200" dirty="0">
                <a:solidFill>
                  <a:schemeClr val="tx1"/>
                </a:solidFill>
                <a:effectLst/>
                <a:latin typeface="+mn-lt"/>
                <a:ea typeface="+mn-ea"/>
                <a:cs typeface="+mn-cs"/>
              </a:rPr>
              <a:t>McCulloch-Pitts neuron, which was  </a:t>
            </a:r>
            <a:r>
              <a:rPr lang="en-US" sz="1200" kern="1200" dirty="0">
                <a:solidFill>
                  <a:schemeClr val="tx1"/>
                </a:solidFill>
                <a:effectLst/>
                <a:latin typeface="+mn-lt"/>
                <a:ea typeface="+mn-ea"/>
                <a:cs typeface="+mn-cs"/>
              </a:rPr>
              <a:t>a 1943 simplified model of the human neuron as a kind of computing element that could be described in terms of propositional logic. But the modern use in language processing no longer draws on these early biological inspirations and the name neural is really just a kind of historical remnant.</a:t>
            </a:r>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4</a:t>
            </a:fld>
            <a:endParaRPr lang="en-US"/>
          </a:p>
        </p:txBody>
      </p:sp>
    </p:spTree>
    <p:extLst>
      <p:ext uri="{BB962C8B-B14F-4D97-AF65-F5344CB8AC3E}">
        <p14:creationId xmlns:p14="http://schemas.microsoft.com/office/powerpoint/2010/main" val="3418504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Instead, a modern neural network is a network of small computing units, each of which takes a vector of input values and produces a single output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Over the next few lectures we'll introduce these units and see how they connect together into </a:t>
            </a:r>
            <a:r>
              <a:rPr lang="en-US" sz="1200" b="0" kern="1200" dirty="0">
                <a:solidFill>
                  <a:schemeClr val="tx1"/>
                </a:solidFill>
                <a:effectLst/>
                <a:latin typeface="+mn-lt"/>
                <a:ea typeface="+mn-ea"/>
                <a:cs typeface="+mn-cs"/>
              </a:rPr>
              <a:t>feedforward networks, so called </a:t>
            </a:r>
            <a:r>
              <a:rPr lang="en-US" sz="1200" kern="1200" dirty="0">
                <a:solidFill>
                  <a:schemeClr val="tx1"/>
                </a:solidFill>
                <a:effectLst/>
                <a:latin typeface="+mn-lt"/>
                <a:ea typeface="+mn-ea"/>
                <a:cs typeface="+mn-cs"/>
              </a:rPr>
              <a:t>because the computation proceeds iteratively from one layer of units to the next. The use of modern neural nets is often called </a:t>
            </a:r>
            <a:r>
              <a:rPr lang="en-US" sz="1200" b="0" kern="1200" dirty="0">
                <a:solidFill>
                  <a:schemeClr val="tx1"/>
                </a:solidFill>
                <a:effectLst/>
                <a:latin typeface="+mn-lt"/>
                <a:ea typeface="+mn-ea"/>
                <a:cs typeface="+mn-cs"/>
              </a:rPr>
              <a:t>deep learning</a:t>
            </a:r>
            <a:r>
              <a:rPr lang="en-US" sz="1200" kern="1200" dirty="0">
                <a:solidFill>
                  <a:schemeClr val="tx1"/>
                </a:solidFill>
                <a:effectLst/>
                <a:latin typeface="+mn-lt"/>
                <a:ea typeface="+mn-ea"/>
                <a:cs typeface="+mn-cs"/>
              </a:rPr>
              <a:t>, because modern networks are often </a:t>
            </a:r>
            <a:r>
              <a:rPr lang="en-US" sz="1200" b="0" kern="1200" dirty="0">
                <a:solidFill>
                  <a:schemeClr val="tx1"/>
                </a:solidFill>
                <a:effectLst/>
                <a:latin typeface="+mn-lt"/>
                <a:ea typeface="+mn-ea"/>
                <a:cs typeface="+mn-cs"/>
              </a:rPr>
              <a:t>deep </a:t>
            </a:r>
            <a:r>
              <a:rPr lang="en-US" sz="1200" kern="1200" dirty="0">
                <a:solidFill>
                  <a:schemeClr val="tx1"/>
                </a:solidFill>
                <a:effectLst/>
                <a:latin typeface="+mn-lt"/>
                <a:ea typeface="+mn-ea"/>
                <a:cs typeface="+mn-cs"/>
              </a:rPr>
              <a:t>(have many layers).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building block of a neural network is a single computational unit. A unit takes a set of real valued numbers as input, performs some computation on them (combining with weights and biases and a non-linear transform), and produces an output. Let's see this in more detail.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5</a:t>
            </a:fld>
            <a:endParaRPr lang="en-US"/>
          </a:p>
        </p:txBody>
      </p:sp>
    </p:spTree>
    <p:extLst>
      <p:ext uri="{BB962C8B-B14F-4D97-AF65-F5344CB8AC3E}">
        <p14:creationId xmlns:p14="http://schemas.microsoft.com/office/powerpoint/2010/main" val="419458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We're already seen the sigmoid for logistic regression: 1 over 1 plus exp (-z).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sigmoid has a number of advantages; it maps the output into the range [0,1], which is useful in squashing outliers toward 0 or 1. And it’s differentiable, which as we saw is handy for learning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7</a:t>
            </a:fld>
            <a:endParaRPr lang="en-US"/>
          </a:p>
        </p:txBody>
      </p:sp>
    </p:spTree>
    <p:extLst>
      <p:ext uri="{BB962C8B-B14F-4D97-AF65-F5344CB8AC3E}">
        <p14:creationId xmlns:p14="http://schemas.microsoft.com/office/powerpoint/2010/main" val="1100903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function that a simple unit with a sigmoid activation function is computing from an input x, a weight vector w, and a bias term b</a:t>
            </a:r>
          </a:p>
        </p:txBody>
      </p:sp>
      <p:sp>
        <p:nvSpPr>
          <p:cNvPr id="4" name="Slide Number Placeholder 3"/>
          <p:cNvSpPr>
            <a:spLocks noGrp="1"/>
          </p:cNvSpPr>
          <p:nvPr>
            <p:ph type="sldNum" sz="quarter" idx="5"/>
          </p:nvPr>
        </p:nvSpPr>
        <p:spPr/>
        <p:txBody>
          <a:bodyPr/>
          <a:lstStyle/>
          <a:p>
            <a:fld id="{EE707532-839C-41A2-9E71-D5288AEAE66A}" type="slidenum">
              <a:rPr lang="en-US" smtClean="0"/>
              <a:pPr/>
              <a:t>8</a:t>
            </a:fld>
            <a:endParaRPr lang="en-US"/>
          </a:p>
        </p:txBody>
      </p:sp>
    </p:spTree>
    <p:extLst>
      <p:ext uri="{BB962C8B-B14F-4D97-AF65-F5344CB8AC3E}">
        <p14:creationId xmlns:p14="http://schemas.microsoft.com/office/powerpoint/2010/main" val="1052184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our picture of the unit again, showing the pieces</a:t>
            </a:r>
          </a:p>
        </p:txBody>
      </p:sp>
      <p:sp>
        <p:nvSpPr>
          <p:cNvPr id="4" name="Slide Number Placeholder 3"/>
          <p:cNvSpPr>
            <a:spLocks noGrp="1"/>
          </p:cNvSpPr>
          <p:nvPr>
            <p:ph type="sldNum" sz="quarter" idx="5"/>
          </p:nvPr>
        </p:nvSpPr>
        <p:spPr/>
        <p:txBody>
          <a:bodyPr/>
          <a:lstStyle/>
          <a:p>
            <a:fld id="{EE707532-839C-41A2-9E71-D5288AEAE66A}" type="slidenum">
              <a:rPr lang="en-US" smtClean="0"/>
              <a:pPr/>
              <a:t>9</a:t>
            </a:fld>
            <a:endParaRPr lang="en-US"/>
          </a:p>
        </p:txBody>
      </p:sp>
    </p:spTree>
    <p:extLst>
      <p:ext uri="{BB962C8B-B14F-4D97-AF65-F5344CB8AC3E}">
        <p14:creationId xmlns:p14="http://schemas.microsoft.com/office/powerpoint/2010/main" val="1068264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practice, the sigmoid is not commonly used as an activation function. A function that is very similar but almost always better is the </a:t>
            </a:r>
            <a:r>
              <a:rPr lang="en-US" sz="1200" b="0" kern="1200" dirty="0">
                <a:solidFill>
                  <a:schemeClr val="tx1"/>
                </a:solidFill>
                <a:effectLst/>
                <a:latin typeface="+mn-lt"/>
                <a:ea typeface="+mn-ea"/>
                <a:cs typeface="+mn-cs"/>
              </a:rPr>
              <a:t>tanh </a:t>
            </a:r>
            <a:r>
              <a:rPr lang="en-US" sz="1200" kern="1200" dirty="0">
                <a:solidFill>
                  <a:schemeClr val="tx1"/>
                </a:solidFill>
                <a:effectLst/>
                <a:latin typeface="+mn-lt"/>
                <a:ea typeface="+mn-ea"/>
                <a:cs typeface="+mn-cs"/>
              </a:rPr>
              <a:t>function; tanh is a variant of the sigmoid that ranges from -1 to +1: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tanh function has the nice properties of being smoothly differentiable and mapping outlier values toward the mean.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simplest activation function, and perhaps the most commonly used, is the rectified linear unit, also called the </a:t>
            </a:r>
            <a:r>
              <a:rPr lang="en-US" sz="1200" b="0" kern="1200" dirty="0" err="1">
                <a:solidFill>
                  <a:schemeClr val="tx1"/>
                </a:solidFill>
                <a:effectLst/>
                <a:latin typeface="+mn-lt"/>
                <a:ea typeface="+mn-ea"/>
                <a:cs typeface="+mn-cs"/>
              </a:rPr>
              <a:t>ReLU</a:t>
            </a:r>
            <a:r>
              <a:rPr lang="en-US" sz="1200" kern="1200" dirty="0">
                <a:solidFill>
                  <a:schemeClr val="tx1"/>
                </a:solidFill>
                <a:effectLst/>
                <a:latin typeface="+mn-lt"/>
                <a:ea typeface="+mn-ea"/>
                <a:cs typeface="+mn-cs"/>
              </a:rPr>
              <a:t>,. It’s just the same as </a:t>
            </a:r>
            <a:r>
              <a:rPr lang="en-US" sz="1200" i="1" kern="1200" dirty="0">
                <a:solidFill>
                  <a:schemeClr val="tx1"/>
                </a:solidFill>
                <a:effectLst/>
                <a:latin typeface="+mn-lt"/>
                <a:ea typeface="+mn-ea"/>
                <a:cs typeface="+mn-cs"/>
              </a:rPr>
              <a:t>z </a:t>
            </a:r>
            <a:endParaRPr lang="en-US" dirty="0"/>
          </a:p>
          <a:p>
            <a:r>
              <a:rPr lang="en-US" sz="1200" kern="1200" dirty="0">
                <a:solidFill>
                  <a:schemeClr val="tx1"/>
                </a:solidFill>
                <a:effectLst/>
                <a:latin typeface="+mn-lt"/>
                <a:ea typeface="+mn-ea"/>
                <a:cs typeface="+mn-cs"/>
              </a:rPr>
              <a:t>when </a:t>
            </a:r>
            <a:r>
              <a:rPr lang="en-US" sz="1200" i="1" kern="1200" dirty="0">
                <a:solidFill>
                  <a:schemeClr val="tx1"/>
                </a:solidFill>
                <a:effectLst/>
                <a:latin typeface="+mn-lt"/>
                <a:ea typeface="+mn-ea"/>
                <a:cs typeface="+mn-cs"/>
              </a:rPr>
              <a:t>z </a:t>
            </a:r>
            <a:r>
              <a:rPr lang="en-US" sz="1200" kern="1200" dirty="0">
                <a:solidFill>
                  <a:schemeClr val="tx1"/>
                </a:solidFill>
                <a:effectLst/>
                <a:latin typeface="+mn-lt"/>
                <a:ea typeface="+mn-ea"/>
                <a:cs typeface="+mn-cs"/>
              </a:rPr>
              <a:t>is positive, and 0 otherwise:</a:t>
            </a:r>
            <a:br>
              <a:rPr lang="en-US" sz="1200" kern="1200" dirty="0">
                <a:solidFill>
                  <a:schemeClr val="tx1"/>
                </a:solidFill>
                <a:effectLst/>
                <a:latin typeface="+mn-lt"/>
                <a:ea typeface="+mn-ea"/>
                <a:cs typeface="+mn-cs"/>
              </a:rPr>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Rectified Linear Unit function, has nice properties that result from it being very close to linear. In the sigmoid or tanh functions, very high values of </a:t>
            </a:r>
            <a:r>
              <a:rPr lang="en-US" sz="1200" i="1" kern="1200" dirty="0">
                <a:solidFill>
                  <a:schemeClr val="tx1"/>
                </a:solidFill>
                <a:effectLst/>
                <a:latin typeface="+mn-lt"/>
                <a:ea typeface="+mn-ea"/>
                <a:cs typeface="+mn-cs"/>
              </a:rPr>
              <a:t>z </a:t>
            </a:r>
            <a:r>
              <a:rPr lang="en-US" sz="1200" kern="1200" dirty="0">
                <a:solidFill>
                  <a:schemeClr val="tx1"/>
                </a:solidFill>
                <a:effectLst/>
                <a:latin typeface="+mn-lt"/>
                <a:ea typeface="+mn-ea"/>
                <a:cs typeface="+mn-cs"/>
              </a:rPr>
              <a:t>result in values of </a:t>
            </a:r>
            <a:r>
              <a:rPr lang="en-US" sz="1200" i="1" kern="1200" dirty="0">
                <a:solidFill>
                  <a:schemeClr val="tx1"/>
                </a:solidFill>
                <a:effectLst/>
                <a:latin typeface="+mn-lt"/>
                <a:ea typeface="+mn-ea"/>
                <a:cs typeface="+mn-cs"/>
              </a:rPr>
              <a:t>y </a:t>
            </a:r>
            <a:r>
              <a:rPr lang="en-US" sz="1200" kern="1200" dirty="0">
                <a:solidFill>
                  <a:schemeClr val="tx1"/>
                </a:solidFill>
                <a:effectLst/>
                <a:latin typeface="+mn-lt"/>
                <a:ea typeface="+mn-ea"/>
                <a:cs typeface="+mn-cs"/>
              </a:rPr>
              <a:t>that are </a:t>
            </a:r>
            <a:r>
              <a:rPr lang="en-US" sz="1200" b="1" kern="1200" dirty="0">
                <a:solidFill>
                  <a:schemeClr val="tx1"/>
                </a:solidFill>
                <a:effectLst/>
                <a:latin typeface="+mn-lt"/>
                <a:ea typeface="+mn-ea"/>
                <a:cs typeface="+mn-cs"/>
              </a:rPr>
              <a:t>saturated</a:t>
            </a:r>
            <a:r>
              <a:rPr lang="en-US" sz="1200" kern="1200" dirty="0">
                <a:solidFill>
                  <a:schemeClr val="tx1"/>
                </a:solidFill>
                <a:effectLst/>
                <a:latin typeface="+mn-lt"/>
                <a:ea typeface="+mn-ea"/>
                <a:cs typeface="+mn-cs"/>
              </a:rPr>
              <a:t>, i.e., extremely close to 1 and have derivatives very close to 0. Zero derivatives cause problems for learning: gradients that are almost 0 cause the error signal to get smaller and smaller until it is too small to be used for training, a problem called the </a:t>
            </a:r>
            <a:r>
              <a:rPr lang="en-US" sz="1200" b="1" kern="1200" dirty="0">
                <a:solidFill>
                  <a:schemeClr val="tx1"/>
                </a:solidFill>
                <a:effectLst/>
                <a:latin typeface="+mn-lt"/>
                <a:ea typeface="+mn-ea"/>
                <a:cs typeface="+mn-cs"/>
              </a:rPr>
              <a:t>vanishing gradient problem</a:t>
            </a:r>
            <a:r>
              <a:rPr lang="en-US" sz="1200" kern="1200" dirty="0">
                <a:solidFill>
                  <a:schemeClr val="tx1"/>
                </a:solidFill>
                <a:effectLst/>
                <a:latin typeface="+mn-lt"/>
                <a:ea typeface="+mn-ea"/>
                <a:cs typeface="+mn-cs"/>
              </a:rPr>
              <a:t>. Rectifiers don’t have this problem, since the derivative of </a:t>
            </a:r>
            <a:r>
              <a:rPr lang="en-US" sz="1200" kern="1200" dirty="0" err="1">
                <a:solidFill>
                  <a:schemeClr val="tx1"/>
                </a:solidFill>
                <a:effectLst/>
                <a:latin typeface="+mn-lt"/>
                <a:ea typeface="+mn-ea"/>
                <a:cs typeface="+mn-cs"/>
              </a:rPr>
              <a:t>ReLU</a:t>
            </a:r>
            <a:r>
              <a:rPr lang="en-US" sz="1200" kern="1200" dirty="0">
                <a:solidFill>
                  <a:schemeClr val="tx1"/>
                </a:solidFill>
                <a:effectLst/>
                <a:latin typeface="+mn-lt"/>
                <a:ea typeface="+mn-ea"/>
                <a:cs typeface="+mn-cs"/>
              </a:rPr>
              <a:t> for high values of </a:t>
            </a:r>
            <a:r>
              <a:rPr lang="en-US" sz="1200" i="1" kern="1200" dirty="0">
                <a:solidFill>
                  <a:schemeClr val="tx1"/>
                </a:solidFill>
                <a:effectLst/>
                <a:latin typeface="+mn-lt"/>
                <a:ea typeface="+mn-ea"/>
                <a:cs typeface="+mn-cs"/>
              </a:rPr>
              <a:t>z </a:t>
            </a:r>
            <a:r>
              <a:rPr lang="en-US" sz="1200" kern="1200" dirty="0">
                <a:solidFill>
                  <a:schemeClr val="tx1"/>
                </a:solidFill>
                <a:effectLst/>
                <a:latin typeface="+mn-lt"/>
                <a:ea typeface="+mn-ea"/>
                <a:cs typeface="+mn-cs"/>
              </a:rPr>
              <a:t>is 1 rather than very close to 0.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11</a:t>
            </a:fld>
            <a:endParaRPr lang="en-US"/>
          </a:p>
        </p:txBody>
      </p:sp>
    </p:spTree>
    <p:extLst>
      <p:ext uri="{BB962C8B-B14F-4D97-AF65-F5344CB8AC3E}">
        <p14:creationId xmlns:p14="http://schemas.microsoft.com/office/powerpoint/2010/main" val="381309044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6/17/23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0722274-0FAA-4649-AA4E-4210F4F32167}" type="slidenum">
              <a:rPr lang="en-US" smtClean="0"/>
              <a:t>‹#›</a:t>
            </a:fld>
            <a:endParaRPr lang="en-US"/>
          </a:p>
        </p:txBody>
      </p:sp>
    </p:spTree>
    <p:extLst>
      <p:ext uri="{BB962C8B-B14F-4D97-AF65-F5344CB8AC3E}">
        <p14:creationId xmlns:p14="http://schemas.microsoft.com/office/powerpoint/2010/main" val="65007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ADBD16-5BFB-4D9F-9646-C75D1B53BBB6}" type="datetimeFigureOut">
              <a:rPr lang="en-US" smtClean="0"/>
              <a:pPr/>
              <a:t>6/17/23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635452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6/17/23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031009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6/17/23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60187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CADBD16-5BFB-4D9F-9646-C75D1B53BBB6}" type="datetimeFigureOut">
              <a:rPr lang="en-US" smtClean="0"/>
              <a:t>6/17/23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0722274-0FAA-4649-AA4E-4210F4F32167}" type="slidenum">
              <a:rPr lang="en-US" smtClean="0"/>
              <a:t>‹#›</a:t>
            </a:fld>
            <a:endParaRPr lang="en-US"/>
          </a:p>
        </p:txBody>
      </p:sp>
    </p:spTree>
    <p:extLst>
      <p:ext uri="{BB962C8B-B14F-4D97-AF65-F5344CB8AC3E}">
        <p14:creationId xmlns:p14="http://schemas.microsoft.com/office/powerpoint/2010/main" val="425768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pPr/>
              <a:t>6/17/23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207068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pPr/>
              <a:t>6/17/23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722274-0FAA-4649-AA4E-4210F4F32167}"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56710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CADBD16-5BFB-4D9F-9646-C75D1B53BBB6}" type="datetimeFigureOut">
              <a:rPr lang="en-US" smtClean="0"/>
              <a:t>6/17/23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9379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6/17/23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50196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6/17/23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651520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6/17/23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965347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CADBD16-5BFB-4D9F-9646-C75D1B53BBB6}" type="datetimeFigureOut">
              <a:rPr lang="en-US" smtClean="0"/>
              <a:pPr/>
              <a:t>6/17/23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28805950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png"/><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05081-3F11-7FB9-20D6-B2B1C547BC7F}"/>
              </a:ext>
            </a:extLst>
          </p:cNvPr>
          <p:cNvSpPr>
            <a:spLocks noGrp="1"/>
          </p:cNvSpPr>
          <p:nvPr>
            <p:ph type="ctrTitle"/>
          </p:nvPr>
        </p:nvSpPr>
        <p:spPr>
          <a:xfrm>
            <a:off x="6556100" y="1360493"/>
            <a:ext cx="4972511" cy="3106732"/>
          </a:xfrm>
        </p:spPr>
        <p:txBody>
          <a:bodyPr anchor="b">
            <a:normAutofit/>
          </a:bodyPr>
          <a:lstStyle/>
          <a:p>
            <a:r>
              <a:rPr lang="en-US" sz="7200" dirty="0"/>
              <a:t>BUS 243</a:t>
            </a:r>
          </a:p>
        </p:txBody>
      </p:sp>
      <p:sp>
        <p:nvSpPr>
          <p:cNvPr id="3" name="Subtitle 2">
            <a:extLst>
              <a:ext uri="{FF2B5EF4-FFF2-40B4-BE49-F238E27FC236}">
                <a16:creationId xmlns:a16="http://schemas.microsoft.com/office/drawing/2014/main" id="{A53E69CA-7612-B84D-2041-FFFFC9D67010}"/>
              </a:ext>
            </a:extLst>
          </p:cNvPr>
          <p:cNvSpPr>
            <a:spLocks noGrp="1"/>
          </p:cNvSpPr>
          <p:nvPr>
            <p:ph type="subTitle" idx="1"/>
          </p:nvPr>
        </p:nvSpPr>
        <p:spPr>
          <a:xfrm>
            <a:off x="6556100" y="4687316"/>
            <a:ext cx="4972512" cy="1517088"/>
          </a:xfrm>
        </p:spPr>
        <p:txBody>
          <a:bodyPr>
            <a:normAutofit/>
          </a:bodyPr>
          <a:lstStyle/>
          <a:p>
            <a:r>
              <a:rPr lang="en-US" dirty="0"/>
              <a:t>Lecture 6: Introduction </a:t>
            </a:r>
            <a:r>
              <a:rPr lang="en-US"/>
              <a:t>to Neural Net</a:t>
            </a:r>
            <a:endParaRPr lang="en-US" dirty="0"/>
          </a:p>
        </p:txBody>
      </p:sp>
      <p:pic>
        <p:nvPicPr>
          <p:cNvPr id="13" name="Picture 3" descr="Holographic neon on a shiny background">
            <a:extLst>
              <a:ext uri="{FF2B5EF4-FFF2-40B4-BE49-F238E27FC236}">
                <a16:creationId xmlns:a16="http://schemas.microsoft.com/office/drawing/2014/main" id="{866D7458-8D20-ABBB-EEBA-B5E69BFCDB60}"/>
              </a:ext>
            </a:extLst>
          </p:cNvPr>
          <p:cNvPicPr>
            <a:picLocks noChangeAspect="1"/>
          </p:cNvPicPr>
          <p:nvPr/>
        </p:nvPicPr>
        <p:blipFill rotWithShape="1">
          <a:blip r:embed="rId2"/>
          <a:srcRect l="20335" r="20334" b="-1"/>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16" name="Freeform: Shape 19">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Tree>
    <p:extLst>
      <p:ext uri="{BB962C8B-B14F-4D97-AF65-F5344CB8AC3E}">
        <p14:creationId xmlns:p14="http://schemas.microsoft.com/office/powerpoint/2010/main" val="3034623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079F5-9495-4787-6CCE-A24B2725AED5}"/>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3B9F4D-E5ED-1FD1-5EAF-BBD19ACCEEEF}"/>
                  </a:ext>
                </a:extLst>
              </p:cNvPr>
              <p:cNvSpPr>
                <a:spLocks noGrp="1"/>
              </p:cNvSpPr>
              <p:nvPr>
                <p:ph idx="1"/>
              </p:nvPr>
            </p:nvSpPr>
            <p:spPr/>
            <p:txBody>
              <a:bodyPr>
                <a:normAutofit/>
              </a:bodyPr>
              <a:lstStyle/>
              <a:p>
                <a:r>
                  <a:rPr lang="en-US" sz="3200" dirty="0"/>
                  <a:t>Suppose a unit has:</a:t>
                </a:r>
              </a:p>
              <a:p>
                <a:pPr lvl="1"/>
                <a14:m>
                  <m:oMath xmlns:m="http://schemas.openxmlformats.org/officeDocument/2006/math">
                    <m:r>
                      <a:rPr lang="en-US" sz="2800" b="0" i="1" smtClean="0">
                        <a:latin typeface="Cambria Math" panose="02040503050406030204" pitchFamily="18" charset="0"/>
                      </a:rPr>
                      <m:t>𝑤</m:t>
                    </m:r>
                    <m:r>
                      <a:rPr lang="en-US" sz="2800" b="0" i="1" smtClean="0">
                        <a:latin typeface="Cambria Math" panose="02040503050406030204" pitchFamily="18" charset="0"/>
                      </a:rPr>
                      <m:t>=[0.2,0.3,0.9]</m:t>
                    </m:r>
                  </m:oMath>
                </a14:m>
                <a:endParaRPr lang="en-US" sz="2800" dirty="0"/>
              </a:p>
              <a:p>
                <a:pPr lvl="1"/>
                <a14:m>
                  <m:oMath xmlns:m="http://schemas.openxmlformats.org/officeDocument/2006/math">
                    <m:r>
                      <a:rPr lang="en-US" sz="2800" b="0" i="1" smtClean="0">
                        <a:latin typeface="Cambria Math" panose="02040503050406030204" pitchFamily="18" charset="0"/>
                      </a:rPr>
                      <m:t>𝑏</m:t>
                    </m:r>
                    <m:r>
                      <a:rPr lang="en-US" sz="2800" b="0" i="1" smtClean="0">
                        <a:latin typeface="Cambria Math" panose="02040503050406030204" pitchFamily="18" charset="0"/>
                      </a:rPr>
                      <m:t>=0.5</m:t>
                    </m:r>
                  </m:oMath>
                </a14:m>
                <a:endParaRPr lang="en-US" sz="2800" dirty="0"/>
              </a:p>
              <a:p>
                <a:r>
                  <a:rPr lang="en-US" sz="3200" dirty="0"/>
                  <a:t>What happens with input </a:t>
                </a:r>
                <a14:m>
                  <m:oMath xmlns:m="http://schemas.openxmlformats.org/officeDocument/2006/math">
                    <m:r>
                      <a:rPr lang="en-US" sz="3200" b="0" i="1" smtClean="0">
                        <a:latin typeface="Cambria Math" panose="02040503050406030204" pitchFamily="18" charset="0"/>
                      </a:rPr>
                      <m:t>𝑥</m:t>
                    </m:r>
                    <m:r>
                      <a:rPr lang="en-US" sz="3200" b="0" i="1" smtClean="0">
                        <a:latin typeface="Cambria Math" panose="02040503050406030204" pitchFamily="18" charset="0"/>
                      </a:rPr>
                      <m:t>:</m:t>
                    </m:r>
                  </m:oMath>
                </a14:m>
                <a:endParaRPr lang="en-US" sz="3200" dirty="0"/>
              </a:p>
              <a:p>
                <a:pPr lvl="1"/>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0.5,0.6,0.1</m:t>
                        </m:r>
                      </m:e>
                    </m:d>
                  </m:oMath>
                </a14:m>
                <a:endParaRPr lang="en-US" sz="2800" b="0" dirty="0"/>
              </a:p>
              <a:p>
                <a:pPr lvl="1"/>
                <a14:m>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𝜎</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𝑤</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𝑏</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−0.87</m:t>
                            </m:r>
                          </m:sup>
                        </m:sSup>
                      </m:den>
                    </m:f>
                    <m:r>
                      <a:rPr lang="en-US" sz="2800" b="0" i="1" smtClean="0">
                        <a:latin typeface="Cambria Math" panose="02040503050406030204" pitchFamily="18" charset="0"/>
                      </a:rPr>
                      <m:t>=0.70</m:t>
                    </m:r>
                  </m:oMath>
                </a14:m>
                <a:endParaRPr lang="en-US" sz="2800" dirty="0"/>
              </a:p>
            </p:txBody>
          </p:sp>
        </mc:Choice>
        <mc:Fallback>
          <p:sp>
            <p:nvSpPr>
              <p:cNvPr id="3" name="Content Placeholder 2">
                <a:extLst>
                  <a:ext uri="{FF2B5EF4-FFF2-40B4-BE49-F238E27FC236}">
                    <a16:creationId xmlns:a16="http://schemas.microsoft.com/office/drawing/2014/main" id="{603B9F4D-E5ED-1FD1-5EAF-BBD19ACCEEEF}"/>
                  </a:ext>
                </a:extLst>
              </p:cNvPr>
              <p:cNvSpPr>
                <a:spLocks noGrp="1" noRot="1" noChangeAspect="1" noMove="1" noResize="1" noEditPoints="1" noAdjustHandles="1" noChangeArrowheads="1" noChangeShapeType="1" noTextEdit="1"/>
              </p:cNvSpPr>
              <p:nvPr>
                <p:ph idx="1"/>
              </p:nvPr>
            </p:nvSpPr>
            <p:spPr>
              <a:blipFill>
                <a:blip r:embed="rId2"/>
                <a:stretch>
                  <a:fillRect l="-1009" t="-3438"/>
                </a:stretch>
              </a:blipFill>
            </p:spPr>
            <p:txBody>
              <a:bodyPr/>
              <a:lstStyle/>
              <a:p>
                <a:r>
                  <a:rPr lang="en-US">
                    <a:noFill/>
                  </a:rPr>
                  <a:t> </a:t>
                </a:r>
              </a:p>
            </p:txBody>
          </p:sp>
        </mc:Fallback>
      </mc:AlternateContent>
    </p:spTree>
    <p:extLst>
      <p:ext uri="{BB962C8B-B14F-4D97-AF65-F5344CB8AC3E}">
        <p14:creationId xmlns:p14="http://schemas.microsoft.com/office/powerpoint/2010/main" val="697746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59603"/>
            <a:ext cx="10637520" cy="907196"/>
          </a:xfrm>
        </p:spPr>
        <p:txBody>
          <a:bodyPr>
            <a:noAutofit/>
          </a:bodyPr>
          <a:lstStyle/>
          <a:p>
            <a:r>
              <a:rPr lang="en-US" sz="4400" b="0" dirty="0"/>
              <a:t>Non-Linear </a:t>
            </a:r>
            <a:r>
              <a:rPr lang="en-US" sz="4400" dirty="0"/>
              <a:t>Activation </a:t>
            </a:r>
            <a:r>
              <a:rPr lang="en-US" sz="4400" b="0" dirty="0"/>
              <a:t>Functions besides sigmoid</a:t>
            </a:r>
          </a:p>
        </p:txBody>
      </p:sp>
      <p:sp>
        <p:nvSpPr>
          <p:cNvPr id="6" name="Slide Number Placeholder 5"/>
          <p:cNvSpPr>
            <a:spLocks noGrp="1"/>
          </p:cNvSpPr>
          <p:nvPr>
            <p:ph type="sldNum" sz="quarter" idx="12"/>
          </p:nvPr>
        </p:nvSpPr>
        <p:spPr/>
        <p:txBody>
          <a:bodyPr/>
          <a:lstStyle/>
          <a:p>
            <a:pPr>
              <a:defRPr/>
            </a:pPr>
            <a:fld id="{713DD8BE-556E-3440-9013-11CC5588178D}" type="slidenum">
              <a:rPr lang="en-US" smtClean="0"/>
              <a:pPr>
                <a:defRPr/>
              </a:pPr>
              <a:t>11</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p:blipFill>
        <p:spPr>
          <a:xfrm>
            <a:off x="445287" y="1600202"/>
            <a:ext cx="5806837" cy="3871225"/>
          </a:xfrm>
          <a:prstGeom prst="rect">
            <a:avLst/>
          </a:prstGeom>
        </p:spPr>
      </p:pic>
      <p:sp>
        <p:nvSpPr>
          <p:cNvPr id="8" name="TextBox 7"/>
          <p:cNvSpPr txBox="1"/>
          <p:nvPr/>
        </p:nvSpPr>
        <p:spPr>
          <a:xfrm>
            <a:off x="2540002" y="5664200"/>
            <a:ext cx="1250663" cy="738664"/>
          </a:xfrm>
          <a:prstGeom prst="rect">
            <a:avLst/>
          </a:prstGeom>
          <a:noFill/>
        </p:spPr>
        <p:txBody>
          <a:bodyPr wrap="none" rtlCol="0">
            <a:spAutoFit/>
          </a:bodyPr>
          <a:lstStyle/>
          <a:p>
            <a:r>
              <a:rPr lang="en-US" sz="4200" dirty="0">
                <a:solidFill>
                  <a:srgbClr val="981535"/>
                </a:solidFill>
              </a:rPr>
              <a:t>tanh</a:t>
            </a:r>
          </a:p>
        </p:txBody>
      </p:sp>
      <p:sp>
        <p:nvSpPr>
          <p:cNvPr id="9" name="TextBox 8"/>
          <p:cNvSpPr txBox="1"/>
          <p:nvPr/>
        </p:nvSpPr>
        <p:spPr>
          <a:xfrm>
            <a:off x="6732688" y="5486402"/>
            <a:ext cx="5212131" cy="1384995"/>
          </a:xfrm>
          <a:prstGeom prst="rect">
            <a:avLst/>
          </a:prstGeom>
          <a:noFill/>
        </p:spPr>
        <p:txBody>
          <a:bodyPr wrap="none" rtlCol="0">
            <a:spAutoFit/>
          </a:bodyPr>
          <a:lstStyle/>
          <a:p>
            <a:pPr algn="ctr"/>
            <a:r>
              <a:rPr lang="en-US" sz="4200" dirty="0" err="1">
                <a:solidFill>
                  <a:srgbClr val="981535"/>
                </a:solidFill>
              </a:rPr>
              <a:t>ReLU</a:t>
            </a:r>
            <a:endParaRPr lang="en-US" sz="4200" dirty="0">
              <a:solidFill>
                <a:srgbClr val="981535"/>
              </a:solidFill>
            </a:endParaRPr>
          </a:p>
          <a:p>
            <a:pPr algn="ctr"/>
            <a:r>
              <a:rPr lang="en-US" sz="4200" dirty="0">
                <a:solidFill>
                  <a:srgbClr val="981535"/>
                </a:solidFill>
              </a:rPr>
              <a:t>Rectified Linear Unit</a:t>
            </a:r>
          </a:p>
        </p:txBody>
      </p:sp>
      <p:pic>
        <p:nvPicPr>
          <p:cNvPr id="4" name="Picture 3">
            <a:extLst>
              <a:ext uri="{FF2B5EF4-FFF2-40B4-BE49-F238E27FC236}">
                <a16:creationId xmlns:a16="http://schemas.microsoft.com/office/drawing/2014/main" id="{AF02B4F0-9270-E94B-BD68-E392428E79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2057400"/>
            <a:ext cx="2173112" cy="1066800"/>
          </a:xfrm>
          <a:prstGeom prst="rect">
            <a:avLst/>
          </a:prstGeom>
        </p:spPr>
      </p:pic>
      <p:pic>
        <p:nvPicPr>
          <p:cNvPr id="10" name="Picture 9">
            <a:extLst>
              <a:ext uri="{FF2B5EF4-FFF2-40B4-BE49-F238E27FC236}">
                <a16:creationId xmlns:a16="http://schemas.microsoft.com/office/drawing/2014/main" id="{AD74CA4B-4FB9-6541-86FD-C3420F84E1C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24600" y="1564835"/>
            <a:ext cx="5943600" cy="3962400"/>
          </a:xfrm>
          <a:prstGeom prst="rect">
            <a:avLst/>
          </a:prstGeom>
        </p:spPr>
      </p:pic>
      <p:pic>
        <p:nvPicPr>
          <p:cNvPr id="12" name="Picture 11">
            <a:extLst>
              <a:ext uri="{FF2B5EF4-FFF2-40B4-BE49-F238E27FC236}">
                <a16:creationId xmlns:a16="http://schemas.microsoft.com/office/drawing/2014/main" id="{3C10449D-77B6-844D-B909-AD3E27CA457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196419" y="2183265"/>
            <a:ext cx="2633383" cy="646795"/>
          </a:xfrm>
          <a:prstGeom prst="rect">
            <a:avLst/>
          </a:prstGeom>
        </p:spPr>
      </p:pic>
      <p:sp>
        <p:nvSpPr>
          <p:cNvPr id="3" name="TextBox 2">
            <a:extLst>
              <a:ext uri="{FF2B5EF4-FFF2-40B4-BE49-F238E27FC236}">
                <a16:creationId xmlns:a16="http://schemas.microsoft.com/office/drawing/2014/main" id="{65B0665F-21A0-3248-8FA5-2C1BFE604327}"/>
              </a:ext>
            </a:extLst>
          </p:cNvPr>
          <p:cNvSpPr txBox="1"/>
          <p:nvPr/>
        </p:nvSpPr>
        <p:spPr>
          <a:xfrm>
            <a:off x="8071962" y="1303226"/>
            <a:ext cx="3044423" cy="584775"/>
          </a:xfrm>
          <a:prstGeom prst="rect">
            <a:avLst/>
          </a:prstGeom>
          <a:noFill/>
        </p:spPr>
        <p:txBody>
          <a:bodyPr wrap="none" rtlCol="0">
            <a:spAutoFit/>
          </a:bodyPr>
          <a:lstStyle/>
          <a:p>
            <a:r>
              <a:rPr lang="en-US" sz="3200" dirty="0"/>
              <a:t>Most Common:</a:t>
            </a:r>
          </a:p>
        </p:txBody>
      </p:sp>
    </p:spTree>
    <p:extLst>
      <p:ext uri="{BB962C8B-B14F-4D97-AF65-F5344CB8AC3E}">
        <p14:creationId xmlns:p14="http://schemas.microsoft.com/office/powerpoint/2010/main" val="66964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4DE7-EBA3-8B0B-946B-0E54D840E52A}"/>
              </a:ext>
            </a:extLst>
          </p:cNvPr>
          <p:cNvSpPr>
            <a:spLocks noGrp="1"/>
          </p:cNvSpPr>
          <p:nvPr>
            <p:ph type="title"/>
          </p:nvPr>
        </p:nvSpPr>
        <p:spPr/>
        <p:txBody>
          <a:bodyPr>
            <a:normAutofit/>
          </a:bodyPr>
          <a:lstStyle/>
          <a:p>
            <a:r>
              <a:rPr lang="en-US" sz="4000" b="1" dirty="0"/>
              <a:t>Neural Net Frenzy</a:t>
            </a:r>
          </a:p>
        </p:txBody>
      </p:sp>
      <p:sp>
        <p:nvSpPr>
          <p:cNvPr id="3" name="Content Placeholder 2">
            <a:extLst>
              <a:ext uri="{FF2B5EF4-FFF2-40B4-BE49-F238E27FC236}">
                <a16:creationId xmlns:a16="http://schemas.microsoft.com/office/drawing/2014/main" id="{8A1953CF-6845-14BA-8E32-2F231DF4E38C}"/>
              </a:ext>
            </a:extLst>
          </p:cNvPr>
          <p:cNvSpPr>
            <a:spLocks noGrp="1"/>
          </p:cNvSpPr>
          <p:nvPr>
            <p:ph idx="1"/>
          </p:nvPr>
        </p:nvSpPr>
        <p:spPr/>
        <p:txBody>
          <a:bodyPr>
            <a:normAutofit/>
          </a:bodyPr>
          <a:lstStyle/>
          <a:p>
            <a:pPr>
              <a:lnSpc>
                <a:spcPct val="150000"/>
              </a:lnSpc>
            </a:pPr>
            <a:r>
              <a:rPr lang="en-US" sz="2400" dirty="0"/>
              <a:t>You may hear “AI, Deep learning, Neural net” almost everywhere</a:t>
            </a:r>
          </a:p>
          <a:p>
            <a:pPr>
              <a:lnSpc>
                <a:spcPct val="150000"/>
              </a:lnSpc>
            </a:pPr>
            <a:r>
              <a:rPr lang="en-US" sz="2400" dirty="0"/>
              <a:t>Why?</a:t>
            </a:r>
          </a:p>
          <a:p>
            <a:pPr lvl="1">
              <a:lnSpc>
                <a:spcPct val="150000"/>
              </a:lnSpc>
            </a:pPr>
            <a:r>
              <a:rPr lang="en-US" sz="2000" dirty="0"/>
              <a:t>Is it better than any type of traditional approach?</a:t>
            </a:r>
          </a:p>
          <a:p>
            <a:pPr>
              <a:lnSpc>
                <a:spcPct val="150000"/>
              </a:lnSpc>
            </a:pPr>
            <a:r>
              <a:rPr lang="en-US" sz="2400" dirty="0"/>
              <a:t>Neural Net is a model or a classifier</a:t>
            </a:r>
          </a:p>
          <a:p>
            <a:pPr lvl="1">
              <a:lnSpc>
                <a:spcPct val="150000"/>
              </a:lnSpc>
            </a:pPr>
            <a:r>
              <a:rPr lang="en-US" sz="2000" dirty="0"/>
              <a:t>Input, output, and parameters</a:t>
            </a:r>
          </a:p>
        </p:txBody>
      </p:sp>
    </p:spTree>
    <p:extLst>
      <p:ext uri="{BB962C8B-B14F-4D97-AF65-F5344CB8AC3E}">
        <p14:creationId xmlns:p14="http://schemas.microsoft.com/office/powerpoint/2010/main" val="2219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E269-7BE9-3A55-A5C7-A6D3E78C6D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5513B0-F87D-7D7D-B6F9-99E06E3311C0}"/>
              </a:ext>
            </a:extLst>
          </p:cNvPr>
          <p:cNvSpPr>
            <a:spLocks noGrp="1"/>
          </p:cNvSpPr>
          <p:nvPr>
            <p:ph idx="1"/>
          </p:nvPr>
        </p:nvSpPr>
        <p:spPr/>
        <p:txBody>
          <a:bodyPr>
            <a:normAutofit/>
          </a:bodyPr>
          <a:lstStyle/>
          <a:p>
            <a:pPr marL="0" indent="0" algn="ctr">
              <a:buNone/>
            </a:pPr>
            <a:r>
              <a:rPr lang="en-US" sz="6000" dirty="0"/>
              <a:t>What is a better model?</a:t>
            </a:r>
          </a:p>
        </p:txBody>
      </p:sp>
    </p:spTree>
    <p:extLst>
      <p:ext uri="{BB962C8B-B14F-4D97-AF65-F5344CB8AC3E}">
        <p14:creationId xmlns:p14="http://schemas.microsoft.com/office/powerpoint/2010/main" val="302151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13DD8BE-556E-3440-9013-11CC5588178D}" type="slidenum">
              <a:rPr lang="en-US" smtClean="0"/>
              <a:pPr>
                <a:defRPr/>
              </a:pPr>
              <a:t>4</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p:blipFill>
        <p:spPr>
          <a:xfrm>
            <a:off x="2521595" y="1498603"/>
            <a:ext cx="7047215" cy="4544044"/>
          </a:xfrm>
          <a:prstGeom prst="rect">
            <a:avLst/>
          </a:prstGeom>
        </p:spPr>
      </p:pic>
      <p:sp>
        <p:nvSpPr>
          <p:cNvPr id="3" name="Rectangle 2">
            <a:extLst>
              <a:ext uri="{FF2B5EF4-FFF2-40B4-BE49-F238E27FC236}">
                <a16:creationId xmlns:a16="http://schemas.microsoft.com/office/drawing/2014/main" id="{B173117D-0F39-D74C-9F6E-87FC1AAB4A5F}"/>
              </a:ext>
            </a:extLst>
          </p:cNvPr>
          <p:cNvSpPr/>
          <p:nvPr/>
        </p:nvSpPr>
        <p:spPr>
          <a:xfrm>
            <a:off x="6078331" y="6182913"/>
            <a:ext cx="6096000" cy="508088"/>
          </a:xfrm>
          <a:prstGeom prst="rect">
            <a:avLst/>
          </a:prstGeom>
        </p:spPr>
        <p:txBody>
          <a:bodyPr>
            <a:spAutoFit/>
          </a:bodyPr>
          <a:lstStyle/>
          <a:p>
            <a:r>
              <a:rPr lang="en-US" sz="1351" dirty="0"/>
              <a:t>By </a:t>
            </a:r>
            <a:r>
              <a:rPr lang="en-US" sz="1351" dirty="0" err="1"/>
              <a:t>BruceBlaus</a:t>
            </a:r>
            <a:r>
              <a:rPr lang="en-US" sz="1351" dirty="0"/>
              <a:t> - Own work, CC BY 3.0, https://</a:t>
            </a:r>
            <a:r>
              <a:rPr lang="en-US" sz="1351" dirty="0" err="1"/>
              <a:t>commons.wikimedia.org</a:t>
            </a:r>
            <a:r>
              <a:rPr lang="en-US" sz="1351" dirty="0"/>
              <a:t>/w/</a:t>
            </a:r>
            <a:r>
              <a:rPr lang="en-US" sz="1351" dirty="0" err="1"/>
              <a:t>index.php?curid</a:t>
            </a:r>
            <a:r>
              <a:rPr lang="en-US" sz="1351" dirty="0"/>
              <a:t>=28761830</a:t>
            </a:r>
          </a:p>
        </p:txBody>
      </p:sp>
      <p:sp>
        <p:nvSpPr>
          <p:cNvPr id="5" name="Title 4">
            <a:extLst>
              <a:ext uri="{FF2B5EF4-FFF2-40B4-BE49-F238E27FC236}">
                <a16:creationId xmlns:a16="http://schemas.microsoft.com/office/drawing/2014/main" id="{5B955806-2984-72E8-7E4A-670945DD343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55884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000" dirty="0"/>
          </a:p>
        </p:txBody>
      </p:sp>
      <p:sp>
        <p:nvSpPr>
          <p:cNvPr id="6" name="Slide Number Placeholder 5"/>
          <p:cNvSpPr>
            <a:spLocks noGrp="1"/>
          </p:cNvSpPr>
          <p:nvPr>
            <p:ph type="sldNum" sz="quarter" idx="12"/>
          </p:nvPr>
        </p:nvSpPr>
        <p:spPr/>
        <p:txBody>
          <a:bodyPr/>
          <a:lstStyle/>
          <a:p>
            <a:pPr>
              <a:defRPr/>
            </a:pPr>
            <a:fld id="{713DD8BE-556E-3440-9013-11CC5588178D}" type="slidenum">
              <a:rPr lang="en-US" smtClean="0"/>
              <a:pPr>
                <a:defRPr/>
              </a:pPr>
              <a:t>5</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p:blipFill>
        <p:spPr>
          <a:xfrm>
            <a:off x="6143045" y="1344817"/>
            <a:ext cx="4790299" cy="4899169"/>
          </a:xfrm>
          <a:prstGeom prst="rect">
            <a:avLst/>
          </a:prstGeom>
        </p:spPr>
      </p:pic>
      <p:cxnSp>
        <p:nvCxnSpPr>
          <p:cNvPr id="19" name="Straight Arrow Connector 18"/>
          <p:cNvCxnSpPr>
            <a:stCxn id="14" idx="3"/>
          </p:cNvCxnSpPr>
          <p:nvPr/>
        </p:nvCxnSpPr>
        <p:spPr bwMode="auto">
          <a:xfrm>
            <a:off x="1903196" y="3456205"/>
            <a:ext cx="332005" cy="2817595"/>
          </a:xfrm>
          <a:prstGeom prst="straightConnector1">
            <a:avLst/>
          </a:prstGeom>
          <a:noFill/>
          <a:ln w="9525" cap="flat" cmpd="sng" algn="ctr">
            <a:noFill/>
            <a:prstDash val="solid"/>
            <a:round/>
            <a:headEnd type="none" w="med" len="med"/>
            <a:tailEnd type="arrow"/>
          </a:ln>
          <a:effectLst/>
        </p:spPr>
      </p:cxnSp>
      <p:sp>
        <p:nvSpPr>
          <p:cNvPr id="51" name="TextBox 50"/>
          <p:cNvSpPr txBox="1"/>
          <p:nvPr/>
        </p:nvSpPr>
        <p:spPr>
          <a:xfrm>
            <a:off x="3759202" y="4895815"/>
            <a:ext cx="1972271" cy="666786"/>
          </a:xfrm>
          <a:prstGeom prst="rect">
            <a:avLst/>
          </a:prstGeom>
          <a:noFill/>
        </p:spPr>
        <p:txBody>
          <a:bodyPr wrap="none" rtlCol="0">
            <a:spAutoFit/>
          </a:bodyPr>
          <a:lstStyle/>
          <a:p>
            <a:r>
              <a:rPr lang="en-US" sz="3733" dirty="0">
                <a:solidFill>
                  <a:srgbClr val="981535"/>
                </a:solidFill>
              </a:rPr>
              <a:t>Weights</a:t>
            </a:r>
          </a:p>
        </p:txBody>
      </p:sp>
      <p:sp>
        <p:nvSpPr>
          <p:cNvPr id="52" name="TextBox 51"/>
          <p:cNvSpPr txBox="1"/>
          <p:nvPr/>
        </p:nvSpPr>
        <p:spPr>
          <a:xfrm>
            <a:off x="3251200" y="5562600"/>
            <a:ext cx="2546146" cy="666786"/>
          </a:xfrm>
          <a:prstGeom prst="rect">
            <a:avLst/>
          </a:prstGeom>
          <a:noFill/>
        </p:spPr>
        <p:txBody>
          <a:bodyPr wrap="none" rtlCol="0">
            <a:spAutoFit/>
          </a:bodyPr>
          <a:lstStyle/>
          <a:p>
            <a:r>
              <a:rPr lang="en-US" sz="3733" dirty="0">
                <a:solidFill>
                  <a:srgbClr val="981535"/>
                </a:solidFill>
              </a:rPr>
              <a:t>Input layer</a:t>
            </a:r>
          </a:p>
        </p:txBody>
      </p:sp>
      <p:sp>
        <p:nvSpPr>
          <p:cNvPr id="53" name="TextBox 52"/>
          <p:cNvSpPr txBox="1"/>
          <p:nvPr/>
        </p:nvSpPr>
        <p:spPr>
          <a:xfrm>
            <a:off x="3352800" y="3905215"/>
            <a:ext cx="3349250" cy="666786"/>
          </a:xfrm>
          <a:prstGeom prst="rect">
            <a:avLst/>
          </a:prstGeom>
          <a:noFill/>
        </p:spPr>
        <p:txBody>
          <a:bodyPr wrap="none" rtlCol="0">
            <a:spAutoFit/>
          </a:bodyPr>
          <a:lstStyle/>
          <a:p>
            <a:r>
              <a:rPr lang="en-US" sz="3733" dirty="0">
                <a:solidFill>
                  <a:srgbClr val="981535"/>
                </a:solidFill>
              </a:rPr>
              <a:t>Weighted sum</a:t>
            </a:r>
          </a:p>
        </p:txBody>
      </p:sp>
      <p:sp>
        <p:nvSpPr>
          <p:cNvPr id="54" name="TextBox 53"/>
          <p:cNvSpPr txBox="1"/>
          <p:nvPr/>
        </p:nvSpPr>
        <p:spPr>
          <a:xfrm>
            <a:off x="2235203" y="2616200"/>
            <a:ext cx="4768485" cy="666786"/>
          </a:xfrm>
          <a:prstGeom prst="rect">
            <a:avLst/>
          </a:prstGeom>
          <a:noFill/>
        </p:spPr>
        <p:txBody>
          <a:bodyPr wrap="none" rtlCol="0">
            <a:spAutoFit/>
          </a:bodyPr>
          <a:lstStyle/>
          <a:p>
            <a:r>
              <a:rPr lang="en-US" sz="3733" dirty="0">
                <a:solidFill>
                  <a:srgbClr val="981535"/>
                </a:solidFill>
              </a:rPr>
              <a:t>Non-linear transform</a:t>
            </a:r>
          </a:p>
        </p:txBody>
      </p:sp>
      <p:sp>
        <p:nvSpPr>
          <p:cNvPr id="55" name="TextBox 54"/>
          <p:cNvSpPr txBox="1"/>
          <p:nvPr/>
        </p:nvSpPr>
        <p:spPr>
          <a:xfrm>
            <a:off x="2438400" y="1295400"/>
            <a:ext cx="3005118" cy="666786"/>
          </a:xfrm>
          <a:prstGeom prst="rect">
            <a:avLst/>
          </a:prstGeom>
          <a:noFill/>
        </p:spPr>
        <p:txBody>
          <a:bodyPr wrap="none" rtlCol="0">
            <a:spAutoFit/>
          </a:bodyPr>
          <a:lstStyle/>
          <a:p>
            <a:r>
              <a:rPr lang="en-US" sz="3733" dirty="0">
                <a:solidFill>
                  <a:srgbClr val="981535"/>
                </a:solidFill>
              </a:rPr>
              <a:t>Output value</a:t>
            </a:r>
          </a:p>
        </p:txBody>
      </p:sp>
      <p:sp>
        <p:nvSpPr>
          <p:cNvPr id="11" name="TextBox 10">
            <a:extLst>
              <a:ext uri="{FF2B5EF4-FFF2-40B4-BE49-F238E27FC236}">
                <a16:creationId xmlns:a16="http://schemas.microsoft.com/office/drawing/2014/main" id="{C14E1AD8-9DFD-5648-BE34-5EED9295BE8D}"/>
              </a:ext>
            </a:extLst>
          </p:cNvPr>
          <p:cNvSpPr txBox="1"/>
          <p:nvPr/>
        </p:nvSpPr>
        <p:spPr>
          <a:xfrm>
            <a:off x="9677403" y="4724400"/>
            <a:ext cx="1107996" cy="666786"/>
          </a:xfrm>
          <a:prstGeom prst="rect">
            <a:avLst/>
          </a:prstGeom>
          <a:noFill/>
        </p:spPr>
        <p:txBody>
          <a:bodyPr wrap="none" rtlCol="0">
            <a:spAutoFit/>
          </a:bodyPr>
          <a:lstStyle/>
          <a:p>
            <a:r>
              <a:rPr lang="en-US" sz="3733" dirty="0">
                <a:solidFill>
                  <a:srgbClr val="981535"/>
                </a:solidFill>
              </a:rPr>
              <a:t>bias</a:t>
            </a:r>
          </a:p>
        </p:txBody>
      </p:sp>
    </p:spTree>
    <p:extLst>
      <p:ext uri="{BB962C8B-B14F-4D97-AF65-F5344CB8AC3E}">
        <p14:creationId xmlns:p14="http://schemas.microsoft.com/office/powerpoint/2010/main" val="416150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73DE-3D5A-BB44-864E-1335E743A662}"/>
              </a:ext>
            </a:extLst>
          </p:cNvPr>
          <p:cNvSpPr>
            <a:spLocks noGrp="1"/>
          </p:cNvSpPr>
          <p:nvPr>
            <p:ph type="title"/>
          </p:nvPr>
        </p:nvSpPr>
        <p:spPr/>
        <p:txBody>
          <a:bodyPr/>
          <a:lstStyle/>
          <a:p>
            <a:r>
              <a:rPr lang="en-US" dirty="0"/>
              <a:t>A neural unit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51D3E8-B68A-F901-C4A7-51AF427AD922}"/>
                  </a:ext>
                </a:extLst>
              </p:cNvPr>
              <p:cNvSpPr>
                <a:spLocks noGrp="1"/>
              </p:cNvSpPr>
              <p:nvPr>
                <p:ph idx="1"/>
              </p:nvPr>
            </p:nvSpPr>
            <p:spPr/>
            <p:txBody>
              <a:bodyPr>
                <a:normAutofit/>
              </a:bodyPr>
              <a:lstStyle/>
              <a:p>
                <a:r>
                  <a:rPr lang="en-US" sz="3200" dirty="0"/>
                  <a:t>Take weighted sum of inputs, plus a bias</a:t>
                </a:r>
              </a:p>
              <a:p>
                <a:pPr lvl="1"/>
                <a14:m>
                  <m:oMath xmlns:m="http://schemas.openxmlformats.org/officeDocument/2006/math">
                    <m:r>
                      <a:rPr lang="en-US" sz="2800" b="0" i="1" smtClean="0">
                        <a:latin typeface="Cambria Math" panose="02040503050406030204" pitchFamily="18" charset="0"/>
                      </a:rPr>
                      <m:t>𝑧</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𝑖</m:t>
                        </m: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nary>
                  </m:oMath>
                </a14:m>
                <a:endParaRPr lang="en-US" sz="2800" dirty="0"/>
              </a:p>
              <a:p>
                <a:pPr lvl="1"/>
                <a14:m>
                  <m:oMath xmlns:m="http://schemas.openxmlformats.org/officeDocument/2006/math">
                    <m:r>
                      <a:rPr lang="en-US" sz="2800" b="0" i="1" smtClean="0">
                        <a:latin typeface="Cambria Math" panose="02040503050406030204" pitchFamily="18" charset="0"/>
                      </a:rPr>
                      <m:t>𝑧</m:t>
                    </m:r>
                    <m:r>
                      <a:rPr lang="en-US" sz="2800" b="0" i="1" smtClean="0">
                        <a:latin typeface="Cambria Math" panose="02040503050406030204" pitchFamily="18" charset="0"/>
                      </a:rPr>
                      <m:t>=</m:t>
                    </m:r>
                    <m:r>
                      <a:rPr lang="en-US" sz="2800" b="0" i="1" smtClean="0">
                        <a:latin typeface="Cambria Math" panose="02040503050406030204" pitchFamily="18" charset="0"/>
                      </a:rPr>
                      <m:t>𝑤</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endParaRPr lang="en-US" sz="2800" dirty="0"/>
              </a:p>
              <a:p>
                <a:r>
                  <a:rPr lang="en-US" sz="3200" dirty="0"/>
                  <a:t>Instead of just using </a:t>
                </a:r>
                <a:r>
                  <a:rPr lang="en-US" sz="3200" i="1" dirty="0"/>
                  <a:t>z</a:t>
                </a:r>
                <a:r>
                  <a:rPr lang="en-US" sz="3200" dirty="0"/>
                  <a:t>, we'll apply a nonlinear activation function </a:t>
                </a:r>
                <a:r>
                  <a:rPr lang="en-US" sz="3200" i="1" dirty="0"/>
                  <a:t>f</a:t>
                </a:r>
                <a:r>
                  <a:rPr lang="en-US" sz="3200" dirty="0"/>
                  <a:t>:</a:t>
                </a:r>
              </a:p>
              <a:p>
                <a:pPr lvl="1"/>
                <a14:m>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𝑧</m:t>
                    </m:r>
                    <m:r>
                      <a:rPr lang="en-US" sz="2800" b="0" i="1" smtClean="0">
                        <a:latin typeface="Cambria Math" panose="02040503050406030204" pitchFamily="18" charset="0"/>
                      </a:rPr>
                      <m:t>)</m:t>
                    </m:r>
                  </m:oMath>
                </a14:m>
                <a:endParaRPr lang="en-US" sz="2800" dirty="0"/>
              </a:p>
            </p:txBody>
          </p:sp>
        </mc:Choice>
        <mc:Fallback>
          <p:sp>
            <p:nvSpPr>
              <p:cNvPr id="3" name="Content Placeholder 2">
                <a:extLst>
                  <a:ext uri="{FF2B5EF4-FFF2-40B4-BE49-F238E27FC236}">
                    <a16:creationId xmlns:a16="http://schemas.microsoft.com/office/drawing/2014/main" id="{FB51D3E8-B68A-F901-C4A7-51AF427AD922}"/>
                  </a:ext>
                </a:extLst>
              </p:cNvPr>
              <p:cNvSpPr>
                <a:spLocks noGrp="1" noRot="1" noChangeAspect="1" noMove="1" noResize="1" noEditPoints="1" noAdjustHandles="1" noChangeArrowheads="1" noChangeShapeType="1" noTextEdit="1"/>
              </p:cNvSpPr>
              <p:nvPr>
                <p:ph idx="1"/>
              </p:nvPr>
            </p:nvSpPr>
            <p:spPr>
              <a:blipFill>
                <a:blip r:embed="rId2"/>
                <a:stretch>
                  <a:fillRect l="-1009" t="-5625"/>
                </a:stretch>
              </a:blipFill>
            </p:spPr>
            <p:txBody>
              <a:bodyPr/>
              <a:lstStyle/>
              <a:p>
                <a:r>
                  <a:rPr lang="en-US">
                    <a:noFill/>
                  </a:rPr>
                  <a:t> </a:t>
                </a:r>
              </a:p>
            </p:txBody>
          </p:sp>
        </mc:Fallback>
      </mc:AlternateContent>
    </p:spTree>
    <p:extLst>
      <p:ext uri="{BB962C8B-B14F-4D97-AF65-F5344CB8AC3E}">
        <p14:creationId xmlns:p14="http://schemas.microsoft.com/office/powerpoint/2010/main" val="125733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Non-Linear Activation Functions</a:t>
            </a:r>
          </a:p>
        </p:txBody>
      </p:sp>
      <p:sp>
        <p:nvSpPr>
          <p:cNvPr id="6" name="Slide Number Placeholder 5"/>
          <p:cNvSpPr>
            <a:spLocks noGrp="1"/>
          </p:cNvSpPr>
          <p:nvPr>
            <p:ph type="sldNum" sz="quarter" idx="12"/>
          </p:nvPr>
        </p:nvSpPr>
        <p:spPr/>
        <p:txBody>
          <a:bodyPr/>
          <a:lstStyle/>
          <a:p>
            <a:pPr>
              <a:defRPr/>
            </a:pPr>
            <a:fld id="{713DD8BE-556E-3440-9013-11CC5588178D}" type="slidenum">
              <a:rPr lang="en-US" smtClean="0"/>
              <a:pPr>
                <a:defRPr/>
              </a:pPr>
              <a:t>7</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p:blipFill>
        <p:spPr>
          <a:xfrm>
            <a:off x="3588405" y="2133602"/>
            <a:ext cx="8070195" cy="3633239"/>
          </a:xfrm>
          <a:prstGeom prst="rect">
            <a:avLst/>
          </a:prstGeom>
        </p:spPr>
      </p:pic>
      <p:sp>
        <p:nvSpPr>
          <p:cNvPr id="8" name="TextBox 7"/>
          <p:cNvSpPr txBox="1"/>
          <p:nvPr/>
        </p:nvSpPr>
        <p:spPr>
          <a:xfrm>
            <a:off x="814159" y="3045081"/>
            <a:ext cx="2265364" cy="748988"/>
          </a:xfrm>
          <a:prstGeom prst="rect">
            <a:avLst/>
          </a:prstGeom>
          <a:noFill/>
        </p:spPr>
        <p:txBody>
          <a:bodyPr wrap="none" rtlCol="0">
            <a:spAutoFit/>
          </a:bodyPr>
          <a:lstStyle/>
          <a:p>
            <a:r>
              <a:rPr lang="en-US" sz="4267" dirty="0">
                <a:solidFill>
                  <a:srgbClr val="981535"/>
                </a:solidFill>
              </a:rPr>
              <a:t>Sigmoid</a:t>
            </a:r>
          </a:p>
        </p:txBody>
      </p:sp>
      <p:pic>
        <p:nvPicPr>
          <p:cNvPr id="5" name="Picture 4">
            <a:extLst>
              <a:ext uri="{FF2B5EF4-FFF2-40B4-BE49-F238E27FC236}">
                <a16:creationId xmlns:a16="http://schemas.microsoft.com/office/drawing/2014/main" id="{59866E06-3AFA-D140-A01E-DF0A71E5B0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1" y="3794071"/>
            <a:ext cx="2961507" cy="939015"/>
          </a:xfrm>
          <a:prstGeom prst="rect">
            <a:avLst/>
          </a:prstGeom>
        </p:spPr>
      </p:pic>
    </p:spTree>
    <p:extLst>
      <p:ext uri="{BB962C8B-B14F-4D97-AF65-F5344CB8AC3E}">
        <p14:creationId xmlns:p14="http://schemas.microsoft.com/office/powerpoint/2010/main" val="365245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FDF17-E66F-5C42-A8B4-28FF8FC36FAB}"/>
              </a:ext>
            </a:extLst>
          </p:cNvPr>
          <p:cNvSpPr>
            <a:spLocks noGrp="1"/>
          </p:cNvSpPr>
          <p:nvPr>
            <p:ph type="title"/>
          </p:nvPr>
        </p:nvSpPr>
        <p:spPr/>
        <p:txBody>
          <a:bodyPr/>
          <a:lstStyle/>
          <a:p>
            <a:r>
              <a:rPr lang="en-US" dirty="0"/>
              <a:t>Final function the unit is computing</a:t>
            </a:r>
          </a:p>
        </p:txBody>
      </p:sp>
      <p:pic>
        <p:nvPicPr>
          <p:cNvPr id="4" name="Content Placeholder 3">
            <a:extLst>
              <a:ext uri="{FF2B5EF4-FFF2-40B4-BE49-F238E27FC236}">
                <a16:creationId xmlns:a16="http://schemas.microsoft.com/office/drawing/2014/main" id="{DE9D6472-ACE9-6744-BE3C-1CBDBD0F02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48773" y="3048000"/>
            <a:ext cx="7540977" cy="1219200"/>
          </a:xfrm>
          <a:prstGeom prst="rect">
            <a:avLst/>
          </a:prstGeom>
        </p:spPr>
      </p:pic>
    </p:spTree>
    <p:extLst>
      <p:ext uri="{BB962C8B-B14F-4D97-AF65-F5344CB8AC3E}">
        <p14:creationId xmlns:p14="http://schemas.microsoft.com/office/powerpoint/2010/main" val="338750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13DD8BE-556E-3440-9013-11CC5588178D}" type="slidenum">
              <a:rPr lang="en-US" smtClean="0"/>
              <a:pPr>
                <a:defRPr/>
              </a:pPr>
              <a:t>9</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p:blipFill>
        <p:spPr>
          <a:xfrm>
            <a:off x="6143045" y="1344817"/>
            <a:ext cx="4790299" cy="4899169"/>
          </a:xfrm>
          <a:prstGeom prst="rect">
            <a:avLst/>
          </a:prstGeom>
        </p:spPr>
      </p:pic>
      <p:cxnSp>
        <p:nvCxnSpPr>
          <p:cNvPr id="19" name="Straight Arrow Connector 18"/>
          <p:cNvCxnSpPr>
            <a:stCxn id="14" idx="3"/>
          </p:cNvCxnSpPr>
          <p:nvPr/>
        </p:nvCxnSpPr>
        <p:spPr bwMode="auto">
          <a:xfrm>
            <a:off x="1903196" y="3456205"/>
            <a:ext cx="332005" cy="2817595"/>
          </a:xfrm>
          <a:prstGeom prst="straightConnector1">
            <a:avLst/>
          </a:prstGeom>
          <a:noFill/>
          <a:ln w="9525" cap="flat" cmpd="sng" algn="ctr">
            <a:noFill/>
            <a:prstDash val="solid"/>
            <a:round/>
            <a:headEnd type="none" w="med" len="med"/>
            <a:tailEnd type="arrow"/>
          </a:ln>
          <a:effectLst/>
        </p:spPr>
      </p:cxnSp>
      <p:sp>
        <p:nvSpPr>
          <p:cNvPr id="51" name="TextBox 50"/>
          <p:cNvSpPr txBox="1"/>
          <p:nvPr/>
        </p:nvSpPr>
        <p:spPr>
          <a:xfrm>
            <a:off x="3759202" y="4895815"/>
            <a:ext cx="1972271" cy="666786"/>
          </a:xfrm>
          <a:prstGeom prst="rect">
            <a:avLst/>
          </a:prstGeom>
          <a:noFill/>
        </p:spPr>
        <p:txBody>
          <a:bodyPr wrap="none" rtlCol="0">
            <a:spAutoFit/>
          </a:bodyPr>
          <a:lstStyle/>
          <a:p>
            <a:r>
              <a:rPr lang="en-US" sz="3733" dirty="0">
                <a:solidFill>
                  <a:srgbClr val="981535"/>
                </a:solidFill>
              </a:rPr>
              <a:t>Weights</a:t>
            </a:r>
          </a:p>
        </p:txBody>
      </p:sp>
      <p:sp>
        <p:nvSpPr>
          <p:cNvPr id="52" name="TextBox 51"/>
          <p:cNvSpPr txBox="1"/>
          <p:nvPr/>
        </p:nvSpPr>
        <p:spPr>
          <a:xfrm>
            <a:off x="3251200" y="5562600"/>
            <a:ext cx="2546146" cy="666786"/>
          </a:xfrm>
          <a:prstGeom prst="rect">
            <a:avLst/>
          </a:prstGeom>
          <a:noFill/>
        </p:spPr>
        <p:txBody>
          <a:bodyPr wrap="none" rtlCol="0">
            <a:spAutoFit/>
          </a:bodyPr>
          <a:lstStyle/>
          <a:p>
            <a:r>
              <a:rPr lang="en-US" sz="3733" dirty="0">
                <a:solidFill>
                  <a:srgbClr val="981535"/>
                </a:solidFill>
              </a:rPr>
              <a:t>Input layer</a:t>
            </a:r>
          </a:p>
        </p:txBody>
      </p:sp>
      <p:sp>
        <p:nvSpPr>
          <p:cNvPr id="53" name="TextBox 52"/>
          <p:cNvSpPr txBox="1"/>
          <p:nvPr/>
        </p:nvSpPr>
        <p:spPr>
          <a:xfrm>
            <a:off x="3352800" y="3905215"/>
            <a:ext cx="3349250" cy="666786"/>
          </a:xfrm>
          <a:prstGeom prst="rect">
            <a:avLst/>
          </a:prstGeom>
          <a:noFill/>
        </p:spPr>
        <p:txBody>
          <a:bodyPr wrap="none" rtlCol="0">
            <a:spAutoFit/>
          </a:bodyPr>
          <a:lstStyle/>
          <a:p>
            <a:r>
              <a:rPr lang="en-US" sz="3733" dirty="0">
                <a:solidFill>
                  <a:srgbClr val="981535"/>
                </a:solidFill>
              </a:rPr>
              <a:t>Weighted sum</a:t>
            </a:r>
          </a:p>
        </p:txBody>
      </p:sp>
      <p:sp>
        <p:nvSpPr>
          <p:cNvPr id="54" name="TextBox 53"/>
          <p:cNvSpPr txBox="1"/>
          <p:nvPr/>
        </p:nvSpPr>
        <p:spPr>
          <a:xfrm>
            <a:off x="756715" y="2676435"/>
            <a:ext cx="6653616" cy="666786"/>
          </a:xfrm>
          <a:prstGeom prst="rect">
            <a:avLst/>
          </a:prstGeom>
          <a:noFill/>
        </p:spPr>
        <p:txBody>
          <a:bodyPr wrap="none" rtlCol="0">
            <a:spAutoFit/>
          </a:bodyPr>
          <a:lstStyle/>
          <a:p>
            <a:r>
              <a:rPr lang="en-US" sz="3733" dirty="0">
                <a:solidFill>
                  <a:srgbClr val="981535"/>
                </a:solidFill>
              </a:rPr>
              <a:t>Non-linear activation function</a:t>
            </a:r>
          </a:p>
        </p:txBody>
      </p:sp>
      <p:sp>
        <p:nvSpPr>
          <p:cNvPr id="55" name="TextBox 54"/>
          <p:cNvSpPr txBox="1"/>
          <p:nvPr/>
        </p:nvSpPr>
        <p:spPr>
          <a:xfrm>
            <a:off x="2438400" y="1295400"/>
            <a:ext cx="3005118" cy="666786"/>
          </a:xfrm>
          <a:prstGeom prst="rect">
            <a:avLst/>
          </a:prstGeom>
          <a:noFill/>
        </p:spPr>
        <p:txBody>
          <a:bodyPr wrap="none" rtlCol="0">
            <a:spAutoFit/>
          </a:bodyPr>
          <a:lstStyle/>
          <a:p>
            <a:r>
              <a:rPr lang="en-US" sz="3733" dirty="0">
                <a:solidFill>
                  <a:srgbClr val="981535"/>
                </a:solidFill>
              </a:rPr>
              <a:t>Output value</a:t>
            </a:r>
          </a:p>
        </p:txBody>
      </p:sp>
      <p:sp>
        <p:nvSpPr>
          <p:cNvPr id="11" name="TextBox 10">
            <a:extLst>
              <a:ext uri="{FF2B5EF4-FFF2-40B4-BE49-F238E27FC236}">
                <a16:creationId xmlns:a16="http://schemas.microsoft.com/office/drawing/2014/main" id="{C14E1AD8-9DFD-5648-BE34-5EED9295BE8D}"/>
              </a:ext>
            </a:extLst>
          </p:cNvPr>
          <p:cNvSpPr txBox="1"/>
          <p:nvPr/>
        </p:nvSpPr>
        <p:spPr>
          <a:xfrm>
            <a:off x="9677403" y="4724400"/>
            <a:ext cx="1107996" cy="666786"/>
          </a:xfrm>
          <a:prstGeom prst="rect">
            <a:avLst/>
          </a:prstGeom>
          <a:noFill/>
        </p:spPr>
        <p:txBody>
          <a:bodyPr wrap="none" rtlCol="0">
            <a:spAutoFit/>
          </a:bodyPr>
          <a:lstStyle/>
          <a:p>
            <a:r>
              <a:rPr lang="en-US" sz="3733" dirty="0">
                <a:solidFill>
                  <a:srgbClr val="981535"/>
                </a:solidFill>
              </a:rPr>
              <a:t>bias</a:t>
            </a:r>
          </a:p>
        </p:txBody>
      </p:sp>
      <p:sp>
        <p:nvSpPr>
          <p:cNvPr id="4" name="Title 3">
            <a:extLst>
              <a:ext uri="{FF2B5EF4-FFF2-40B4-BE49-F238E27FC236}">
                <a16:creationId xmlns:a16="http://schemas.microsoft.com/office/drawing/2014/main" id="{D266D49B-C239-043E-DA70-6063A6ABF40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77882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{3E024CAA-3AF8-C245-BD79-02A496CC06D4}tf10001070</Template>
  <TotalTime>2439</TotalTime>
  <Words>750</Words>
  <Application>Microsoft Macintosh PowerPoint</Application>
  <PresentationFormat>Widescreen</PresentationFormat>
  <Paragraphs>73</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Cambria Math</vt:lpstr>
      <vt:lpstr>Rockwell</vt:lpstr>
      <vt:lpstr>Rockwell Condensed</vt:lpstr>
      <vt:lpstr>Rockwell Extra Bold</vt:lpstr>
      <vt:lpstr>Wingdings</vt:lpstr>
      <vt:lpstr>Wood Type</vt:lpstr>
      <vt:lpstr>BUS 243</vt:lpstr>
      <vt:lpstr>Neural Net Frenzy</vt:lpstr>
      <vt:lpstr>PowerPoint Presentation</vt:lpstr>
      <vt:lpstr>PowerPoint Presentation</vt:lpstr>
      <vt:lpstr>PowerPoint Presentation</vt:lpstr>
      <vt:lpstr>A neural unit</vt:lpstr>
      <vt:lpstr>Non-Linear Activation Functions</vt:lpstr>
      <vt:lpstr>Final function the unit is computing</vt:lpstr>
      <vt:lpstr>PowerPoint Presentation</vt:lpstr>
      <vt:lpstr>example</vt:lpstr>
      <vt:lpstr>Non-Linear Activation Functions besides sigmoid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243</dc:title>
  <dc:creator>Yeabin Moon</dc:creator>
  <cp:lastModifiedBy>Yeabin Moon</cp:lastModifiedBy>
  <cp:revision>95</cp:revision>
  <dcterms:created xsi:type="dcterms:W3CDTF">2023-05-26T09:04:50Z</dcterms:created>
  <dcterms:modified xsi:type="dcterms:W3CDTF">2023-06-17T09:38:29Z</dcterms:modified>
</cp:coreProperties>
</file>