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1" r:id="rId1"/>
  </p:sldMasterIdLst>
  <p:sldIdLst>
    <p:sldId id="256" r:id="rId2"/>
    <p:sldId id="276" r:id="rId3"/>
    <p:sldId id="277" r:id="rId4"/>
    <p:sldId id="258" r:id="rId5"/>
    <p:sldId id="257" r:id="rId6"/>
    <p:sldId id="259" r:id="rId7"/>
    <p:sldId id="261" r:id="rId8"/>
    <p:sldId id="263" r:id="rId9"/>
    <p:sldId id="264" r:id="rId10"/>
    <p:sldId id="270" r:id="rId11"/>
    <p:sldId id="269" r:id="rId12"/>
    <p:sldId id="271" r:id="rId13"/>
    <p:sldId id="267" r:id="rId14"/>
    <p:sldId id="272" r:id="rId15"/>
    <p:sldId id="265" r:id="rId16"/>
    <p:sldId id="266" r:id="rId17"/>
    <p:sldId id="268" r:id="rId18"/>
    <p:sldId id="273" r:id="rId19"/>
    <p:sldId id="274" r:id="rId20"/>
    <p:sldId id="275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5/28/23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5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5/28/23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0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5/28/23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7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5/28/23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5/28/23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1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37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5/28/23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2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5/28/23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4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05081-3F11-7FB9-20D6-B2B1C547B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 dirty="0"/>
              <a:t>BUS 243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E69CA-7612-B84D-2041-FFFFC9D67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Lecture 1: Information Retrieval</a:t>
            </a:r>
          </a:p>
        </p:txBody>
      </p:sp>
      <p:pic>
        <p:nvPicPr>
          <p:cNvPr id="13" name="Picture 3" descr="Holographic neon on a shiny background">
            <a:extLst>
              <a:ext uri="{FF2B5EF4-FFF2-40B4-BE49-F238E27FC236}">
                <a16:creationId xmlns:a16="http://schemas.microsoft.com/office/drawing/2014/main" id="{866D7458-8D20-ABBB-EEBA-B5E69BFC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5" r="20334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2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EAFF092C-8917-C7F6-8A06-DB541FB1D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596" y="435291"/>
            <a:ext cx="7660808" cy="47112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1FFC1D-DB35-361D-4DFB-D45624001CAD}"/>
              </a:ext>
            </a:extLst>
          </p:cNvPr>
          <p:cNvSpPr txBox="1"/>
          <p:nvPr/>
        </p:nvSpPr>
        <p:spPr>
          <a:xfrm>
            <a:off x="884583" y="5548184"/>
            <a:ext cx="1003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plays of Shakespeare contain the words </a:t>
            </a:r>
            <a:r>
              <a:rPr lang="en-US" i="1" dirty="0"/>
              <a:t>Brutus</a:t>
            </a:r>
            <a:r>
              <a:rPr lang="en-US" dirty="0"/>
              <a:t> AND </a:t>
            </a:r>
            <a:r>
              <a:rPr lang="en-US" i="1" dirty="0"/>
              <a:t>Caesar</a:t>
            </a:r>
            <a:r>
              <a:rPr lang="en-US" dirty="0"/>
              <a:t> AND NOT </a:t>
            </a:r>
            <a:r>
              <a:rPr lang="en-US" i="1" dirty="0"/>
              <a:t>Calpurnia?</a:t>
            </a:r>
          </a:p>
        </p:txBody>
      </p:sp>
    </p:spTree>
    <p:extLst>
      <p:ext uri="{BB962C8B-B14F-4D97-AF65-F5344CB8AC3E}">
        <p14:creationId xmlns:p14="http://schemas.microsoft.com/office/powerpoint/2010/main" val="33878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D083-73B1-B7E7-23C1-F3D28B2B5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05481"/>
            <a:ext cx="10058400" cy="5566719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Let’s index each play </a:t>
            </a:r>
          </a:p>
          <a:p>
            <a:r>
              <a:rPr lang="en-US" sz="3600" dirty="0"/>
              <a:t>Use </a:t>
            </a:r>
            <a:r>
              <a:rPr lang="en-US" sz="3600" i="1" dirty="0"/>
              <a:t>Terms </a:t>
            </a:r>
            <a:r>
              <a:rPr lang="en-US" sz="3600" dirty="0"/>
              <a:t>(think it as a word for now)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This is called a term-document incidence matrix</a:t>
            </a:r>
          </a:p>
        </p:txBody>
      </p:sp>
      <p:pic>
        <p:nvPicPr>
          <p:cNvPr id="4" name="Picture 3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90475803-50D9-BDA2-F9EA-12B86C23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05" y="1977081"/>
            <a:ext cx="8377725" cy="32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85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D083-73B1-B7E7-23C1-F3D28B2B5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05481"/>
            <a:ext cx="10058400" cy="5566719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To answer the question:</a:t>
            </a:r>
          </a:p>
          <a:p>
            <a:pPr lvl="1"/>
            <a:r>
              <a:rPr lang="en-US" sz="3400" dirty="0"/>
              <a:t>110100 AND 110111 AND 101111 = 100100</a:t>
            </a:r>
          </a:p>
          <a:p>
            <a:pPr lvl="1"/>
            <a:r>
              <a:rPr lang="en-US" sz="3400" dirty="0"/>
              <a:t>What’s the answer?</a:t>
            </a:r>
          </a:p>
        </p:txBody>
      </p:sp>
      <p:pic>
        <p:nvPicPr>
          <p:cNvPr id="4" name="Picture 3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90475803-50D9-BDA2-F9EA-12B86C23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988" y="804264"/>
            <a:ext cx="8377725" cy="32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87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67BF-706C-91F8-6975-796A254F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D0680-3E02-3E1A-F7DC-527144E7D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Boolean retrieval model is an IR model</a:t>
            </a:r>
          </a:p>
          <a:p>
            <a:pPr lvl="1"/>
            <a:r>
              <a:rPr lang="en-US" sz="2400" dirty="0"/>
              <a:t>Formulate queries using </a:t>
            </a:r>
            <a:r>
              <a:rPr lang="en-US" sz="2400" b="1" dirty="0"/>
              <a:t>Boolean expressions</a:t>
            </a:r>
            <a:r>
              <a:rPr lang="en-US" sz="2400" dirty="0"/>
              <a:t> </a:t>
            </a:r>
          </a:p>
          <a:p>
            <a:pPr lvl="2"/>
            <a:r>
              <a:rPr lang="en-US" sz="2000" dirty="0"/>
              <a:t>AND, OR, and NOT</a:t>
            </a:r>
          </a:p>
          <a:p>
            <a:pPr lvl="2"/>
            <a:r>
              <a:rPr lang="en-US" sz="2000" dirty="0"/>
              <a:t>Can be arbitrarily nested</a:t>
            </a:r>
          </a:p>
          <a:p>
            <a:pPr lvl="1"/>
            <a:r>
              <a:rPr lang="en-US" sz="2400" dirty="0"/>
              <a:t>The model views each document as just a set of words </a:t>
            </a:r>
          </a:p>
          <a:p>
            <a:pPr lvl="1"/>
            <a:r>
              <a:rPr lang="en-US" sz="2400" dirty="0"/>
              <a:t>Any given query divides the collection into two sets: retrieved, not-retrieved</a:t>
            </a:r>
          </a:p>
          <a:p>
            <a:pPr lvl="2"/>
            <a:r>
              <a:rPr lang="en-US" sz="2200" dirty="0"/>
              <a:t>Pure Boolean systems do not define an ordering of the results</a:t>
            </a:r>
          </a:p>
          <a:p>
            <a:pPr lvl="3"/>
            <a:r>
              <a:rPr lang="en-US" sz="2200" dirty="0"/>
              <a:t>What does it mean?</a:t>
            </a:r>
          </a:p>
        </p:txBody>
      </p:sp>
    </p:spTree>
    <p:extLst>
      <p:ext uri="{BB962C8B-B14F-4D97-AF65-F5344CB8AC3E}">
        <p14:creationId xmlns:p14="http://schemas.microsoft.com/office/powerpoint/2010/main" val="517849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D7DB-0AA7-AB6E-90DF-25CAE2F3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C787-65BB-C5AB-79C7-8B91CA69D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Precise, if you know the right strategies</a:t>
            </a:r>
          </a:p>
          <a:p>
            <a:pPr lvl="1"/>
            <a:r>
              <a:rPr lang="en-US" dirty="0"/>
              <a:t>Precise, if you have an idea of what you’re looking for</a:t>
            </a:r>
          </a:p>
          <a:p>
            <a:pPr lvl="1"/>
            <a:r>
              <a:rPr lang="en-US" dirty="0"/>
              <a:t>Implementations are fast and efficient</a:t>
            </a:r>
          </a:p>
          <a:p>
            <a:r>
              <a:rPr lang="en-US" dirty="0"/>
              <a:t>Weaknesses</a:t>
            </a:r>
          </a:p>
          <a:p>
            <a:pPr lvl="1"/>
            <a:r>
              <a:rPr lang="en-US" dirty="0"/>
              <a:t>Users must learn Boolean logic </a:t>
            </a:r>
          </a:p>
          <a:p>
            <a:pPr lvl="1"/>
            <a:r>
              <a:rPr lang="en-US" dirty="0"/>
              <a:t>Boolean logic insufficient to capture the richness of language </a:t>
            </a:r>
          </a:p>
          <a:p>
            <a:pPr lvl="1"/>
            <a:r>
              <a:rPr lang="en-US" dirty="0"/>
              <a:t>No control over size of result set: either too many hits or none </a:t>
            </a:r>
          </a:p>
          <a:p>
            <a:pPr lvl="1"/>
            <a:r>
              <a:rPr lang="en-US" dirty="0"/>
              <a:t>When do you stop reading? All documents in the result set are considered “equally good” </a:t>
            </a:r>
          </a:p>
          <a:p>
            <a:pPr lvl="1"/>
            <a:r>
              <a:rPr lang="en-US" dirty="0"/>
              <a:t>What about partial matches? Documents that “don’t quite match” the query may be useful also</a:t>
            </a:r>
          </a:p>
        </p:txBody>
      </p:sp>
    </p:spTree>
    <p:extLst>
      <p:ext uri="{BB962C8B-B14F-4D97-AF65-F5344CB8AC3E}">
        <p14:creationId xmlns:p14="http://schemas.microsoft.com/office/powerpoint/2010/main" val="1103417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DED7-F7B4-9190-428C-9A10CDEC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alert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AC53A-D712-300F-E3B7-91292EF0D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200" dirty="0"/>
              <a:t>Write your own definition and list the corresponding examples in the Shakespeare’s works</a:t>
            </a:r>
          </a:p>
          <a:p>
            <a:pPr lvl="2"/>
            <a:r>
              <a:rPr lang="en-US" sz="1800" dirty="0"/>
              <a:t>Terms</a:t>
            </a:r>
          </a:p>
          <a:p>
            <a:pPr lvl="2"/>
            <a:r>
              <a:rPr lang="en-US" sz="1800" dirty="0"/>
              <a:t>Documents</a:t>
            </a:r>
          </a:p>
          <a:p>
            <a:pPr lvl="2"/>
            <a:r>
              <a:rPr lang="en-US" sz="1800" dirty="0"/>
              <a:t>Corpus</a:t>
            </a:r>
          </a:p>
        </p:txBody>
      </p:sp>
    </p:spTree>
    <p:extLst>
      <p:ext uri="{BB962C8B-B14F-4D97-AF65-F5344CB8AC3E}">
        <p14:creationId xmlns:p14="http://schemas.microsoft.com/office/powerpoint/2010/main" val="3403273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8394-96BA-5479-404C-77D2BC47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tasks in 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C9EEB-A6D3-522C-7A9C-D062220E2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Information need</a:t>
            </a:r>
          </a:p>
          <a:p>
            <a:r>
              <a:rPr lang="en-US" sz="3600" dirty="0"/>
              <a:t>Query Formulation</a:t>
            </a:r>
          </a:p>
          <a:p>
            <a:r>
              <a:rPr lang="en-US" sz="3600" dirty="0"/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57620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DF72-0164-48FA-13AD-14492916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Results: Intrinsic</a:t>
            </a:r>
          </a:p>
        </p:txBody>
      </p:sp>
      <p:pic>
        <p:nvPicPr>
          <p:cNvPr id="1026" name="Picture 2" descr="Blue version of the NIST logo">
            <a:extLst>
              <a:ext uri="{FF2B5EF4-FFF2-40B4-BE49-F238E27FC236}">
                <a16:creationId xmlns:a16="http://schemas.microsoft.com/office/drawing/2014/main" id="{D8CABCD4-6F39-96FF-03E9-71A68F5491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537" y="2093976"/>
            <a:ext cx="4102925" cy="182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CCD049-D3D9-C79D-C33C-33693C44353E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TREC: set of  ‘gold’ relevant documents </a:t>
            </a:r>
          </a:p>
          <a:p>
            <a:r>
              <a:rPr lang="en-US" sz="2800" dirty="0"/>
              <a:t>How many of the documents found? </a:t>
            </a:r>
          </a:p>
          <a:p>
            <a:r>
              <a:rPr lang="en-US" sz="2800" dirty="0"/>
              <a:t>Annual bake-off of IR systems</a:t>
            </a:r>
          </a:p>
        </p:txBody>
      </p:sp>
    </p:spTree>
    <p:extLst>
      <p:ext uri="{BB962C8B-B14F-4D97-AF65-F5344CB8AC3E}">
        <p14:creationId xmlns:p14="http://schemas.microsoft.com/office/powerpoint/2010/main" val="1997187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B4FC-86DB-72DB-880D-B64A479F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EB297-BEA7-B10E-859F-857EC27F4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TP: True Positive</a:t>
            </a:r>
          </a:p>
          <a:p>
            <a:r>
              <a:rPr lang="en-US" sz="3200" dirty="0"/>
              <a:t>FP: False Positive</a:t>
            </a:r>
          </a:p>
          <a:p>
            <a:r>
              <a:rPr lang="en-US" sz="3200" dirty="0"/>
              <a:t>TN: True Negative</a:t>
            </a:r>
          </a:p>
          <a:p>
            <a:r>
              <a:rPr lang="en-US" sz="3200" dirty="0"/>
              <a:t>FN: False Negative</a:t>
            </a:r>
          </a:p>
        </p:txBody>
      </p:sp>
      <p:pic>
        <p:nvPicPr>
          <p:cNvPr id="5" name="Picture 4" descr="A diagram of negatives and false negatives&#10;&#10;Description automatically generated with low confidence">
            <a:extLst>
              <a:ext uri="{FF2B5EF4-FFF2-40B4-BE49-F238E27FC236}">
                <a16:creationId xmlns:a16="http://schemas.microsoft.com/office/drawing/2014/main" id="{1E3EEB98-4255-2144-0630-80D0E4A82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271" y="1424538"/>
            <a:ext cx="4017017" cy="5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63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DEED-D370-596B-B30A-F63C3EEB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ACC04-E423-7BA3-5011-4ACC4B24E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Precision: What fraction of the returned results are relevant to the information need?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Recall: What fraction of the relevant documents in the collection were returned by the system?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F-measure: geometric mean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ACC04-E423-7BA3-5011-4ACC4B24E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8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on a yellow background&#10;&#10;Description automatically generated with low confidence">
            <a:extLst>
              <a:ext uri="{FF2B5EF4-FFF2-40B4-BE49-F238E27FC236}">
                <a16:creationId xmlns:a16="http://schemas.microsoft.com/office/drawing/2014/main" id="{4C7E6B95-2375-ACBA-840B-194F08DCA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203" y="3583459"/>
            <a:ext cx="3697760" cy="300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3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0CDF-6E38-7770-A745-E9179D8F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09B21-0455-78C9-7427-C6172965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87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DE37-0AAA-F2FF-5D93-C48BFD9F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Results: Extrinsic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C8490-F82B-77FC-4D5D-1A51625D3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 is often used to find answers to questions</a:t>
            </a:r>
          </a:p>
          <a:p>
            <a:r>
              <a:rPr lang="en-US" dirty="0"/>
              <a:t>But it takes a human to read the results</a:t>
            </a:r>
          </a:p>
          <a:p>
            <a:pPr lvl="1"/>
            <a:r>
              <a:rPr lang="en-US" dirty="0"/>
              <a:t>If you know what answer is, you can search for </a:t>
            </a:r>
            <a:r>
              <a:rPr lang="en-US" b="1" dirty="0"/>
              <a:t>similar questions </a:t>
            </a:r>
          </a:p>
          <a:p>
            <a:pPr lvl="1"/>
            <a:r>
              <a:rPr lang="en-US" dirty="0"/>
              <a:t>Build machines to read the answer</a:t>
            </a:r>
          </a:p>
          <a:p>
            <a:r>
              <a:rPr lang="en-US" dirty="0"/>
              <a:t>We will see both later</a:t>
            </a:r>
          </a:p>
        </p:txBody>
      </p:sp>
    </p:spTree>
    <p:extLst>
      <p:ext uri="{BB962C8B-B14F-4D97-AF65-F5344CB8AC3E}">
        <p14:creationId xmlns:p14="http://schemas.microsoft.com/office/powerpoint/2010/main" val="236547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5E50-5CEE-641C-13F0-154860B8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NLP job 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BE45C-3DE0-C1EF-EF73-225D720F0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0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4DD8-42DE-34B7-1BD3-3279F395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9258-00E1-6978-62E3-56D726A1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8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D039CC7-D6D3-E0B6-B127-67459A3C48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716" y="1087395"/>
            <a:ext cx="7122568" cy="448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22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D083-73B1-B7E7-23C1-F3D28B2B5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05481"/>
            <a:ext cx="10058400" cy="5566719"/>
          </a:xfrm>
        </p:spPr>
        <p:txBody>
          <a:bodyPr>
            <a:normAutofit/>
          </a:bodyPr>
          <a:lstStyle/>
          <a:p>
            <a:r>
              <a:rPr lang="en-US" sz="3600" dirty="0"/>
              <a:t>Information retrieval can money</a:t>
            </a:r>
          </a:p>
          <a:p>
            <a:pPr lvl="1"/>
            <a:r>
              <a:rPr lang="en-US" sz="3200" dirty="0"/>
              <a:t>Search engines are the most visited websites in most countries</a:t>
            </a:r>
          </a:p>
          <a:p>
            <a:pPr lvl="2"/>
            <a:r>
              <a:rPr lang="en-US" sz="3200" dirty="0"/>
              <a:t>Google, Bing, Baidu, Yahoo, AOL, Naver</a:t>
            </a:r>
          </a:p>
          <a:p>
            <a:pPr lvl="1"/>
            <a:r>
              <a:rPr lang="en-US" sz="3200" dirty="0"/>
              <a:t>Discussion platforms</a:t>
            </a:r>
          </a:p>
          <a:p>
            <a:pPr lvl="2"/>
            <a:r>
              <a:rPr lang="en-US" sz="3200" dirty="0"/>
              <a:t>Reddit, Quora, Stack Exchange</a:t>
            </a:r>
          </a:p>
          <a:p>
            <a:pPr lvl="1"/>
            <a:r>
              <a:rPr lang="en-US" sz="3400" dirty="0"/>
              <a:t>Shared knowledge</a:t>
            </a:r>
          </a:p>
          <a:p>
            <a:pPr lvl="2"/>
            <a:r>
              <a:rPr lang="en-US" sz="3200" dirty="0"/>
              <a:t>Wikipedia </a:t>
            </a:r>
          </a:p>
          <a:p>
            <a:pPr lvl="2"/>
            <a:r>
              <a:rPr lang="en-US" sz="3200" dirty="0"/>
              <a:t>Have you heard of Britannica?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717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DED7-F7B4-9190-428C-9A10CDEC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start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AC53A-D712-300F-E3B7-91292EF0D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IR?</a:t>
            </a:r>
          </a:p>
          <a:p>
            <a:r>
              <a:rPr lang="en-US" sz="3200" dirty="0"/>
              <a:t>Simple to understand </a:t>
            </a:r>
          </a:p>
          <a:p>
            <a:pPr lvl="1"/>
            <a:r>
              <a:rPr lang="en-US" sz="2800" dirty="0"/>
              <a:t>But hard to implement</a:t>
            </a:r>
          </a:p>
          <a:p>
            <a:r>
              <a:rPr lang="en-US" sz="3200" dirty="0"/>
              <a:t>Important to the world</a:t>
            </a:r>
          </a:p>
          <a:p>
            <a:r>
              <a:rPr lang="en-US" sz="3200" dirty="0"/>
              <a:t>Building block for the course project</a:t>
            </a:r>
          </a:p>
        </p:txBody>
      </p:sp>
    </p:spTree>
    <p:extLst>
      <p:ext uri="{BB962C8B-B14F-4D97-AF65-F5344CB8AC3E}">
        <p14:creationId xmlns:p14="http://schemas.microsoft.com/office/powerpoint/2010/main" val="37358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D1D4-15CD-2A49-56F1-3E5600A8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5C26-27B8-EB94-53D0-8A6655388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Information retrieval is finding material (usually documents) of an unstructured nature (usually text) that satisfies an information need from within large collections (usually stored on computers)</a:t>
            </a:r>
          </a:p>
          <a:p>
            <a:endParaRPr lang="en-US" sz="2800" i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420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D083-73B1-B7E7-23C1-F3D28B2B5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05481"/>
            <a:ext cx="10058400" cy="5566719"/>
          </a:xfrm>
        </p:spPr>
        <p:txBody>
          <a:bodyPr>
            <a:normAutofit/>
          </a:bodyPr>
          <a:lstStyle/>
          <a:p>
            <a:r>
              <a:rPr lang="en-US" sz="3600" dirty="0"/>
              <a:t>Suppose you want to learn </a:t>
            </a:r>
            <a:r>
              <a:rPr lang="en-US" sz="3600" i="1" dirty="0"/>
              <a:t>Gradient Descent</a:t>
            </a:r>
          </a:p>
          <a:p>
            <a:r>
              <a:rPr lang="en-US" sz="3600" dirty="0"/>
              <a:t>Suppose you love a textbook treatment</a:t>
            </a:r>
          </a:p>
          <a:p>
            <a:pPr marL="2271400" lvl="8" indent="0">
              <a:buNone/>
            </a:pPr>
            <a:endParaRPr lang="en-US" sz="3200" dirty="0"/>
          </a:p>
          <a:p>
            <a:pPr lvl="8"/>
            <a:r>
              <a:rPr lang="en-US" sz="3200" dirty="0"/>
              <a:t>       Control + F: </a:t>
            </a:r>
            <a:r>
              <a:rPr lang="en-US" sz="3200" i="1" dirty="0"/>
              <a:t>Gradient Descent</a:t>
            </a:r>
          </a:p>
        </p:txBody>
      </p:sp>
      <p:pic>
        <p:nvPicPr>
          <p:cNvPr id="2" name="Content Placeholder 4" descr="A picture containing text, screenshot, font, graphic design&#10;&#10;Description automatically generated">
            <a:extLst>
              <a:ext uri="{FF2B5EF4-FFF2-40B4-BE49-F238E27FC236}">
                <a16:creationId xmlns:a16="http://schemas.microsoft.com/office/drawing/2014/main" id="{DD6D5751-D8D7-077B-B7D1-6AD5DD9B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77" y="2141624"/>
            <a:ext cx="2335425" cy="394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3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creenshot, font, document&#10;&#10;Description automatically generated">
            <a:extLst>
              <a:ext uri="{FF2B5EF4-FFF2-40B4-BE49-F238E27FC236}">
                <a16:creationId xmlns:a16="http://schemas.microsoft.com/office/drawing/2014/main" id="{0F46CF41-A9E0-A101-73D5-4CC0A007E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983" y="604838"/>
            <a:ext cx="6620383" cy="55673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68E1A5-BA23-61C2-65BE-CD4C3C9F415C}"/>
              </a:ext>
            </a:extLst>
          </p:cNvPr>
          <p:cNvSpPr txBox="1"/>
          <p:nvPr/>
        </p:nvSpPr>
        <p:spPr>
          <a:xfrm>
            <a:off x="9144000" y="2680633"/>
            <a:ext cx="3486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Assumption?</a:t>
            </a:r>
          </a:p>
          <a:p>
            <a:r>
              <a:rPr lang="en-US" sz="2000" dirty="0"/>
              <a:t>Why is this preferred?</a:t>
            </a:r>
          </a:p>
        </p:txBody>
      </p:sp>
    </p:spTree>
    <p:extLst>
      <p:ext uri="{BB962C8B-B14F-4D97-AF65-F5344CB8AC3E}">
        <p14:creationId xmlns:p14="http://schemas.microsoft.com/office/powerpoint/2010/main" val="2383933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{3E024CAA-3AF8-C245-BD79-02A496CC06D4}tf10001070</Template>
  <TotalTime>205</TotalTime>
  <Words>512</Words>
  <Application>Microsoft Macintosh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BUS 243</vt:lpstr>
      <vt:lpstr>Course logistics</vt:lpstr>
      <vt:lpstr>Brief introduction</vt:lpstr>
      <vt:lpstr>PowerPoint Presentation</vt:lpstr>
      <vt:lpstr>PowerPoint Presentation</vt:lpstr>
      <vt:lpstr>We start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Boolean retrieval</vt:lpstr>
      <vt:lpstr>Strengths and Weaknesses</vt:lpstr>
      <vt:lpstr>Terminology alert</vt:lpstr>
      <vt:lpstr>Main tasks in IR</vt:lpstr>
      <vt:lpstr>Evaluating Results: Intrinsic</vt:lpstr>
      <vt:lpstr>Relevance Terminology</vt:lpstr>
      <vt:lpstr>Precision and Recall</vt:lpstr>
      <vt:lpstr>Evaluating Results: Extrinsic</vt:lpstr>
      <vt:lpstr>NLP job search?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243</dc:title>
  <dc:creator>Yeabin Moon</dc:creator>
  <cp:lastModifiedBy>Yeabin Moon</cp:lastModifiedBy>
  <cp:revision>9</cp:revision>
  <dcterms:created xsi:type="dcterms:W3CDTF">2023-05-26T09:04:50Z</dcterms:created>
  <dcterms:modified xsi:type="dcterms:W3CDTF">2023-05-28T04:21:53Z</dcterms:modified>
</cp:coreProperties>
</file>