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5" r:id="rId1"/>
  </p:sldMasterIdLst>
  <p:notesMasterIdLst>
    <p:notesMasterId r:id="rId115"/>
  </p:notesMasterIdLst>
  <p:sldIdLst>
    <p:sldId id="256" r:id="rId2"/>
    <p:sldId id="384" r:id="rId3"/>
    <p:sldId id="385" r:id="rId4"/>
    <p:sldId id="386" r:id="rId5"/>
    <p:sldId id="387" r:id="rId6"/>
    <p:sldId id="388" r:id="rId7"/>
    <p:sldId id="390" r:id="rId8"/>
    <p:sldId id="389" r:id="rId9"/>
    <p:sldId id="391" r:id="rId10"/>
    <p:sldId id="392" r:id="rId11"/>
    <p:sldId id="393" r:id="rId12"/>
    <p:sldId id="394"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8" r:id="rId26"/>
    <p:sldId id="409" r:id="rId27"/>
    <p:sldId id="410" r:id="rId28"/>
    <p:sldId id="411" r:id="rId29"/>
    <p:sldId id="412" r:id="rId30"/>
    <p:sldId id="413" r:id="rId31"/>
    <p:sldId id="414" r:id="rId32"/>
    <p:sldId id="415" r:id="rId33"/>
    <p:sldId id="416" r:id="rId34"/>
    <p:sldId id="417" r:id="rId35"/>
    <p:sldId id="418" r:id="rId36"/>
    <p:sldId id="419" r:id="rId37"/>
    <p:sldId id="420" r:id="rId38"/>
    <p:sldId id="421" r:id="rId39"/>
    <p:sldId id="422" r:id="rId40"/>
    <p:sldId id="423" r:id="rId41"/>
    <p:sldId id="424" r:id="rId42"/>
    <p:sldId id="425" r:id="rId43"/>
    <p:sldId id="426" r:id="rId44"/>
    <p:sldId id="427" r:id="rId45"/>
    <p:sldId id="428" r:id="rId46"/>
    <p:sldId id="429" r:id="rId47"/>
    <p:sldId id="430" r:id="rId48"/>
    <p:sldId id="431" r:id="rId49"/>
    <p:sldId id="432" r:id="rId50"/>
    <p:sldId id="433" r:id="rId51"/>
    <p:sldId id="434" r:id="rId52"/>
    <p:sldId id="435" r:id="rId53"/>
    <p:sldId id="436" r:id="rId54"/>
    <p:sldId id="437" r:id="rId55"/>
    <p:sldId id="438" r:id="rId56"/>
    <p:sldId id="439" r:id="rId57"/>
    <p:sldId id="440" r:id="rId58"/>
    <p:sldId id="441" r:id="rId59"/>
    <p:sldId id="442" r:id="rId60"/>
    <p:sldId id="443" r:id="rId61"/>
    <p:sldId id="444" r:id="rId62"/>
    <p:sldId id="445" r:id="rId63"/>
    <p:sldId id="446" r:id="rId64"/>
    <p:sldId id="447" r:id="rId65"/>
    <p:sldId id="448" r:id="rId66"/>
    <p:sldId id="449" r:id="rId67"/>
    <p:sldId id="450" r:id="rId68"/>
    <p:sldId id="451" r:id="rId69"/>
    <p:sldId id="452" r:id="rId70"/>
    <p:sldId id="453" r:id="rId71"/>
    <p:sldId id="454" r:id="rId72"/>
    <p:sldId id="455" r:id="rId73"/>
    <p:sldId id="456" r:id="rId74"/>
    <p:sldId id="457" r:id="rId75"/>
    <p:sldId id="458" r:id="rId76"/>
    <p:sldId id="459" r:id="rId77"/>
    <p:sldId id="460" r:id="rId78"/>
    <p:sldId id="461" r:id="rId79"/>
    <p:sldId id="462" r:id="rId80"/>
    <p:sldId id="463" r:id="rId81"/>
    <p:sldId id="464" r:id="rId82"/>
    <p:sldId id="465" r:id="rId83"/>
    <p:sldId id="466" r:id="rId84"/>
    <p:sldId id="467" r:id="rId85"/>
    <p:sldId id="468" r:id="rId86"/>
    <p:sldId id="469" r:id="rId87"/>
    <p:sldId id="470" r:id="rId88"/>
    <p:sldId id="471" r:id="rId89"/>
    <p:sldId id="472" r:id="rId90"/>
    <p:sldId id="473" r:id="rId91"/>
    <p:sldId id="474" r:id="rId92"/>
    <p:sldId id="475" r:id="rId93"/>
    <p:sldId id="476" r:id="rId94"/>
    <p:sldId id="353" r:id="rId95"/>
    <p:sldId id="259" r:id="rId96"/>
    <p:sldId id="354" r:id="rId97"/>
    <p:sldId id="355" r:id="rId98"/>
    <p:sldId id="356" r:id="rId99"/>
    <p:sldId id="357" r:id="rId100"/>
    <p:sldId id="261" r:id="rId101"/>
    <p:sldId id="313" r:id="rId102"/>
    <p:sldId id="359" r:id="rId103"/>
    <p:sldId id="360" r:id="rId104"/>
    <p:sldId id="361" r:id="rId105"/>
    <p:sldId id="362" r:id="rId106"/>
    <p:sldId id="363" r:id="rId107"/>
    <p:sldId id="365" r:id="rId108"/>
    <p:sldId id="366" r:id="rId109"/>
    <p:sldId id="367" r:id="rId110"/>
    <p:sldId id="368" r:id="rId111"/>
    <p:sldId id="371" r:id="rId112"/>
    <p:sldId id="372" r:id="rId113"/>
    <p:sldId id="383"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0"/>
    <p:restoredTop sz="94680"/>
  </p:normalViewPr>
  <p:slideViewPr>
    <p:cSldViewPr snapToGrid="0">
      <p:cViewPr>
        <p:scale>
          <a:sx n="139" d="100"/>
          <a:sy n="139" d="100"/>
        </p:scale>
        <p:origin x="-208"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62D5C-E428-DA43-AA54-C279CF805B17}" type="datetimeFigureOut">
              <a:rPr lang="en-US" smtClean="0"/>
              <a:t>4/28/23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8F85B-63EA-4646-99A1-442886E3128D}" type="slidenum">
              <a:rPr lang="en-US" smtClean="0"/>
              <a:t>‹#›</a:t>
            </a:fld>
            <a:endParaRPr lang="en-US"/>
          </a:p>
        </p:txBody>
      </p:sp>
    </p:spTree>
    <p:extLst>
      <p:ext uri="{BB962C8B-B14F-4D97-AF65-F5344CB8AC3E}">
        <p14:creationId xmlns:p14="http://schemas.microsoft.com/office/powerpoint/2010/main" val="390042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9BCC-BA13-0158-D2F7-20545A1E41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AE48E0-83C6-D004-650E-1532D9E0A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31DB09-D9C9-8D7A-41BF-E1B3DBCEB9A1}"/>
              </a:ext>
            </a:extLst>
          </p:cNvPr>
          <p:cNvSpPr>
            <a:spLocks noGrp="1"/>
          </p:cNvSpPr>
          <p:nvPr>
            <p:ph type="dt" sz="half" idx="10"/>
          </p:nvPr>
        </p:nvSpPr>
        <p:spPr/>
        <p:txBody>
          <a:bodyPr/>
          <a:lstStyle/>
          <a:p>
            <a:pPr algn="r"/>
            <a:fld id="{3F9AFA87-1417-4992-ABD9-27C3BC8CC883}" type="datetimeFigureOut">
              <a:rPr lang="en-US" smtClean="0"/>
              <a:pPr algn="r"/>
              <a:t>4/28/23</a:t>
            </a:fld>
            <a:endParaRPr lang="en-US" dirty="0"/>
          </a:p>
        </p:txBody>
      </p:sp>
      <p:sp>
        <p:nvSpPr>
          <p:cNvPr id="5" name="Footer Placeholder 4">
            <a:extLst>
              <a:ext uri="{FF2B5EF4-FFF2-40B4-BE49-F238E27FC236}">
                <a16:creationId xmlns:a16="http://schemas.microsoft.com/office/drawing/2014/main" id="{941AD599-26A2-DD04-BA01-99FD4731206C}"/>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B7A3D726-22B1-FC06-7BE6-E91E741C5C09}"/>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75835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296C-F832-104C-9C5D-01439BDD94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1263E9-96B1-566C-37F9-52A6BCCCB8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51EC6-45E9-73AD-E515-AC287F2663A2}"/>
              </a:ext>
            </a:extLst>
          </p:cNvPr>
          <p:cNvSpPr>
            <a:spLocks noGrp="1"/>
          </p:cNvSpPr>
          <p:nvPr>
            <p:ph type="dt" sz="half" idx="10"/>
          </p:nvPr>
        </p:nvSpPr>
        <p:spPr/>
        <p:txBody>
          <a:bodyPr/>
          <a:lstStyle/>
          <a:p>
            <a:fld id="{3F9AFA87-1417-4992-ABD9-27C3BC8CC883}" type="datetimeFigureOut">
              <a:rPr lang="en-US" smtClean="0"/>
              <a:t>4/28/23</a:t>
            </a:fld>
            <a:endParaRPr lang="en-US"/>
          </a:p>
        </p:txBody>
      </p:sp>
      <p:sp>
        <p:nvSpPr>
          <p:cNvPr id="5" name="Footer Placeholder 4">
            <a:extLst>
              <a:ext uri="{FF2B5EF4-FFF2-40B4-BE49-F238E27FC236}">
                <a16:creationId xmlns:a16="http://schemas.microsoft.com/office/drawing/2014/main" id="{B148A92E-5332-A25D-2C76-BFD99C11A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34EB1-13A9-3376-BBA8-641C411B240D}"/>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70997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F2B926-AC9D-2574-46AA-09DC011EE3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99C62F-64B6-9930-15F8-B2696BC1A5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0F4A02-11C0-E210-528A-551444DBBFF2}"/>
              </a:ext>
            </a:extLst>
          </p:cNvPr>
          <p:cNvSpPr>
            <a:spLocks noGrp="1"/>
          </p:cNvSpPr>
          <p:nvPr>
            <p:ph type="dt" sz="half" idx="10"/>
          </p:nvPr>
        </p:nvSpPr>
        <p:spPr/>
        <p:txBody>
          <a:bodyPr/>
          <a:lstStyle/>
          <a:p>
            <a:fld id="{3F9AFA87-1417-4992-ABD9-27C3BC8CC883}" type="datetimeFigureOut">
              <a:rPr lang="en-US" smtClean="0"/>
              <a:t>4/28/23</a:t>
            </a:fld>
            <a:endParaRPr lang="en-US"/>
          </a:p>
        </p:txBody>
      </p:sp>
      <p:sp>
        <p:nvSpPr>
          <p:cNvPr id="5" name="Footer Placeholder 4">
            <a:extLst>
              <a:ext uri="{FF2B5EF4-FFF2-40B4-BE49-F238E27FC236}">
                <a16:creationId xmlns:a16="http://schemas.microsoft.com/office/drawing/2014/main" id="{25DF6A60-707F-20DD-5631-B71E021FA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64438-5162-7994-47F4-B73CADD64E1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0827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941E-156E-DAA3-C363-CA6DC09BDA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F43D0-C7FE-74CC-3D8B-0D44C0381D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9C940-5DF4-2EFA-354D-AB46F017AF3C}"/>
              </a:ext>
            </a:extLst>
          </p:cNvPr>
          <p:cNvSpPr>
            <a:spLocks noGrp="1"/>
          </p:cNvSpPr>
          <p:nvPr>
            <p:ph type="dt" sz="half" idx="10"/>
          </p:nvPr>
        </p:nvSpPr>
        <p:spPr/>
        <p:txBody>
          <a:bodyPr/>
          <a:lstStyle/>
          <a:p>
            <a:fld id="{3F9AFA87-1417-4992-ABD9-27C3BC8CC883}" type="datetimeFigureOut">
              <a:rPr lang="en-US" smtClean="0"/>
              <a:t>4/28/23</a:t>
            </a:fld>
            <a:endParaRPr lang="en-US"/>
          </a:p>
        </p:txBody>
      </p:sp>
      <p:sp>
        <p:nvSpPr>
          <p:cNvPr id="5" name="Footer Placeholder 4">
            <a:extLst>
              <a:ext uri="{FF2B5EF4-FFF2-40B4-BE49-F238E27FC236}">
                <a16:creationId xmlns:a16="http://schemas.microsoft.com/office/drawing/2014/main" id="{F6C9F047-5B61-4C51-DA58-8F79AB28D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BC999-BAD5-0C75-FE5F-506177EF8988}"/>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4883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382E-CF5C-DD51-BCE5-F091BA8BA4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093EF9-C60C-8A80-465B-D6164E46FA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F311C0-4375-E8A9-B9EA-0A0D5FBB0004}"/>
              </a:ext>
            </a:extLst>
          </p:cNvPr>
          <p:cNvSpPr>
            <a:spLocks noGrp="1"/>
          </p:cNvSpPr>
          <p:nvPr>
            <p:ph type="dt" sz="half" idx="10"/>
          </p:nvPr>
        </p:nvSpPr>
        <p:spPr/>
        <p:txBody>
          <a:bodyPr/>
          <a:lstStyle/>
          <a:p>
            <a:fld id="{3F9AFA87-1417-4992-ABD9-27C3BC8CC883}" type="datetimeFigureOut">
              <a:rPr lang="en-US" smtClean="0"/>
              <a:t>4/28/23</a:t>
            </a:fld>
            <a:endParaRPr lang="en-US"/>
          </a:p>
        </p:txBody>
      </p:sp>
      <p:sp>
        <p:nvSpPr>
          <p:cNvPr id="5" name="Footer Placeholder 4">
            <a:extLst>
              <a:ext uri="{FF2B5EF4-FFF2-40B4-BE49-F238E27FC236}">
                <a16:creationId xmlns:a16="http://schemas.microsoft.com/office/drawing/2014/main" id="{C633F6FB-6E7F-BBAE-19DC-0EB641BF0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B8EB8-AD58-5E71-69F8-79E230B97D6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94476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7CD0-B8CF-0F3D-92A1-D2C2F6BEF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AB1B19-5154-9524-1233-BD8524F8BE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A7CC44-5CF3-DA73-043B-9991048C56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E0DABE-97A2-6C6F-3BCD-7E9F1AA8C7A9}"/>
              </a:ext>
            </a:extLst>
          </p:cNvPr>
          <p:cNvSpPr>
            <a:spLocks noGrp="1"/>
          </p:cNvSpPr>
          <p:nvPr>
            <p:ph type="dt" sz="half" idx="10"/>
          </p:nvPr>
        </p:nvSpPr>
        <p:spPr/>
        <p:txBody>
          <a:bodyPr/>
          <a:lstStyle/>
          <a:p>
            <a:fld id="{3F9AFA87-1417-4992-ABD9-27C3BC8CC883}" type="datetimeFigureOut">
              <a:rPr lang="en-US" smtClean="0"/>
              <a:t>4/28/23</a:t>
            </a:fld>
            <a:endParaRPr lang="en-US" dirty="0"/>
          </a:p>
        </p:txBody>
      </p:sp>
      <p:sp>
        <p:nvSpPr>
          <p:cNvPr id="6" name="Footer Placeholder 5">
            <a:extLst>
              <a:ext uri="{FF2B5EF4-FFF2-40B4-BE49-F238E27FC236}">
                <a16:creationId xmlns:a16="http://schemas.microsoft.com/office/drawing/2014/main" id="{B6A3DB11-BF00-2E54-2F70-EEA6149A56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5D8A7A-BFF0-EA2A-15EE-21866AD2C9FA}"/>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70541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D0B1-22DE-DB60-30BF-29EC3F43A8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4585E9-5086-B93F-FC3B-AF7BBCCDB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B3806C-7236-29B1-C8BF-57B0CDA821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4A62D-AC3B-04BF-4B3C-209D9BD479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E3CE7C-22CA-E939-35D1-86A5BDC13B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A10000-023E-D0FD-99FB-0A5FC865CE79}"/>
              </a:ext>
            </a:extLst>
          </p:cNvPr>
          <p:cNvSpPr>
            <a:spLocks noGrp="1"/>
          </p:cNvSpPr>
          <p:nvPr>
            <p:ph type="dt" sz="half" idx="10"/>
          </p:nvPr>
        </p:nvSpPr>
        <p:spPr/>
        <p:txBody>
          <a:bodyPr/>
          <a:lstStyle/>
          <a:p>
            <a:pPr algn="r"/>
            <a:fld id="{3F9AFA87-1417-4992-ABD9-27C3BC8CC883}" type="datetimeFigureOut">
              <a:rPr lang="en-US" smtClean="0"/>
              <a:pPr algn="r"/>
              <a:t>4/28/23</a:t>
            </a:fld>
            <a:endParaRPr lang="en-US" dirty="0"/>
          </a:p>
        </p:txBody>
      </p:sp>
      <p:sp>
        <p:nvSpPr>
          <p:cNvPr id="8" name="Footer Placeholder 7">
            <a:extLst>
              <a:ext uri="{FF2B5EF4-FFF2-40B4-BE49-F238E27FC236}">
                <a16:creationId xmlns:a16="http://schemas.microsoft.com/office/drawing/2014/main" id="{32CFDAF0-0ABD-31C6-DFC1-095C730984AD}"/>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13508140-E9D4-EBBD-FE75-FC98E8E14679}"/>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63312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3885-619E-74A3-E3D3-54A950B8B5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2E6316-4C6A-649C-B20F-0DD31AE242F9}"/>
              </a:ext>
            </a:extLst>
          </p:cNvPr>
          <p:cNvSpPr>
            <a:spLocks noGrp="1"/>
          </p:cNvSpPr>
          <p:nvPr>
            <p:ph type="dt" sz="half" idx="10"/>
          </p:nvPr>
        </p:nvSpPr>
        <p:spPr/>
        <p:txBody>
          <a:bodyPr/>
          <a:lstStyle/>
          <a:p>
            <a:fld id="{3F9AFA87-1417-4992-ABD9-27C3BC8CC883}" type="datetimeFigureOut">
              <a:rPr lang="en-US" smtClean="0"/>
              <a:t>4/28/23</a:t>
            </a:fld>
            <a:endParaRPr lang="en-US"/>
          </a:p>
        </p:txBody>
      </p:sp>
      <p:sp>
        <p:nvSpPr>
          <p:cNvPr id="4" name="Footer Placeholder 3">
            <a:extLst>
              <a:ext uri="{FF2B5EF4-FFF2-40B4-BE49-F238E27FC236}">
                <a16:creationId xmlns:a16="http://schemas.microsoft.com/office/drawing/2014/main" id="{7185AE71-E6E4-E207-6E86-91A394EDD7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0908EE-0DD3-EDB9-01CC-1D1970592A1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2165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CE5A0-C17B-7CDB-6E56-BF52EAFC7229}"/>
              </a:ext>
            </a:extLst>
          </p:cNvPr>
          <p:cNvSpPr>
            <a:spLocks noGrp="1"/>
          </p:cNvSpPr>
          <p:nvPr>
            <p:ph type="dt" sz="half" idx="10"/>
          </p:nvPr>
        </p:nvSpPr>
        <p:spPr/>
        <p:txBody>
          <a:bodyPr/>
          <a:lstStyle/>
          <a:p>
            <a:fld id="{3F9AFA87-1417-4992-ABD9-27C3BC8CC883}" type="datetimeFigureOut">
              <a:rPr lang="en-US" smtClean="0"/>
              <a:t>4/28/23</a:t>
            </a:fld>
            <a:endParaRPr lang="en-US"/>
          </a:p>
        </p:txBody>
      </p:sp>
      <p:sp>
        <p:nvSpPr>
          <p:cNvPr id="3" name="Footer Placeholder 2">
            <a:extLst>
              <a:ext uri="{FF2B5EF4-FFF2-40B4-BE49-F238E27FC236}">
                <a16:creationId xmlns:a16="http://schemas.microsoft.com/office/drawing/2014/main" id="{EE44578A-88B9-A8FF-70BA-B319280537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10DE96-AB3D-691C-956B-AB0C6E4CE1A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1452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05AA-3E2E-2BA7-F826-36D18F144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981A4D-80BB-CEF0-2D63-E733719AA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1ACE58-2BBF-734D-1F18-47F856A94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C3EEB-E218-6079-884A-AFC20C9D2C22}"/>
              </a:ext>
            </a:extLst>
          </p:cNvPr>
          <p:cNvSpPr>
            <a:spLocks noGrp="1"/>
          </p:cNvSpPr>
          <p:nvPr>
            <p:ph type="dt" sz="half" idx="10"/>
          </p:nvPr>
        </p:nvSpPr>
        <p:spPr/>
        <p:txBody>
          <a:bodyPr/>
          <a:lstStyle/>
          <a:p>
            <a:fld id="{3F9AFA87-1417-4992-ABD9-27C3BC8CC883}" type="datetimeFigureOut">
              <a:rPr lang="en-US" smtClean="0"/>
              <a:t>4/28/23</a:t>
            </a:fld>
            <a:endParaRPr lang="en-US"/>
          </a:p>
        </p:txBody>
      </p:sp>
      <p:sp>
        <p:nvSpPr>
          <p:cNvPr id="6" name="Footer Placeholder 5">
            <a:extLst>
              <a:ext uri="{FF2B5EF4-FFF2-40B4-BE49-F238E27FC236}">
                <a16:creationId xmlns:a16="http://schemas.microsoft.com/office/drawing/2014/main" id="{220C5187-6B61-52A2-F2A8-A8E369CA0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C97FA-EBC3-CDAA-C1A3-B04E81480A5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65348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CB84-3525-0086-6B20-68F1E93AA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961600-8B2A-A32D-24CC-E3F7821C02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CD441E-B284-DE7C-6B10-8E9E119DA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8B2BE-0756-1B81-9A1A-8E5A944D2D2A}"/>
              </a:ext>
            </a:extLst>
          </p:cNvPr>
          <p:cNvSpPr>
            <a:spLocks noGrp="1"/>
          </p:cNvSpPr>
          <p:nvPr>
            <p:ph type="dt" sz="half" idx="10"/>
          </p:nvPr>
        </p:nvSpPr>
        <p:spPr/>
        <p:txBody>
          <a:bodyPr/>
          <a:lstStyle/>
          <a:p>
            <a:fld id="{3F9AFA87-1417-4992-ABD9-27C3BC8CC883}" type="datetimeFigureOut">
              <a:rPr lang="en-US" smtClean="0"/>
              <a:t>4/28/23</a:t>
            </a:fld>
            <a:endParaRPr lang="en-US"/>
          </a:p>
        </p:txBody>
      </p:sp>
      <p:sp>
        <p:nvSpPr>
          <p:cNvPr id="6" name="Footer Placeholder 5">
            <a:extLst>
              <a:ext uri="{FF2B5EF4-FFF2-40B4-BE49-F238E27FC236}">
                <a16:creationId xmlns:a16="http://schemas.microsoft.com/office/drawing/2014/main" id="{072D51B7-79CA-9ED3-CB00-3FA61C987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77449F-4B76-5209-B441-F30DC6C8339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35520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16BC9-EB24-62BC-BC86-D56124E82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30BB6F-28EC-D344-B1BC-3DBE8591AA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FB6B7-D905-B752-F5D1-93FA98FF76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3F9AFA87-1417-4992-ABD9-27C3BC8CC883}" type="datetimeFigureOut">
              <a:rPr lang="en-US" smtClean="0"/>
              <a:pPr algn="r"/>
              <a:t>4/28/23</a:t>
            </a:fld>
            <a:endParaRPr lang="en-US" dirty="0"/>
          </a:p>
        </p:txBody>
      </p:sp>
      <p:sp>
        <p:nvSpPr>
          <p:cNvPr id="5" name="Footer Placeholder 4">
            <a:extLst>
              <a:ext uri="{FF2B5EF4-FFF2-40B4-BE49-F238E27FC236}">
                <a16:creationId xmlns:a16="http://schemas.microsoft.com/office/drawing/2014/main" id="{19B2BDCA-FAC8-4F63-248B-AF8924B1C4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000" dirty="0"/>
          </a:p>
        </p:txBody>
      </p:sp>
      <p:sp>
        <p:nvSpPr>
          <p:cNvPr id="6" name="Slide Number Placeholder 5">
            <a:extLst>
              <a:ext uri="{FF2B5EF4-FFF2-40B4-BE49-F238E27FC236}">
                <a16:creationId xmlns:a16="http://schemas.microsoft.com/office/drawing/2014/main" id="{005E4CF3-4E69-7DDC-3953-A0370C20C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67546612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726E-DEBA-04C2-69D8-CFBD2E47524C}"/>
              </a:ext>
            </a:extLst>
          </p:cNvPr>
          <p:cNvSpPr>
            <a:spLocks noGrp="1"/>
          </p:cNvSpPr>
          <p:nvPr>
            <p:ph type="ctrTitle"/>
          </p:nvPr>
        </p:nvSpPr>
        <p:spPr>
          <a:xfrm>
            <a:off x="762000" y="743804"/>
            <a:ext cx="4692869" cy="3793482"/>
          </a:xfrm>
        </p:spPr>
        <p:txBody>
          <a:bodyPr anchor="ctr">
            <a:normAutofit/>
          </a:bodyPr>
          <a:lstStyle/>
          <a:p>
            <a:pPr algn="l"/>
            <a:r>
              <a:rPr lang="en-US" sz="3000" b="1" dirty="0"/>
              <a:t>Introduction to </a:t>
            </a:r>
            <a:br>
              <a:rPr lang="en-US" sz="3000" b="1" dirty="0"/>
            </a:br>
            <a:r>
              <a:rPr lang="en-US" sz="3000" b="1" dirty="0"/>
              <a:t>Natural Language Processing</a:t>
            </a:r>
          </a:p>
        </p:txBody>
      </p:sp>
      <p:sp>
        <p:nvSpPr>
          <p:cNvPr id="3" name="Subtitle 2">
            <a:extLst>
              <a:ext uri="{FF2B5EF4-FFF2-40B4-BE49-F238E27FC236}">
                <a16:creationId xmlns:a16="http://schemas.microsoft.com/office/drawing/2014/main" id="{9A82692B-40B0-9DB2-02C0-9526E52304C3}"/>
              </a:ext>
            </a:extLst>
          </p:cNvPr>
          <p:cNvSpPr>
            <a:spLocks noGrp="1"/>
          </p:cNvSpPr>
          <p:nvPr>
            <p:ph type="subTitle" idx="1"/>
          </p:nvPr>
        </p:nvSpPr>
        <p:spPr>
          <a:xfrm>
            <a:off x="762000" y="4691564"/>
            <a:ext cx="4102609" cy="1422631"/>
          </a:xfrm>
        </p:spPr>
        <p:txBody>
          <a:bodyPr>
            <a:normAutofit/>
          </a:bodyPr>
          <a:lstStyle/>
          <a:p>
            <a:pPr algn="l"/>
            <a:r>
              <a:rPr lang="en-US" dirty="0"/>
              <a:t>BUS 243 F: Spring 2023</a:t>
            </a:r>
          </a:p>
          <a:p>
            <a:pPr algn="l"/>
            <a:r>
              <a:rPr lang="en-US" dirty="0" err="1"/>
              <a:t>Yeabin</a:t>
            </a:r>
            <a:r>
              <a:rPr lang="en-US" dirty="0"/>
              <a:t> Moon</a:t>
            </a:r>
          </a:p>
          <a:p>
            <a:pPr algn="l"/>
            <a:r>
              <a:rPr lang="en-US" dirty="0"/>
              <a:t>Lecture 6</a:t>
            </a:r>
          </a:p>
        </p:txBody>
      </p:sp>
      <p:pic>
        <p:nvPicPr>
          <p:cNvPr id="4" name="Picture 3" descr="Triangular abstract background">
            <a:extLst>
              <a:ext uri="{FF2B5EF4-FFF2-40B4-BE49-F238E27FC236}">
                <a16:creationId xmlns:a16="http://schemas.microsoft.com/office/drawing/2014/main" id="{618E3BCE-AC9F-B895-35E7-26EFFA6BAE5F}"/>
              </a:ext>
            </a:extLst>
          </p:cNvPr>
          <p:cNvPicPr>
            <a:picLocks noChangeAspect="1"/>
          </p:cNvPicPr>
          <p:nvPr/>
        </p:nvPicPr>
        <p:blipFill rotWithShape="1">
          <a:blip r:embed="rId2"/>
          <a:srcRect l="9863" r="23534" b="-1"/>
          <a:stretch/>
        </p:blipFill>
        <p:spPr>
          <a:xfrm>
            <a:off x="6495393" y="10"/>
            <a:ext cx="5696607" cy="6857990"/>
          </a:xfrm>
          <a:prstGeom prst="rect">
            <a:avLst/>
          </a:prstGeom>
        </p:spPr>
      </p:pic>
    </p:spTree>
    <p:extLst>
      <p:ext uri="{BB962C8B-B14F-4D97-AF65-F5344CB8AC3E}">
        <p14:creationId xmlns:p14="http://schemas.microsoft.com/office/powerpoint/2010/main" val="392908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r>
              <a:rPr lang="en-US" sz="3200" dirty="0"/>
              <a:t>Let’s imagine we have two phrases (training data)</a:t>
            </a:r>
          </a:p>
          <a:p>
            <a:pPr lvl="1"/>
            <a:r>
              <a:rPr lang="en-US" sz="2800" dirty="0"/>
              <a:t>Avatar 2 is great!</a:t>
            </a:r>
          </a:p>
          <a:p>
            <a:pPr lvl="1"/>
            <a:r>
              <a:rPr lang="en-US" sz="2800" dirty="0"/>
              <a:t>John Wick 4 is great!</a:t>
            </a:r>
          </a:p>
          <a:p>
            <a:r>
              <a:rPr lang="en-US" sz="3200" dirty="0"/>
              <a:t>Both movies received positive reviews, so both phrases are in similar contexts</a:t>
            </a:r>
          </a:p>
          <a:p>
            <a:r>
              <a:rPr lang="en-US" sz="3200" dirty="0"/>
              <a:t>Again Avatar 2 and John Wick 4 are treated as a single word</a:t>
            </a:r>
          </a:p>
          <a:p>
            <a:r>
              <a:rPr lang="en-US" sz="3200" dirty="0"/>
              <a:t>In order to create a neural net to figure out what number we should associate with each word, let’s create inputs for each unique word </a:t>
            </a:r>
          </a:p>
          <a:p>
            <a:pPr lvl="1"/>
            <a:r>
              <a:rPr lang="en-US" sz="2800" dirty="0"/>
              <a:t>We have 4 unique words in the training data, so 4 inputs!</a:t>
            </a:r>
          </a:p>
        </p:txBody>
      </p:sp>
    </p:spTree>
    <p:extLst>
      <p:ext uri="{BB962C8B-B14F-4D97-AF65-F5344CB8AC3E}">
        <p14:creationId xmlns:p14="http://schemas.microsoft.com/office/powerpoint/2010/main" val="28454643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F5A0-8CED-EABF-CE1A-F8EDAB5474FA}"/>
              </a:ext>
            </a:extLst>
          </p:cNvPr>
          <p:cNvSpPr>
            <a:spLocks noGrp="1"/>
          </p:cNvSpPr>
          <p:nvPr>
            <p:ph type="title"/>
          </p:nvPr>
        </p:nvSpPr>
        <p:spPr/>
        <p:txBody>
          <a:bodyPr>
            <a:normAutofit/>
          </a:bodyPr>
          <a:lstStyle/>
          <a:p>
            <a:r>
              <a:rPr lang="en-US" sz="4000" b="1" dirty="0"/>
              <a:t>Semantic queries and analogies</a:t>
            </a:r>
          </a:p>
        </p:txBody>
      </p:sp>
      <p:sp>
        <p:nvSpPr>
          <p:cNvPr id="3" name="Content Placeholder 2">
            <a:extLst>
              <a:ext uri="{FF2B5EF4-FFF2-40B4-BE49-F238E27FC236}">
                <a16:creationId xmlns:a16="http://schemas.microsoft.com/office/drawing/2014/main" id="{0F21C95B-FC29-FEB4-F454-D24B2191C3C0}"/>
              </a:ext>
            </a:extLst>
          </p:cNvPr>
          <p:cNvSpPr>
            <a:spLocks noGrp="1"/>
          </p:cNvSpPr>
          <p:nvPr>
            <p:ph idx="1"/>
          </p:nvPr>
        </p:nvSpPr>
        <p:spPr/>
        <p:txBody>
          <a:bodyPr>
            <a:normAutofit/>
          </a:bodyPr>
          <a:lstStyle/>
          <a:p>
            <a:pPr>
              <a:lnSpc>
                <a:spcPct val="150000"/>
              </a:lnSpc>
            </a:pPr>
            <a:r>
              <a:rPr lang="en-US" sz="3200" dirty="0">
                <a:effectLst/>
                <a:latin typeface="CMSY10"/>
              </a:rPr>
              <a:t>With word vectors, you can search for words or names that combine the meaning of the words</a:t>
            </a:r>
          </a:p>
          <a:p>
            <a:pPr lvl="1">
              <a:lnSpc>
                <a:spcPct val="150000"/>
              </a:lnSpc>
            </a:pPr>
            <a:r>
              <a:rPr lang="en-US" sz="2800" dirty="0">
                <a:latin typeface="CMSY10"/>
              </a:rPr>
              <a:t>Analogy questions: </a:t>
            </a:r>
            <a:r>
              <a:rPr lang="en-US" sz="2400" i="1" dirty="0">
                <a:effectLst/>
                <a:latin typeface="CMSY10"/>
              </a:rPr>
              <a:t>Who is to nuclear physics what Louis Pasteur is to germs.</a:t>
            </a:r>
          </a:p>
          <a:p>
            <a:pPr lvl="1">
              <a:lnSpc>
                <a:spcPct val="150000"/>
              </a:lnSpc>
            </a:pPr>
            <a:r>
              <a:rPr lang="en-US" sz="2800" dirty="0" err="1">
                <a:effectLst/>
                <a:latin typeface="URWPalladioL"/>
              </a:rPr>
              <a:t>wv</a:t>
            </a:r>
            <a:r>
              <a:rPr lang="en-US" sz="2800" dirty="0">
                <a:effectLst/>
                <a:latin typeface="URWPalladioL"/>
              </a:rPr>
              <a:t>['</a:t>
            </a:r>
            <a:r>
              <a:rPr lang="en-US" sz="2800" dirty="0" err="1">
                <a:effectLst/>
                <a:latin typeface="URWPalladioL"/>
              </a:rPr>
              <a:t>Louis_Pasteur</a:t>
            </a:r>
            <a:r>
              <a:rPr lang="en-US" sz="2800" dirty="0">
                <a:effectLst/>
                <a:latin typeface="URWPalladioL"/>
              </a:rPr>
              <a:t>'] - </a:t>
            </a:r>
            <a:r>
              <a:rPr lang="en-US" sz="2800" dirty="0" err="1">
                <a:effectLst/>
                <a:latin typeface="URWPalladioL"/>
              </a:rPr>
              <a:t>wv</a:t>
            </a:r>
            <a:r>
              <a:rPr lang="en-US" sz="2800" dirty="0">
                <a:effectLst/>
                <a:latin typeface="URWPalladioL"/>
              </a:rPr>
              <a:t>['germs'] + </a:t>
            </a:r>
            <a:r>
              <a:rPr lang="en-US" sz="2800" dirty="0" err="1">
                <a:effectLst/>
                <a:latin typeface="URWPalladioL"/>
              </a:rPr>
              <a:t>wv</a:t>
            </a:r>
            <a:r>
              <a:rPr lang="en-US" sz="2800" dirty="0">
                <a:effectLst/>
                <a:latin typeface="URWPalladioL"/>
              </a:rPr>
              <a:t>['physics']</a:t>
            </a:r>
          </a:p>
          <a:p>
            <a:pPr lvl="1">
              <a:lnSpc>
                <a:spcPct val="150000"/>
              </a:lnSpc>
            </a:pPr>
            <a:endParaRPr lang="en-US" sz="3200" dirty="0">
              <a:effectLst/>
              <a:latin typeface="CMSY10"/>
            </a:endParaRPr>
          </a:p>
          <a:p>
            <a:pPr lvl="1">
              <a:lnSpc>
                <a:spcPct val="150000"/>
              </a:lnSpc>
            </a:pPr>
            <a:endParaRPr lang="en-US" sz="2400" i="1" dirty="0">
              <a:effectLst/>
              <a:latin typeface="CMSY10"/>
            </a:endParaRPr>
          </a:p>
          <a:p>
            <a:pPr lvl="1">
              <a:lnSpc>
                <a:spcPct val="150000"/>
              </a:lnSpc>
            </a:pPr>
            <a:endParaRPr lang="en-US" sz="2400" i="1" dirty="0">
              <a:effectLst/>
              <a:latin typeface="CMSY10"/>
            </a:endParaRPr>
          </a:p>
        </p:txBody>
      </p:sp>
    </p:spTree>
    <p:extLst>
      <p:ext uri="{BB962C8B-B14F-4D97-AF65-F5344CB8AC3E}">
        <p14:creationId xmlns:p14="http://schemas.microsoft.com/office/powerpoint/2010/main" val="250926276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5F5A0-8CED-EABF-CE1A-F8EDAB5474FA}"/>
              </a:ext>
            </a:extLst>
          </p:cNvPr>
          <p:cNvSpPr>
            <a:spLocks noGrp="1"/>
          </p:cNvSpPr>
          <p:nvPr>
            <p:ph type="title"/>
          </p:nvPr>
        </p:nvSpPr>
        <p:spPr/>
        <p:txBody>
          <a:bodyPr>
            <a:normAutofit/>
          </a:bodyPr>
          <a:lstStyle/>
          <a:p>
            <a:r>
              <a:rPr lang="en-US" sz="4000" b="1" dirty="0"/>
              <a:t>Word analogy?</a:t>
            </a:r>
          </a:p>
        </p:txBody>
      </p:sp>
      <p:sp>
        <p:nvSpPr>
          <p:cNvPr id="3" name="Content Placeholder 2">
            <a:extLst>
              <a:ext uri="{FF2B5EF4-FFF2-40B4-BE49-F238E27FC236}">
                <a16:creationId xmlns:a16="http://schemas.microsoft.com/office/drawing/2014/main" id="{0F21C95B-FC29-FEB4-F454-D24B2191C3C0}"/>
              </a:ext>
            </a:extLst>
          </p:cNvPr>
          <p:cNvSpPr>
            <a:spLocks noGrp="1"/>
          </p:cNvSpPr>
          <p:nvPr>
            <p:ph idx="1"/>
          </p:nvPr>
        </p:nvSpPr>
        <p:spPr/>
        <p:txBody>
          <a:bodyPr>
            <a:normAutofit/>
          </a:bodyPr>
          <a:lstStyle/>
          <a:p>
            <a:pPr>
              <a:lnSpc>
                <a:spcPct val="150000"/>
              </a:lnSpc>
              <a:buFont typeface="Arial" panose="020B0604020202020204" pitchFamily="34" charset="0"/>
              <a:buChar char="•"/>
            </a:pPr>
            <a:r>
              <a:rPr lang="en-US" sz="3600" dirty="0">
                <a:effectLst/>
                <a:latin typeface="URWPalladioL"/>
              </a:rPr>
              <a:t>Portland Timbers + Seattle - Portland = ?</a:t>
            </a:r>
            <a:endParaRPr lang="en-US" sz="3200" dirty="0">
              <a:effectLst/>
              <a:latin typeface="CMSY10"/>
            </a:endParaRPr>
          </a:p>
        </p:txBody>
      </p:sp>
      <p:pic>
        <p:nvPicPr>
          <p:cNvPr id="4098" name="Picture 2">
            <a:extLst>
              <a:ext uri="{FF2B5EF4-FFF2-40B4-BE49-F238E27FC236}">
                <a16:creationId xmlns:a16="http://schemas.microsoft.com/office/drawing/2014/main" id="{1E14E860-16C7-2C27-89F0-BEAC4F814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217" y="2580712"/>
            <a:ext cx="5947718" cy="3377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2754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3677-2A6B-553F-1BC0-941A28B7A4C0}"/>
              </a:ext>
            </a:extLst>
          </p:cNvPr>
          <p:cNvSpPr>
            <a:spLocks noGrp="1"/>
          </p:cNvSpPr>
          <p:nvPr>
            <p:ph type="title"/>
          </p:nvPr>
        </p:nvSpPr>
        <p:spPr/>
        <p:txBody>
          <a:bodyPr/>
          <a:lstStyle/>
          <a:p>
            <a:r>
              <a:rPr lang="en-US" b="1" dirty="0"/>
              <a:t>Word2vec</a:t>
            </a:r>
          </a:p>
        </p:txBody>
      </p:sp>
      <p:sp>
        <p:nvSpPr>
          <p:cNvPr id="3" name="Content Placeholder 2">
            <a:extLst>
              <a:ext uri="{FF2B5EF4-FFF2-40B4-BE49-F238E27FC236}">
                <a16:creationId xmlns:a16="http://schemas.microsoft.com/office/drawing/2014/main" id="{0FA48500-DA87-9DD3-637F-347F443D519C}"/>
              </a:ext>
            </a:extLst>
          </p:cNvPr>
          <p:cNvSpPr>
            <a:spLocks noGrp="1"/>
          </p:cNvSpPr>
          <p:nvPr>
            <p:ph idx="1"/>
          </p:nvPr>
        </p:nvSpPr>
        <p:spPr/>
        <p:txBody>
          <a:bodyPr>
            <a:normAutofit fontScale="92500"/>
          </a:bodyPr>
          <a:lstStyle/>
          <a:p>
            <a:pPr>
              <a:lnSpc>
                <a:spcPct val="150000"/>
              </a:lnSpc>
            </a:pPr>
            <a:r>
              <a:rPr lang="en-US" dirty="0"/>
              <a:t>In 2012, Thomas </a:t>
            </a:r>
            <a:r>
              <a:rPr lang="en-US" dirty="0" err="1"/>
              <a:t>Mikolov</a:t>
            </a:r>
            <a:r>
              <a:rPr lang="en-US" dirty="0"/>
              <a:t>, an intern at Microsoft, found a way to encode the meaning of words in a modest number of vector dimension</a:t>
            </a:r>
          </a:p>
          <a:p>
            <a:pPr>
              <a:lnSpc>
                <a:spcPct val="150000"/>
              </a:lnSpc>
            </a:pPr>
            <a:r>
              <a:rPr lang="en-US" dirty="0" err="1"/>
              <a:t>Mikolov</a:t>
            </a:r>
            <a:r>
              <a:rPr lang="en-US" dirty="0"/>
              <a:t> trained a neural network to predict word occurrences near each target word</a:t>
            </a:r>
          </a:p>
          <a:p>
            <a:pPr>
              <a:lnSpc>
                <a:spcPct val="150000"/>
              </a:lnSpc>
            </a:pPr>
            <a:r>
              <a:rPr lang="en-US" dirty="0"/>
              <a:t>Word2vec learns the meaning of words merely by processing a large corpus of unlabeled text</a:t>
            </a:r>
          </a:p>
        </p:txBody>
      </p:sp>
    </p:spTree>
    <p:extLst>
      <p:ext uri="{BB962C8B-B14F-4D97-AF65-F5344CB8AC3E}">
        <p14:creationId xmlns:p14="http://schemas.microsoft.com/office/powerpoint/2010/main" val="309632308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F1CAC-55F4-C49F-FA2C-2D39B4FA9421}"/>
              </a:ext>
            </a:extLst>
          </p:cNvPr>
          <p:cNvSpPr>
            <a:spLocks noGrp="1"/>
          </p:cNvSpPr>
          <p:nvPr>
            <p:ph type="title"/>
          </p:nvPr>
        </p:nvSpPr>
        <p:spPr/>
        <p:txBody>
          <a:bodyPr/>
          <a:lstStyle/>
          <a:p>
            <a:r>
              <a:rPr lang="en-US" sz="4400" b="1" dirty="0"/>
              <a:t>Vector-oriented reasoning</a:t>
            </a:r>
            <a:endParaRPr lang="en-US" dirty="0"/>
          </a:p>
        </p:txBody>
      </p:sp>
      <p:sp>
        <p:nvSpPr>
          <p:cNvPr id="3" name="Content Placeholder 2">
            <a:extLst>
              <a:ext uri="{FF2B5EF4-FFF2-40B4-BE49-F238E27FC236}">
                <a16:creationId xmlns:a16="http://schemas.microsoft.com/office/drawing/2014/main" id="{0D3F6AE2-EB71-06D2-2D0B-7F46506687D1}"/>
              </a:ext>
            </a:extLst>
          </p:cNvPr>
          <p:cNvSpPr>
            <a:spLocks noGrp="1"/>
          </p:cNvSpPr>
          <p:nvPr>
            <p:ph idx="1"/>
          </p:nvPr>
        </p:nvSpPr>
        <p:spPr/>
        <p:txBody>
          <a:bodyPr/>
          <a:lstStyle/>
          <a:p>
            <a:r>
              <a:rPr lang="en-US" dirty="0"/>
              <a:t>The Word2vec model contains information about the relationships between words</a:t>
            </a:r>
          </a:p>
          <a:p>
            <a:endParaRPr lang="en-US" dirty="0"/>
          </a:p>
          <a:p>
            <a:endParaRPr lang="en-US" dirty="0"/>
          </a:p>
          <a:p>
            <a:endParaRPr lang="en-US" dirty="0"/>
          </a:p>
          <a:p>
            <a:endParaRPr lang="en-US" dirty="0"/>
          </a:p>
          <a:p>
            <a:r>
              <a:rPr lang="en-US" dirty="0"/>
              <a:t>After adding and subtracting word vectors, your resultant vector will almost never exactly equal one of the vectors in your word vector vocabulary</a:t>
            </a:r>
          </a:p>
        </p:txBody>
      </p:sp>
      <p:pic>
        <p:nvPicPr>
          <p:cNvPr id="5122" name="Picture 2">
            <a:extLst>
              <a:ext uri="{FF2B5EF4-FFF2-40B4-BE49-F238E27FC236}">
                <a16:creationId xmlns:a16="http://schemas.microsoft.com/office/drawing/2014/main" id="{6323BF94-C5C0-FE9D-F1F9-D80D51DCD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430" y="2799663"/>
            <a:ext cx="6942781" cy="2059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5114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9311-3E7A-A838-FEA0-2481BC55B504}"/>
              </a:ext>
            </a:extLst>
          </p:cNvPr>
          <p:cNvSpPr>
            <a:spLocks noGrp="1"/>
          </p:cNvSpPr>
          <p:nvPr>
            <p:ph type="title"/>
          </p:nvPr>
        </p:nvSpPr>
        <p:spPr/>
        <p:txBody>
          <a:bodyPr/>
          <a:lstStyle/>
          <a:p>
            <a:r>
              <a:rPr lang="en-US" b="1" dirty="0"/>
              <a:t>Very high accuracy</a:t>
            </a:r>
          </a:p>
        </p:txBody>
      </p:sp>
      <p:sp>
        <p:nvSpPr>
          <p:cNvPr id="3" name="Content Placeholder 2">
            <a:extLst>
              <a:ext uri="{FF2B5EF4-FFF2-40B4-BE49-F238E27FC236}">
                <a16:creationId xmlns:a16="http://schemas.microsoft.com/office/drawing/2014/main" id="{3D6208D5-9181-E8FC-84CC-66E8BDD7815A}"/>
              </a:ext>
            </a:extLst>
          </p:cNvPr>
          <p:cNvSpPr>
            <a:spLocks noGrp="1"/>
          </p:cNvSpPr>
          <p:nvPr>
            <p:ph idx="1"/>
          </p:nvPr>
        </p:nvSpPr>
        <p:spPr/>
        <p:txBody>
          <a:bodyPr/>
          <a:lstStyle/>
          <a:p>
            <a:r>
              <a:rPr lang="en-US" dirty="0"/>
              <a:t>Word2vec allows you to transform your natural language vectors of token occurrence counts and frequencies into the vector space of much lower-dimensional Word2vec vectors. </a:t>
            </a:r>
          </a:p>
          <a:p>
            <a:r>
              <a:rPr lang="en-US" dirty="0"/>
              <a:t>In this lower-dimensional space, you can do your math and then </a:t>
            </a:r>
            <a:r>
              <a:rPr lang="en-US" b="1" dirty="0"/>
              <a:t>convert back to a natural language space, very successfully</a:t>
            </a:r>
          </a:p>
          <a:p>
            <a:pPr lvl="1"/>
            <a:r>
              <a:rPr lang="en-US" dirty="0"/>
              <a:t>The reference implementation was trained on the 100 billion words from the Google News Corpus</a:t>
            </a:r>
          </a:p>
          <a:p>
            <a:r>
              <a:rPr lang="en-US" dirty="0"/>
              <a:t>Also discover the distance between the singular and plural versions of a word quite similar</a:t>
            </a:r>
          </a:p>
        </p:txBody>
      </p:sp>
    </p:spTree>
    <p:extLst>
      <p:ext uri="{BB962C8B-B14F-4D97-AF65-F5344CB8AC3E}">
        <p14:creationId xmlns:p14="http://schemas.microsoft.com/office/powerpoint/2010/main" val="37966627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2738-ADF5-3E01-7BD0-319094E6D953}"/>
              </a:ext>
            </a:extLst>
          </p:cNvPr>
          <p:cNvSpPr>
            <a:spLocks noGrp="1"/>
          </p:cNvSpPr>
          <p:nvPr>
            <p:ph type="title"/>
          </p:nvPr>
        </p:nvSpPr>
        <p:spPr/>
        <p:txBody>
          <a:bodyPr/>
          <a:lstStyle/>
          <a:p>
            <a:r>
              <a:rPr lang="en-US" b="1" dirty="0"/>
              <a:t>Application first: </a:t>
            </a:r>
            <a:r>
              <a:rPr lang="en-US" b="1" dirty="0" err="1"/>
              <a:t>Gensim</a:t>
            </a:r>
            <a:endParaRPr lang="en-US" b="1" dirty="0"/>
          </a:p>
        </p:txBody>
      </p:sp>
      <p:sp>
        <p:nvSpPr>
          <p:cNvPr id="3" name="Content Placeholder 2">
            <a:extLst>
              <a:ext uri="{FF2B5EF4-FFF2-40B4-BE49-F238E27FC236}">
                <a16:creationId xmlns:a16="http://schemas.microsoft.com/office/drawing/2014/main" id="{92A9D236-9AE3-5834-5956-18CF0F579A9E}"/>
              </a:ext>
            </a:extLst>
          </p:cNvPr>
          <p:cNvSpPr>
            <a:spLocks noGrp="1"/>
          </p:cNvSpPr>
          <p:nvPr>
            <p:ph idx="1"/>
          </p:nvPr>
        </p:nvSpPr>
        <p:spPr/>
        <p:txBody>
          <a:bodyPr>
            <a:normAutofit fontScale="92500" lnSpcReduction="10000"/>
          </a:bodyPr>
          <a:lstStyle/>
          <a:p>
            <a:pPr>
              <a:lnSpc>
                <a:spcPct val="150000"/>
              </a:lnSpc>
            </a:pPr>
            <a:r>
              <a:rPr lang="en-US" dirty="0"/>
              <a:t>For looking at word vectors, we’ll use </a:t>
            </a:r>
            <a:r>
              <a:rPr lang="en-US" dirty="0" err="1"/>
              <a:t>Gensim</a:t>
            </a:r>
            <a:endParaRPr lang="en-US" dirty="0"/>
          </a:p>
          <a:p>
            <a:pPr>
              <a:lnSpc>
                <a:spcPct val="150000"/>
              </a:lnSpc>
            </a:pPr>
            <a:r>
              <a:rPr lang="en-US" dirty="0"/>
              <a:t>We also use it in homework for word vectors </a:t>
            </a:r>
          </a:p>
          <a:p>
            <a:pPr>
              <a:lnSpc>
                <a:spcPct val="150000"/>
              </a:lnSpc>
            </a:pPr>
            <a:r>
              <a:rPr lang="en-US" dirty="0" err="1"/>
              <a:t>Gensim</a:t>
            </a:r>
            <a:r>
              <a:rPr lang="en-US" dirty="0"/>
              <a:t> isn’t really a deep learning package. </a:t>
            </a:r>
          </a:p>
          <a:p>
            <a:pPr lvl="1">
              <a:lnSpc>
                <a:spcPct val="150000"/>
              </a:lnSpc>
            </a:pPr>
            <a:r>
              <a:rPr lang="en-US" dirty="0"/>
              <a:t>It's a package for for word and text similarity modeling, which started with (LDA-style) topic models and grew into SVD and neural word representations. </a:t>
            </a:r>
          </a:p>
          <a:p>
            <a:pPr>
              <a:lnSpc>
                <a:spcPct val="150000"/>
              </a:lnSpc>
            </a:pPr>
            <a:r>
              <a:rPr lang="en-US" dirty="0"/>
              <a:t>But its efficient and scalable, and quite widely used</a:t>
            </a:r>
          </a:p>
          <a:p>
            <a:pPr>
              <a:lnSpc>
                <a:spcPct val="150000"/>
              </a:lnSpc>
            </a:pPr>
            <a:r>
              <a:rPr lang="en-US" dirty="0"/>
              <a:t>See the code</a:t>
            </a:r>
          </a:p>
        </p:txBody>
      </p:sp>
    </p:spTree>
    <p:extLst>
      <p:ext uri="{BB962C8B-B14F-4D97-AF65-F5344CB8AC3E}">
        <p14:creationId xmlns:p14="http://schemas.microsoft.com/office/powerpoint/2010/main" val="13726598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C0DAE-E45D-6C3E-19CB-C47E234802BA}"/>
              </a:ext>
            </a:extLst>
          </p:cNvPr>
          <p:cNvSpPr>
            <a:spLocks noGrp="1"/>
          </p:cNvSpPr>
          <p:nvPr>
            <p:ph type="title"/>
          </p:nvPr>
        </p:nvSpPr>
        <p:spPr/>
        <p:txBody>
          <a:bodyPr/>
          <a:lstStyle/>
          <a:p>
            <a:r>
              <a:rPr lang="en-US" b="1" dirty="0"/>
              <a:t>How to compute word vectors?</a:t>
            </a:r>
          </a:p>
        </p:txBody>
      </p:sp>
      <p:sp>
        <p:nvSpPr>
          <p:cNvPr id="3" name="Content Placeholder 2">
            <a:extLst>
              <a:ext uri="{FF2B5EF4-FFF2-40B4-BE49-F238E27FC236}">
                <a16:creationId xmlns:a16="http://schemas.microsoft.com/office/drawing/2014/main" id="{D6197B8F-7488-5C74-CB84-2BE33573590B}"/>
              </a:ext>
            </a:extLst>
          </p:cNvPr>
          <p:cNvSpPr>
            <a:spLocks noGrp="1"/>
          </p:cNvSpPr>
          <p:nvPr>
            <p:ph idx="1"/>
          </p:nvPr>
        </p:nvSpPr>
        <p:spPr/>
        <p:txBody>
          <a:bodyPr>
            <a:normAutofit fontScale="85000" lnSpcReduction="10000"/>
          </a:bodyPr>
          <a:lstStyle/>
          <a:p>
            <a:pPr>
              <a:lnSpc>
                <a:spcPct val="150000"/>
              </a:lnSpc>
            </a:pPr>
            <a:r>
              <a:rPr lang="en-US" dirty="0"/>
              <a:t>Calculate word embeddings from large textual data using two popular algorithms</a:t>
            </a:r>
          </a:p>
          <a:p>
            <a:pPr lvl="1">
              <a:lnSpc>
                <a:spcPct val="150000"/>
              </a:lnSpc>
            </a:pPr>
            <a:r>
              <a:rPr lang="en-US" dirty="0"/>
              <a:t>Skip-gram and CBOW</a:t>
            </a:r>
          </a:p>
          <a:p>
            <a:pPr>
              <a:lnSpc>
                <a:spcPct val="150000"/>
              </a:lnSpc>
            </a:pPr>
            <a:r>
              <a:rPr lang="en-US" dirty="0"/>
              <a:t>Where word embeddings come from?</a:t>
            </a:r>
          </a:p>
          <a:p>
            <a:pPr lvl="1">
              <a:lnSpc>
                <a:spcPct val="150000"/>
              </a:lnSpc>
            </a:pPr>
            <a:r>
              <a:rPr lang="en-US" dirty="0"/>
              <a:t>index(“cat”) = [0.7, 0.5, 0.1]</a:t>
            </a:r>
          </a:p>
          <a:p>
            <a:pPr lvl="1">
              <a:lnSpc>
                <a:spcPct val="150000"/>
              </a:lnSpc>
            </a:pPr>
            <a:r>
              <a:rPr lang="en-US" dirty="0"/>
              <a:t>index(“dog”) = [0.8, 0.3, 0.1]</a:t>
            </a:r>
          </a:p>
          <a:p>
            <a:pPr lvl="1">
              <a:lnSpc>
                <a:spcPct val="150000"/>
              </a:lnSpc>
            </a:pPr>
            <a:r>
              <a:rPr lang="en-US" dirty="0"/>
              <a:t>index(“pizza”) = [0.1, 0.2, 0.8]</a:t>
            </a:r>
          </a:p>
          <a:p>
            <a:pPr>
              <a:lnSpc>
                <a:spcPct val="150000"/>
              </a:lnSpc>
            </a:pPr>
            <a:r>
              <a:rPr lang="en-US" dirty="0"/>
              <a:t>More importantly, what should those numbers look like?</a:t>
            </a:r>
          </a:p>
          <a:p>
            <a:pPr lvl="1">
              <a:lnSpc>
                <a:spcPct val="150000"/>
              </a:lnSpc>
            </a:pPr>
            <a:endParaRPr lang="en-US" dirty="0"/>
          </a:p>
        </p:txBody>
      </p:sp>
    </p:spTree>
    <p:extLst>
      <p:ext uri="{BB962C8B-B14F-4D97-AF65-F5344CB8AC3E}">
        <p14:creationId xmlns:p14="http://schemas.microsoft.com/office/powerpoint/2010/main" val="1912795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62B6-0108-CBE3-252D-C9DB4D7D13B3}"/>
              </a:ext>
            </a:extLst>
          </p:cNvPr>
          <p:cNvSpPr>
            <a:spLocks noGrp="1"/>
          </p:cNvSpPr>
          <p:nvPr>
            <p:ph type="title"/>
          </p:nvPr>
        </p:nvSpPr>
        <p:spPr/>
        <p:txBody>
          <a:bodyPr/>
          <a:lstStyle/>
          <a:p>
            <a:r>
              <a:rPr lang="en-US" b="1" dirty="0"/>
              <a:t>Word associations</a:t>
            </a:r>
          </a:p>
        </p:txBody>
      </p:sp>
      <p:sp>
        <p:nvSpPr>
          <p:cNvPr id="3" name="Content Placeholder 2">
            <a:extLst>
              <a:ext uri="{FF2B5EF4-FFF2-40B4-BE49-F238E27FC236}">
                <a16:creationId xmlns:a16="http://schemas.microsoft.com/office/drawing/2014/main" id="{87A15D98-AB5E-F3DC-CCBE-5B802C4EF9CE}"/>
              </a:ext>
            </a:extLst>
          </p:cNvPr>
          <p:cNvSpPr>
            <a:spLocks noGrp="1"/>
          </p:cNvSpPr>
          <p:nvPr>
            <p:ph idx="1"/>
          </p:nvPr>
        </p:nvSpPr>
        <p:spPr/>
        <p:txBody>
          <a:bodyPr>
            <a:normAutofit/>
          </a:bodyPr>
          <a:lstStyle/>
          <a:p>
            <a:r>
              <a:rPr lang="en-US" dirty="0"/>
              <a:t>The answer is that those numbers are also trained using a training dataset and a machine learning model like any other model</a:t>
            </a:r>
          </a:p>
          <a:p>
            <a:r>
              <a:rPr lang="en-US" dirty="0"/>
              <a:t>I’ll introduce and implement one of the most popular models to train word embeddings—the Skip-gram model.</a:t>
            </a:r>
          </a:p>
          <a:p>
            <a:r>
              <a:rPr lang="en-US" dirty="0"/>
              <a:t>First, let’s step back and think how humans learn concepts such as “a dog.”</a:t>
            </a:r>
          </a:p>
          <a:p>
            <a:pPr lvl="1"/>
            <a:r>
              <a:rPr lang="en-US" dirty="0"/>
              <a:t>You did not learn it by definition </a:t>
            </a:r>
          </a:p>
          <a:p>
            <a:pPr lvl="1"/>
            <a:r>
              <a:rPr lang="en-US" dirty="0"/>
              <a:t>What’s the definition of a dog by the way?</a:t>
            </a:r>
          </a:p>
          <a:p>
            <a:r>
              <a:rPr lang="en-US" dirty="0"/>
              <a:t>You acquire the concept through a large amount of physical, cognitive, and linguistic interactions with the external world</a:t>
            </a:r>
          </a:p>
        </p:txBody>
      </p:sp>
    </p:spTree>
    <p:extLst>
      <p:ext uri="{BB962C8B-B14F-4D97-AF65-F5344CB8AC3E}">
        <p14:creationId xmlns:p14="http://schemas.microsoft.com/office/powerpoint/2010/main" val="39138529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2451-CCE6-8857-2798-AE2676C0BB10}"/>
              </a:ext>
            </a:extLst>
          </p:cNvPr>
          <p:cNvSpPr>
            <a:spLocks noGrp="1"/>
          </p:cNvSpPr>
          <p:nvPr>
            <p:ph type="title"/>
          </p:nvPr>
        </p:nvSpPr>
        <p:spPr/>
        <p:txBody>
          <a:bodyPr/>
          <a:lstStyle/>
          <a:p>
            <a:r>
              <a:rPr lang="en-US" b="1" dirty="0"/>
              <a:t>How about a computer?</a:t>
            </a:r>
          </a:p>
        </p:txBody>
      </p:sp>
      <p:sp>
        <p:nvSpPr>
          <p:cNvPr id="3" name="Content Placeholder 2">
            <a:extLst>
              <a:ext uri="{FF2B5EF4-FFF2-40B4-BE49-F238E27FC236}">
                <a16:creationId xmlns:a16="http://schemas.microsoft.com/office/drawing/2014/main" id="{8B5BF1B6-EE7E-0A76-F70B-C2A7FB780839}"/>
              </a:ext>
            </a:extLst>
          </p:cNvPr>
          <p:cNvSpPr>
            <a:spLocks noGrp="1"/>
          </p:cNvSpPr>
          <p:nvPr>
            <p:ph idx="1"/>
          </p:nvPr>
        </p:nvSpPr>
        <p:spPr/>
        <p:txBody>
          <a:bodyPr>
            <a:normAutofit fontScale="92500" lnSpcReduction="20000"/>
          </a:bodyPr>
          <a:lstStyle/>
          <a:p>
            <a:pPr>
              <a:lnSpc>
                <a:spcPct val="150000"/>
              </a:lnSpc>
            </a:pPr>
            <a:r>
              <a:rPr lang="en-US" dirty="0"/>
              <a:t>One possible way to do this without teaching the computer what “dog” means is to use </a:t>
            </a:r>
            <a:r>
              <a:rPr lang="en-US" i="1" dirty="0"/>
              <a:t>association relative to other words</a:t>
            </a:r>
            <a:r>
              <a:rPr lang="en-US" dirty="0"/>
              <a:t>.</a:t>
            </a:r>
          </a:p>
          <a:p>
            <a:pPr>
              <a:lnSpc>
                <a:spcPct val="150000"/>
              </a:lnSpc>
            </a:pPr>
            <a:r>
              <a:rPr lang="en-US" dirty="0"/>
              <a:t>What words tend to appear together with the word “dog” if you look at its appearances in a large text corpus?</a:t>
            </a:r>
          </a:p>
          <a:p>
            <a:pPr lvl="1">
              <a:lnSpc>
                <a:spcPct val="150000"/>
              </a:lnSpc>
            </a:pPr>
            <a:r>
              <a:rPr lang="en-US" dirty="0"/>
              <a:t>“Pet,” “tail,” “smell,” “bark,” “puppy”, etc.</a:t>
            </a:r>
          </a:p>
          <a:p>
            <a:pPr>
              <a:lnSpc>
                <a:spcPct val="150000"/>
              </a:lnSpc>
            </a:pPr>
            <a:r>
              <a:rPr lang="en-US" dirty="0"/>
              <a:t>How about ”cat”?</a:t>
            </a:r>
          </a:p>
          <a:p>
            <a:pPr lvl="1">
              <a:lnSpc>
                <a:spcPct val="150000"/>
              </a:lnSpc>
            </a:pPr>
            <a:r>
              <a:rPr lang="en-US" dirty="0"/>
              <a:t>Because “dog” and “cat” have a lot in common conceptually, these two sets of context words also have large overlap</a:t>
            </a:r>
          </a:p>
        </p:txBody>
      </p:sp>
    </p:spTree>
    <p:extLst>
      <p:ext uri="{BB962C8B-B14F-4D97-AF65-F5344CB8AC3E}">
        <p14:creationId xmlns:p14="http://schemas.microsoft.com/office/powerpoint/2010/main" val="30322990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5E8C-AA97-9579-9FCB-B045EF7842E5}"/>
              </a:ext>
            </a:extLst>
          </p:cNvPr>
          <p:cNvSpPr>
            <a:spLocks noGrp="1"/>
          </p:cNvSpPr>
          <p:nvPr>
            <p:ph type="title"/>
          </p:nvPr>
        </p:nvSpPr>
        <p:spPr/>
        <p:txBody>
          <a:bodyPr/>
          <a:lstStyle/>
          <a:p>
            <a:r>
              <a:rPr lang="en-US" b="1" dirty="0"/>
              <a:t>Distributional hypothesis</a:t>
            </a:r>
          </a:p>
        </p:txBody>
      </p:sp>
      <p:sp>
        <p:nvSpPr>
          <p:cNvPr id="3" name="Content Placeholder 2">
            <a:extLst>
              <a:ext uri="{FF2B5EF4-FFF2-40B4-BE49-F238E27FC236}">
                <a16:creationId xmlns:a16="http://schemas.microsoft.com/office/drawing/2014/main" id="{F543761C-91AC-14CB-AD5E-B3C8EA9BEFA9}"/>
              </a:ext>
            </a:extLst>
          </p:cNvPr>
          <p:cNvSpPr>
            <a:spLocks noGrp="1"/>
          </p:cNvSpPr>
          <p:nvPr>
            <p:ph idx="1"/>
          </p:nvPr>
        </p:nvSpPr>
        <p:spPr/>
        <p:txBody>
          <a:bodyPr>
            <a:normAutofit fontScale="92500" lnSpcReduction="10000"/>
          </a:bodyPr>
          <a:lstStyle/>
          <a:p>
            <a:pPr>
              <a:lnSpc>
                <a:spcPct val="150000"/>
              </a:lnSpc>
            </a:pPr>
            <a:r>
              <a:rPr lang="en-US" dirty="0"/>
              <a:t>You can guess how close two words are to each other by looking at what other words appear in the same context </a:t>
            </a:r>
          </a:p>
          <a:p>
            <a:pPr>
              <a:lnSpc>
                <a:spcPct val="150000"/>
              </a:lnSpc>
            </a:pPr>
            <a:r>
              <a:rPr lang="en-US" dirty="0"/>
              <a:t>This is called the </a:t>
            </a:r>
            <a:r>
              <a:rPr lang="en-US" b="1" dirty="0"/>
              <a:t>distributional hypothesis</a:t>
            </a:r>
          </a:p>
          <a:p>
            <a:pPr>
              <a:lnSpc>
                <a:spcPct val="150000"/>
              </a:lnSpc>
            </a:pPr>
            <a:r>
              <a:rPr lang="en-US" dirty="0"/>
              <a:t>Word2vec led to a lot of work (both pure and applied) in the direction of learning text representations using neural networks</a:t>
            </a:r>
          </a:p>
          <a:p>
            <a:pPr>
              <a:lnSpc>
                <a:spcPct val="150000"/>
              </a:lnSpc>
            </a:pPr>
            <a:r>
              <a:rPr lang="en-US" dirty="0"/>
              <a:t>Let’s build an intuition of how they work and how to use them to represent text</a:t>
            </a:r>
          </a:p>
        </p:txBody>
      </p:sp>
    </p:spTree>
    <p:extLst>
      <p:ext uri="{BB962C8B-B14F-4D97-AF65-F5344CB8AC3E}">
        <p14:creationId xmlns:p14="http://schemas.microsoft.com/office/powerpoint/2010/main" val="3202052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Now we connect each input to at least 1 </a:t>
            </a:r>
            <a:r>
              <a:rPr lang="en-US" sz="2800" b="1" dirty="0"/>
              <a:t>Activation Function</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a:noFill/>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687585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CD09-6AE0-802D-FF8A-7EE3105B315E}"/>
              </a:ext>
            </a:extLst>
          </p:cNvPr>
          <p:cNvSpPr>
            <a:spLocks noGrp="1"/>
          </p:cNvSpPr>
          <p:nvPr>
            <p:ph type="title"/>
          </p:nvPr>
        </p:nvSpPr>
        <p:spPr/>
        <p:txBody>
          <a:bodyPr/>
          <a:lstStyle/>
          <a:p>
            <a:r>
              <a:rPr lang="en-US" b="1" dirty="0"/>
              <a:t>Word2vec revisit</a:t>
            </a:r>
          </a:p>
        </p:txBody>
      </p:sp>
      <p:sp>
        <p:nvSpPr>
          <p:cNvPr id="3" name="Content Placeholder 2">
            <a:extLst>
              <a:ext uri="{FF2B5EF4-FFF2-40B4-BE49-F238E27FC236}">
                <a16:creationId xmlns:a16="http://schemas.microsoft.com/office/drawing/2014/main" id="{B9839790-74DB-B87D-0801-37F38F92E2C1}"/>
              </a:ext>
            </a:extLst>
          </p:cNvPr>
          <p:cNvSpPr>
            <a:spLocks noGrp="1"/>
          </p:cNvSpPr>
          <p:nvPr>
            <p:ph idx="1"/>
          </p:nvPr>
        </p:nvSpPr>
        <p:spPr/>
        <p:txBody>
          <a:bodyPr>
            <a:normAutofit/>
          </a:bodyPr>
          <a:lstStyle/>
          <a:p>
            <a:pPr>
              <a:lnSpc>
                <a:spcPct val="150000"/>
              </a:lnSpc>
            </a:pPr>
            <a:r>
              <a:rPr lang="en-US" dirty="0"/>
              <a:t>The aim is to learn embeddings for every word in the corpus such that the word vector in the embedding space best captures its meaning</a:t>
            </a:r>
          </a:p>
          <a:p>
            <a:pPr>
              <a:lnSpc>
                <a:spcPct val="150000"/>
              </a:lnSpc>
            </a:pPr>
            <a:r>
              <a:rPr lang="en-US" dirty="0"/>
              <a:t> That is, it derives the meaning of a word from its context: words that appear in its neighborhood in the text</a:t>
            </a:r>
          </a:p>
          <a:p>
            <a:pPr lvl="1">
              <a:lnSpc>
                <a:spcPct val="150000"/>
              </a:lnSpc>
            </a:pPr>
            <a:r>
              <a:rPr lang="en-US" dirty="0"/>
              <a:t>words that appear in its neighborhood in the text</a:t>
            </a:r>
          </a:p>
        </p:txBody>
      </p:sp>
    </p:spTree>
    <p:extLst>
      <p:ext uri="{BB962C8B-B14F-4D97-AF65-F5344CB8AC3E}">
        <p14:creationId xmlns:p14="http://schemas.microsoft.com/office/powerpoint/2010/main" val="12671974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52F5-73B8-B285-45C0-927865B756B8}"/>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59D838-AE73-1405-7EC6-E922B9E97370}"/>
                  </a:ext>
                </a:extLst>
              </p:cNvPr>
              <p:cNvSpPr>
                <a:spLocks noGrp="1"/>
              </p:cNvSpPr>
              <p:nvPr>
                <p:ph idx="1"/>
              </p:nvPr>
            </p:nvSpPr>
            <p:spPr/>
            <p:txBody>
              <a:bodyPr>
                <a:normAutofit fontScale="92500" lnSpcReduction="10000"/>
              </a:bodyPr>
              <a:lstStyle/>
              <a:p>
                <a:pPr>
                  <a:lnSpc>
                    <a:spcPct val="150000"/>
                  </a:lnSpc>
                </a:pPr>
                <a:r>
                  <a:rPr lang="en-US" dirty="0"/>
                  <a:t>Given a word </a:t>
                </a:r>
                <a:r>
                  <a:rPr lang="en-US" i="1" dirty="0"/>
                  <a:t>w</a:t>
                </a:r>
                <a:r>
                  <a:rPr lang="en-US" dirty="0"/>
                  <a:t> and the words appearing in its context </a:t>
                </a:r>
                <a:r>
                  <a:rPr lang="en-US" i="1" dirty="0"/>
                  <a:t>C</a:t>
                </a:r>
                <a:r>
                  <a:rPr lang="en-US" dirty="0"/>
                  <a:t>, how do we find the vector that best represents the meaning of the word?</a:t>
                </a:r>
              </a:p>
              <a:p>
                <a:pPr>
                  <a:lnSpc>
                    <a:spcPct val="150000"/>
                  </a:lnSpc>
                </a:pPr>
                <a:r>
                  <a:rPr lang="en-US" dirty="0"/>
                  <a:t>For every word </a:t>
                </a:r>
                <a:r>
                  <a:rPr lang="en-US" i="1" dirty="0"/>
                  <a:t>w</a:t>
                </a:r>
                <a:r>
                  <a:rPr lang="en-US" dirty="0"/>
                  <a:t> in corpus, we start with a vector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𝑤</m:t>
                        </m:r>
                      </m:sub>
                    </m:sSub>
                  </m:oMath>
                </a14:m>
                <a:r>
                  <a:rPr lang="en-US" dirty="0"/>
                  <a:t> initialized with random values</a:t>
                </a:r>
              </a:p>
              <a:p>
                <a:pPr>
                  <a:lnSpc>
                    <a:spcPct val="150000"/>
                  </a:lnSpc>
                </a:pPr>
                <a:r>
                  <a:rPr lang="en-US" dirty="0"/>
                  <a:t>The Word2vec model refines the values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𝑤</m:t>
                        </m:r>
                      </m:sub>
                    </m:sSub>
                    <m:r>
                      <a:rPr lang="en-US" b="0" i="1" smtClean="0">
                        <a:latin typeface="Cambria Math" panose="02040503050406030204" pitchFamily="18" charset="0"/>
                      </a:rPr>
                      <m:t> </m:t>
                    </m:r>
                  </m:oMath>
                </a14:m>
                <a:r>
                  <a:rPr lang="en-US" dirty="0"/>
                  <a:t>by predicting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𝑤</m:t>
                        </m:r>
                      </m:sub>
                    </m:sSub>
                  </m:oMath>
                </a14:m>
                <a:r>
                  <a:rPr lang="en-US" dirty="0"/>
                  <a:t>, given the vectors for words in the context </a:t>
                </a:r>
                <a:r>
                  <a:rPr lang="en-US" i="1" dirty="0"/>
                  <a:t>C</a:t>
                </a:r>
              </a:p>
              <a:p>
                <a:pPr lvl="1">
                  <a:lnSpc>
                    <a:spcPct val="150000"/>
                  </a:lnSpc>
                </a:pPr>
                <a:r>
                  <a:rPr lang="en-US" dirty="0"/>
                  <a:t>Use a two-layer neural network</a:t>
                </a:r>
              </a:p>
            </p:txBody>
          </p:sp>
        </mc:Choice>
        <mc:Fallback xmlns="">
          <p:sp>
            <p:nvSpPr>
              <p:cNvPr id="3" name="Content Placeholder 2">
                <a:extLst>
                  <a:ext uri="{FF2B5EF4-FFF2-40B4-BE49-F238E27FC236}">
                    <a16:creationId xmlns:a16="http://schemas.microsoft.com/office/drawing/2014/main" id="{5259D838-AE73-1405-7EC6-E922B9E97370}"/>
                  </a:ext>
                </a:extLst>
              </p:cNvPr>
              <p:cNvSpPr>
                <a:spLocks noGrp="1" noRot="1" noChangeAspect="1" noMove="1" noResize="1" noEditPoints="1" noAdjustHandles="1" noChangeArrowheads="1" noChangeShapeType="1" noTextEdit="1"/>
              </p:cNvSpPr>
              <p:nvPr>
                <p:ph idx="1"/>
              </p:nvPr>
            </p:nvSpPr>
            <p:spPr>
              <a:blipFill>
                <a:blip r:embed="rId2"/>
                <a:stretch>
                  <a:fillRect l="-965"/>
                </a:stretch>
              </a:blipFill>
            </p:spPr>
            <p:txBody>
              <a:bodyPr/>
              <a:lstStyle/>
              <a:p>
                <a:r>
                  <a:rPr lang="en-US">
                    <a:noFill/>
                  </a:rPr>
                  <a:t> </a:t>
                </a:r>
              </a:p>
            </p:txBody>
          </p:sp>
        </mc:Fallback>
      </mc:AlternateContent>
    </p:spTree>
    <p:extLst>
      <p:ext uri="{BB962C8B-B14F-4D97-AF65-F5344CB8AC3E}">
        <p14:creationId xmlns:p14="http://schemas.microsoft.com/office/powerpoint/2010/main" val="31344678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F9FD-C3A2-456E-4943-B28BA5EAE4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68BF24-2939-09CF-1305-817DC1B68A95}"/>
              </a:ext>
            </a:extLst>
          </p:cNvPr>
          <p:cNvSpPr>
            <a:spLocks noGrp="1"/>
          </p:cNvSpPr>
          <p:nvPr>
            <p:ph idx="1"/>
          </p:nvPr>
        </p:nvSpPr>
        <p:spPr/>
        <p:txBody>
          <a:bodyPr/>
          <a:lstStyle/>
          <a:p>
            <a:r>
              <a:rPr lang="en-US" dirty="0"/>
              <a:t>Training your own word embeddings is a pretty expensive process</a:t>
            </a:r>
          </a:p>
          <a:p>
            <a:r>
              <a:rPr lang="en-US" dirty="0"/>
              <a:t>Thankfully, it’s not necessary to train your own embeddings, and using pre-trained word embeddings often suffices</a:t>
            </a:r>
          </a:p>
          <a:p>
            <a:r>
              <a:rPr lang="en-US" dirty="0"/>
              <a:t>Someone has done the hard work of training word embeddings on a large corpus</a:t>
            </a:r>
          </a:p>
          <a:p>
            <a:pPr lvl="1"/>
            <a:r>
              <a:rPr lang="en-US" dirty="0"/>
              <a:t>Word2vec by Google</a:t>
            </a:r>
          </a:p>
          <a:p>
            <a:pPr lvl="1"/>
            <a:r>
              <a:rPr lang="en-US" dirty="0" err="1"/>
              <a:t>GloVe</a:t>
            </a:r>
            <a:r>
              <a:rPr lang="en-US" dirty="0"/>
              <a:t> by Stanford</a:t>
            </a:r>
          </a:p>
          <a:p>
            <a:pPr lvl="1"/>
            <a:r>
              <a:rPr lang="en-US" dirty="0" err="1"/>
              <a:t>Fasttext</a:t>
            </a:r>
            <a:r>
              <a:rPr lang="en-US" dirty="0"/>
              <a:t> by Facebook</a:t>
            </a:r>
          </a:p>
          <a:p>
            <a:r>
              <a:rPr lang="en-US" dirty="0"/>
              <a:t>See the code earlier!</a:t>
            </a:r>
          </a:p>
        </p:txBody>
      </p:sp>
    </p:spTree>
    <p:extLst>
      <p:ext uri="{BB962C8B-B14F-4D97-AF65-F5344CB8AC3E}">
        <p14:creationId xmlns:p14="http://schemas.microsoft.com/office/powerpoint/2010/main" val="18211074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F6829-3C7E-5CAA-87B3-BA549E6F4880}"/>
              </a:ext>
            </a:extLst>
          </p:cNvPr>
          <p:cNvSpPr>
            <a:spLocks noGrp="1"/>
          </p:cNvSpPr>
          <p:nvPr>
            <p:ph type="title"/>
          </p:nvPr>
        </p:nvSpPr>
        <p:spPr/>
        <p:txBody>
          <a:bodyPr/>
          <a:lstStyle/>
          <a:p>
            <a:r>
              <a:rPr lang="en-US" dirty="0"/>
              <a:t>Application in practice</a:t>
            </a:r>
          </a:p>
        </p:txBody>
      </p:sp>
      <p:sp>
        <p:nvSpPr>
          <p:cNvPr id="3" name="Content Placeholder 2">
            <a:extLst>
              <a:ext uri="{FF2B5EF4-FFF2-40B4-BE49-F238E27FC236}">
                <a16:creationId xmlns:a16="http://schemas.microsoft.com/office/drawing/2014/main" id="{508AB107-43DB-280B-B97D-8815D6A5B322}"/>
              </a:ext>
            </a:extLst>
          </p:cNvPr>
          <p:cNvSpPr>
            <a:spLocks noGrp="1"/>
          </p:cNvSpPr>
          <p:nvPr>
            <p:ph idx="1"/>
          </p:nvPr>
        </p:nvSpPr>
        <p:spPr/>
        <p:txBody>
          <a:bodyPr/>
          <a:lstStyle/>
          <a:p>
            <a:r>
              <a:rPr lang="en-US" dirty="0"/>
              <a:t>NLP develops </a:t>
            </a:r>
            <a:r>
              <a:rPr lang="en-US"/>
              <a:t>really fast</a:t>
            </a:r>
          </a:p>
          <a:p>
            <a:r>
              <a:rPr lang="en-US" dirty="0"/>
              <a:t>Pretty obsess with methodology, but more important criteria is the logic</a:t>
            </a:r>
          </a:p>
          <a:p>
            <a:r>
              <a:rPr lang="en-US" dirty="0"/>
              <a:t>Nature paper</a:t>
            </a:r>
          </a:p>
          <a:p>
            <a:endParaRPr lang="en-US" dirty="0"/>
          </a:p>
        </p:txBody>
      </p:sp>
    </p:spTree>
    <p:extLst>
      <p:ext uri="{BB962C8B-B14F-4D97-AF65-F5344CB8AC3E}">
        <p14:creationId xmlns:p14="http://schemas.microsoft.com/office/powerpoint/2010/main" val="3538463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Now we connect each input to at least 1 </a:t>
            </a:r>
            <a:r>
              <a:rPr lang="en-US" sz="2800" b="1" dirty="0"/>
              <a:t>Activation Function</a:t>
            </a:r>
          </a:p>
          <a:p>
            <a:pPr marL="0" indent="0">
              <a:buNone/>
            </a:pPr>
            <a:endParaRPr lang="en-US" b="1" dirty="0"/>
          </a:p>
          <a:p>
            <a:pPr marL="0" indent="0">
              <a:buNone/>
            </a:pPr>
            <a:r>
              <a:rPr lang="en-US" sz="2800" dirty="0"/>
              <a:t>		uses the </a:t>
            </a:r>
            <a:r>
              <a:rPr lang="en-US" sz="2800" b="1" dirty="0"/>
              <a:t>identity</a:t>
            </a:r>
            <a:r>
              <a:rPr lang="en-US" sz="2800" dirty="0"/>
              <a:t> function: the input value is the same as </a:t>
            </a:r>
          </a:p>
          <a:p>
            <a:pPr marL="0" indent="0">
              <a:buNone/>
            </a:pPr>
            <a:r>
              <a:rPr lang="en-US" dirty="0"/>
              <a:t>						   the output value</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a:noFill/>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sp>
        <p:nvSpPr>
          <p:cNvPr id="17" name="TextBox 16">
            <a:extLst>
              <a:ext uri="{FF2B5EF4-FFF2-40B4-BE49-F238E27FC236}">
                <a16:creationId xmlns:a16="http://schemas.microsoft.com/office/drawing/2014/main" id="{EE68E5EF-6EB1-0247-2F58-3FBCADA4909A}"/>
              </a:ext>
            </a:extLst>
          </p:cNvPr>
          <p:cNvSpPr txBox="1"/>
          <p:nvPr/>
        </p:nvSpPr>
        <p:spPr>
          <a:xfrm>
            <a:off x="4169230" y="3472544"/>
            <a:ext cx="729344" cy="461665"/>
          </a:xfrm>
          <a:prstGeom prst="rect">
            <a:avLst/>
          </a:prstGeom>
          <a:noFill/>
        </p:spPr>
        <p:txBody>
          <a:bodyPr wrap="square" rtlCol="0">
            <a:spAutoFit/>
          </a:bodyPr>
          <a:lstStyle/>
          <a:p>
            <a:r>
              <a:rPr lang="en-US" sz="2400" dirty="0"/>
              <a:t>y=x</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875682"/>
            <a:ext cx="1632859" cy="89617"/>
          </a:xfrm>
          <a:prstGeom prst="bentConnector3">
            <a:avLst>
              <a:gd name="adj1" fmla="val 1333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058647"/>
            <a:ext cx="1436912" cy="933025"/>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A37A50F-E766-E0D9-D15A-EB2EE7C5987A}"/>
              </a:ext>
            </a:extLst>
          </p:cNvPr>
          <p:cNvCxnSpPr>
            <a:cxnSpLocks/>
            <a:stCxn id="11" idx="3"/>
          </p:cNvCxnSpPr>
          <p:nvPr/>
        </p:nvCxnSpPr>
        <p:spPr>
          <a:xfrm flipV="1">
            <a:off x="1328056" y="3299278"/>
            <a:ext cx="1643749" cy="1616417"/>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4BD0C311-CD76-1FD1-10DB-D7A5E22618AA}"/>
              </a:ext>
            </a:extLst>
          </p:cNvPr>
          <p:cNvCxnSpPr>
            <a:cxnSpLocks/>
            <a:stCxn id="12" idx="3"/>
          </p:cNvCxnSpPr>
          <p:nvPr/>
        </p:nvCxnSpPr>
        <p:spPr>
          <a:xfrm flipV="1">
            <a:off x="1317171" y="3451678"/>
            <a:ext cx="1807034" cy="2378642"/>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767310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Now we connect each input to at least 1 </a:t>
            </a:r>
            <a:r>
              <a:rPr lang="en-US" sz="2800" b="1" dirty="0"/>
              <a:t>Activation Function</a:t>
            </a:r>
          </a:p>
          <a:p>
            <a:pPr marL="0" indent="0">
              <a:buNone/>
            </a:pPr>
            <a:endParaRPr lang="en-US" b="1" dirty="0"/>
          </a:p>
          <a:p>
            <a:pPr marL="0" indent="0">
              <a:buNone/>
            </a:pPr>
            <a:r>
              <a:rPr lang="en-US" sz="2800" dirty="0"/>
              <a:t>		uses the </a:t>
            </a:r>
            <a:r>
              <a:rPr lang="en-US" sz="2800" b="1" dirty="0"/>
              <a:t>identity</a:t>
            </a:r>
            <a:r>
              <a:rPr lang="en-US" sz="2800" dirty="0"/>
              <a:t> function: so, this function doesn’t do 							   anything except give us a </a:t>
            </a:r>
          </a:p>
          <a:p>
            <a:pPr marL="0" indent="0">
              <a:buNone/>
            </a:pPr>
            <a:r>
              <a:rPr lang="en-US" dirty="0"/>
              <a:t>				                          place to do addition.</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a:noFill/>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sp>
        <p:nvSpPr>
          <p:cNvPr id="17" name="TextBox 16">
            <a:extLst>
              <a:ext uri="{FF2B5EF4-FFF2-40B4-BE49-F238E27FC236}">
                <a16:creationId xmlns:a16="http://schemas.microsoft.com/office/drawing/2014/main" id="{EE68E5EF-6EB1-0247-2F58-3FBCADA4909A}"/>
              </a:ext>
            </a:extLst>
          </p:cNvPr>
          <p:cNvSpPr txBox="1"/>
          <p:nvPr/>
        </p:nvSpPr>
        <p:spPr>
          <a:xfrm>
            <a:off x="4169230" y="3472544"/>
            <a:ext cx="729344" cy="461665"/>
          </a:xfrm>
          <a:prstGeom prst="rect">
            <a:avLst/>
          </a:prstGeom>
          <a:noFill/>
        </p:spPr>
        <p:txBody>
          <a:bodyPr wrap="square" rtlCol="0">
            <a:spAutoFit/>
          </a:bodyPr>
          <a:lstStyle/>
          <a:p>
            <a:r>
              <a:rPr lang="en-US" sz="2400" dirty="0"/>
              <a:t>y=x</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875682"/>
            <a:ext cx="1632859" cy="89617"/>
          </a:xfrm>
          <a:prstGeom prst="bentConnector3">
            <a:avLst>
              <a:gd name="adj1" fmla="val 1333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058647"/>
            <a:ext cx="1436912" cy="933025"/>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A37A50F-E766-E0D9-D15A-EB2EE7C5987A}"/>
              </a:ext>
            </a:extLst>
          </p:cNvPr>
          <p:cNvCxnSpPr>
            <a:cxnSpLocks/>
            <a:stCxn id="11" idx="3"/>
          </p:cNvCxnSpPr>
          <p:nvPr/>
        </p:nvCxnSpPr>
        <p:spPr>
          <a:xfrm flipV="1">
            <a:off x="1328056" y="3299278"/>
            <a:ext cx="1643749" cy="1616417"/>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4BD0C311-CD76-1FD1-10DB-D7A5E22618AA}"/>
              </a:ext>
            </a:extLst>
          </p:cNvPr>
          <p:cNvCxnSpPr>
            <a:cxnSpLocks/>
            <a:stCxn id="12" idx="3"/>
          </p:cNvCxnSpPr>
          <p:nvPr/>
        </p:nvCxnSpPr>
        <p:spPr>
          <a:xfrm flipV="1">
            <a:off x="1317171" y="3451678"/>
            <a:ext cx="1807034" cy="2378642"/>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49540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 number of </a:t>
            </a:r>
            <a:r>
              <a:rPr lang="en-US" sz="2800" b="1" dirty="0"/>
              <a:t>Activation functions</a:t>
            </a:r>
            <a:r>
              <a:rPr lang="en-US" sz="2800" dirty="0"/>
              <a:t> corresponds to how many numbers we want to associate with each word</a:t>
            </a:r>
            <a:endParaRPr lang="en-US" sz="2800" b="1" dirty="0"/>
          </a:p>
          <a:p>
            <a:pPr marL="0" indent="0">
              <a:buNone/>
            </a:pPr>
            <a:endParaRPr lang="en-US" b="1" dirty="0"/>
          </a:p>
          <a:p>
            <a:pPr marL="0" indent="0">
              <a:buNone/>
            </a:pPr>
            <a:r>
              <a:rPr lang="en-US" sz="2800" dirty="0"/>
              <a:t>		</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a:noFill/>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sp>
        <p:nvSpPr>
          <p:cNvPr id="17" name="TextBox 16">
            <a:extLst>
              <a:ext uri="{FF2B5EF4-FFF2-40B4-BE49-F238E27FC236}">
                <a16:creationId xmlns:a16="http://schemas.microsoft.com/office/drawing/2014/main" id="{EE68E5EF-6EB1-0247-2F58-3FBCADA4909A}"/>
              </a:ext>
            </a:extLst>
          </p:cNvPr>
          <p:cNvSpPr txBox="1"/>
          <p:nvPr/>
        </p:nvSpPr>
        <p:spPr>
          <a:xfrm>
            <a:off x="4169230" y="3472544"/>
            <a:ext cx="729344" cy="461665"/>
          </a:xfrm>
          <a:prstGeom prst="rect">
            <a:avLst/>
          </a:prstGeom>
          <a:noFill/>
        </p:spPr>
        <p:txBody>
          <a:bodyPr wrap="square" rtlCol="0">
            <a:spAutoFit/>
          </a:bodyPr>
          <a:lstStyle/>
          <a:p>
            <a:r>
              <a:rPr lang="en-US" sz="2400" dirty="0"/>
              <a:t>y=x</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875682"/>
            <a:ext cx="1632859" cy="89617"/>
          </a:xfrm>
          <a:prstGeom prst="bentConnector3">
            <a:avLst>
              <a:gd name="adj1" fmla="val 1333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058647"/>
            <a:ext cx="1436912" cy="933025"/>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A37A50F-E766-E0D9-D15A-EB2EE7C5987A}"/>
              </a:ext>
            </a:extLst>
          </p:cNvPr>
          <p:cNvCxnSpPr>
            <a:cxnSpLocks/>
            <a:stCxn id="11" idx="3"/>
          </p:cNvCxnSpPr>
          <p:nvPr/>
        </p:nvCxnSpPr>
        <p:spPr>
          <a:xfrm flipV="1">
            <a:off x="1328056" y="3299278"/>
            <a:ext cx="1643749" cy="1616417"/>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4BD0C311-CD76-1FD1-10DB-D7A5E22618AA}"/>
              </a:ext>
            </a:extLst>
          </p:cNvPr>
          <p:cNvCxnSpPr>
            <a:cxnSpLocks/>
            <a:stCxn id="12" idx="3"/>
          </p:cNvCxnSpPr>
          <p:nvPr/>
        </p:nvCxnSpPr>
        <p:spPr>
          <a:xfrm flipV="1">
            <a:off x="1317171" y="3451678"/>
            <a:ext cx="1807034" cy="2378642"/>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9435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the </a:t>
            </a:r>
            <a:r>
              <a:rPr lang="en-US" b="1" dirty="0"/>
              <a:t>Weights</a:t>
            </a:r>
            <a:r>
              <a:rPr lang="en-US" dirty="0"/>
              <a:t> on these connections will, ultimately, be the numbers that we associate with each word</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a:noFill/>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sp>
        <p:nvSpPr>
          <p:cNvPr id="17" name="TextBox 16">
            <a:extLst>
              <a:ext uri="{FF2B5EF4-FFF2-40B4-BE49-F238E27FC236}">
                <a16:creationId xmlns:a16="http://schemas.microsoft.com/office/drawing/2014/main" id="{EE68E5EF-6EB1-0247-2F58-3FBCADA4909A}"/>
              </a:ext>
            </a:extLst>
          </p:cNvPr>
          <p:cNvSpPr txBox="1"/>
          <p:nvPr/>
        </p:nvSpPr>
        <p:spPr>
          <a:xfrm>
            <a:off x="4169230" y="3472544"/>
            <a:ext cx="729344" cy="461665"/>
          </a:xfrm>
          <a:prstGeom prst="rect">
            <a:avLst/>
          </a:prstGeom>
          <a:noFill/>
        </p:spPr>
        <p:txBody>
          <a:bodyPr wrap="square" rtlCol="0">
            <a:spAutoFit/>
          </a:bodyPr>
          <a:lstStyle/>
          <a:p>
            <a:r>
              <a:rPr lang="en-US" sz="2400" dirty="0"/>
              <a:t>y=x</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875682"/>
            <a:ext cx="1632859" cy="89617"/>
          </a:xfrm>
          <a:prstGeom prst="bentConnector3">
            <a:avLst>
              <a:gd name="adj1" fmla="val 1333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058647"/>
            <a:ext cx="1436912" cy="933025"/>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A37A50F-E766-E0D9-D15A-EB2EE7C5987A}"/>
              </a:ext>
            </a:extLst>
          </p:cNvPr>
          <p:cNvCxnSpPr>
            <a:cxnSpLocks/>
            <a:stCxn id="11" idx="3"/>
          </p:cNvCxnSpPr>
          <p:nvPr/>
        </p:nvCxnSpPr>
        <p:spPr>
          <a:xfrm flipV="1">
            <a:off x="1328056" y="3299278"/>
            <a:ext cx="1643749" cy="1616417"/>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4BD0C311-CD76-1FD1-10DB-D7A5E22618AA}"/>
              </a:ext>
            </a:extLst>
          </p:cNvPr>
          <p:cNvCxnSpPr>
            <a:cxnSpLocks/>
            <a:stCxn id="12" idx="3"/>
          </p:cNvCxnSpPr>
          <p:nvPr/>
        </p:nvCxnSpPr>
        <p:spPr>
          <a:xfrm flipV="1">
            <a:off x="1317171" y="3451678"/>
            <a:ext cx="1807034" cy="2378642"/>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271668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Now, in this example, we want to associate </a:t>
            </a:r>
            <a:r>
              <a:rPr lang="en-US" b="1" dirty="0"/>
              <a:t>2</a:t>
            </a:r>
            <a:r>
              <a:rPr lang="en-US" dirty="0"/>
              <a:t> numbers with each word.</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a:noFill/>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sp>
        <p:nvSpPr>
          <p:cNvPr id="17" name="TextBox 16">
            <a:extLst>
              <a:ext uri="{FF2B5EF4-FFF2-40B4-BE49-F238E27FC236}">
                <a16:creationId xmlns:a16="http://schemas.microsoft.com/office/drawing/2014/main" id="{EE68E5EF-6EB1-0247-2F58-3FBCADA4909A}"/>
              </a:ext>
            </a:extLst>
          </p:cNvPr>
          <p:cNvSpPr txBox="1"/>
          <p:nvPr/>
        </p:nvSpPr>
        <p:spPr>
          <a:xfrm>
            <a:off x="4169230" y="3472544"/>
            <a:ext cx="729344" cy="461665"/>
          </a:xfrm>
          <a:prstGeom prst="rect">
            <a:avLst/>
          </a:prstGeom>
          <a:noFill/>
        </p:spPr>
        <p:txBody>
          <a:bodyPr wrap="square" rtlCol="0">
            <a:spAutoFit/>
          </a:bodyPr>
          <a:lstStyle/>
          <a:p>
            <a:r>
              <a:rPr lang="en-US" sz="2400" dirty="0"/>
              <a:t>y=x</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875682"/>
            <a:ext cx="1632859" cy="89617"/>
          </a:xfrm>
          <a:prstGeom prst="bentConnector3">
            <a:avLst>
              <a:gd name="adj1" fmla="val 1333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058647"/>
            <a:ext cx="1436912" cy="933025"/>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A37A50F-E766-E0D9-D15A-EB2EE7C5987A}"/>
              </a:ext>
            </a:extLst>
          </p:cNvPr>
          <p:cNvCxnSpPr>
            <a:cxnSpLocks/>
            <a:stCxn id="11" idx="3"/>
          </p:cNvCxnSpPr>
          <p:nvPr/>
        </p:nvCxnSpPr>
        <p:spPr>
          <a:xfrm flipV="1">
            <a:off x="1328056" y="3299278"/>
            <a:ext cx="1643749" cy="1616417"/>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4BD0C311-CD76-1FD1-10DB-D7A5E22618AA}"/>
              </a:ext>
            </a:extLst>
          </p:cNvPr>
          <p:cNvCxnSpPr>
            <a:cxnSpLocks/>
            <a:stCxn id="12" idx="3"/>
          </p:cNvCxnSpPr>
          <p:nvPr/>
        </p:nvCxnSpPr>
        <p:spPr>
          <a:xfrm flipV="1">
            <a:off x="1317171" y="3451678"/>
            <a:ext cx="1807034" cy="2378642"/>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639126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So, we will use </a:t>
            </a:r>
            <a:r>
              <a:rPr lang="en-US" b="1" dirty="0"/>
              <a:t>2 Activation Functions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799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…and the </a:t>
            </a:r>
            <a:r>
              <a:rPr lang="en-US" sz="2800" b="1" dirty="0"/>
              <a:t>Weights</a:t>
            </a:r>
            <a:r>
              <a:rPr lang="en-US" sz="2800" dirty="0"/>
              <a:t> on the connection to the second </a:t>
            </a:r>
            <a:r>
              <a:rPr lang="en-US" sz="2800" b="1" dirty="0"/>
              <a:t>Activation Function </a:t>
            </a:r>
            <a:r>
              <a:rPr lang="en-US" sz="2800" dirty="0"/>
              <a:t>will be another number associated with each word</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63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However, these weights start out with </a:t>
            </a:r>
            <a:r>
              <a:rPr lang="en-US" sz="2800" b="1" dirty="0"/>
              <a:t>random</a:t>
            </a:r>
            <a:r>
              <a:rPr lang="en-US" sz="2800" dirty="0"/>
              <a:t> values</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5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6C08-376E-A478-D027-EAD4B911EAC4}"/>
              </a:ext>
            </a:extLst>
          </p:cNvPr>
          <p:cNvSpPr>
            <a:spLocks noGrp="1"/>
          </p:cNvSpPr>
          <p:nvPr>
            <p:ph type="title"/>
          </p:nvPr>
        </p:nvSpPr>
        <p:spPr/>
        <p:txBody>
          <a:bodyPr/>
          <a:lstStyle/>
          <a:p>
            <a:r>
              <a:rPr lang="en-US" b="1" dirty="0"/>
              <a:t>Motivation</a:t>
            </a:r>
          </a:p>
        </p:txBody>
      </p:sp>
      <p:sp>
        <p:nvSpPr>
          <p:cNvPr id="3" name="Content Placeholder 2">
            <a:extLst>
              <a:ext uri="{FF2B5EF4-FFF2-40B4-BE49-F238E27FC236}">
                <a16:creationId xmlns:a16="http://schemas.microsoft.com/office/drawing/2014/main" id="{2C355645-1F17-1C07-5CA2-67B52FD0B828}"/>
              </a:ext>
            </a:extLst>
          </p:cNvPr>
          <p:cNvSpPr>
            <a:spLocks noGrp="1"/>
          </p:cNvSpPr>
          <p:nvPr>
            <p:ph idx="1"/>
          </p:nvPr>
        </p:nvSpPr>
        <p:spPr/>
        <p:txBody>
          <a:bodyPr/>
          <a:lstStyle/>
          <a:p>
            <a:r>
              <a:rPr lang="en-US" dirty="0"/>
              <a:t>A lot of machine learning algorithms, including Neural networks, don’t work well with words</a:t>
            </a:r>
          </a:p>
          <a:p>
            <a:r>
              <a:rPr lang="en-US" dirty="0"/>
              <a:t>So, if we want to plug words into a neural network, or some other machine learning algorithm, we need a way to turn the words into numbers</a:t>
            </a:r>
          </a:p>
          <a:p>
            <a:r>
              <a:rPr lang="en-US" dirty="0"/>
              <a:t>Let’s convert words into numbers just assigning each word to a random number</a:t>
            </a:r>
          </a:p>
          <a:p>
            <a:pPr lvl="1"/>
            <a:r>
              <a:rPr lang="en-US" dirty="0"/>
              <a:t>Avatar 2 is great!</a:t>
            </a:r>
          </a:p>
        </p:txBody>
      </p:sp>
    </p:spTree>
    <p:extLst>
      <p:ext uri="{BB962C8B-B14F-4D97-AF65-F5344CB8AC3E}">
        <p14:creationId xmlns:p14="http://schemas.microsoft.com/office/powerpoint/2010/main" val="1852778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 that we will optimize with </a:t>
            </a:r>
            <a:r>
              <a:rPr lang="en-US" sz="2800" b="1" dirty="0"/>
              <a:t>Backpropagation</a:t>
            </a:r>
          </a:p>
          <a:p>
            <a:pPr marL="0" indent="0">
              <a:buNone/>
            </a:pPr>
            <a:r>
              <a:rPr lang="en-US" sz="2800" dirty="0"/>
              <a:t>In order to do Backpropagation, we have to make predictions</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639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We will use the input word</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D2671BD-4E5E-95A1-A335-467E0C92B096}"/>
              </a:ext>
            </a:extLst>
          </p:cNvPr>
          <p:cNvCxnSpPr/>
          <p:nvPr/>
        </p:nvCxnSpPr>
        <p:spPr>
          <a:xfrm>
            <a:off x="1382488" y="1223383"/>
            <a:ext cx="0" cy="8340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305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We will use the input word                       to predict the next word in the  					              phrase</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D2671BD-4E5E-95A1-A335-467E0C92B096}"/>
              </a:ext>
            </a:extLst>
          </p:cNvPr>
          <p:cNvCxnSpPr/>
          <p:nvPr/>
        </p:nvCxnSpPr>
        <p:spPr>
          <a:xfrm>
            <a:off x="1382488" y="1223383"/>
            <a:ext cx="0" cy="8340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6" name="Frame 25">
            <a:extLst>
              <a:ext uri="{FF2B5EF4-FFF2-40B4-BE49-F238E27FC236}">
                <a16:creationId xmlns:a16="http://schemas.microsoft.com/office/drawing/2014/main" id="{43C68D97-5F16-0E91-EE22-F31C6DA8D545}"/>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709235"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31" name="Straight Arrow Connector 30">
            <a:extLst>
              <a:ext uri="{FF2B5EF4-FFF2-40B4-BE49-F238E27FC236}">
                <a16:creationId xmlns:a16="http://schemas.microsoft.com/office/drawing/2014/main" id="{DC217A1F-8E65-8427-1A8E-C041F095AEFA}"/>
              </a:ext>
            </a:extLst>
          </p:cNvPr>
          <p:cNvCxnSpPr/>
          <p:nvPr/>
        </p:nvCxnSpPr>
        <p:spPr>
          <a:xfrm>
            <a:off x="9128383" y="1425096"/>
            <a:ext cx="0" cy="8340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321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We can use the word </a:t>
            </a:r>
            <a:r>
              <a:rPr lang="en-US" sz="2800" b="1" dirty="0"/>
              <a:t>Avatar 2</a:t>
            </a:r>
            <a:r>
              <a:rPr lang="en-US" sz="2800" dirty="0"/>
              <a:t> to predict the word </a:t>
            </a:r>
            <a:r>
              <a:rPr lang="en-US" sz="2800" b="1" dirty="0"/>
              <a:t>is</a:t>
            </a:r>
            <a:r>
              <a:rPr lang="en-US" sz="2800" dirty="0"/>
              <a:t>.</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2" name="Frame 31">
            <a:extLst>
              <a:ext uri="{FF2B5EF4-FFF2-40B4-BE49-F238E27FC236}">
                <a16:creationId xmlns:a16="http://schemas.microsoft.com/office/drawing/2014/main" id="{E92B26C4-A3F8-03B9-23A8-420582C20280}"/>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61958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In other words, if the input word is </a:t>
            </a:r>
            <a:r>
              <a:rPr lang="en-US" b="1" dirty="0"/>
              <a:t>Avatar 2</a:t>
            </a:r>
            <a:r>
              <a:rPr lang="en-US" dirty="0"/>
              <a:t> and we indicate that by putting a </a:t>
            </a:r>
            <a:r>
              <a:rPr lang="en-US" b="1" dirty="0"/>
              <a:t>1</a:t>
            </a:r>
            <a:r>
              <a:rPr lang="en-US" dirty="0"/>
              <a:t> into the </a:t>
            </a:r>
            <a:r>
              <a:rPr lang="en-US" b="1" dirty="0"/>
              <a:t>Avatar 2</a:t>
            </a:r>
            <a:r>
              <a:rPr lang="en-US" dirty="0"/>
              <a:t> input and </a:t>
            </a:r>
            <a:r>
              <a:rPr lang="en-US" b="1" dirty="0"/>
              <a:t>0</a:t>
            </a:r>
            <a:r>
              <a:rPr lang="en-US" dirty="0"/>
              <a:t>s into all of the other inputs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8D63C83A-CF56-4648-9B0C-CEE8D70F1B78}"/>
              </a:ext>
            </a:extLst>
          </p:cNvPr>
          <p:cNvSpPr txBox="1"/>
          <p:nvPr/>
        </p:nvSpPr>
        <p:spPr>
          <a:xfrm>
            <a:off x="915549" y="2761549"/>
            <a:ext cx="340158" cy="461665"/>
          </a:xfrm>
          <a:prstGeom prst="rect">
            <a:avLst/>
          </a:prstGeom>
          <a:noFill/>
        </p:spPr>
        <p:txBody>
          <a:bodyPr wrap="none" rtlCol="0">
            <a:spAutoFit/>
          </a:bodyPr>
          <a:lstStyle/>
          <a:p>
            <a:r>
              <a:rPr lang="en-US" sz="2400" dirty="0"/>
              <a:t>1</a:t>
            </a:r>
          </a:p>
        </p:txBody>
      </p:sp>
      <p:sp>
        <p:nvSpPr>
          <p:cNvPr id="31" name="TextBox 30">
            <a:extLst>
              <a:ext uri="{FF2B5EF4-FFF2-40B4-BE49-F238E27FC236}">
                <a16:creationId xmlns:a16="http://schemas.microsoft.com/office/drawing/2014/main" id="{D145E574-EB62-2F78-0F77-D153AFFA49E5}"/>
              </a:ext>
            </a:extLst>
          </p:cNvPr>
          <p:cNvSpPr txBox="1"/>
          <p:nvPr/>
        </p:nvSpPr>
        <p:spPr>
          <a:xfrm>
            <a:off x="931976" y="3728224"/>
            <a:ext cx="340158" cy="461665"/>
          </a:xfrm>
          <a:prstGeom prst="rect">
            <a:avLst/>
          </a:prstGeom>
          <a:noFill/>
        </p:spPr>
        <p:txBody>
          <a:bodyPr wrap="none" rtlCol="0">
            <a:spAutoFit/>
          </a:bodyPr>
          <a:lstStyle/>
          <a:p>
            <a:r>
              <a:rPr lang="en-US" sz="2400" dirty="0"/>
              <a:t>0</a:t>
            </a:r>
          </a:p>
        </p:txBody>
      </p:sp>
      <p:sp>
        <p:nvSpPr>
          <p:cNvPr id="32" name="TextBox 31">
            <a:extLst>
              <a:ext uri="{FF2B5EF4-FFF2-40B4-BE49-F238E27FC236}">
                <a16:creationId xmlns:a16="http://schemas.microsoft.com/office/drawing/2014/main" id="{527EA575-D846-61CE-AA68-A88AFEAAB092}"/>
              </a:ext>
            </a:extLst>
          </p:cNvPr>
          <p:cNvSpPr txBox="1"/>
          <p:nvPr/>
        </p:nvSpPr>
        <p:spPr>
          <a:xfrm>
            <a:off x="915549" y="4685258"/>
            <a:ext cx="340158" cy="461665"/>
          </a:xfrm>
          <a:prstGeom prst="rect">
            <a:avLst/>
          </a:prstGeom>
          <a:noFill/>
        </p:spPr>
        <p:txBody>
          <a:bodyPr wrap="none" rtlCol="0">
            <a:spAutoFit/>
          </a:bodyPr>
          <a:lstStyle/>
          <a:p>
            <a:r>
              <a:rPr lang="en-US" sz="2400" dirty="0"/>
              <a:t>0</a:t>
            </a:r>
          </a:p>
        </p:txBody>
      </p:sp>
      <p:sp>
        <p:nvSpPr>
          <p:cNvPr id="33" name="TextBox 32">
            <a:extLst>
              <a:ext uri="{FF2B5EF4-FFF2-40B4-BE49-F238E27FC236}">
                <a16:creationId xmlns:a16="http://schemas.microsoft.com/office/drawing/2014/main" id="{0AE98FB4-2926-24B0-442C-06BE37A2E15E}"/>
              </a:ext>
            </a:extLst>
          </p:cNvPr>
          <p:cNvSpPr txBox="1"/>
          <p:nvPr/>
        </p:nvSpPr>
        <p:spPr>
          <a:xfrm>
            <a:off x="911762" y="5602527"/>
            <a:ext cx="340158" cy="461665"/>
          </a:xfrm>
          <a:prstGeom prst="rect">
            <a:avLst/>
          </a:prstGeom>
          <a:noFill/>
        </p:spPr>
        <p:txBody>
          <a:bodyPr wrap="none" rtlCol="0">
            <a:spAutoFit/>
          </a:bodyPr>
          <a:lstStyle/>
          <a:p>
            <a:r>
              <a:rPr lang="en-US" sz="2400" dirty="0"/>
              <a:t>0</a:t>
            </a: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67221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…then we want to the output for the next word, </a:t>
            </a:r>
            <a:r>
              <a:rPr lang="en-US" sz="2800" b="1" dirty="0"/>
              <a:t>is</a:t>
            </a:r>
            <a:r>
              <a:rPr lang="en-US" sz="2800" dirty="0"/>
              <a:t>, to have the largest value</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8D63C83A-CF56-4648-9B0C-CEE8D70F1B78}"/>
              </a:ext>
            </a:extLst>
          </p:cNvPr>
          <p:cNvSpPr txBox="1"/>
          <p:nvPr/>
        </p:nvSpPr>
        <p:spPr>
          <a:xfrm>
            <a:off x="915549" y="2761549"/>
            <a:ext cx="340158" cy="461665"/>
          </a:xfrm>
          <a:prstGeom prst="rect">
            <a:avLst/>
          </a:prstGeom>
          <a:noFill/>
        </p:spPr>
        <p:txBody>
          <a:bodyPr wrap="none" rtlCol="0">
            <a:spAutoFit/>
          </a:bodyPr>
          <a:lstStyle/>
          <a:p>
            <a:r>
              <a:rPr lang="en-US" sz="2400" dirty="0"/>
              <a:t>1</a:t>
            </a:r>
          </a:p>
        </p:txBody>
      </p:sp>
      <p:sp>
        <p:nvSpPr>
          <p:cNvPr id="31" name="TextBox 30">
            <a:extLst>
              <a:ext uri="{FF2B5EF4-FFF2-40B4-BE49-F238E27FC236}">
                <a16:creationId xmlns:a16="http://schemas.microsoft.com/office/drawing/2014/main" id="{D145E574-EB62-2F78-0F77-D153AFFA49E5}"/>
              </a:ext>
            </a:extLst>
          </p:cNvPr>
          <p:cNvSpPr txBox="1"/>
          <p:nvPr/>
        </p:nvSpPr>
        <p:spPr>
          <a:xfrm>
            <a:off x="931976" y="3728224"/>
            <a:ext cx="340158" cy="461665"/>
          </a:xfrm>
          <a:prstGeom prst="rect">
            <a:avLst/>
          </a:prstGeom>
          <a:noFill/>
        </p:spPr>
        <p:txBody>
          <a:bodyPr wrap="none" rtlCol="0">
            <a:spAutoFit/>
          </a:bodyPr>
          <a:lstStyle/>
          <a:p>
            <a:r>
              <a:rPr lang="en-US" sz="2400" dirty="0"/>
              <a:t>0</a:t>
            </a:r>
          </a:p>
        </p:txBody>
      </p:sp>
      <p:sp>
        <p:nvSpPr>
          <p:cNvPr id="32" name="TextBox 31">
            <a:extLst>
              <a:ext uri="{FF2B5EF4-FFF2-40B4-BE49-F238E27FC236}">
                <a16:creationId xmlns:a16="http://schemas.microsoft.com/office/drawing/2014/main" id="{527EA575-D846-61CE-AA68-A88AFEAAB092}"/>
              </a:ext>
            </a:extLst>
          </p:cNvPr>
          <p:cNvSpPr txBox="1"/>
          <p:nvPr/>
        </p:nvSpPr>
        <p:spPr>
          <a:xfrm>
            <a:off x="915549" y="4685258"/>
            <a:ext cx="340158" cy="461665"/>
          </a:xfrm>
          <a:prstGeom prst="rect">
            <a:avLst/>
          </a:prstGeom>
          <a:noFill/>
        </p:spPr>
        <p:txBody>
          <a:bodyPr wrap="none" rtlCol="0">
            <a:spAutoFit/>
          </a:bodyPr>
          <a:lstStyle/>
          <a:p>
            <a:r>
              <a:rPr lang="en-US" sz="2400" dirty="0"/>
              <a:t>0</a:t>
            </a:r>
          </a:p>
        </p:txBody>
      </p:sp>
      <p:sp>
        <p:nvSpPr>
          <p:cNvPr id="33" name="TextBox 32">
            <a:extLst>
              <a:ext uri="{FF2B5EF4-FFF2-40B4-BE49-F238E27FC236}">
                <a16:creationId xmlns:a16="http://schemas.microsoft.com/office/drawing/2014/main" id="{0AE98FB4-2926-24B0-442C-06BE37A2E15E}"/>
              </a:ext>
            </a:extLst>
          </p:cNvPr>
          <p:cNvSpPr txBox="1"/>
          <p:nvPr/>
        </p:nvSpPr>
        <p:spPr>
          <a:xfrm>
            <a:off x="911762" y="5602527"/>
            <a:ext cx="340158" cy="461665"/>
          </a:xfrm>
          <a:prstGeom prst="rect">
            <a:avLst/>
          </a:prstGeom>
          <a:noFill/>
        </p:spPr>
        <p:txBody>
          <a:bodyPr wrap="none" rtlCol="0">
            <a:spAutoFit/>
          </a:bodyPr>
          <a:lstStyle/>
          <a:p>
            <a:r>
              <a:rPr lang="en-US" sz="2400" dirty="0"/>
              <a:t>0</a:t>
            </a:r>
          </a:p>
        </p:txBody>
      </p:sp>
      <p:sp>
        <p:nvSpPr>
          <p:cNvPr id="34" name="Frame 33">
            <a:extLst>
              <a:ext uri="{FF2B5EF4-FFF2-40B4-BE49-F238E27FC236}">
                <a16:creationId xmlns:a16="http://schemas.microsoft.com/office/drawing/2014/main" id="{370CFE9B-54E7-6557-9B28-21C77B78B599}"/>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3B8EBDA6-98E4-0015-BE4B-ABE44D60B9FC}"/>
              </a:ext>
            </a:extLst>
          </p:cNvPr>
          <p:cNvSpPr txBox="1"/>
          <p:nvPr/>
        </p:nvSpPr>
        <p:spPr>
          <a:xfrm>
            <a:off x="8884205" y="2755621"/>
            <a:ext cx="728084" cy="461665"/>
          </a:xfrm>
          <a:prstGeom prst="rect">
            <a:avLst/>
          </a:prstGeom>
          <a:noFill/>
        </p:spPr>
        <p:txBody>
          <a:bodyPr wrap="none" rtlCol="0">
            <a:spAutoFit/>
          </a:bodyPr>
          <a:lstStyle/>
          <a:p>
            <a:r>
              <a:rPr lang="en-US" sz="2400" dirty="0"/>
              <a:t>0.00</a:t>
            </a:r>
          </a:p>
        </p:txBody>
      </p:sp>
      <p:sp>
        <p:nvSpPr>
          <p:cNvPr id="37" name="TextBox 36">
            <a:extLst>
              <a:ext uri="{FF2B5EF4-FFF2-40B4-BE49-F238E27FC236}">
                <a16:creationId xmlns:a16="http://schemas.microsoft.com/office/drawing/2014/main" id="{E353DEB2-B4AB-F0C7-498D-9465487CDCB2}"/>
              </a:ext>
            </a:extLst>
          </p:cNvPr>
          <p:cNvSpPr txBox="1"/>
          <p:nvPr/>
        </p:nvSpPr>
        <p:spPr>
          <a:xfrm>
            <a:off x="8889692" y="3735106"/>
            <a:ext cx="728084" cy="461665"/>
          </a:xfrm>
          <a:prstGeom prst="rect">
            <a:avLst/>
          </a:prstGeom>
          <a:noFill/>
        </p:spPr>
        <p:txBody>
          <a:bodyPr wrap="none" rtlCol="0">
            <a:spAutoFit/>
          </a:bodyPr>
          <a:lstStyle/>
          <a:p>
            <a:r>
              <a:rPr lang="en-US" sz="2400" dirty="0"/>
              <a:t>1.00</a:t>
            </a:r>
          </a:p>
        </p:txBody>
      </p:sp>
      <p:sp>
        <p:nvSpPr>
          <p:cNvPr id="38" name="TextBox 37">
            <a:extLst>
              <a:ext uri="{FF2B5EF4-FFF2-40B4-BE49-F238E27FC236}">
                <a16:creationId xmlns:a16="http://schemas.microsoft.com/office/drawing/2014/main" id="{80A20976-0DEA-C337-104F-8B40F5F2E295}"/>
              </a:ext>
            </a:extLst>
          </p:cNvPr>
          <p:cNvSpPr txBox="1"/>
          <p:nvPr/>
        </p:nvSpPr>
        <p:spPr>
          <a:xfrm>
            <a:off x="8873543" y="4683855"/>
            <a:ext cx="728084" cy="461665"/>
          </a:xfrm>
          <a:prstGeom prst="rect">
            <a:avLst/>
          </a:prstGeom>
          <a:noFill/>
        </p:spPr>
        <p:txBody>
          <a:bodyPr wrap="none" rtlCol="0">
            <a:spAutoFit/>
          </a:bodyPr>
          <a:lstStyle/>
          <a:p>
            <a:r>
              <a:rPr lang="en-US" sz="2400" dirty="0"/>
              <a:t>0.00</a:t>
            </a:r>
          </a:p>
        </p:txBody>
      </p:sp>
      <p:sp>
        <p:nvSpPr>
          <p:cNvPr id="39" name="TextBox 38">
            <a:extLst>
              <a:ext uri="{FF2B5EF4-FFF2-40B4-BE49-F238E27FC236}">
                <a16:creationId xmlns:a16="http://schemas.microsoft.com/office/drawing/2014/main" id="{5E7E8F20-FBCD-5829-039E-356A94C3F643}"/>
              </a:ext>
            </a:extLst>
          </p:cNvPr>
          <p:cNvSpPr txBox="1"/>
          <p:nvPr/>
        </p:nvSpPr>
        <p:spPr>
          <a:xfrm>
            <a:off x="8853232" y="5591983"/>
            <a:ext cx="728084" cy="461665"/>
          </a:xfrm>
          <a:prstGeom prst="rect">
            <a:avLst/>
          </a:prstGeom>
          <a:noFill/>
        </p:spPr>
        <p:txBody>
          <a:bodyPr wrap="none" rtlCol="0">
            <a:spAutoFit/>
          </a:bodyPr>
          <a:lstStyle/>
          <a:p>
            <a:r>
              <a:rPr lang="en-US" sz="2400" dirty="0"/>
              <a:t>0.00</a:t>
            </a:r>
          </a:p>
        </p:txBody>
      </p:sp>
    </p:spTree>
    <p:extLst>
      <p:ext uri="{BB962C8B-B14F-4D97-AF65-F5344CB8AC3E}">
        <p14:creationId xmlns:p14="http://schemas.microsoft.com/office/powerpoint/2010/main" val="382963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if the input word is </a:t>
            </a:r>
            <a:r>
              <a:rPr lang="en-US" b="1" dirty="0"/>
              <a:t>is</a:t>
            </a:r>
            <a:r>
              <a:rPr lang="en-US" dirty="0"/>
              <a:t>…</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8D63C83A-CF56-4648-9B0C-CEE8D70F1B78}"/>
              </a:ext>
            </a:extLst>
          </p:cNvPr>
          <p:cNvSpPr txBox="1"/>
          <p:nvPr/>
        </p:nvSpPr>
        <p:spPr>
          <a:xfrm>
            <a:off x="915549" y="2761549"/>
            <a:ext cx="340158" cy="461665"/>
          </a:xfrm>
          <a:prstGeom prst="rect">
            <a:avLst/>
          </a:prstGeom>
          <a:noFill/>
        </p:spPr>
        <p:txBody>
          <a:bodyPr wrap="none" rtlCol="0">
            <a:spAutoFit/>
          </a:bodyPr>
          <a:lstStyle/>
          <a:p>
            <a:r>
              <a:rPr lang="en-US" sz="2400" dirty="0"/>
              <a:t>0</a:t>
            </a:r>
          </a:p>
        </p:txBody>
      </p:sp>
      <p:sp>
        <p:nvSpPr>
          <p:cNvPr id="31" name="TextBox 30">
            <a:extLst>
              <a:ext uri="{FF2B5EF4-FFF2-40B4-BE49-F238E27FC236}">
                <a16:creationId xmlns:a16="http://schemas.microsoft.com/office/drawing/2014/main" id="{D145E574-EB62-2F78-0F77-D153AFFA49E5}"/>
              </a:ext>
            </a:extLst>
          </p:cNvPr>
          <p:cNvSpPr txBox="1"/>
          <p:nvPr/>
        </p:nvSpPr>
        <p:spPr>
          <a:xfrm>
            <a:off x="931976" y="3728224"/>
            <a:ext cx="340158" cy="461665"/>
          </a:xfrm>
          <a:prstGeom prst="rect">
            <a:avLst/>
          </a:prstGeom>
          <a:noFill/>
        </p:spPr>
        <p:txBody>
          <a:bodyPr wrap="none" rtlCol="0">
            <a:spAutoFit/>
          </a:bodyPr>
          <a:lstStyle/>
          <a:p>
            <a:r>
              <a:rPr lang="en-US" sz="2400" dirty="0">
                <a:solidFill>
                  <a:srgbClr val="FF0000"/>
                </a:solidFill>
              </a:rPr>
              <a:t>1</a:t>
            </a:r>
          </a:p>
        </p:txBody>
      </p:sp>
      <p:sp>
        <p:nvSpPr>
          <p:cNvPr id="32" name="TextBox 31">
            <a:extLst>
              <a:ext uri="{FF2B5EF4-FFF2-40B4-BE49-F238E27FC236}">
                <a16:creationId xmlns:a16="http://schemas.microsoft.com/office/drawing/2014/main" id="{527EA575-D846-61CE-AA68-A88AFEAAB092}"/>
              </a:ext>
            </a:extLst>
          </p:cNvPr>
          <p:cNvSpPr txBox="1"/>
          <p:nvPr/>
        </p:nvSpPr>
        <p:spPr>
          <a:xfrm>
            <a:off x="915549" y="4685258"/>
            <a:ext cx="340158" cy="461665"/>
          </a:xfrm>
          <a:prstGeom prst="rect">
            <a:avLst/>
          </a:prstGeom>
          <a:noFill/>
        </p:spPr>
        <p:txBody>
          <a:bodyPr wrap="none" rtlCol="0">
            <a:spAutoFit/>
          </a:bodyPr>
          <a:lstStyle/>
          <a:p>
            <a:r>
              <a:rPr lang="en-US" sz="2400" dirty="0"/>
              <a:t>0</a:t>
            </a:r>
          </a:p>
        </p:txBody>
      </p:sp>
      <p:sp>
        <p:nvSpPr>
          <p:cNvPr id="33" name="TextBox 32">
            <a:extLst>
              <a:ext uri="{FF2B5EF4-FFF2-40B4-BE49-F238E27FC236}">
                <a16:creationId xmlns:a16="http://schemas.microsoft.com/office/drawing/2014/main" id="{0AE98FB4-2926-24B0-442C-06BE37A2E15E}"/>
              </a:ext>
            </a:extLst>
          </p:cNvPr>
          <p:cNvSpPr txBox="1"/>
          <p:nvPr/>
        </p:nvSpPr>
        <p:spPr>
          <a:xfrm>
            <a:off x="911762" y="5602527"/>
            <a:ext cx="340158" cy="461665"/>
          </a:xfrm>
          <a:prstGeom prst="rect">
            <a:avLst/>
          </a:prstGeom>
          <a:noFill/>
        </p:spPr>
        <p:txBody>
          <a:bodyPr wrap="none" rtlCol="0">
            <a:spAutoFit/>
          </a:bodyPr>
          <a:lstStyle/>
          <a:p>
            <a:r>
              <a:rPr lang="en-US" sz="2400" dirty="0"/>
              <a:t>0</a:t>
            </a: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28937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Then we want the output for the next word, </a:t>
            </a:r>
            <a:r>
              <a:rPr lang="en-US" b="1" dirty="0"/>
              <a:t>great!</a:t>
            </a:r>
            <a:r>
              <a:rPr lang="en-US" dirty="0"/>
              <a:t>, to have the largest value</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8D63C83A-CF56-4648-9B0C-CEE8D70F1B78}"/>
              </a:ext>
            </a:extLst>
          </p:cNvPr>
          <p:cNvSpPr txBox="1"/>
          <p:nvPr/>
        </p:nvSpPr>
        <p:spPr>
          <a:xfrm>
            <a:off x="915549" y="2761549"/>
            <a:ext cx="340158" cy="461665"/>
          </a:xfrm>
          <a:prstGeom prst="rect">
            <a:avLst/>
          </a:prstGeom>
          <a:noFill/>
        </p:spPr>
        <p:txBody>
          <a:bodyPr wrap="none" rtlCol="0">
            <a:spAutoFit/>
          </a:bodyPr>
          <a:lstStyle/>
          <a:p>
            <a:r>
              <a:rPr lang="en-US" sz="2400" dirty="0"/>
              <a:t>0</a:t>
            </a:r>
          </a:p>
        </p:txBody>
      </p:sp>
      <p:sp>
        <p:nvSpPr>
          <p:cNvPr id="31" name="TextBox 30">
            <a:extLst>
              <a:ext uri="{FF2B5EF4-FFF2-40B4-BE49-F238E27FC236}">
                <a16:creationId xmlns:a16="http://schemas.microsoft.com/office/drawing/2014/main" id="{D145E574-EB62-2F78-0F77-D153AFFA49E5}"/>
              </a:ext>
            </a:extLst>
          </p:cNvPr>
          <p:cNvSpPr txBox="1"/>
          <p:nvPr/>
        </p:nvSpPr>
        <p:spPr>
          <a:xfrm>
            <a:off x="931976" y="3728224"/>
            <a:ext cx="340158" cy="461665"/>
          </a:xfrm>
          <a:prstGeom prst="rect">
            <a:avLst/>
          </a:prstGeom>
          <a:noFill/>
        </p:spPr>
        <p:txBody>
          <a:bodyPr wrap="none" rtlCol="0">
            <a:spAutoFit/>
          </a:bodyPr>
          <a:lstStyle/>
          <a:p>
            <a:r>
              <a:rPr lang="en-US" sz="2400" dirty="0">
                <a:solidFill>
                  <a:srgbClr val="FF0000"/>
                </a:solidFill>
              </a:rPr>
              <a:t>1</a:t>
            </a:r>
          </a:p>
        </p:txBody>
      </p:sp>
      <p:sp>
        <p:nvSpPr>
          <p:cNvPr id="32" name="TextBox 31">
            <a:extLst>
              <a:ext uri="{FF2B5EF4-FFF2-40B4-BE49-F238E27FC236}">
                <a16:creationId xmlns:a16="http://schemas.microsoft.com/office/drawing/2014/main" id="{527EA575-D846-61CE-AA68-A88AFEAAB092}"/>
              </a:ext>
            </a:extLst>
          </p:cNvPr>
          <p:cNvSpPr txBox="1"/>
          <p:nvPr/>
        </p:nvSpPr>
        <p:spPr>
          <a:xfrm>
            <a:off x="915549" y="4685258"/>
            <a:ext cx="340158" cy="461665"/>
          </a:xfrm>
          <a:prstGeom prst="rect">
            <a:avLst/>
          </a:prstGeom>
          <a:noFill/>
        </p:spPr>
        <p:txBody>
          <a:bodyPr wrap="none" rtlCol="0">
            <a:spAutoFit/>
          </a:bodyPr>
          <a:lstStyle/>
          <a:p>
            <a:r>
              <a:rPr lang="en-US" sz="2400" dirty="0"/>
              <a:t>0</a:t>
            </a:r>
          </a:p>
        </p:txBody>
      </p:sp>
      <p:sp>
        <p:nvSpPr>
          <p:cNvPr id="33" name="TextBox 32">
            <a:extLst>
              <a:ext uri="{FF2B5EF4-FFF2-40B4-BE49-F238E27FC236}">
                <a16:creationId xmlns:a16="http://schemas.microsoft.com/office/drawing/2014/main" id="{0AE98FB4-2926-24B0-442C-06BE37A2E15E}"/>
              </a:ext>
            </a:extLst>
          </p:cNvPr>
          <p:cNvSpPr txBox="1"/>
          <p:nvPr/>
        </p:nvSpPr>
        <p:spPr>
          <a:xfrm>
            <a:off x="911762" y="5602527"/>
            <a:ext cx="340158" cy="461665"/>
          </a:xfrm>
          <a:prstGeom prst="rect">
            <a:avLst/>
          </a:prstGeom>
          <a:noFill/>
        </p:spPr>
        <p:txBody>
          <a:bodyPr wrap="none" rtlCol="0">
            <a:spAutoFit/>
          </a:bodyPr>
          <a:lstStyle/>
          <a:p>
            <a:r>
              <a:rPr lang="en-US" sz="2400" dirty="0"/>
              <a:t>0</a:t>
            </a: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C20DB9A9-2EB1-D10E-52DC-666A9C562D99}"/>
              </a:ext>
            </a:extLst>
          </p:cNvPr>
          <p:cNvSpPr txBox="1"/>
          <p:nvPr/>
        </p:nvSpPr>
        <p:spPr>
          <a:xfrm>
            <a:off x="8884205" y="2755621"/>
            <a:ext cx="728084" cy="461665"/>
          </a:xfrm>
          <a:prstGeom prst="rect">
            <a:avLst/>
          </a:prstGeom>
          <a:noFill/>
        </p:spPr>
        <p:txBody>
          <a:bodyPr wrap="none" rtlCol="0">
            <a:spAutoFit/>
          </a:bodyPr>
          <a:lstStyle/>
          <a:p>
            <a:r>
              <a:rPr lang="en-US" sz="2400" dirty="0"/>
              <a:t>0.00</a:t>
            </a:r>
          </a:p>
        </p:txBody>
      </p:sp>
      <p:sp>
        <p:nvSpPr>
          <p:cNvPr id="34" name="TextBox 33">
            <a:extLst>
              <a:ext uri="{FF2B5EF4-FFF2-40B4-BE49-F238E27FC236}">
                <a16:creationId xmlns:a16="http://schemas.microsoft.com/office/drawing/2014/main" id="{90B16165-1E96-3638-DFA3-8C2AE3B113CF}"/>
              </a:ext>
            </a:extLst>
          </p:cNvPr>
          <p:cNvSpPr txBox="1"/>
          <p:nvPr/>
        </p:nvSpPr>
        <p:spPr>
          <a:xfrm>
            <a:off x="8911442" y="3743777"/>
            <a:ext cx="728084" cy="461665"/>
          </a:xfrm>
          <a:prstGeom prst="rect">
            <a:avLst/>
          </a:prstGeom>
          <a:noFill/>
        </p:spPr>
        <p:txBody>
          <a:bodyPr wrap="none" rtlCol="0">
            <a:spAutoFit/>
          </a:bodyPr>
          <a:lstStyle/>
          <a:p>
            <a:r>
              <a:rPr lang="en-US" sz="2400" dirty="0"/>
              <a:t>0.00</a:t>
            </a:r>
          </a:p>
        </p:txBody>
      </p:sp>
      <p:sp>
        <p:nvSpPr>
          <p:cNvPr id="36" name="TextBox 35">
            <a:extLst>
              <a:ext uri="{FF2B5EF4-FFF2-40B4-BE49-F238E27FC236}">
                <a16:creationId xmlns:a16="http://schemas.microsoft.com/office/drawing/2014/main" id="{5CFABB67-F8AB-6703-1FD1-35BB1AF892DD}"/>
              </a:ext>
            </a:extLst>
          </p:cNvPr>
          <p:cNvSpPr txBox="1"/>
          <p:nvPr/>
        </p:nvSpPr>
        <p:spPr>
          <a:xfrm>
            <a:off x="8849181" y="5611950"/>
            <a:ext cx="728084" cy="461665"/>
          </a:xfrm>
          <a:prstGeom prst="rect">
            <a:avLst/>
          </a:prstGeom>
          <a:noFill/>
        </p:spPr>
        <p:txBody>
          <a:bodyPr wrap="none" rtlCol="0">
            <a:spAutoFit/>
          </a:bodyPr>
          <a:lstStyle/>
          <a:p>
            <a:r>
              <a:rPr lang="en-US" sz="2400" dirty="0"/>
              <a:t>0.00</a:t>
            </a:r>
          </a:p>
        </p:txBody>
      </p:sp>
      <p:sp>
        <p:nvSpPr>
          <p:cNvPr id="38" name="TextBox 37">
            <a:extLst>
              <a:ext uri="{FF2B5EF4-FFF2-40B4-BE49-F238E27FC236}">
                <a16:creationId xmlns:a16="http://schemas.microsoft.com/office/drawing/2014/main" id="{2B730F1A-D79F-04DB-2511-123C91F9C035}"/>
              </a:ext>
            </a:extLst>
          </p:cNvPr>
          <p:cNvSpPr txBox="1"/>
          <p:nvPr/>
        </p:nvSpPr>
        <p:spPr>
          <a:xfrm>
            <a:off x="8875005" y="4694538"/>
            <a:ext cx="728084" cy="461665"/>
          </a:xfrm>
          <a:prstGeom prst="rect">
            <a:avLst/>
          </a:prstGeom>
          <a:noFill/>
        </p:spPr>
        <p:txBody>
          <a:bodyPr wrap="none" rtlCol="0">
            <a:spAutoFit/>
          </a:bodyPr>
          <a:lstStyle/>
          <a:p>
            <a:r>
              <a:rPr lang="en-US" sz="2400" dirty="0"/>
              <a:t>1.00</a:t>
            </a:r>
          </a:p>
        </p:txBody>
      </p:sp>
    </p:spTree>
    <p:extLst>
      <p:ext uri="{BB962C8B-B14F-4D97-AF65-F5344CB8AC3E}">
        <p14:creationId xmlns:p14="http://schemas.microsoft.com/office/powerpoint/2010/main" val="1480562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In order to make these predictions, we connect the </a:t>
            </a:r>
            <a:r>
              <a:rPr lang="en-US" b="1" dirty="0"/>
              <a:t>Activation functions</a:t>
            </a:r>
            <a:r>
              <a:rPr lang="en-US" dirty="0"/>
              <a:t> to outputs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7053144-3D41-C7D2-4B1F-06DD22237EF6}"/>
              </a:ext>
            </a:extLst>
          </p:cNvPr>
          <p:cNvCxnSpPr/>
          <p:nvPr/>
        </p:nvCxnSpPr>
        <p:spPr>
          <a:xfrm>
            <a:off x="4702157" y="1425096"/>
            <a:ext cx="0" cy="8340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AFA66D6-0EBE-229C-9593-3B29C2F173D6}"/>
              </a:ext>
            </a:extLst>
          </p:cNvPr>
          <p:cNvCxnSpPr/>
          <p:nvPr/>
        </p:nvCxnSpPr>
        <p:spPr>
          <a:xfrm>
            <a:off x="6501140" y="1425096"/>
            <a:ext cx="0" cy="8340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531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we add </a:t>
            </a:r>
            <a:r>
              <a:rPr lang="en-US" b="1" dirty="0"/>
              <a:t>Weights</a:t>
            </a:r>
            <a:r>
              <a:rPr lang="en-US" dirty="0"/>
              <a:t> to those connections with random initialization values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AFA66D6-0EBE-229C-9593-3B29C2F173D6}"/>
              </a:ext>
            </a:extLst>
          </p:cNvPr>
          <p:cNvCxnSpPr/>
          <p:nvPr/>
        </p:nvCxnSpPr>
        <p:spPr>
          <a:xfrm>
            <a:off x="5596679" y="1584123"/>
            <a:ext cx="0" cy="8340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Tree>
    <p:extLst>
      <p:ext uri="{BB962C8B-B14F-4D97-AF65-F5344CB8AC3E}">
        <p14:creationId xmlns:p14="http://schemas.microsoft.com/office/powerpoint/2010/main" val="1141281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CBCA-C1C0-C703-DB22-D609569F2D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1AF9B3-E5A7-84B4-7831-EF3A98CB757F}"/>
              </a:ext>
            </a:extLst>
          </p:cNvPr>
          <p:cNvSpPr>
            <a:spLocks noGrp="1"/>
          </p:cNvSpPr>
          <p:nvPr>
            <p:ph idx="1"/>
          </p:nvPr>
        </p:nvSpPr>
        <p:spPr/>
        <p:txBody>
          <a:bodyPr/>
          <a:lstStyle/>
          <a:p>
            <a:pPr marL="0" indent="0">
              <a:buNone/>
            </a:pPr>
            <a:r>
              <a:rPr lang="en-US" dirty="0"/>
              <a:t>For the illustrative purpose, we are going to treat </a:t>
            </a:r>
            <a:r>
              <a:rPr lang="en-US" b="1" dirty="0"/>
              <a:t>Avatar 2</a:t>
            </a:r>
            <a:r>
              <a:rPr lang="en-US" dirty="0"/>
              <a:t> as a single word</a:t>
            </a:r>
          </a:p>
        </p:txBody>
      </p:sp>
      <p:sp>
        <p:nvSpPr>
          <p:cNvPr id="4" name="TextBox 3">
            <a:extLst>
              <a:ext uri="{FF2B5EF4-FFF2-40B4-BE49-F238E27FC236}">
                <a16:creationId xmlns:a16="http://schemas.microsoft.com/office/drawing/2014/main" id="{87CC8ACE-89A9-4262-2E10-450105EDF1A3}"/>
              </a:ext>
            </a:extLst>
          </p:cNvPr>
          <p:cNvSpPr txBox="1"/>
          <p:nvPr/>
        </p:nvSpPr>
        <p:spPr>
          <a:xfrm>
            <a:off x="1135117" y="3005959"/>
            <a:ext cx="1776248" cy="523220"/>
          </a:xfrm>
          <a:prstGeom prst="rect">
            <a:avLst/>
          </a:prstGeom>
          <a:noFill/>
        </p:spPr>
        <p:txBody>
          <a:bodyPr wrap="square" rtlCol="0">
            <a:spAutoFit/>
          </a:bodyPr>
          <a:lstStyle/>
          <a:p>
            <a:r>
              <a:rPr lang="en-US" sz="2800" dirty="0"/>
              <a:t>Avatar 2</a:t>
            </a:r>
          </a:p>
        </p:txBody>
      </p:sp>
      <p:sp>
        <p:nvSpPr>
          <p:cNvPr id="5" name="TextBox 4">
            <a:extLst>
              <a:ext uri="{FF2B5EF4-FFF2-40B4-BE49-F238E27FC236}">
                <a16:creationId xmlns:a16="http://schemas.microsoft.com/office/drawing/2014/main" id="{77637391-0322-DCB8-1B3B-8E6610FA0D38}"/>
              </a:ext>
            </a:extLst>
          </p:cNvPr>
          <p:cNvSpPr txBox="1"/>
          <p:nvPr/>
        </p:nvSpPr>
        <p:spPr>
          <a:xfrm>
            <a:off x="1135117" y="3639101"/>
            <a:ext cx="1776248" cy="523220"/>
          </a:xfrm>
          <a:prstGeom prst="rect">
            <a:avLst/>
          </a:prstGeom>
          <a:noFill/>
        </p:spPr>
        <p:txBody>
          <a:bodyPr wrap="square" rtlCol="0">
            <a:spAutoFit/>
          </a:bodyPr>
          <a:lstStyle/>
          <a:p>
            <a:r>
              <a:rPr lang="en-US" sz="2800" dirty="0"/>
              <a:t>is</a:t>
            </a:r>
          </a:p>
        </p:txBody>
      </p:sp>
      <p:sp>
        <p:nvSpPr>
          <p:cNvPr id="6" name="TextBox 5">
            <a:extLst>
              <a:ext uri="{FF2B5EF4-FFF2-40B4-BE49-F238E27FC236}">
                <a16:creationId xmlns:a16="http://schemas.microsoft.com/office/drawing/2014/main" id="{365BF571-68A8-5BEB-E86C-C91910010D53}"/>
              </a:ext>
            </a:extLst>
          </p:cNvPr>
          <p:cNvSpPr txBox="1"/>
          <p:nvPr/>
        </p:nvSpPr>
        <p:spPr>
          <a:xfrm>
            <a:off x="1135117" y="4389855"/>
            <a:ext cx="1776248" cy="523220"/>
          </a:xfrm>
          <a:prstGeom prst="rect">
            <a:avLst/>
          </a:prstGeom>
          <a:noFill/>
        </p:spPr>
        <p:txBody>
          <a:bodyPr wrap="square" rtlCol="0">
            <a:spAutoFit/>
          </a:bodyPr>
          <a:lstStyle/>
          <a:p>
            <a:r>
              <a:rPr lang="en-US" sz="2800" dirty="0"/>
              <a:t>great!</a:t>
            </a:r>
          </a:p>
        </p:txBody>
      </p:sp>
      <p:cxnSp>
        <p:nvCxnSpPr>
          <p:cNvPr id="8" name="Straight Arrow Connector 7">
            <a:extLst>
              <a:ext uri="{FF2B5EF4-FFF2-40B4-BE49-F238E27FC236}">
                <a16:creationId xmlns:a16="http://schemas.microsoft.com/office/drawing/2014/main" id="{5DA7D91C-C26D-6EA0-F889-75D16A179C42}"/>
              </a:ext>
            </a:extLst>
          </p:cNvPr>
          <p:cNvCxnSpPr>
            <a:stCxn id="4" idx="3"/>
          </p:cNvCxnSpPr>
          <p:nvPr/>
        </p:nvCxnSpPr>
        <p:spPr>
          <a:xfrm>
            <a:off x="2911365" y="32675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CC1C393-DDED-0ABB-0AE2-5529CB805F4F}"/>
              </a:ext>
            </a:extLst>
          </p:cNvPr>
          <p:cNvCxnSpPr/>
          <p:nvPr/>
        </p:nvCxnSpPr>
        <p:spPr>
          <a:xfrm>
            <a:off x="2911364" y="3962071"/>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36937A3-DACF-2655-958B-BE96412369CD}"/>
              </a:ext>
            </a:extLst>
          </p:cNvPr>
          <p:cNvCxnSpPr/>
          <p:nvPr/>
        </p:nvCxnSpPr>
        <p:spPr>
          <a:xfrm>
            <a:off x="2911363" y="4651465"/>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C89ED6-DC07-6A2C-4D25-B9540DDB0C8D}"/>
              </a:ext>
            </a:extLst>
          </p:cNvPr>
          <p:cNvSpPr txBox="1"/>
          <p:nvPr/>
        </p:nvSpPr>
        <p:spPr>
          <a:xfrm>
            <a:off x="3909947" y="3005959"/>
            <a:ext cx="1776248" cy="523220"/>
          </a:xfrm>
          <a:prstGeom prst="rect">
            <a:avLst/>
          </a:prstGeom>
          <a:noFill/>
        </p:spPr>
        <p:txBody>
          <a:bodyPr wrap="square" rtlCol="0">
            <a:spAutoFit/>
          </a:bodyPr>
          <a:lstStyle/>
          <a:p>
            <a:r>
              <a:rPr lang="en-US" sz="2800" dirty="0"/>
              <a:t>12</a:t>
            </a:r>
          </a:p>
        </p:txBody>
      </p:sp>
      <p:sp>
        <p:nvSpPr>
          <p:cNvPr id="12" name="TextBox 11">
            <a:extLst>
              <a:ext uri="{FF2B5EF4-FFF2-40B4-BE49-F238E27FC236}">
                <a16:creationId xmlns:a16="http://schemas.microsoft.com/office/drawing/2014/main" id="{A138829B-219B-49BC-744B-81B39504D284}"/>
              </a:ext>
            </a:extLst>
          </p:cNvPr>
          <p:cNvSpPr txBox="1"/>
          <p:nvPr/>
        </p:nvSpPr>
        <p:spPr>
          <a:xfrm>
            <a:off x="3903130" y="3683208"/>
            <a:ext cx="1776248" cy="523220"/>
          </a:xfrm>
          <a:prstGeom prst="rect">
            <a:avLst/>
          </a:prstGeom>
          <a:noFill/>
        </p:spPr>
        <p:txBody>
          <a:bodyPr wrap="square" rtlCol="0">
            <a:spAutoFit/>
          </a:bodyPr>
          <a:lstStyle/>
          <a:p>
            <a:r>
              <a:rPr lang="en-US" sz="2800" dirty="0"/>
              <a:t>-3.05</a:t>
            </a:r>
          </a:p>
        </p:txBody>
      </p:sp>
      <p:sp>
        <p:nvSpPr>
          <p:cNvPr id="13" name="TextBox 12">
            <a:extLst>
              <a:ext uri="{FF2B5EF4-FFF2-40B4-BE49-F238E27FC236}">
                <a16:creationId xmlns:a16="http://schemas.microsoft.com/office/drawing/2014/main" id="{9B4D3E1D-4D76-2320-FC04-119051955345}"/>
              </a:ext>
            </a:extLst>
          </p:cNvPr>
          <p:cNvSpPr txBox="1"/>
          <p:nvPr/>
        </p:nvSpPr>
        <p:spPr>
          <a:xfrm>
            <a:off x="3903130" y="4389855"/>
            <a:ext cx="1776248" cy="523220"/>
          </a:xfrm>
          <a:prstGeom prst="rect">
            <a:avLst/>
          </a:prstGeom>
          <a:noFill/>
        </p:spPr>
        <p:txBody>
          <a:bodyPr wrap="square" rtlCol="0">
            <a:spAutoFit/>
          </a:bodyPr>
          <a:lstStyle/>
          <a:p>
            <a:r>
              <a:rPr lang="en-US" sz="2800" dirty="0"/>
              <a:t>4.2</a:t>
            </a:r>
          </a:p>
        </p:txBody>
      </p:sp>
    </p:spTree>
    <p:extLst>
      <p:ext uri="{BB962C8B-B14F-4D97-AF65-F5344CB8AC3E}">
        <p14:creationId xmlns:p14="http://schemas.microsoft.com/office/powerpoint/2010/main" val="203471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then we run the outputs through the SoftMax function because we have multiple outputs for classification</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AFA66D6-0EBE-229C-9593-3B29C2F173D6}"/>
              </a:ext>
            </a:extLst>
          </p:cNvPr>
          <p:cNvCxnSpPr/>
          <p:nvPr/>
        </p:nvCxnSpPr>
        <p:spPr>
          <a:xfrm>
            <a:off x="8086429" y="1699047"/>
            <a:ext cx="0" cy="8340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018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that means we can use the </a:t>
            </a:r>
            <a:r>
              <a:rPr lang="en-US" b="1" dirty="0"/>
              <a:t>Cross Entropy</a:t>
            </a:r>
            <a:r>
              <a:rPr lang="en-US" dirty="0"/>
              <a:t> loss function for </a:t>
            </a:r>
            <a:r>
              <a:rPr lang="en-US" b="1" dirty="0"/>
              <a:t>Backpropagation</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781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Again, the goal is to train this </a:t>
            </a:r>
            <a:r>
              <a:rPr lang="en-US" b="1" dirty="0"/>
              <a:t>Neural Network</a:t>
            </a:r>
            <a:r>
              <a:rPr lang="en-US" dirty="0"/>
              <a:t> so that it correctly predicts the next word in a phrase</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379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now, before training, if we plug the word </a:t>
            </a:r>
            <a:r>
              <a:rPr lang="en-US" b="1" dirty="0"/>
              <a:t>Avatar 2</a:t>
            </a:r>
            <a:r>
              <a:rPr lang="en-US" dirty="0"/>
              <a:t> into the input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6296EDD-E567-00F4-5852-9FD1554B8224}"/>
              </a:ext>
            </a:extLst>
          </p:cNvPr>
          <p:cNvSpPr txBox="1"/>
          <p:nvPr/>
        </p:nvSpPr>
        <p:spPr>
          <a:xfrm>
            <a:off x="914990"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E84D8C49-B44E-B191-CFD8-A0FA3598E27F}"/>
              </a:ext>
            </a:extLst>
          </p:cNvPr>
          <p:cNvSpPr txBox="1"/>
          <p:nvPr/>
        </p:nvSpPr>
        <p:spPr>
          <a:xfrm>
            <a:off x="937245" y="3780267"/>
            <a:ext cx="301686" cy="369332"/>
          </a:xfrm>
          <a:prstGeom prst="rect">
            <a:avLst/>
          </a:prstGeom>
          <a:noFill/>
        </p:spPr>
        <p:txBody>
          <a:bodyPr wrap="none" rtlCol="0">
            <a:spAutoFit/>
          </a:bodyPr>
          <a:lstStyle/>
          <a:p>
            <a:r>
              <a:rPr lang="en-US" dirty="0"/>
              <a:t>0</a:t>
            </a:r>
          </a:p>
        </p:txBody>
      </p:sp>
      <p:sp>
        <p:nvSpPr>
          <p:cNvPr id="65" name="TextBox 64">
            <a:extLst>
              <a:ext uri="{FF2B5EF4-FFF2-40B4-BE49-F238E27FC236}">
                <a16:creationId xmlns:a16="http://schemas.microsoft.com/office/drawing/2014/main" id="{1E2E3690-B547-FFDC-C859-3D01BECE1CCF}"/>
              </a:ext>
            </a:extLst>
          </p:cNvPr>
          <p:cNvSpPr txBox="1"/>
          <p:nvPr/>
        </p:nvSpPr>
        <p:spPr>
          <a:xfrm>
            <a:off x="931670" y="4728902"/>
            <a:ext cx="301686" cy="369332"/>
          </a:xfrm>
          <a:prstGeom prst="rect">
            <a:avLst/>
          </a:prstGeom>
          <a:noFill/>
        </p:spPr>
        <p:txBody>
          <a:bodyPr wrap="none" rtlCol="0">
            <a:spAutoFit/>
          </a:bodyPr>
          <a:lstStyle/>
          <a:p>
            <a:r>
              <a:rPr lang="en-US" dirty="0"/>
              <a:t>0</a:t>
            </a:r>
          </a:p>
        </p:txBody>
      </p:sp>
      <p:sp>
        <p:nvSpPr>
          <p:cNvPr id="67" name="TextBox 66">
            <a:extLst>
              <a:ext uri="{FF2B5EF4-FFF2-40B4-BE49-F238E27FC236}">
                <a16:creationId xmlns:a16="http://schemas.microsoft.com/office/drawing/2014/main" id="{845ABA00-50EA-4522-3EBF-EDF55A4DCD47}"/>
              </a:ext>
            </a:extLst>
          </p:cNvPr>
          <p:cNvSpPr txBox="1"/>
          <p:nvPr/>
        </p:nvSpPr>
        <p:spPr>
          <a:xfrm>
            <a:off x="925189" y="5634606"/>
            <a:ext cx="301686" cy="369332"/>
          </a:xfrm>
          <a:prstGeom prst="rect">
            <a:avLst/>
          </a:prstGeom>
          <a:noFill/>
        </p:spPr>
        <p:txBody>
          <a:bodyPr wrap="none" rtlCol="0">
            <a:spAutoFit/>
          </a:bodyPr>
          <a:lstStyle/>
          <a:p>
            <a:r>
              <a:rPr lang="en-US" dirty="0"/>
              <a:t>0</a:t>
            </a:r>
          </a:p>
        </p:txBody>
      </p:sp>
    </p:spTree>
    <p:extLst>
      <p:ext uri="{BB962C8B-B14F-4D97-AF65-F5344CB8AC3E}">
        <p14:creationId xmlns:p14="http://schemas.microsoft.com/office/powerpoint/2010/main" val="3524813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…we get lucky and correctly predict the next word, </a:t>
            </a:r>
            <a:r>
              <a:rPr lang="en-US" b="1" dirty="0"/>
              <a:t>is</a:t>
            </a:r>
            <a:r>
              <a:rPr lang="en-US" dirty="0"/>
              <a:t>, but just barely</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6296EDD-E567-00F4-5852-9FD1554B8224}"/>
              </a:ext>
            </a:extLst>
          </p:cNvPr>
          <p:cNvSpPr txBox="1"/>
          <p:nvPr/>
        </p:nvSpPr>
        <p:spPr>
          <a:xfrm>
            <a:off x="914990"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E84D8C49-B44E-B191-CFD8-A0FA3598E27F}"/>
              </a:ext>
            </a:extLst>
          </p:cNvPr>
          <p:cNvSpPr txBox="1"/>
          <p:nvPr/>
        </p:nvSpPr>
        <p:spPr>
          <a:xfrm>
            <a:off x="937245" y="3780267"/>
            <a:ext cx="301686" cy="369332"/>
          </a:xfrm>
          <a:prstGeom prst="rect">
            <a:avLst/>
          </a:prstGeom>
          <a:noFill/>
        </p:spPr>
        <p:txBody>
          <a:bodyPr wrap="none" rtlCol="0">
            <a:spAutoFit/>
          </a:bodyPr>
          <a:lstStyle/>
          <a:p>
            <a:r>
              <a:rPr lang="en-US" dirty="0"/>
              <a:t>0</a:t>
            </a:r>
          </a:p>
        </p:txBody>
      </p:sp>
      <p:sp>
        <p:nvSpPr>
          <p:cNvPr id="65" name="TextBox 64">
            <a:extLst>
              <a:ext uri="{FF2B5EF4-FFF2-40B4-BE49-F238E27FC236}">
                <a16:creationId xmlns:a16="http://schemas.microsoft.com/office/drawing/2014/main" id="{1E2E3690-B547-FFDC-C859-3D01BECE1CCF}"/>
              </a:ext>
            </a:extLst>
          </p:cNvPr>
          <p:cNvSpPr txBox="1"/>
          <p:nvPr/>
        </p:nvSpPr>
        <p:spPr>
          <a:xfrm>
            <a:off x="931670" y="4728902"/>
            <a:ext cx="301686" cy="369332"/>
          </a:xfrm>
          <a:prstGeom prst="rect">
            <a:avLst/>
          </a:prstGeom>
          <a:noFill/>
        </p:spPr>
        <p:txBody>
          <a:bodyPr wrap="none" rtlCol="0">
            <a:spAutoFit/>
          </a:bodyPr>
          <a:lstStyle/>
          <a:p>
            <a:r>
              <a:rPr lang="en-US" dirty="0"/>
              <a:t>0</a:t>
            </a:r>
          </a:p>
        </p:txBody>
      </p:sp>
      <p:sp>
        <p:nvSpPr>
          <p:cNvPr id="67" name="TextBox 66">
            <a:extLst>
              <a:ext uri="{FF2B5EF4-FFF2-40B4-BE49-F238E27FC236}">
                <a16:creationId xmlns:a16="http://schemas.microsoft.com/office/drawing/2014/main" id="{845ABA00-50EA-4522-3EBF-EDF55A4DCD47}"/>
              </a:ext>
            </a:extLst>
          </p:cNvPr>
          <p:cNvSpPr txBox="1"/>
          <p:nvPr/>
        </p:nvSpPr>
        <p:spPr>
          <a:xfrm>
            <a:off x="925189" y="5634606"/>
            <a:ext cx="301686" cy="369332"/>
          </a:xfrm>
          <a:prstGeom prst="rect">
            <a:avLst/>
          </a:prstGeom>
          <a:noFill/>
        </p:spPr>
        <p:txBody>
          <a:bodyPr wrap="none" rtlCol="0">
            <a:spAutoFit/>
          </a:bodyPr>
          <a:lstStyle/>
          <a:p>
            <a:r>
              <a:rPr lang="en-US" dirty="0"/>
              <a:t>0</a:t>
            </a:r>
          </a:p>
        </p:txBody>
      </p:sp>
      <p:sp>
        <p:nvSpPr>
          <p:cNvPr id="70" name="TextBox 69">
            <a:extLst>
              <a:ext uri="{FF2B5EF4-FFF2-40B4-BE49-F238E27FC236}">
                <a16:creationId xmlns:a16="http://schemas.microsoft.com/office/drawing/2014/main" id="{92F6F737-EB62-503D-C1DE-DA11D1BA1C77}"/>
              </a:ext>
            </a:extLst>
          </p:cNvPr>
          <p:cNvSpPr txBox="1"/>
          <p:nvPr/>
        </p:nvSpPr>
        <p:spPr>
          <a:xfrm>
            <a:off x="6639072" y="2731947"/>
            <a:ext cx="728084" cy="461665"/>
          </a:xfrm>
          <a:prstGeom prst="rect">
            <a:avLst/>
          </a:prstGeom>
          <a:noFill/>
        </p:spPr>
        <p:txBody>
          <a:bodyPr wrap="none" rtlCol="0">
            <a:spAutoFit/>
          </a:bodyPr>
          <a:lstStyle/>
          <a:p>
            <a:r>
              <a:rPr lang="en-US" sz="2400" dirty="0"/>
              <a:t>0.01</a:t>
            </a:r>
          </a:p>
        </p:txBody>
      </p:sp>
      <p:sp>
        <p:nvSpPr>
          <p:cNvPr id="74" name="TextBox 73">
            <a:extLst>
              <a:ext uri="{FF2B5EF4-FFF2-40B4-BE49-F238E27FC236}">
                <a16:creationId xmlns:a16="http://schemas.microsoft.com/office/drawing/2014/main" id="{E9AD1E03-578A-C567-6837-9252D814122B}"/>
              </a:ext>
            </a:extLst>
          </p:cNvPr>
          <p:cNvSpPr txBox="1"/>
          <p:nvPr/>
        </p:nvSpPr>
        <p:spPr>
          <a:xfrm>
            <a:off x="6662466" y="3689098"/>
            <a:ext cx="728084" cy="461665"/>
          </a:xfrm>
          <a:prstGeom prst="rect">
            <a:avLst/>
          </a:prstGeom>
          <a:noFill/>
        </p:spPr>
        <p:txBody>
          <a:bodyPr wrap="none" rtlCol="0">
            <a:spAutoFit/>
          </a:bodyPr>
          <a:lstStyle/>
          <a:p>
            <a:r>
              <a:rPr lang="en-US" sz="2400" dirty="0"/>
              <a:t>0.20</a:t>
            </a:r>
          </a:p>
        </p:txBody>
      </p:sp>
      <p:sp>
        <p:nvSpPr>
          <p:cNvPr id="75" name="TextBox 74">
            <a:extLst>
              <a:ext uri="{FF2B5EF4-FFF2-40B4-BE49-F238E27FC236}">
                <a16:creationId xmlns:a16="http://schemas.microsoft.com/office/drawing/2014/main" id="{9B101554-11D5-5549-8A36-8EA5CA48F5C9}"/>
              </a:ext>
            </a:extLst>
          </p:cNvPr>
          <p:cNvSpPr txBox="1"/>
          <p:nvPr/>
        </p:nvSpPr>
        <p:spPr>
          <a:xfrm>
            <a:off x="6639072" y="4663236"/>
            <a:ext cx="728084" cy="461665"/>
          </a:xfrm>
          <a:prstGeom prst="rect">
            <a:avLst/>
          </a:prstGeom>
          <a:noFill/>
        </p:spPr>
        <p:txBody>
          <a:bodyPr wrap="none" rtlCol="0">
            <a:spAutoFit/>
          </a:bodyPr>
          <a:lstStyle/>
          <a:p>
            <a:r>
              <a:rPr lang="en-US" sz="2400" dirty="0"/>
              <a:t>0.17</a:t>
            </a:r>
          </a:p>
        </p:txBody>
      </p:sp>
      <p:sp>
        <p:nvSpPr>
          <p:cNvPr id="78" name="TextBox 77">
            <a:extLst>
              <a:ext uri="{FF2B5EF4-FFF2-40B4-BE49-F238E27FC236}">
                <a16:creationId xmlns:a16="http://schemas.microsoft.com/office/drawing/2014/main" id="{4A038999-698C-7E97-7D33-877DC4D48085}"/>
              </a:ext>
            </a:extLst>
          </p:cNvPr>
          <p:cNvSpPr txBox="1"/>
          <p:nvPr/>
        </p:nvSpPr>
        <p:spPr>
          <a:xfrm>
            <a:off x="6672378" y="5499291"/>
            <a:ext cx="728084" cy="461665"/>
          </a:xfrm>
          <a:prstGeom prst="rect">
            <a:avLst/>
          </a:prstGeom>
          <a:noFill/>
        </p:spPr>
        <p:txBody>
          <a:bodyPr wrap="none" rtlCol="0">
            <a:spAutoFit/>
          </a:bodyPr>
          <a:lstStyle/>
          <a:p>
            <a:r>
              <a:rPr lang="en-US" sz="2400" dirty="0"/>
              <a:t>0.06</a:t>
            </a:r>
          </a:p>
        </p:txBody>
      </p:sp>
      <p:sp>
        <p:nvSpPr>
          <p:cNvPr id="79" name="TextBox 78">
            <a:extLst>
              <a:ext uri="{FF2B5EF4-FFF2-40B4-BE49-F238E27FC236}">
                <a16:creationId xmlns:a16="http://schemas.microsoft.com/office/drawing/2014/main" id="{B38FBDD4-A193-7663-4B87-05A11F65969B}"/>
              </a:ext>
            </a:extLst>
          </p:cNvPr>
          <p:cNvSpPr txBox="1"/>
          <p:nvPr/>
        </p:nvSpPr>
        <p:spPr>
          <a:xfrm>
            <a:off x="8891228" y="2777612"/>
            <a:ext cx="728084" cy="461665"/>
          </a:xfrm>
          <a:prstGeom prst="rect">
            <a:avLst/>
          </a:prstGeom>
          <a:noFill/>
        </p:spPr>
        <p:txBody>
          <a:bodyPr wrap="none" rtlCol="0">
            <a:spAutoFit/>
          </a:bodyPr>
          <a:lstStyle/>
          <a:p>
            <a:r>
              <a:rPr lang="en-US" sz="2400" dirty="0"/>
              <a:t>0.23</a:t>
            </a:r>
          </a:p>
        </p:txBody>
      </p:sp>
      <p:sp>
        <p:nvSpPr>
          <p:cNvPr id="83" name="TextBox 82">
            <a:extLst>
              <a:ext uri="{FF2B5EF4-FFF2-40B4-BE49-F238E27FC236}">
                <a16:creationId xmlns:a16="http://schemas.microsoft.com/office/drawing/2014/main" id="{0555144F-7870-98DB-7C42-B3816E5DBD1E}"/>
              </a:ext>
            </a:extLst>
          </p:cNvPr>
          <p:cNvSpPr txBox="1"/>
          <p:nvPr/>
        </p:nvSpPr>
        <p:spPr>
          <a:xfrm>
            <a:off x="8888961" y="3742657"/>
            <a:ext cx="728084" cy="461665"/>
          </a:xfrm>
          <a:prstGeom prst="rect">
            <a:avLst/>
          </a:prstGeom>
          <a:noFill/>
        </p:spPr>
        <p:txBody>
          <a:bodyPr wrap="none" rtlCol="0">
            <a:spAutoFit/>
          </a:bodyPr>
          <a:lstStyle/>
          <a:p>
            <a:r>
              <a:rPr lang="en-US" sz="2400" dirty="0"/>
              <a:t>0.27</a:t>
            </a:r>
          </a:p>
        </p:txBody>
      </p:sp>
      <p:sp>
        <p:nvSpPr>
          <p:cNvPr id="84" name="TextBox 83">
            <a:extLst>
              <a:ext uri="{FF2B5EF4-FFF2-40B4-BE49-F238E27FC236}">
                <a16:creationId xmlns:a16="http://schemas.microsoft.com/office/drawing/2014/main" id="{00FDC7C2-6F40-84DB-9EB4-E7BE9EDFF5B8}"/>
              </a:ext>
            </a:extLst>
          </p:cNvPr>
          <p:cNvSpPr txBox="1"/>
          <p:nvPr/>
        </p:nvSpPr>
        <p:spPr>
          <a:xfrm>
            <a:off x="8888961" y="4684228"/>
            <a:ext cx="728084" cy="461665"/>
          </a:xfrm>
          <a:prstGeom prst="rect">
            <a:avLst/>
          </a:prstGeom>
          <a:noFill/>
        </p:spPr>
        <p:txBody>
          <a:bodyPr wrap="none" rtlCol="0">
            <a:spAutoFit/>
          </a:bodyPr>
          <a:lstStyle/>
          <a:p>
            <a:r>
              <a:rPr lang="en-US" sz="2400" dirty="0"/>
              <a:t>0.26</a:t>
            </a:r>
          </a:p>
        </p:txBody>
      </p:sp>
      <p:sp>
        <p:nvSpPr>
          <p:cNvPr id="88" name="TextBox 87">
            <a:extLst>
              <a:ext uri="{FF2B5EF4-FFF2-40B4-BE49-F238E27FC236}">
                <a16:creationId xmlns:a16="http://schemas.microsoft.com/office/drawing/2014/main" id="{AFD545BB-EAFA-9ECF-C32D-2B5D50865AF5}"/>
              </a:ext>
            </a:extLst>
          </p:cNvPr>
          <p:cNvSpPr txBox="1"/>
          <p:nvPr/>
        </p:nvSpPr>
        <p:spPr>
          <a:xfrm>
            <a:off x="8869455" y="5600615"/>
            <a:ext cx="728084" cy="461665"/>
          </a:xfrm>
          <a:prstGeom prst="rect">
            <a:avLst/>
          </a:prstGeom>
          <a:noFill/>
        </p:spPr>
        <p:txBody>
          <a:bodyPr wrap="none" rtlCol="0">
            <a:spAutoFit/>
          </a:bodyPr>
          <a:lstStyle/>
          <a:p>
            <a:r>
              <a:rPr lang="en-US" sz="2400" dirty="0"/>
              <a:t>0.24</a:t>
            </a:r>
          </a:p>
        </p:txBody>
      </p:sp>
    </p:spTree>
    <p:extLst>
      <p:ext uri="{BB962C8B-B14F-4D97-AF65-F5344CB8AC3E}">
        <p14:creationId xmlns:p14="http://schemas.microsoft.com/office/powerpoint/2010/main" val="852443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However, when we plug the word </a:t>
            </a:r>
            <a:r>
              <a:rPr lang="en-US" sz="2800" b="1" dirty="0"/>
              <a:t>is</a:t>
            </a:r>
            <a:r>
              <a:rPr lang="en-US" sz="2800" dirty="0"/>
              <a:t> into the input, we fail to correctly predict the next word, </a:t>
            </a:r>
            <a:r>
              <a:rPr lang="en-US" sz="2800" b="1" dirty="0"/>
              <a:t>great!</a:t>
            </a:r>
            <a:r>
              <a:rPr lang="en-US" sz="2800" dirty="0"/>
              <a:t>, and instead predict </a:t>
            </a:r>
            <a:r>
              <a:rPr lang="en-US" sz="2800" b="1" dirty="0"/>
              <a:t>is </a:t>
            </a:r>
            <a:r>
              <a:rPr lang="en-US" sz="2800" b="1" dirty="0">
                <a:sym typeface="Wingdings" pitchFamily="2" charset="2"/>
              </a:rPr>
              <a: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6296EDD-E567-00F4-5852-9FD1554B8224}"/>
              </a:ext>
            </a:extLst>
          </p:cNvPr>
          <p:cNvSpPr txBox="1"/>
          <p:nvPr/>
        </p:nvSpPr>
        <p:spPr>
          <a:xfrm>
            <a:off x="914990" y="2822475"/>
            <a:ext cx="301686" cy="369332"/>
          </a:xfrm>
          <a:prstGeom prst="rect">
            <a:avLst/>
          </a:prstGeom>
          <a:noFill/>
        </p:spPr>
        <p:txBody>
          <a:bodyPr wrap="none" rtlCol="0">
            <a:spAutoFit/>
          </a:bodyPr>
          <a:lstStyle/>
          <a:p>
            <a:r>
              <a:rPr lang="en-US" dirty="0"/>
              <a:t>0</a:t>
            </a:r>
          </a:p>
        </p:txBody>
      </p:sp>
      <p:sp>
        <p:nvSpPr>
          <p:cNvPr id="61" name="TextBox 60">
            <a:extLst>
              <a:ext uri="{FF2B5EF4-FFF2-40B4-BE49-F238E27FC236}">
                <a16:creationId xmlns:a16="http://schemas.microsoft.com/office/drawing/2014/main" id="{E84D8C49-B44E-B191-CFD8-A0FA3598E27F}"/>
              </a:ext>
            </a:extLst>
          </p:cNvPr>
          <p:cNvSpPr txBox="1"/>
          <p:nvPr/>
        </p:nvSpPr>
        <p:spPr>
          <a:xfrm>
            <a:off x="937245" y="3780267"/>
            <a:ext cx="301686" cy="369332"/>
          </a:xfrm>
          <a:prstGeom prst="rect">
            <a:avLst/>
          </a:prstGeom>
          <a:noFill/>
        </p:spPr>
        <p:txBody>
          <a:bodyPr wrap="none" rtlCol="0">
            <a:spAutoFit/>
          </a:bodyPr>
          <a:lstStyle/>
          <a:p>
            <a:r>
              <a:rPr lang="en-US" dirty="0"/>
              <a:t>1</a:t>
            </a:r>
          </a:p>
        </p:txBody>
      </p:sp>
      <p:sp>
        <p:nvSpPr>
          <p:cNvPr id="65" name="TextBox 64">
            <a:extLst>
              <a:ext uri="{FF2B5EF4-FFF2-40B4-BE49-F238E27FC236}">
                <a16:creationId xmlns:a16="http://schemas.microsoft.com/office/drawing/2014/main" id="{1E2E3690-B547-FFDC-C859-3D01BECE1CCF}"/>
              </a:ext>
            </a:extLst>
          </p:cNvPr>
          <p:cNvSpPr txBox="1"/>
          <p:nvPr/>
        </p:nvSpPr>
        <p:spPr>
          <a:xfrm>
            <a:off x="931670" y="4728902"/>
            <a:ext cx="301686" cy="369332"/>
          </a:xfrm>
          <a:prstGeom prst="rect">
            <a:avLst/>
          </a:prstGeom>
          <a:noFill/>
        </p:spPr>
        <p:txBody>
          <a:bodyPr wrap="none" rtlCol="0">
            <a:spAutoFit/>
          </a:bodyPr>
          <a:lstStyle/>
          <a:p>
            <a:r>
              <a:rPr lang="en-US" dirty="0"/>
              <a:t>0</a:t>
            </a:r>
          </a:p>
        </p:txBody>
      </p:sp>
      <p:sp>
        <p:nvSpPr>
          <p:cNvPr id="67" name="TextBox 66">
            <a:extLst>
              <a:ext uri="{FF2B5EF4-FFF2-40B4-BE49-F238E27FC236}">
                <a16:creationId xmlns:a16="http://schemas.microsoft.com/office/drawing/2014/main" id="{845ABA00-50EA-4522-3EBF-EDF55A4DCD47}"/>
              </a:ext>
            </a:extLst>
          </p:cNvPr>
          <p:cNvSpPr txBox="1"/>
          <p:nvPr/>
        </p:nvSpPr>
        <p:spPr>
          <a:xfrm>
            <a:off x="925189" y="5634606"/>
            <a:ext cx="301686" cy="369332"/>
          </a:xfrm>
          <a:prstGeom prst="rect">
            <a:avLst/>
          </a:prstGeom>
          <a:noFill/>
        </p:spPr>
        <p:txBody>
          <a:bodyPr wrap="none" rtlCol="0">
            <a:spAutoFit/>
          </a:bodyPr>
          <a:lstStyle/>
          <a:p>
            <a:r>
              <a:rPr lang="en-US" dirty="0"/>
              <a:t>0</a:t>
            </a:r>
          </a:p>
        </p:txBody>
      </p:sp>
      <p:sp>
        <p:nvSpPr>
          <p:cNvPr id="70" name="TextBox 69">
            <a:extLst>
              <a:ext uri="{FF2B5EF4-FFF2-40B4-BE49-F238E27FC236}">
                <a16:creationId xmlns:a16="http://schemas.microsoft.com/office/drawing/2014/main" id="{92F6F737-EB62-503D-C1DE-DA11D1BA1C77}"/>
              </a:ext>
            </a:extLst>
          </p:cNvPr>
          <p:cNvSpPr txBox="1"/>
          <p:nvPr/>
        </p:nvSpPr>
        <p:spPr>
          <a:xfrm>
            <a:off x="6639072" y="2731947"/>
            <a:ext cx="822661" cy="461665"/>
          </a:xfrm>
          <a:prstGeom prst="rect">
            <a:avLst/>
          </a:prstGeom>
          <a:noFill/>
        </p:spPr>
        <p:txBody>
          <a:bodyPr wrap="none" rtlCol="0">
            <a:spAutoFit/>
          </a:bodyPr>
          <a:lstStyle/>
          <a:p>
            <a:r>
              <a:rPr lang="en-US" sz="2400" dirty="0"/>
              <a:t>-0.22</a:t>
            </a:r>
          </a:p>
        </p:txBody>
      </p:sp>
      <p:sp>
        <p:nvSpPr>
          <p:cNvPr id="74" name="TextBox 73">
            <a:extLst>
              <a:ext uri="{FF2B5EF4-FFF2-40B4-BE49-F238E27FC236}">
                <a16:creationId xmlns:a16="http://schemas.microsoft.com/office/drawing/2014/main" id="{E9AD1E03-578A-C567-6837-9252D814122B}"/>
              </a:ext>
            </a:extLst>
          </p:cNvPr>
          <p:cNvSpPr txBox="1"/>
          <p:nvPr/>
        </p:nvSpPr>
        <p:spPr>
          <a:xfrm>
            <a:off x="6662466" y="3689098"/>
            <a:ext cx="822661" cy="461665"/>
          </a:xfrm>
          <a:prstGeom prst="rect">
            <a:avLst/>
          </a:prstGeom>
          <a:noFill/>
        </p:spPr>
        <p:txBody>
          <a:bodyPr wrap="none" rtlCol="0">
            <a:spAutoFit/>
          </a:bodyPr>
          <a:lstStyle/>
          <a:p>
            <a:r>
              <a:rPr lang="en-US" sz="2400" dirty="0"/>
              <a:t>-0.01</a:t>
            </a:r>
          </a:p>
        </p:txBody>
      </p:sp>
      <p:sp>
        <p:nvSpPr>
          <p:cNvPr id="75" name="TextBox 74">
            <a:extLst>
              <a:ext uri="{FF2B5EF4-FFF2-40B4-BE49-F238E27FC236}">
                <a16:creationId xmlns:a16="http://schemas.microsoft.com/office/drawing/2014/main" id="{9B101554-11D5-5549-8A36-8EA5CA48F5C9}"/>
              </a:ext>
            </a:extLst>
          </p:cNvPr>
          <p:cNvSpPr txBox="1"/>
          <p:nvPr/>
        </p:nvSpPr>
        <p:spPr>
          <a:xfrm>
            <a:off x="6639072" y="4663236"/>
            <a:ext cx="822661" cy="461665"/>
          </a:xfrm>
          <a:prstGeom prst="rect">
            <a:avLst/>
          </a:prstGeom>
          <a:noFill/>
        </p:spPr>
        <p:txBody>
          <a:bodyPr wrap="none" rtlCol="0">
            <a:spAutoFit/>
          </a:bodyPr>
          <a:lstStyle/>
          <a:p>
            <a:r>
              <a:rPr lang="en-US" sz="2400" dirty="0"/>
              <a:t>-0.01</a:t>
            </a:r>
          </a:p>
        </p:txBody>
      </p:sp>
      <p:sp>
        <p:nvSpPr>
          <p:cNvPr id="78" name="TextBox 77">
            <a:extLst>
              <a:ext uri="{FF2B5EF4-FFF2-40B4-BE49-F238E27FC236}">
                <a16:creationId xmlns:a16="http://schemas.microsoft.com/office/drawing/2014/main" id="{4A038999-698C-7E97-7D33-877DC4D48085}"/>
              </a:ext>
            </a:extLst>
          </p:cNvPr>
          <p:cNvSpPr txBox="1"/>
          <p:nvPr/>
        </p:nvSpPr>
        <p:spPr>
          <a:xfrm>
            <a:off x="6672378" y="5499291"/>
            <a:ext cx="822661" cy="461665"/>
          </a:xfrm>
          <a:prstGeom prst="rect">
            <a:avLst/>
          </a:prstGeom>
          <a:noFill/>
        </p:spPr>
        <p:txBody>
          <a:bodyPr wrap="none" rtlCol="0">
            <a:spAutoFit/>
          </a:bodyPr>
          <a:lstStyle/>
          <a:p>
            <a:r>
              <a:rPr lang="en-US" sz="2400" dirty="0"/>
              <a:t>-0.06</a:t>
            </a:r>
          </a:p>
        </p:txBody>
      </p:sp>
      <p:sp>
        <p:nvSpPr>
          <p:cNvPr id="79" name="TextBox 78">
            <a:extLst>
              <a:ext uri="{FF2B5EF4-FFF2-40B4-BE49-F238E27FC236}">
                <a16:creationId xmlns:a16="http://schemas.microsoft.com/office/drawing/2014/main" id="{B38FBDD4-A193-7663-4B87-05A11F65969B}"/>
              </a:ext>
            </a:extLst>
          </p:cNvPr>
          <p:cNvSpPr txBox="1"/>
          <p:nvPr/>
        </p:nvSpPr>
        <p:spPr>
          <a:xfrm>
            <a:off x="8891228" y="2777612"/>
            <a:ext cx="728084" cy="461665"/>
          </a:xfrm>
          <a:prstGeom prst="rect">
            <a:avLst/>
          </a:prstGeom>
          <a:noFill/>
        </p:spPr>
        <p:txBody>
          <a:bodyPr wrap="none" rtlCol="0">
            <a:spAutoFit/>
          </a:bodyPr>
          <a:lstStyle/>
          <a:p>
            <a:r>
              <a:rPr lang="en-US" sz="2400" dirty="0"/>
              <a:t>0.22</a:t>
            </a:r>
          </a:p>
        </p:txBody>
      </p:sp>
      <p:sp>
        <p:nvSpPr>
          <p:cNvPr id="83" name="TextBox 82">
            <a:extLst>
              <a:ext uri="{FF2B5EF4-FFF2-40B4-BE49-F238E27FC236}">
                <a16:creationId xmlns:a16="http://schemas.microsoft.com/office/drawing/2014/main" id="{0555144F-7870-98DB-7C42-B3816E5DBD1E}"/>
              </a:ext>
            </a:extLst>
          </p:cNvPr>
          <p:cNvSpPr txBox="1"/>
          <p:nvPr/>
        </p:nvSpPr>
        <p:spPr>
          <a:xfrm>
            <a:off x="8888961" y="3742657"/>
            <a:ext cx="728084" cy="461665"/>
          </a:xfrm>
          <a:prstGeom prst="rect">
            <a:avLst/>
          </a:prstGeom>
          <a:noFill/>
        </p:spPr>
        <p:txBody>
          <a:bodyPr wrap="none" rtlCol="0">
            <a:spAutoFit/>
          </a:bodyPr>
          <a:lstStyle/>
          <a:p>
            <a:r>
              <a:rPr lang="en-US" sz="2400" dirty="0"/>
              <a:t>0.27</a:t>
            </a:r>
          </a:p>
        </p:txBody>
      </p:sp>
      <p:sp>
        <p:nvSpPr>
          <p:cNvPr id="84" name="TextBox 83">
            <a:extLst>
              <a:ext uri="{FF2B5EF4-FFF2-40B4-BE49-F238E27FC236}">
                <a16:creationId xmlns:a16="http://schemas.microsoft.com/office/drawing/2014/main" id="{00FDC7C2-6F40-84DB-9EB4-E7BE9EDFF5B8}"/>
              </a:ext>
            </a:extLst>
          </p:cNvPr>
          <p:cNvSpPr txBox="1"/>
          <p:nvPr/>
        </p:nvSpPr>
        <p:spPr>
          <a:xfrm>
            <a:off x="8888961" y="4684228"/>
            <a:ext cx="728084" cy="461665"/>
          </a:xfrm>
          <a:prstGeom prst="rect">
            <a:avLst/>
          </a:prstGeom>
          <a:noFill/>
        </p:spPr>
        <p:txBody>
          <a:bodyPr wrap="none" rtlCol="0">
            <a:spAutoFit/>
          </a:bodyPr>
          <a:lstStyle/>
          <a:p>
            <a:r>
              <a:rPr lang="en-US" sz="2400" dirty="0"/>
              <a:t>0.26</a:t>
            </a:r>
          </a:p>
        </p:txBody>
      </p:sp>
      <p:sp>
        <p:nvSpPr>
          <p:cNvPr id="88" name="TextBox 87">
            <a:extLst>
              <a:ext uri="{FF2B5EF4-FFF2-40B4-BE49-F238E27FC236}">
                <a16:creationId xmlns:a16="http://schemas.microsoft.com/office/drawing/2014/main" id="{AFD545BB-EAFA-9ECF-C32D-2B5D50865AF5}"/>
              </a:ext>
            </a:extLst>
          </p:cNvPr>
          <p:cNvSpPr txBox="1"/>
          <p:nvPr/>
        </p:nvSpPr>
        <p:spPr>
          <a:xfrm>
            <a:off x="8869455" y="5600615"/>
            <a:ext cx="728084" cy="461665"/>
          </a:xfrm>
          <a:prstGeom prst="rect">
            <a:avLst/>
          </a:prstGeom>
          <a:noFill/>
        </p:spPr>
        <p:txBody>
          <a:bodyPr wrap="none" rtlCol="0">
            <a:spAutoFit/>
          </a:bodyPr>
          <a:lstStyle/>
          <a:p>
            <a:r>
              <a:rPr lang="en-US" sz="2400" dirty="0"/>
              <a:t>0.25</a:t>
            </a:r>
          </a:p>
        </p:txBody>
      </p:sp>
    </p:spTree>
    <p:extLst>
      <p:ext uri="{BB962C8B-B14F-4D97-AF65-F5344CB8AC3E}">
        <p14:creationId xmlns:p14="http://schemas.microsoft.com/office/powerpoint/2010/main" val="2596136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So we need to train this </a:t>
            </a:r>
            <a:r>
              <a:rPr lang="en-US" sz="2800" b="1" dirty="0"/>
              <a:t>Neural Network</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6296EDD-E567-00F4-5852-9FD1554B8224}"/>
              </a:ext>
            </a:extLst>
          </p:cNvPr>
          <p:cNvSpPr txBox="1"/>
          <p:nvPr/>
        </p:nvSpPr>
        <p:spPr>
          <a:xfrm>
            <a:off x="914990" y="2822475"/>
            <a:ext cx="301686" cy="369332"/>
          </a:xfrm>
          <a:prstGeom prst="rect">
            <a:avLst/>
          </a:prstGeom>
          <a:noFill/>
        </p:spPr>
        <p:txBody>
          <a:bodyPr wrap="none" rtlCol="0">
            <a:spAutoFit/>
          </a:bodyPr>
          <a:lstStyle/>
          <a:p>
            <a:r>
              <a:rPr lang="en-US" dirty="0"/>
              <a:t>0</a:t>
            </a:r>
          </a:p>
        </p:txBody>
      </p:sp>
      <p:sp>
        <p:nvSpPr>
          <p:cNvPr id="61" name="TextBox 60">
            <a:extLst>
              <a:ext uri="{FF2B5EF4-FFF2-40B4-BE49-F238E27FC236}">
                <a16:creationId xmlns:a16="http://schemas.microsoft.com/office/drawing/2014/main" id="{E84D8C49-B44E-B191-CFD8-A0FA3598E27F}"/>
              </a:ext>
            </a:extLst>
          </p:cNvPr>
          <p:cNvSpPr txBox="1"/>
          <p:nvPr/>
        </p:nvSpPr>
        <p:spPr>
          <a:xfrm>
            <a:off x="937245" y="3780267"/>
            <a:ext cx="301686" cy="369332"/>
          </a:xfrm>
          <a:prstGeom prst="rect">
            <a:avLst/>
          </a:prstGeom>
          <a:noFill/>
        </p:spPr>
        <p:txBody>
          <a:bodyPr wrap="none" rtlCol="0">
            <a:spAutoFit/>
          </a:bodyPr>
          <a:lstStyle/>
          <a:p>
            <a:r>
              <a:rPr lang="en-US" dirty="0"/>
              <a:t>1</a:t>
            </a:r>
          </a:p>
        </p:txBody>
      </p:sp>
      <p:sp>
        <p:nvSpPr>
          <p:cNvPr id="65" name="TextBox 64">
            <a:extLst>
              <a:ext uri="{FF2B5EF4-FFF2-40B4-BE49-F238E27FC236}">
                <a16:creationId xmlns:a16="http://schemas.microsoft.com/office/drawing/2014/main" id="{1E2E3690-B547-FFDC-C859-3D01BECE1CCF}"/>
              </a:ext>
            </a:extLst>
          </p:cNvPr>
          <p:cNvSpPr txBox="1"/>
          <p:nvPr/>
        </p:nvSpPr>
        <p:spPr>
          <a:xfrm>
            <a:off x="931670" y="4728902"/>
            <a:ext cx="301686" cy="369332"/>
          </a:xfrm>
          <a:prstGeom prst="rect">
            <a:avLst/>
          </a:prstGeom>
          <a:noFill/>
        </p:spPr>
        <p:txBody>
          <a:bodyPr wrap="none" rtlCol="0">
            <a:spAutoFit/>
          </a:bodyPr>
          <a:lstStyle/>
          <a:p>
            <a:r>
              <a:rPr lang="en-US" dirty="0"/>
              <a:t>0</a:t>
            </a:r>
          </a:p>
        </p:txBody>
      </p:sp>
      <p:sp>
        <p:nvSpPr>
          <p:cNvPr id="67" name="TextBox 66">
            <a:extLst>
              <a:ext uri="{FF2B5EF4-FFF2-40B4-BE49-F238E27FC236}">
                <a16:creationId xmlns:a16="http://schemas.microsoft.com/office/drawing/2014/main" id="{845ABA00-50EA-4522-3EBF-EDF55A4DCD47}"/>
              </a:ext>
            </a:extLst>
          </p:cNvPr>
          <p:cNvSpPr txBox="1"/>
          <p:nvPr/>
        </p:nvSpPr>
        <p:spPr>
          <a:xfrm>
            <a:off x="925189" y="5634606"/>
            <a:ext cx="301686" cy="369332"/>
          </a:xfrm>
          <a:prstGeom prst="rect">
            <a:avLst/>
          </a:prstGeom>
          <a:noFill/>
        </p:spPr>
        <p:txBody>
          <a:bodyPr wrap="none" rtlCol="0">
            <a:spAutoFit/>
          </a:bodyPr>
          <a:lstStyle/>
          <a:p>
            <a:r>
              <a:rPr lang="en-US" dirty="0"/>
              <a:t>0</a:t>
            </a:r>
          </a:p>
        </p:txBody>
      </p:sp>
      <p:sp>
        <p:nvSpPr>
          <p:cNvPr id="70" name="TextBox 69">
            <a:extLst>
              <a:ext uri="{FF2B5EF4-FFF2-40B4-BE49-F238E27FC236}">
                <a16:creationId xmlns:a16="http://schemas.microsoft.com/office/drawing/2014/main" id="{92F6F737-EB62-503D-C1DE-DA11D1BA1C77}"/>
              </a:ext>
            </a:extLst>
          </p:cNvPr>
          <p:cNvSpPr txBox="1"/>
          <p:nvPr/>
        </p:nvSpPr>
        <p:spPr>
          <a:xfrm>
            <a:off x="6639072" y="2731947"/>
            <a:ext cx="822661" cy="461665"/>
          </a:xfrm>
          <a:prstGeom prst="rect">
            <a:avLst/>
          </a:prstGeom>
          <a:noFill/>
        </p:spPr>
        <p:txBody>
          <a:bodyPr wrap="none" rtlCol="0">
            <a:spAutoFit/>
          </a:bodyPr>
          <a:lstStyle/>
          <a:p>
            <a:r>
              <a:rPr lang="en-US" sz="2400" dirty="0"/>
              <a:t>-0.22</a:t>
            </a:r>
          </a:p>
        </p:txBody>
      </p:sp>
      <p:sp>
        <p:nvSpPr>
          <p:cNvPr id="74" name="TextBox 73">
            <a:extLst>
              <a:ext uri="{FF2B5EF4-FFF2-40B4-BE49-F238E27FC236}">
                <a16:creationId xmlns:a16="http://schemas.microsoft.com/office/drawing/2014/main" id="{E9AD1E03-578A-C567-6837-9252D814122B}"/>
              </a:ext>
            </a:extLst>
          </p:cNvPr>
          <p:cNvSpPr txBox="1"/>
          <p:nvPr/>
        </p:nvSpPr>
        <p:spPr>
          <a:xfrm>
            <a:off x="6662466" y="3689098"/>
            <a:ext cx="822661" cy="461665"/>
          </a:xfrm>
          <a:prstGeom prst="rect">
            <a:avLst/>
          </a:prstGeom>
          <a:noFill/>
        </p:spPr>
        <p:txBody>
          <a:bodyPr wrap="none" rtlCol="0">
            <a:spAutoFit/>
          </a:bodyPr>
          <a:lstStyle/>
          <a:p>
            <a:r>
              <a:rPr lang="en-US" sz="2400" dirty="0"/>
              <a:t>-0.01</a:t>
            </a:r>
          </a:p>
        </p:txBody>
      </p:sp>
      <p:sp>
        <p:nvSpPr>
          <p:cNvPr id="75" name="TextBox 74">
            <a:extLst>
              <a:ext uri="{FF2B5EF4-FFF2-40B4-BE49-F238E27FC236}">
                <a16:creationId xmlns:a16="http://schemas.microsoft.com/office/drawing/2014/main" id="{9B101554-11D5-5549-8A36-8EA5CA48F5C9}"/>
              </a:ext>
            </a:extLst>
          </p:cNvPr>
          <p:cNvSpPr txBox="1"/>
          <p:nvPr/>
        </p:nvSpPr>
        <p:spPr>
          <a:xfrm>
            <a:off x="6639072" y="4663236"/>
            <a:ext cx="822661" cy="461665"/>
          </a:xfrm>
          <a:prstGeom prst="rect">
            <a:avLst/>
          </a:prstGeom>
          <a:noFill/>
        </p:spPr>
        <p:txBody>
          <a:bodyPr wrap="none" rtlCol="0">
            <a:spAutoFit/>
          </a:bodyPr>
          <a:lstStyle/>
          <a:p>
            <a:r>
              <a:rPr lang="en-US" sz="2400" dirty="0"/>
              <a:t>-0.01</a:t>
            </a:r>
          </a:p>
        </p:txBody>
      </p:sp>
      <p:sp>
        <p:nvSpPr>
          <p:cNvPr id="78" name="TextBox 77">
            <a:extLst>
              <a:ext uri="{FF2B5EF4-FFF2-40B4-BE49-F238E27FC236}">
                <a16:creationId xmlns:a16="http://schemas.microsoft.com/office/drawing/2014/main" id="{4A038999-698C-7E97-7D33-877DC4D48085}"/>
              </a:ext>
            </a:extLst>
          </p:cNvPr>
          <p:cNvSpPr txBox="1"/>
          <p:nvPr/>
        </p:nvSpPr>
        <p:spPr>
          <a:xfrm>
            <a:off x="6672378" y="5499291"/>
            <a:ext cx="822661" cy="461665"/>
          </a:xfrm>
          <a:prstGeom prst="rect">
            <a:avLst/>
          </a:prstGeom>
          <a:noFill/>
        </p:spPr>
        <p:txBody>
          <a:bodyPr wrap="none" rtlCol="0">
            <a:spAutoFit/>
          </a:bodyPr>
          <a:lstStyle/>
          <a:p>
            <a:r>
              <a:rPr lang="en-US" sz="2400" dirty="0"/>
              <a:t>-0.06</a:t>
            </a:r>
          </a:p>
        </p:txBody>
      </p:sp>
      <p:sp>
        <p:nvSpPr>
          <p:cNvPr id="79" name="TextBox 78">
            <a:extLst>
              <a:ext uri="{FF2B5EF4-FFF2-40B4-BE49-F238E27FC236}">
                <a16:creationId xmlns:a16="http://schemas.microsoft.com/office/drawing/2014/main" id="{B38FBDD4-A193-7663-4B87-05A11F65969B}"/>
              </a:ext>
            </a:extLst>
          </p:cNvPr>
          <p:cNvSpPr txBox="1"/>
          <p:nvPr/>
        </p:nvSpPr>
        <p:spPr>
          <a:xfrm>
            <a:off x="8891228" y="2777612"/>
            <a:ext cx="728084" cy="461665"/>
          </a:xfrm>
          <a:prstGeom prst="rect">
            <a:avLst/>
          </a:prstGeom>
          <a:noFill/>
        </p:spPr>
        <p:txBody>
          <a:bodyPr wrap="none" rtlCol="0">
            <a:spAutoFit/>
          </a:bodyPr>
          <a:lstStyle/>
          <a:p>
            <a:r>
              <a:rPr lang="en-US" sz="2400" dirty="0"/>
              <a:t>0.22</a:t>
            </a:r>
          </a:p>
        </p:txBody>
      </p:sp>
      <p:sp>
        <p:nvSpPr>
          <p:cNvPr id="83" name="TextBox 82">
            <a:extLst>
              <a:ext uri="{FF2B5EF4-FFF2-40B4-BE49-F238E27FC236}">
                <a16:creationId xmlns:a16="http://schemas.microsoft.com/office/drawing/2014/main" id="{0555144F-7870-98DB-7C42-B3816E5DBD1E}"/>
              </a:ext>
            </a:extLst>
          </p:cNvPr>
          <p:cNvSpPr txBox="1"/>
          <p:nvPr/>
        </p:nvSpPr>
        <p:spPr>
          <a:xfrm>
            <a:off x="8888961" y="3742657"/>
            <a:ext cx="728084" cy="461665"/>
          </a:xfrm>
          <a:prstGeom prst="rect">
            <a:avLst/>
          </a:prstGeom>
          <a:noFill/>
        </p:spPr>
        <p:txBody>
          <a:bodyPr wrap="none" rtlCol="0">
            <a:spAutoFit/>
          </a:bodyPr>
          <a:lstStyle/>
          <a:p>
            <a:r>
              <a:rPr lang="en-US" sz="2400" dirty="0"/>
              <a:t>0.27</a:t>
            </a:r>
          </a:p>
        </p:txBody>
      </p:sp>
      <p:sp>
        <p:nvSpPr>
          <p:cNvPr id="84" name="TextBox 83">
            <a:extLst>
              <a:ext uri="{FF2B5EF4-FFF2-40B4-BE49-F238E27FC236}">
                <a16:creationId xmlns:a16="http://schemas.microsoft.com/office/drawing/2014/main" id="{00FDC7C2-6F40-84DB-9EB4-E7BE9EDFF5B8}"/>
              </a:ext>
            </a:extLst>
          </p:cNvPr>
          <p:cNvSpPr txBox="1"/>
          <p:nvPr/>
        </p:nvSpPr>
        <p:spPr>
          <a:xfrm>
            <a:off x="8888961" y="4684228"/>
            <a:ext cx="728084" cy="461665"/>
          </a:xfrm>
          <a:prstGeom prst="rect">
            <a:avLst/>
          </a:prstGeom>
          <a:noFill/>
        </p:spPr>
        <p:txBody>
          <a:bodyPr wrap="none" rtlCol="0">
            <a:spAutoFit/>
          </a:bodyPr>
          <a:lstStyle/>
          <a:p>
            <a:r>
              <a:rPr lang="en-US" sz="2400" dirty="0"/>
              <a:t>0.26</a:t>
            </a:r>
          </a:p>
        </p:txBody>
      </p:sp>
      <p:sp>
        <p:nvSpPr>
          <p:cNvPr id="88" name="TextBox 87">
            <a:extLst>
              <a:ext uri="{FF2B5EF4-FFF2-40B4-BE49-F238E27FC236}">
                <a16:creationId xmlns:a16="http://schemas.microsoft.com/office/drawing/2014/main" id="{AFD545BB-EAFA-9ECF-C32D-2B5D50865AF5}"/>
              </a:ext>
            </a:extLst>
          </p:cNvPr>
          <p:cNvSpPr txBox="1"/>
          <p:nvPr/>
        </p:nvSpPr>
        <p:spPr>
          <a:xfrm>
            <a:off x="8869455" y="5600615"/>
            <a:ext cx="728084" cy="461665"/>
          </a:xfrm>
          <a:prstGeom prst="rect">
            <a:avLst/>
          </a:prstGeom>
          <a:noFill/>
        </p:spPr>
        <p:txBody>
          <a:bodyPr wrap="none" rtlCol="0">
            <a:spAutoFit/>
          </a:bodyPr>
          <a:lstStyle/>
          <a:p>
            <a:r>
              <a:rPr lang="en-US" sz="2400" dirty="0"/>
              <a:t>0.25</a:t>
            </a:r>
          </a:p>
        </p:txBody>
      </p:sp>
    </p:spTree>
    <p:extLst>
      <p:ext uri="{BB962C8B-B14F-4D97-AF65-F5344CB8AC3E}">
        <p14:creationId xmlns:p14="http://schemas.microsoft.com/office/powerpoint/2010/main" val="3010541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Before we optimize all of the </a:t>
            </a:r>
            <a:r>
              <a:rPr lang="en-US" sz="2800" b="1" dirty="0"/>
              <a:t>weights</a:t>
            </a:r>
            <a:r>
              <a:rPr lang="en-US" sz="2800" dirty="0"/>
              <a:t>, remember that these </a:t>
            </a:r>
            <a:r>
              <a:rPr lang="en-US" sz="2800" b="1" dirty="0"/>
              <a:t>weights</a:t>
            </a:r>
            <a:r>
              <a:rPr lang="en-US" sz="2800" dirty="0"/>
              <a:t> would be the numbers associated with each word</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BBD743D-706D-B146-49F0-9CEDF0A24D8F}"/>
              </a:ext>
            </a:extLst>
          </p:cNvPr>
          <p:cNvCxnSpPr>
            <a:cxnSpLocks/>
          </p:cNvCxnSpPr>
          <p:nvPr/>
        </p:nvCxnSpPr>
        <p:spPr>
          <a:xfrm flipH="1">
            <a:off x="3051313" y="1808922"/>
            <a:ext cx="491991" cy="450191"/>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946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And since, in this example, we have 2 </a:t>
            </a:r>
            <a:r>
              <a:rPr lang="en-US" sz="2800" b="1" dirty="0"/>
              <a:t>weights</a:t>
            </a:r>
            <a:r>
              <a:rPr lang="en-US" sz="2800" dirty="0"/>
              <a:t> for each word</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BBD743D-706D-B146-49F0-9CEDF0A24D8F}"/>
              </a:ext>
            </a:extLst>
          </p:cNvPr>
          <p:cNvCxnSpPr>
            <a:cxnSpLocks/>
          </p:cNvCxnSpPr>
          <p:nvPr/>
        </p:nvCxnSpPr>
        <p:spPr>
          <a:xfrm flipH="1">
            <a:off x="3051313" y="1808922"/>
            <a:ext cx="491991" cy="450191"/>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27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We can plot each word on a graph</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34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CBCA-C1C0-C703-DB22-D609569F2D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1AF9B3-E5A7-84B4-7831-EF3A98CB757F}"/>
              </a:ext>
            </a:extLst>
          </p:cNvPr>
          <p:cNvSpPr>
            <a:spLocks noGrp="1"/>
          </p:cNvSpPr>
          <p:nvPr>
            <p:ph idx="1"/>
          </p:nvPr>
        </p:nvSpPr>
        <p:spPr/>
        <p:txBody>
          <a:bodyPr/>
          <a:lstStyle/>
          <a:p>
            <a:pPr marL="0" indent="0">
              <a:buNone/>
            </a:pPr>
            <a:r>
              <a:rPr lang="en-US" dirty="0"/>
              <a:t>If the next person said Avatar 2 is awesome!...</a:t>
            </a:r>
          </a:p>
        </p:txBody>
      </p:sp>
      <p:sp>
        <p:nvSpPr>
          <p:cNvPr id="4" name="TextBox 3">
            <a:extLst>
              <a:ext uri="{FF2B5EF4-FFF2-40B4-BE49-F238E27FC236}">
                <a16:creationId xmlns:a16="http://schemas.microsoft.com/office/drawing/2014/main" id="{87CC8ACE-89A9-4262-2E10-450105EDF1A3}"/>
              </a:ext>
            </a:extLst>
          </p:cNvPr>
          <p:cNvSpPr txBox="1"/>
          <p:nvPr/>
        </p:nvSpPr>
        <p:spPr>
          <a:xfrm>
            <a:off x="1135117" y="3005959"/>
            <a:ext cx="1776248" cy="523220"/>
          </a:xfrm>
          <a:prstGeom prst="rect">
            <a:avLst/>
          </a:prstGeom>
          <a:noFill/>
        </p:spPr>
        <p:txBody>
          <a:bodyPr wrap="square" rtlCol="0">
            <a:spAutoFit/>
          </a:bodyPr>
          <a:lstStyle/>
          <a:p>
            <a:r>
              <a:rPr lang="en-US" sz="2800" dirty="0"/>
              <a:t>Avatar 2</a:t>
            </a:r>
          </a:p>
        </p:txBody>
      </p:sp>
      <p:sp>
        <p:nvSpPr>
          <p:cNvPr id="5" name="TextBox 4">
            <a:extLst>
              <a:ext uri="{FF2B5EF4-FFF2-40B4-BE49-F238E27FC236}">
                <a16:creationId xmlns:a16="http://schemas.microsoft.com/office/drawing/2014/main" id="{77637391-0322-DCB8-1B3B-8E6610FA0D38}"/>
              </a:ext>
            </a:extLst>
          </p:cNvPr>
          <p:cNvSpPr txBox="1"/>
          <p:nvPr/>
        </p:nvSpPr>
        <p:spPr>
          <a:xfrm>
            <a:off x="1135117" y="3639101"/>
            <a:ext cx="1776248" cy="523220"/>
          </a:xfrm>
          <a:prstGeom prst="rect">
            <a:avLst/>
          </a:prstGeom>
          <a:noFill/>
        </p:spPr>
        <p:txBody>
          <a:bodyPr wrap="square" rtlCol="0">
            <a:spAutoFit/>
          </a:bodyPr>
          <a:lstStyle/>
          <a:p>
            <a:r>
              <a:rPr lang="en-US" sz="2800" dirty="0"/>
              <a:t>is</a:t>
            </a:r>
          </a:p>
        </p:txBody>
      </p:sp>
      <p:sp>
        <p:nvSpPr>
          <p:cNvPr id="6" name="TextBox 5">
            <a:extLst>
              <a:ext uri="{FF2B5EF4-FFF2-40B4-BE49-F238E27FC236}">
                <a16:creationId xmlns:a16="http://schemas.microsoft.com/office/drawing/2014/main" id="{365BF571-68A8-5BEB-E86C-C91910010D53}"/>
              </a:ext>
            </a:extLst>
          </p:cNvPr>
          <p:cNvSpPr txBox="1"/>
          <p:nvPr/>
        </p:nvSpPr>
        <p:spPr>
          <a:xfrm>
            <a:off x="1135117" y="4389855"/>
            <a:ext cx="1776248" cy="523220"/>
          </a:xfrm>
          <a:prstGeom prst="rect">
            <a:avLst/>
          </a:prstGeom>
          <a:noFill/>
        </p:spPr>
        <p:txBody>
          <a:bodyPr wrap="square" rtlCol="0">
            <a:spAutoFit/>
          </a:bodyPr>
          <a:lstStyle/>
          <a:p>
            <a:r>
              <a:rPr lang="en-US" sz="2800" dirty="0"/>
              <a:t>great!</a:t>
            </a:r>
          </a:p>
        </p:txBody>
      </p:sp>
      <p:cxnSp>
        <p:nvCxnSpPr>
          <p:cNvPr id="8" name="Straight Arrow Connector 7">
            <a:extLst>
              <a:ext uri="{FF2B5EF4-FFF2-40B4-BE49-F238E27FC236}">
                <a16:creationId xmlns:a16="http://schemas.microsoft.com/office/drawing/2014/main" id="{5DA7D91C-C26D-6EA0-F889-75D16A179C42}"/>
              </a:ext>
            </a:extLst>
          </p:cNvPr>
          <p:cNvCxnSpPr>
            <a:stCxn id="4" idx="3"/>
          </p:cNvCxnSpPr>
          <p:nvPr/>
        </p:nvCxnSpPr>
        <p:spPr>
          <a:xfrm>
            <a:off x="2911365" y="32675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CC1C393-DDED-0ABB-0AE2-5529CB805F4F}"/>
              </a:ext>
            </a:extLst>
          </p:cNvPr>
          <p:cNvCxnSpPr/>
          <p:nvPr/>
        </p:nvCxnSpPr>
        <p:spPr>
          <a:xfrm>
            <a:off x="2911364" y="3962071"/>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36937A3-DACF-2655-958B-BE96412369CD}"/>
              </a:ext>
            </a:extLst>
          </p:cNvPr>
          <p:cNvCxnSpPr/>
          <p:nvPr/>
        </p:nvCxnSpPr>
        <p:spPr>
          <a:xfrm>
            <a:off x="2911363" y="4651465"/>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C89ED6-DC07-6A2C-4D25-B9540DDB0C8D}"/>
              </a:ext>
            </a:extLst>
          </p:cNvPr>
          <p:cNvSpPr txBox="1"/>
          <p:nvPr/>
        </p:nvSpPr>
        <p:spPr>
          <a:xfrm>
            <a:off x="3909947" y="3005959"/>
            <a:ext cx="1776248" cy="523220"/>
          </a:xfrm>
          <a:prstGeom prst="rect">
            <a:avLst/>
          </a:prstGeom>
          <a:noFill/>
        </p:spPr>
        <p:txBody>
          <a:bodyPr wrap="square" rtlCol="0">
            <a:spAutoFit/>
          </a:bodyPr>
          <a:lstStyle/>
          <a:p>
            <a:r>
              <a:rPr lang="en-US" sz="2800" dirty="0"/>
              <a:t>12</a:t>
            </a:r>
          </a:p>
        </p:txBody>
      </p:sp>
      <p:sp>
        <p:nvSpPr>
          <p:cNvPr id="12" name="TextBox 11">
            <a:extLst>
              <a:ext uri="{FF2B5EF4-FFF2-40B4-BE49-F238E27FC236}">
                <a16:creationId xmlns:a16="http://schemas.microsoft.com/office/drawing/2014/main" id="{A138829B-219B-49BC-744B-81B39504D284}"/>
              </a:ext>
            </a:extLst>
          </p:cNvPr>
          <p:cNvSpPr txBox="1"/>
          <p:nvPr/>
        </p:nvSpPr>
        <p:spPr>
          <a:xfrm>
            <a:off x="3903130" y="3683208"/>
            <a:ext cx="1776248" cy="523220"/>
          </a:xfrm>
          <a:prstGeom prst="rect">
            <a:avLst/>
          </a:prstGeom>
          <a:noFill/>
        </p:spPr>
        <p:txBody>
          <a:bodyPr wrap="square" rtlCol="0">
            <a:spAutoFit/>
          </a:bodyPr>
          <a:lstStyle/>
          <a:p>
            <a:r>
              <a:rPr lang="en-US" sz="2800" dirty="0"/>
              <a:t>-3.05</a:t>
            </a:r>
          </a:p>
        </p:txBody>
      </p:sp>
      <p:sp>
        <p:nvSpPr>
          <p:cNvPr id="13" name="TextBox 12">
            <a:extLst>
              <a:ext uri="{FF2B5EF4-FFF2-40B4-BE49-F238E27FC236}">
                <a16:creationId xmlns:a16="http://schemas.microsoft.com/office/drawing/2014/main" id="{9B4D3E1D-4D76-2320-FC04-119051955345}"/>
              </a:ext>
            </a:extLst>
          </p:cNvPr>
          <p:cNvSpPr txBox="1"/>
          <p:nvPr/>
        </p:nvSpPr>
        <p:spPr>
          <a:xfrm>
            <a:off x="3903130" y="4389855"/>
            <a:ext cx="1776248" cy="523220"/>
          </a:xfrm>
          <a:prstGeom prst="rect">
            <a:avLst/>
          </a:prstGeom>
          <a:noFill/>
        </p:spPr>
        <p:txBody>
          <a:bodyPr wrap="square" rtlCol="0">
            <a:spAutoFit/>
          </a:bodyPr>
          <a:lstStyle/>
          <a:p>
            <a:r>
              <a:rPr lang="en-US" sz="2800" dirty="0"/>
              <a:t>4.2</a:t>
            </a:r>
          </a:p>
        </p:txBody>
      </p:sp>
    </p:spTree>
    <p:extLst>
      <p:ext uri="{BB962C8B-B14F-4D97-AF65-F5344CB8AC3E}">
        <p14:creationId xmlns:p14="http://schemas.microsoft.com/office/powerpoint/2010/main" val="3254542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 Weight values to the top activation function on the x-axis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C22393EC-39F7-EF36-FFED-E0E1D53719F0}"/>
              </a:ext>
            </a:extLst>
          </p:cNvPr>
          <p:cNvSpPr/>
          <p:nvPr/>
        </p:nvSpPr>
        <p:spPr>
          <a:xfrm>
            <a:off x="1948070" y="1838739"/>
            <a:ext cx="1230562" cy="2760788"/>
          </a:xfrm>
          <a:prstGeom prst="ellipse">
            <a:avLst/>
          </a:prstGeom>
          <a:noFill/>
          <a:ln w="349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140768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 Weight values to the bottom activation function on the y-axis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C22393EC-39F7-EF36-FFED-E0E1D53719F0}"/>
              </a:ext>
            </a:extLst>
          </p:cNvPr>
          <p:cNvSpPr/>
          <p:nvPr/>
        </p:nvSpPr>
        <p:spPr>
          <a:xfrm>
            <a:off x="1911880" y="4305124"/>
            <a:ext cx="1230562" cy="2760788"/>
          </a:xfrm>
          <a:prstGeom prst="ellipse">
            <a:avLst/>
          </a:prstGeom>
          <a:noFill/>
          <a:ln w="349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1193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Then, relatively plot them</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C38FDD5-97D0-3594-2899-3086808BB8B6}"/>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106785-18D9-017A-B45B-67F614CC19F2}"/>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7D1B2AC-23B9-7510-AF7C-62EF1D590EB9}"/>
              </a:ext>
            </a:extLst>
          </p:cNvPr>
          <p:cNvSpPr txBox="1"/>
          <p:nvPr/>
        </p:nvSpPr>
        <p:spPr>
          <a:xfrm>
            <a:off x="9652322" y="2210093"/>
            <a:ext cx="1491343" cy="523220"/>
          </a:xfrm>
          <a:prstGeom prst="rect">
            <a:avLst/>
          </a:prstGeom>
          <a:noFill/>
        </p:spPr>
        <p:txBody>
          <a:bodyPr wrap="square" rtlCol="0">
            <a:spAutoFit/>
          </a:bodyPr>
          <a:lstStyle/>
          <a:p>
            <a:r>
              <a:rPr lang="en-US" sz="2800" dirty="0"/>
              <a:t>Avatar 2</a:t>
            </a:r>
          </a:p>
        </p:txBody>
      </p:sp>
      <p:sp useBgFill="1">
        <p:nvSpPr>
          <p:cNvPr id="28" name="TextBox 27">
            <a:extLst>
              <a:ext uri="{FF2B5EF4-FFF2-40B4-BE49-F238E27FC236}">
                <a16:creationId xmlns:a16="http://schemas.microsoft.com/office/drawing/2014/main" id="{8AA4817A-02F2-03A2-30A0-2F48D1DD9B8E}"/>
              </a:ext>
            </a:extLst>
          </p:cNvPr>
          <p:cNvSpPr txBox="1"/>
          <p:nvPr/>
        </p:nvSpPr>
        <p:spPr>
          <a:xfrm>
            <a:off x="6698036" y="3172134"/>
            <a:ext cx="1981201" cy="523220"/>
          </a:xfrm>
          <a:prstGeom prst="rect">
            <a:avLst/>
          </a:prstGeom>
        </p:spPr>
        <p:txBody>
          <a:bodyPr wrap="square" rtlCol="0">
            <a:spAutoFit/>
          </a:bodyPr>
          <a:lstStyle/>
          <a:p>
            <a:r>
              <a:rPr lang="en-US" sz="2800" dirty="0"/>
              <a:t>John Wick 4</a:t>
            </a:r>
          </a:p>
        </p:txBody>
      </p:sp>
      <p:sp>
        <p:nvSpPr>
          <p:cNvPr id="29" name="TextBox 28">
            <a:extLst>
              <a:ext uri="{FF2B5EF4-FFF2-40B4-BE49-F238E27FC236}">
                <a16:creationId xmlns:a16="http://schemas.microsoft.com/office/drawing/2014/main" id="{EC09D470-93BD-E76C-998C-4411F8C0B53F}"/>
              </a:ext>
            </a:extLst>
          </p:cNvPr>
          <p:cNvSpPr txBox="1"/>
          <p:nvPr/>
        </p:nvSpPr>
        <p:spPr>
          <a:xfrm>
            <a:off x="7688636" y="1756033"/>
            <a:ext cx="1491343" cy="523220"/>
          </a:xfrm>
          <a:prstGeom prst="rect">
            <a:avLst/>
          </a:prstGeom>
          <a:noFill/>
        </p:spPr>
        <p:txBody>
          <a:bodyPr wrap="square" rtlCol="0">
            <a:spAutoFit/>
          </a:bodyPr>
          <a:lstStyle/>
          <a:p>
            <a:r>
              <a:rPr lang="en-US" sz="2800" dirty="0"/>
              <a:t>is</a:t>
            </a:r>
          </a:p>
        </p:txBody>
      </p:sp>
      <p:sp>
        <p:nvSpPr>
          <p:cNvPr id="30" name="TextBox 29">
            <a:extLst>
              <a:ext uri="{FF2B5EF4-FFF2-40B4-BE49-F238E27FC236}">
                <a16:creationId xmlns:a16="http://schemas.microsoft.com/office/drawing/2014/main" id="{CBF82EDE-FBDD-569D-7859-1118779B7B48}"/>
              </a:ext>
            </a:extLst>
          </p:cNvPr>
          <p:cNvSpPr txBox="1"/>
          <p:nvPr/>
        </p:nvSpPr>
        <p:spPr>
          <a:xfrm>
            <a:off x="7589480" y="4475802"/>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2433523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Now, with this graph, we see that the words </a:t>
            </a:r>
            <a:r>
              <a:rPr lang="en-US" sz="2800" b="1" dirty="0"/>
              <a:t>Avatar 2</a:t>
            </a:r>
            <a:r>
              <a:rPr lang="en-US" sz="2800" dirty="0"/>
              <a:t> and </a:t>
            </a:r>
            <a:r>
              <a:rPr lang="en-US" sz="2800" b="1" dirty="0"/>
              <a:t>John Wick 4</a:t>
            </a:r>
            <a:r>
              <a:rPr lang="en-US" sz="2800" dirty="0"/>
              <a:t> are no more similar to each other as they are to any of the other words</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C38FDD5-97D0-3594-2899-3086808BB8B6}"/>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106785-18D9-017A-B45B-67F614CC19F2}"/>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7D1B2AC-23B9-7510-AF7C-62EF1D590EB9}"/>
              </a:ext>
            </a:extLst>
          </p:cNvPr>
          <p:cNvSpPr txBox="1"/>
          <p:nvPr/>
        </p:nvSpPr>
        <p:spPr>
          <a:xfrm>
            <a:off x="9652322" y="2210093"/>
            <a:ext cx="1491343" cy="523220"/>
          </a:xfrm>
          <a:prstGeom prst="rect">
            <a:avLst/>
          </a:prstGeom>
          <a:noFill/>
        </p:spPr>
        <p:txBody>
          <a:bodyPr wrap="square" rtlCol="0">
            <a:spAutoFit/>
          </a:bodyPr>
          <a:lstStyle/>
          <a:p>
            <a:r>
              <a:rPr lang="en-US" sz="2800" dirty="0"/>
              <a:t>Avatar 2</a:t>
            </a:r>
          </a:p>
        </p:txBody>
      </p:sp>
      <p:sp useBgFill="1">
        <p:nvSpPr>
          <p:cNvPr id="28" name="TextBox 27">
            <a:extLst>
              <a:ext uri="{FF2B5EF4-FFF2-40B4-BE49-F238E27FC236}">
                <a16:creationId xmlns:a16="http://schemas.microsoft.com/office/drawing/2014/main" id="{8AA4817A-02F2-03A2-30A0-2F48D1DD9B8E}"/>
              </a:ext>
            </a:extLst>
          </p:cNvPr>
          <p:cNvSpPr txBox="1"/>
          <p:nvPr/>
        </p:nvSpPr>
        <p:spPr>
          <a:xfrm>
            <a:off x="6698036" y="3172134"/>
            <a:ext cx="1981201" cy="523220"/>
          </a:xfrm>
          <a:prstGeom prst="rect">
            <a:avLst/>
          </a:prstGeom>
        </p:spPr>
        <p:txBody>
          <a:bodyPr wrap="square" rtlCol="0">
            <a:spAutoFit/>
          </a:bodyPr>
          <a:lstStyle/>
          <a:p>
            <a:r>
              <a:rPr lang="en-US" sz="2800" dirty="0"/>
              <a:t>John Wick 4</a:t>
            </a:r>
          </a:p>
        </p:txBody>
      </p:sp>
      <p:sp>
        <p:nvSpPr>
          <p:cNvPr id="29" name="TextBox 28">
            <a:extLst>
              <a:ext uri="{FF2B5EF4-FFF2-40B4-BE49-F238E27FC236}">
                <a16:creationId xmlns:a16="http://schemas.microsoft.com/office/drawing/2014/main" id="{EC09D470-93BD-E76C-998C-4411F8C0B53F}"/>
              </a:ext>
            </a:extLst>
          </p:cNvPr>
          <p:cNvSpPr txBox="1"/>
          <p:nvPr/>
        </p:nvSpPr>
        <p:spPr>
          <a:xfrm>
            <a:off x="7688636" y="1756033"/>
            <a:ext cx="1491343" cy="523220"/>
          </a:xfrm>
          <a:prstGeom prst="rect">
            <a:avLst/>
          </a:prstGeom>
          <a:noFill/>
        </p:spPr>
        <p:txBody>
          <a:bodyPr wrap="square" rtlCol="0">
            <a:spAutoFit/>
          </a:bodyPr>
          <a:lstStyle/>
          <a:p>
            <a:r>
              <a:rPr lang="en-US" sz="2800" dirty="0"/>
              <a:t>is</a:t>
            </a:r>
          </a:p>
        </p:txBody>
      </p:sp>
      <p:sp>
        <p:nvSpPr>
          <p:cNvPr id="30" name="TextBox 29">
            <a:extLst>
              <a:ext uri="{FF2B5EF4-FFF2-40B4-BE49-F238E27FC236}">
                <a16:creationId xmlns:a16="http://schemas.microsoft.com/office/drawing/2014/main" id="{CBF82EDE-FBDD-569D-7859-1118779B7B48}"/>
              </a:ext>
            </a:extLst>
          </p:cNvPr>
          <p:cNvSpPr txBox="1"/>
          <p:nvPr/>
        </p:nvSpPr>
        <p:spPr>
          <a:xfrm>
            <a:off x="7589480" y="4475802"/>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29464080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However, because both words appear in the same context in the training data, we hop that </a:t>
            </a:r>
            <a:r>
              <a:rPr lang="en-US" sz="2800" b="1" dirty="0"/>
              <a:t>backpropagation</a:t>
            </a:r>
            <a:r>
              <a:rPr lang="en-US" sz="2800" dirty="0"/>
              <a:t> will make their </a:t>
            </a:r>
            <a:r>
              <a:rPr lang="en-US" sz="2800" b="1" dirty="0"/>
              <a:t>weights</a:t>
            </a:r>
            <a:r>
              <a:rPr lang="en-US" sz="2800" dirty="0"/>
              <a:t> more similar</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C38FDD5-97D0-3594-2899-3086808BB8B6}"/>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106785-18D9-017A-B45B-67F614CC19F2}"/>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7D1B2AC-23B9-7510-AF7C-62EF1D590EB9}"/>
              </a:ext>
            </a:extLst>
          </p:cNvPr>
          <p:cNvSpPr txBox="1"/>
          <p:nvPr/>
        </p:nvSpPr>
        <p:spPr>
          <a:xfrm>
            <a:off x="9652322" y="2210093"/>
            <a:ext cx="1491343" cy="523220"/>
          </a:xfrm>
          <a:prstGeom prst="rect">
            <a:avLst/>
          </a:prstGeom>
          <a:noFill/>
        </p:spPr>
        <p:txBody>
          <a:bodyPr wrap="square" rtlCol="0">
            <a:spAutoFit/>
          </a:bodyPr>
          <a:lstStyle/>
          <a:p>
            <a:r>
              <a:rPr lang="en-US" sz="2800" dirty="0"/>
              <a:t>Avatar 2</a:t>
            </a:r>
          </a:p>
        </p:txBody>
      </p:sp>
      <p:sp useBgFill="1">
        <p:nvSpPr>
          <p:cNvPr id="28" name="TextBox 27">
            <a:extLst>
              <a:ext uri="{FF2B5EF4-FFF2-40B4-BE49-F238E27FC236}">
                <a16:creationId xmlns:a16="http://schemas.microsoft.com/office/drawing/2014/main" id="{8AA4817A-02F2-03A2-30A0-2F48D1DD9B8E}"/>
              </a:ext>
            </a:extLst>
          </p:cNvPr>
          <p:cNvSpPr txBox="1"/>
          <p:nvPr/>
        </p:nvSpPr>
        <p:spPr>
          <a:xfrm>
            <a:off x="6698036" y="3172134"/>
            <a:ext cx="1981201" cy="523220"/>
          </a:xfrm>
          <a:prstGeom prst="rect">
            <a:avLst/>
          </a:prstGeom>
        </p:spPr>
        <p:txBody>
          <a:bodyPr wrap="square" rtlCol="0">
            <a:spAutoFit/>
          </a:bodyPr>
          <a:lstStyle/>
          <a:p>
            <a:r>
              <a:rPr lang="en-US" sz="2800" dirty="0"/>
              <a:t>John Wick 4</a:t>
            </a:r>
          </a:p>
        </p:txBody>
      </p:sp>
      <p:sp>
        <p:nvSpPr>
          <p:cNvPr id="29" name="TextBox 28">
            <a:extLst>
              <a:ext uri="{FF2B5EF4-FFF2-40B4-BE49-F238E27FC236}">
                <a16:creationId xmlns:a16="http://schemas.microsoft.com/office/drawing/2014/main" id="{EC09D470-93BD-E76C-998C-4411F8C0B53F}"/>
              </a:ext>
            </a:extLst>
          </p:cNvPr>
          <p:cNvSpPr txBox="1"/>
          <p:nvPr/>
        </p:nvSpPr>
        <p:spPr>
          <a:xfrm>
            <a:off x="7688636" y="1756033"/>
            <a:ext cx="1491343" cy="523220"/>
          </a:xfrm>
          <a:prstGeom prst="rect">
            <a:avLst/>
          </a:prstGeom>
          <a:noFill/>
        </p:spPr>
        <p:txBody>
          <a:bodyPr wrap="square" rtlCol="0">
            <a:spAutoFit/>
          </a:bodyPr>
          <a:lstStyle/>
          <a:p>
            <a:r>
              <a:rPr lang="en-US" sz="2800" dirty="0"/>
              <a:t>is</a:t>
            </a:r>
          </a:p>
        </p:txBody>
      </p:sp>
      <p:sp>
        <p:nvSpPr>
          <p:cNvPr id="30" name="TextBox 29">
            <a:extLst>
              <a:ext uri="{FF2B5EF4-FFF2-40B4-BE49-F238E27FC236}">
                <a16:creationId xmlns:a16="http://schemas.microsoft.com/office/drawing/2014/main" id="{CBF82EDE-FBDD-569D-7859-1118779B7B48}"/>
              </a:ext>
            </a:extLst>
          </p:cNvPr>
          <p:cNvSpPr txBox="1"/>
          <p:nvPr/>
        </p:nvSpPr>
        <p:spPr>
          <a:xfrm>
            <a:off x="7589480" y="4475802"/>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2204477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So we start with these weights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0.38</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-0.12</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-0.11</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-0.24</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0.42</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0.46</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0.10</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0.29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0.44</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-0.37</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0.43</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0.09</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0.37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0.07</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0.24</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-0.07</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BBD743D-706D-B146-49F0-9CEDF0A24D8F}"/>
              </a:ext>
            </a:extLst>
          </p:cNvPr>
          <p:cNvCxnSpPr>
            <a:cxnSpLocks/>
          </p:cNvCxnSpPr>
          <p:nvPr/>
        </p:nvCxnSpPr>
        <p:spPr>
          <a:xfrm flipH="1">
            <a:off x="3051313" y="1450745"/>
            <a:ext cx="281615" cy="80836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E529176-376F-E79A-C349-441E305ED42D}"/>
              </a:ext>
            </a:extLst>
          </p:cNvPr>
          <p:cNvCxnSpPr>
            <a:cxnSpLocks/>
          </p:cNvCxnSpPr>
          <p:nvPr/>
        </p:nvCxnSpPr>
        <p:spPr>
          <a:xfrm>
            <a:off x="4167587" y="1459831"/>
            <a:ext cx="1101549" cy="811341"/>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395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…and we end up with these new </a:t>
            </a:r>
            <a:r>
              <a:rPr lang="en-US" sz="2800" b="1" dirty="0"/>
              <a:t> </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BBD743D-706D-B146-49F0-9CEDF0A24D8F}"/>
              </a:ext>
            </a:extLst>
          </p:cNvPr>
          <p:cNvCxnSpPr>
            <a:cxnSpLocks/>
          </p:cNvCxnSpPr>
          <p:nvPr/>
        </p:nvCxnSpPr>
        <p:spPr>
          <a:xfrm flipH="1">
            <a:off x="3051313" y="1450745"/>
            <a:ext cx="281615" cy="80836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E529176-376F-E79A-C349-441E305ED42D}"/>
              </a:ext>
            </a:extLst>
          </p:cNvPr>
          <p:cNvCxnSpPr>
            <a:cxnSpLocks/>
          </p:cNvCxnSpPr>
          <p:nvPr/>
        </p:nvCxnSpPr>
        <p:spPr>
          <a:xfrm>
            <a:off x="4167587" y="1459831"/>
            <a:ext cx="1101549" cy="811341"/>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5099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 new Weights on the connections from the inputs to the </a:t>
            </a:r>
            <a:r>
              <a:rPr lang="en-US" sz="2800" b="1" dirty="0"/>
              <a:t>Activation</a:t>
            </a:r>
            <a:r>
              <a:rPr lang="en-US" sz="2800" dirty="0"/>
              <a:t> </a:t>
            </a:r>
            <a:r>
              <a:rPr lang="en-US" sz="2800" b="1" dirty="0"/>
              <a:t>Functions</a:t>
            </a:r>
            <a:r>
              <a:rPr lang="en-US" sz="2800" dirty="0"/>
              <a:t> are the </a:t>
            </a:r>
            <a:r>
              <a:rPr lang="en-US" sz="2800" b="1" dirty="0"/>
              <a:t>Word Embeddings</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BBD743D-706D-B146-49F0-9CEDF0A24D8F}"/>
              </a:ext>
            </a:extLst>
          </p:cNvPr>
          <p:cNvCxnSpPr>
            <a:cxnSpLocks/>
          </p:cNvCxnSpPr>
          <p:nvPr/>
        </p:nvCxnSpPr>
        <p:spPr>
          <a:xfrm flipH="1">
            <a:off x="3051313" y="1620078"/>
            <a:ext cx="268605" cy="639035"/>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0789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And when we plot the words using the new weights, which are now the embeddings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38961563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…we see that </a:t>
            </a:r>
            <a:r>
              <a:rPr lang="en-US" sz="2800" b="1" dirty="0"/>
              <a:t>Avatar 2</a:t>
            </a:r>
            <a:r>
              <a:rPr lang="en-US" sz="2800" dirty="0"/>
              <a:t> and </a:t>
            </a:r>
            <a:r>
              <a:rPr lang="en-US" sz="2800" b="1" dirty="0"/>
              <a:t>John Wick 4</a:t>
            </a:r>
            <a:r>
              <a:rPr lang="en-US" sz="2800" dirty="0"/>
              <a:t> are now relatively close to each other</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31791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CBCA-C1C0-C703-DB22-D609569F2D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1AF9B3-E5A7-84B4-7831-EF3A98CB757F}"/>
              </a:ext>
            </a:extLst>
          </p:cNvPr>
          <p:cNvSpPr>
            <a:spLocks noGrp="1"/>
          </p:cNvSpPr>
          <p:nvPr>
            <p:ph idx="1"/>
          </p:nvPr>
        </p:nvSpPr>
        <p:spPr/>
        <p:txBody>
          <a:bodyPr/>
          <a:lstStyle/>
          <a:p>
            <a:pPr marL="0" indent="0">
              <a:buNone/>
            </a:pPr>
            <a:r>
              <a:rPr lang="en-US" dirty="0"/>
              <a:t>Then we could reuse the random numbers for </a:t>
            </a:r>
            <a:r>
              <a:rPr lang="en-US" b="1" dirty="0"/>
              <a:t>Avatar 2</a:t>
            </a:r>
            <a:r>
              <a:rPr lang="en-US" dirty="0"/>
              <a:t> and </a:t>
            </a:r>
            <a:r>
              <a:rPr lang="en-US" b="1" dirty="0"/>
              <a:t>is</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dirty="0"/>
              <a:t>	And assign a new random number to the new word, </a:t>
            </a:r>
            <a:r>
              <a:rPr lang="en-US" b="1" dirty="0"/>
              <a:t>awesome</a:t>
            </a:r>
          </a:p>
        </p:txBody>
      </p:sp>
      <p:sp>
        <p:nvSpPr>
          <p:cNvPr id="4" name="TextBox 3">
            <a:extLst>
              <a:ext uri="{FF2B5EF4-FFF2-40B4-BE49-F238E27FC236}">
                <a16:creationId xmlns:a16="http://schemas.microsoft.com/office/drawing/2014/main" id="{87CC8ACE-89A9-4262-2E10-450105EDF1A3}"/>
              </a:ext>
            </a:extLst>
          </p:cNvPr>
          <p:cNvSpPr txBox="1"/>
          <p:nvPr/>
        </p:nvSpPr>
        <p:spPr>
          <a:xfrm>
            <a:off x="1135117" y="3005959"/>
            <a:ext cx="1776248" cy="523220"/>
          </a:xfrm>
          <a:prstGeom prst="rect">
            <a:avLst/>
          </a:prstGeom>
          <a:noFill/>
        </p:spPr>
        <p:txBody>
          <a:bodyPr wrap="square" rtlCol="0">
            <a:spAutoFit/>
          </a:bodyPr>
          <a:lstStyle/>
          <a:p>
            <a:r>
              <a:rPr lang="en-US" sz="2800" dirty="0"/>
              <a:t>Avatar 2</a:t>
            </a:r>
          </a:p>
        </p:txBody>
      </p:sp>
      <p:sp>
        <p:nvSpPr>
          <p:cNvPr id="5" name="TextBox 4">
            <a:extLst>
              <a:ext uri="{FF2B5EF4-FFF2-40B4-BE49-F238E27FC236}">
                <a16:creationId xmlns:a16="http://schemas.microsoft.com/office/drawing/2014/main" id="{77637391-0322-DCB8-1B3B-8E6610FA0D38}"/>
              </a:ext>
            </a:extLst>
          </p:cNvPr>
          <p:cNvSpPr txBox="1"/>
          <p:nvPr/>
        </p:nvSpPr>
        <p:spPr>
          <a:xfrm>
            <a:off x="1135117" y="3639101"/>
            <a:ext cx="1776248" cy="523220"/>
          </a:xfrm>
          <a:prstGeom prst="rect">
            <a:avLst/>
          </a:prstGeom>
          <a:noFill/>
        </p:spPr>
        <p:txBody>
          <a:bodyPr wrap="square" rtlCol="0">
            <a:spAutoFit/>
          </a:bodyPr>
          <a:lstStyle/>
          <a:p>
            <a:r>
              <a:rPr lang="en-US" sz="2800" dirty="0"/>
              <a:t>is</a:t>
            </a:r>
          </a:p>
        </p:txBody>
      </p:sp>
      <p:sp>
        <p:nvSpPr>
          <p:cNvPr id="6" name="TextBox 5">
            <a:extLst>
              <a:ext uri="{FF2B5EF4-FFF2-40B4-BE49-F238E27FC236}">
                <a16:creationId xmlns:a16="http://schemas.microsoft.com/office/drawing/2014/main" id="{365BF571-68A8-5BEB-E86C-C91910010D53}"/>
              </a:ext>
            </a:extLst>
          </p:cNvPr>
          <p:cNvSpPr txBox="1"/>
          <p:nvPr/>
        </p:nvSpPr>
        <p:spPr>
          <a:xfrm>
            <a:off x="1135117" y="4389855"/>
            <a:ext cx="1776248" cy="523220"/>
          </a:xfrm>
          <a:prstGeom prst="rect">
            <a:avLst/>
          </a:prstGeom>
          <a:noFill/>
        </p:spPr>
        <p:txBody>
          <a:bodyPr wrap="square" rtlCol="0">
            <a:spAutoFit/>
          </a:bodyPr>
          <a:lstStyle/>
          <a:p>
            <a:r>
              <a:rPr lang="en-US" sz="2800" dirty="0"/>
              <a:t>great!</a:t>
            </a:r>
          </a:p>
        </p:txBody>
      </p:sp>
      <p:cxnSp>
        <p:nvCxnSpPr>
          <p:cNvPr id="8" name="Straight Arrow Connector 7">
            <a:extLst>
              <a:ext uri="{FF2B5EF4-FFF2-40B4-BE49-F238E27FC236}">
                <a16:creationId xmlns:a16="http://schemas.microsoft.com/office/drawing/2014/main" id="{5DA7D91C-C26D-6EA0-F889-75D16A179C42}"/>
              </a:ext>
            </a:extLst>
          </p:cNvPr>
          <p:cNvCxnSpPr>
            <a:stCxn id="4" idx="3"/>
          </p:cNvCxnSpPr>
          <p:nvPr/>
        </p:nvCxnSpPr>
        <p:spPr>
          <a:xfrm>
            <a:off x="2911365" y="32675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CC1C393-DDED-0ABB-0AE2-5529CB805F4F}"/>
              </a:ext>
            </a:extLst>
          </p:cNvPr>
          <p:cNvCxnSpPr/>
          <p:nvPr/>
        </p:nvCxnSpPr>
        <p:spPr>
          <a:xfrm>
            <a:off x="2911364" y="3962071"/>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36937A3-DACF-2655-958B-BE96412369CD}"/>
              </a:ext>
            </a:extLst>
          </p:cNvPr>
          <p:cNvCxnSpPr/>
          <p:nvPr/>
        </p:nvCxnSpPr>
        <p:spPr>
          <a:xfrm>
            <a:off x="2911363" y="4651465"/>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C89ED6-DC07-6A2C-4D25-B9540DDB0C8D}"/>
              </a:ext>
            </a:extLst>
          </p:cNvPr>
          <p:cNvSpPr txBox="1"/>
          <p:nvPr/>
        </p:nvSpPr>
        <p:spPr>
          <a:xfrm>
            <a:off x="3909947" y="3005959"/>
            <a:ext cx="1776248" cy="523220"/>
          </a:xfrm>
          <a:prstGeom prst="rect">
            <a:avLst/>
          </a:prstGeom>
          <a:noFill/>
        </p:spPr>
        <p:txBody>
          <a:bodyPr wrap="square" rtlCol="0">
            <a:spAutoFit/>
          </a:bodyPr>
          <a:lstStyle/>
          <a:p>
            <a:r>
              <a:rPr lang="en-US" sz="2800" dirty="0"/>
              <a:t>12</a:t>
            </a:r>
          </a:p>
        </p:txBody>
      </p:sp>
      <p:sp>
        <p:nvSpPr>
          <p:cNvPr id="12" name="TextBox 11">
            <a:extLst>
              <a:ext uri="{FF2B5EF4-FFF2-40B4-BE49-F238E27FC236}">
                <a16:creationId xmlns:a16="http://schemas.microsoft.com/office/drawing/2014/main" id="{A138829B-219B-49BC-744B-81B39504D284}"/>
              </a:ext>
            </a:extLst>
          </p:cNvPr>
          <p:cNvSpPr txBox="1"/>
          <p:nvPr/>
        </p:nvSpPr>
        <p:spPr>
          <a:xfrm>
            <a:off x="3903130" y="3683208"/>
            <a:ext cx="1776248" cy="523220"/>
          </a:xfrm>
          <a:prstGeom prst="rect">
            <a:avLst/>
          </a:prstGeom>
          <a:noFill/>
        </p:spPr>
        <p:txBody>
          <a:bodyPr wrap="square" rtlCol="0">
            <a:spAutoFit/>
          </a:bodyPr>
          <a:lstStyle/>
          <a:p>
            <a:r>
              <a:rPr lang="en-US" sz="2800" dirty="0"/>
              <a:t>-3.05</a:t>
            </a:r>
          </a:p>
        </p:txBody>
      </p:sp>
      <p:sp>
        <p:nvSpPr>
          <p:cNvPr id="13" name="TextBox 12">
            <a:extLst>
              <a:ext uri="{FF2B5EF4-FFF2-40B4-BE49-F238E27FC236}">
                <a16:creationId xmlns:a16="http://schemas.microsoft.com/office/drawing/2014/main" id="{9B4D3E1D-4D76-2320-FC04-119051955345}"/>
              </a:ext>
            </a:extLst>
          </p:cNvPr>
          <p:cNvSpPr txBox="1"/>
          <p:nvPr/>
        </p:nvSpPr>
        <p:spPr>
          <a:xfrm>
            <a:off x="3903130" y="4389855"/>
            <a:ext cx="1776248" cy="523220"/>
          </a:xfrm>
          <a:prstGeom prst="rect">
            <a:avLst/>
          </a:prstGeom>
          <a:noFill/>
        </p:spPr>
        <p:txBody>
          <a:bodyPr wrap="square" rtlCol="0">
            <a:spAutoFit/>
          </a:bodyPr>
          <a:lstStyle/>
          <a:p>
            <a:r>
              <a:rPr lang="en-US" sz="2800" dirty="0"/>
              <a:t>4.2</a:t>
            </a:r>
          </a:p>
        </p:txBody>
      </p:sp>
      <p:sp>
        <p:nvSpPr>
          <p:cNvPr id="7" name="TextBox 6">
            <a:extLst>
              <a:ext uri="{FF2B5EF4-FFF2-40B4-BE49-F238E27FC236}">
                <a16:creationId xmlns:a16="http://schemas.microsoft.com/office/drawing/2014/main" id="{FB229BD7-F2AD-28A6-6AF3-1241CC2C9218}"/>
              </a:ext>
            </a:extLst>
          </p:cNvPr>
          <p:cNvSpPr txBox="1"/>
          <p:nvPr/>
        </p:nvSpPr>
        <p:spPr>
          <a:xfrm>
            <a:off x="5954408" y="3005959"/>
            <a:ext cx="1776248" cy="523220"/>
          </a:xfrm>
          <a:prstGeom prst="rect">
            <a:avLst/>
          </a:prstGeom>
          <a:noFill/>
        </p:spPr>
        <p:txBody>
          <a:bodyPr wrap="square" rtlCol="0">
            <a:spAutoFit/>
          </a:bodyPr>
          <a:lstStyle/>
          <a:p>
            <a:r>
              <a:rPr lang="en-US" sz="2800" dirty="0"/>
              <a:t>Avatar 2</a:t>
            </a:r>
          </a:p>
        </p:txBody>
      </p:sp>
      <p:cxnSp>
        <p:nvCxnSpPr>
          <p:cNvPr id="14" name="Straight Arrow Connector 13">
            <a:extLst>
              <a:ext uri="{FF2B5EF4-FFF2-40B4-BE49-F238E27FC236}">
                <a16:creationId xmlns:a16="http://schemas.microsoft.com/office/drawing/2014/main" id="{86775A34-C057-3872-6019-4B2D170A50D0}"/>
              </a:ext>
            </a:extLst>
          </p:cNvPr>
          <p:cNvCxnSpPr>
            <a:cxnSpLocks/>
          </p:cNvCxnSpPr>
          <p:nvPr/>
        </p:nvCxnSpPr>
        <p:spPr>
          <a:xfrm flipH="1">
            <a:off x="5005104" y="3267569"/>
            <a:ext cx="784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CED1C7-1861-8FA4-4536-C461B9E2AF88}"/>
              </a:ext>
            </a:extLst>
          </p:cNvPr>
          <p:cNvCxnSpPr>
            <a:cxnSpLocks/>
          </p:cNvCxnSpPr>
          <p:nvPr/>
        </p:nvCxnSpPr>
        <p:spPr>
          <a:xfrm flipH="1">
            <a:off x="5005104" y="3944818"/>
            <a:ext cx="784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56A7EAA-EB41-2C01-A562-C5A1A520CE1D}"/>
              </a:ext>
            </a:extLst>
          </p:cNvPr>
          <p:cNvSpPr txBox="1"/>
          <p:nvPr/>
        </p:nvSpPr>
        <p:spPr>
          <a:xfrm>
            <a:off x="5954408" y="3644302"/>
            <a:ext cx="1776248" cy="523220"/>
          </a:xfrm>
          <a:prstGeom prst="rect">
            <a:avLst/>
          </a:prstGeom>
          <a:noFill/>
        </p:spPr>
        <p:txBody>
          <a:bodyPr wrap="square" rtlCol="0">
            <a:spAutoFit/>
          </a:bodyPr>
          <a:lstStyle/>
          <a:p>
            <a:r>
              <a:rPr lang="en-US" sz="2800" dirty="0"/>
              <a:t>is</a:t>
            </a:r>
          </a:p>
        </p:txBody>
      </p:sp>
      <p:sp>
        <p:nvSpPr>
          <p:cNvPr id="19" name="TextBox 18">
            <a:extLst>
              <a:ext uri="{FF2B5EF4-FFF2-40B4-BE49-F238E27FC236}">
                <a16:creationId xmlns:a16="http://schemas.microsoft.com/office/drawing/2014/main" id="{28E340FB-75FF-7373-967E-CC83FE531910}"/>
              </a:ext>
            </a:extLst>
          </p:cNvPr>
          <p:cNvSpPr txBox="1"/>
          <p:nvPr/>
        </p:nvSpPr>
        <p:spPr>
          <a:xfrm>
            <a:off x="5954408" y="4302459"/>
            <a:ext cx="1776248" cy="523220"/>
          </a:xfrm>
          <a:prstGeom prst="rect">
            <a:avLst/>
          </a:prstGeom>
          <a:noFill/>
        </p:spPr>
        <p:txBody>
          <a:bodyPr wrap="square" rtlCol="0">
            <a:spAutoFit/>
          </a:bodyPr>
          <a:lstStyle/>
          <a:p>
            <a:r>
              <a:rPr lang="en-US" sz="2800" dirty="0"/>
              <a:t>awesome!</a:t>
            </a:r>
          </a:p>
        </p:txBody>
      </p:sp>
      <p:cxnSp>
        <p:nvCxnSpPr>
          <p:cNvPr id="20" name="Straight Arrow Connector 19">
            <a:extLst>
              <a:ext uri="{FF2B5EF4-FFF2-40B4-BE49-F238E27FC236}">
                <a16:creationId xmlns:a16="http://schemas.microsoft.com/office/drawing/2014/main" id="{58E5A32C-4497-59F4-4065-4C5AF570D8D4}"/>
              </a:ext>
            </a:extLst>
          </p:cNvPr>
          <p:cNvCxnSpPr/>
          <p:nvPr/>
        </p:nvCxnSpPr>
        <p:spPr>
          <a:xfrm>
            <a:off x="7842797" y="45640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5E51CC-DD38-96E8-360F-53A1C49C1D7A}"/>
              </a:ext>
            </a:extLst>
          </p:cNvPr>
          <p:cNvSpPr txBox="1"/>
          <p:nvPr/>
        </p:nvSpPr>
        <p:spPr>
          <a:xfrm>
            <a:off x="8836868" y="4317590"/>
            <a:ext cx="1776248" cy="523220"/>
          </a:xfrm>
          <a:prstGeom prst="rect">
            <a:avLst/>
          </a:prstGeom>
          <a:noFill/>
        </p:spPr>
        <p:txBody>
          <a:bodyPr wrap="square" rtlCol="0">
            <a:spAutoFit/>
          </a:bodyPr>
          <a:lstStyle/>
          <a:p>
            <a:r>
              <a:rPr lang="en-US" sz="2800" dirty="0"/>
              <a:t>-32.1</a:t>
            </a:r>
          </a:p>
        </p:txBody>
      </p:sp>
    </p:spTree>
    <p:extLst>
      <p:ext uri="{BB962C8B-B14F-4D97-AF65-F5344CB8AC3E}">
        <p14:creationId xmlns:p14="http://schemas.microsoft.com/office/powerpoint/2010/main" val="19292337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Now that we’ve trained the neural network, we can see how well it predicts the next word</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061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For example, if we plug the word Avatar 2 into the input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2361649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…then the output for the next word, </a:t>
            </a:r>
            <a:r>
              <a:rPr lang="en-US" sz="2800" b="1" dirty="0"/>
              <a:t>is</a:t>
            </a:r>
            <a:r>
              <a:rPr lang="en-US" sz="2800" dirty="0"/>
              <a:t>, </a:t>
            </a:r>
            <a:r>
              <a:rPr lang="en-US" sz="2800" b="1" dirty="0"/>
              <a:t>1</a:t>
            </a:r>
            <a:r>
              <a:rPr lang="en-US" sz="2800" dirty="0"/>
              <a:t> and everything else is </a:t>
            </a:r>
            <a:r>
              <a:rPr lang="en-US" sz="2800" b="1" dirty="0"/>
              <a:t>0</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
        <p:nvSpPr>
          <p:cNvPr id="70" name="TextBox 69">
            <a:extLst>
              <a:ext uri="{FF2B5EF4-FFF2-40B4-BE49-F238E27FC236}">
                <a16:creationId xmlns:a16="http://schemas.microsoft.com/office/drawing/2014/main" id="{2288A706-099F-C694-A778-293622BABD5A}"/>
              </a:ext>
            </a:extLst>
          </p:cNvPr>
          <p:cNvSpPr txBox="1"/>
          <p:nvPr/>
        </p:nvSpPr>
        <p:spPr>
          <a:xfrm>
            <a:off x="6637032" y="2744135"/>
            <a:ext cx="716863" cy="400110"/>
          </a:xfrm>
          <a:prstGeom prst="rect">
            <a:avLst/>
          </a:prstGeom>
          <a:noFill/>
        </p:spPr>
        <p:txBody>
          <a:bodyPr wrap="none" rtlCol="0">
            <a:spAutoFit/>
          </a:bodyPr>
          <a:lstStyle/>
          <a:p>
            <a:r>
              <a:rPr lang="en-US" sz="2000" dirty="0"/>
              <a:t>-1.06</a:t>
            </a:r>
          </a:p>
        </p:txBody>
      </p:sp>
      <p:sp>
        <p:nvSpPr>
          <p:cNvPr id="74" name="TextBox 73">
            <a:extLst>
              <a:ext uri="{FF2B5EF4-FFF2-40B4-BE49-F238E27FC236}">
                <a16:creationId xmlns:a16="http://schemas.microsoft.com/office/drawing/2014/main" id="{A31C13E7-1F22-4921-A664-7554D1B200A9}"/>
              </a:ext>
            </a:extLst>
          </p:cNvPr>
          <p:cNvSpPr txBox="1"/>
          <p:nvPr/>
        </p:nvSpPr>
        <p:spPr>
          <a:xfrm>
            <a:off x="6659820" y="3693607"/>
            <a:ext cx="638316" cy="400110"/>
          </a:xfrm>
          <a:prstGeom prst="rect">
            <a:avLst/>
          </a:prstGeom>
          <a:noFill/>
        </p:spPr>
        <p:txBody>
          <a:bodyPr wrap="none" rtlCol="0">
            <a:spAutoFit/>
          </a:bodyPr>
          <a:lstStyle/>
          <a:p>
            <a:r>
              <a:rPr lang="en-US" sz="2000" dirty="0"/>
              <a:t>9.12</a:t>
            </a:r>
          </a:p>
        </p:txBody>
      </p:sp>
      <p:sp>
        <p:nvSpPr>
          <p:cNvPr id="75" name="TextBox 74">
            <a:extLst>
              <a:ext uri="{FF2B5EF4-FFF2-40B4-BE49-F238E27FC236}">
                <a16:creationId xmlns:a16="http://schemas.microsoft.com/office/drawing/2014/main" id="{4E458049-28B5-2F2A-B5AD-AF1298C1158F}"/>
              </a:ext>
            </a:extLst>
          </p:cNvPr>
          <p:cNvSpPr txBox="1"/>
          <p:nvPr/>
        </p:nvSpPr>
        <p:spPr>
          <a:xfrm>
            <a:off x="6641262" y="4687243"/>
            <a:ext cx="716863" cy="400110"/>
          </a:xfrm>
          <a:prstGeom prst="rect">
            <a:avLst/>
          </a:prstGeom>
          <a:noFill/>
        </p:spPr>
        <p:txBody>
          <a:bodyPr wrap="none" rtlCol="0">
            <a:spAutoFit/>
          </a:bodyPr>
          <a:lstStyle/>
          <a:p>
            <a:r>
              <a:rPr lang="en-US" sz="2000" dirty="0"/>
              <a:t>-1.67</a:t>
            </a:r>
          </a:p>
        </p:txBody>
      </p:sp>
      <p:sp>
        <p:nvSpPr>
          <p:cNvPr id="78" name="TextBox 77">
            <a:extLst>
              <a:ext uri="{FF2B5EF4-FFF2-40B4-BE49-F238E27FC236}">
                <a16:creationId xmlns:a16="http://schemas.microsoft.com/office/drawing/2014/main" id="{5CDC17F3-A105-7B52-A1E3-0C253EA1BECC}"/>
              </a:ext>
            </a:extLst>
          </p:cNvPr>
          <p:cNvSpPr txBox="1"/>
          <p:nvPr/>
        </p:nvSpPr>
        <p:spPr>
          <a:xfrm>
            <a:off x="6676204" y="5513883"/>
            <a:ext cx="716863" cy="400110"/>
          </a:xfrm>
          <a:prstGeom prst="rect">
            <a:avLst/>
          </a:prstGeom>
          <a:noFill/>
        </p:spPr>
        <p:txBody>
          <a:bodyPr wrap="none" rtlCol="0">
            <a:spAutoFit/>
          </a:bodyPr>
          <a:lstStyle/>
          <a:p>
            <a:r>
              <a:rPr lang="en-US" sz="2000" dirty="0"/>
              <a:t>-10.1</a:t>
            </a:r>
          </a:p>
        </p:txBody>
      </p:sp>
      <p:sp>
        <p:nvSpPr>
          <p:cNvPr id="79" name="TextBox 78">
            <a:extLst>
              <a:ext uri="{FF2B5EF4-FFF2-40B4-BE49-F238E27FC236}">
                <a16:creationId xmlns:a16="http://schemas.microsoft.com/office/drawing/2014/main" id="{CF476CB6-81EA-0948-FF93-B2F122195DD0}"/>
              </a:ext>
            </a:extLst>
          </p:cNvPr>
          <p:cNvSpPr txBox="1"/>
          <p:nvPr/>
        </p:nvSpPr>
        <p:spPr>
          <a:xfrm>
            <a:off x="8905846" y="5637909"/>
            <a:ext cx="638316" cy="400110"/>
          </a:xfrm>
          <a:prstGeom prst="rect">
            <a:avLst/>
          </a:prstGeom>
          <a:noFill/>
        </p:spPr>
        <p:txBody>
          <a:bodyPr wrap="none" rtlCol="0">
            <a:spAutoFit/>
          </a:bodyPr>
          <a:lstStyle/>
          <a:p>
            <a:r>
              <a:rPr lang="en-US" sz="2000" dirty="0"/>
              <a:t>0.00</a:t>
            </a:r>
          </a:p>
        </p:txBody>
      </p:sp>
      <p:sp>
        <p:nvSpPr>
          <p:cNvPr id="83" name="TextBox 82">
            <a:extLst>
              <a:ext uri="{FF2B5EF4-FFF2-40B4-BE49-F238E27FC236}">
                <a16:creationId xmlns:a16="http://schemas.microsoft.com/office/drawing/2014/main" id="{B4CA2C6C-4D6B-2C48-9D3C-B05D19F02C3E}"/>
              </a:ext>
            </a:extLst>
          </p:cNvPr>
          <p:cNvSpPr txBox="1"/>
          <p:nvPr/>
        </p:nvSpPr>
        <p:spPr>
          <a:xfrm>
            <a:off x="8926268" y="4716543"/>
            <a:ext cx="638316" cy="400110"/>
          </a:xfrm>
          <a:prstGeom prst="rect">
            <a:avLst/>
          </a:prstGeom>
          <a:noFill/>
        </p:spPr>
        <p:txBody>
          <a:bodyPr wrap="none" rtlCol="0">
            <a:spAutoFit/>
          </a:bodyPr>
          <a:lstStyle/>
          <a:p>
            <a:r>
              <a:rPr lang="en-US" sz="2000" dirty="0"/>
              <a:t>0.00</a:t>
            </a:r>
          </a:p>
        </p:txBody>
      </p:sp>
      <p:sp>
        <p:nvSpPr>
          <p:cNvPr id="84" name="TextBox 83">
            <a:extLst>
              <a:ext uri="{FF2B5EF4-FFF2-40B4-BE49-F238E27FC236}">
                <a16:creationId xmlns:a16="http://schemas.microsoft.com/office/drawing/2014/main" id="{BFCCCAE0-649A-4F91-5283-B4BAA5826ACD}"/>
              </a:ext>
            </a:extLst>
          </p:cNvPr>
          <p:cNvSpPr txBox="1"/>
          <p:nvPr/>
        </p:nvSpPr>
        <p:spPr>
          <a:xfrm>
            <a:off x="8926268" y="2809637"/>
            <a:ext cx="638316" cy="400110"/>
          </a:xfrm>
          <a:prstGeom prst="rect">
            <a:avLst/>
          </a:prstGeom>
          <a:noFill/>
        </p:spPr>
        <p:txBody>
          <a:bodyPr wrap="none" rtlCol="0">
            <a:spAutoFit/>
          </a:bodyPr>
          <a:lstStyle/>
          <a:p>
            <a:r>
              <a:rPr lang="en-US" sz="2000" dirty="0"/>
              <a:t>0.00</a:t>
            </a:r>
          </a:p>
        </p:txBody>
      </p:sp>
      <p:sp>
        <p:nvSpPr>
          <p:cNvPr id="88" name="TextBox 87">
            <a:extLst>
              <a:ext uri="{FF2B5EF4-FFF2-40B4-BE49-F238E27FC236}">
                <a16:creationId xmlns:a16="http://schemas.microsoft.com/office/drawing/2014/main" id="{263469C1-AC41-56D1-87C2-DB10B1D8236C}"/>
              </a:ext>
            </a:extLst>
          </p:cNvPr>
          <p:cNvSpPr txBox="1"/>
          <p:nvPr/>
        </p:nvSpPr>
        <p:spPr>
          <a:xfrm>
            <a:off x="8919568" y="3773381"/>
            <a:ext cx="638316" cy="400110"/>
          </a:xfrm>
          <a:prstGeom prst="rect">
            <a:avLst/>
          </a:prstGeom>
          <a:noFill/>
        </p:spPr>
        <p:txBody>
          <a:bodyPr wrap="none" rtlCol="0">
            <a:spAutoFit/>
          </a:bodyPr>
          <a:lstStyle/>
          <a:p>
            <a:r>
              <a:rPr lang="en-US" sz="2000" dirty="0"/>
              <a:t>1.00</a:t>
            </a:r>
          </a:p>
        </p:txBody>
      </p:sp>
    </p:spTree>
    <p:extLst>
      <p:ext uri="{BB962C8B-B14F-4D97-AF65-F5344CB8AC3E}">
        <p14:creationId xmlns:p14="http://schemas.microsoft.com/office/powerpoint/2010/main" val="15002759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Other word inputs produce the outputs well!</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
        <p:nvSpPr>
          <p:cNvPr id="70" name="TextBox 69">
            <a:extLst>
              <a:ext uri="{FF2B5EF4-FFF2-40B4-BE49-F238E27FC236}">
                <a16:creationId xmlns:a16="http://schemas.microsoft.com/office/drawing/2014/main" id="{2288A706-099F-C694-A778-293622BABD5A}"/>
              </a:ext>
            </a:extLst>
          </p:cNvPr>
          <p:cNvSpPr txBox="1"/>
          <p:nvPr/>
        </p:nvSpPr>
        <p:spPr>
          <a:xfrm>
            <a:off x="6637032" y="2744135"/>
            <a:ext cx="716863" cy="400110"/>
          </a:xfrm>
          <a:prstGeom prst="rect">
            <a:avLst/>
          </a:prstGeom>
          <a:noFill/>
        </p:spPr>
        <p:txBody>
          <a:bodyPr wrap="none" rtlCol="0">
            <a:spAutoFit/>
          </a:bodyPr>
          <a:lstStyle/>
          <a:p>
            <a:r>
              <a:rPr lang="en-US" sz="2000" dirty="0"/>
              <a:t>-1.06</a:t>
            </a:r>
          </a:p>
        </p:txBody>
      </p:sp>
      <p:sp>
        <p:nvSpPr>
          <p:cNvPr id="74" name="TextBox 73">
            <a:extLst>
              <a:ext uri="{FF2B5EF4-FFF2-40B4-BE49-F238E27FC236}">
                <a16:creationId xmlns:a16="http://schemas.microsoft.com/office/drawing/2014/main" id="{A31C13E7-1F22-4921-A664-7554D1B200A9}"/>
              </a:ext>
            </a:extLst>
          </p:cNvPr>
          <p:cNvSpPr txBox="1"/>
          <p:nvPr/>
        </p:nvSpPr>
        <p:spPr>
          <a:xfrm>
            <a:off x="6659820" y="3693607"/>
            <a:ext cx="638316" cy="400110"/>
          </a:xfrm>
          <a:prstGeom prst="rect">
            <a:avLst/>
          </a:prstGeom>
          <a:noFill/>
        </p:spPr>
        <p:txBody>
          <a:bodyPr wrap="none" rtlCol="0">
            <a:spAutoFit/>
          </a:bodyPr>
          <a:lstStyle/>
          <a:p>
            <a:r>
              <a:rPr lang="en-US" sz="2000" dirty="0"/>
              <a:t>9.12</a:t>
            </a:r>
          </a:p>
        </p:txBody>
      </p:sp>
      <p:sp>
        <p:nvSpPr>
          <p:cNvPr id="75" name="TextBox 74">
            <a:extLst>
              <a:ext uri="{FF2B5EF4-FFF2-40B4-BE49-F238E27FC236}">
                <a16:creationId xmlns:a16="http://schemas.microsoft.com/office/drawing/2014/main" id="{4E458049-28B5-2F2A-B5AD-AF1298C1158F}"/>
              </a:ext>
            </a:extLst>
          </p:cNvPr>
          <p:cNvSpPr txBox="1"/>
          <p:nvPr/>
        </p:nvSpPr>
        <p:spPr>
          <a:xfrm>
            <a:off x="6641262" y="4687243"/>
            <a:ext cx="716863" cy="400110"/>
          </a:xfrm>
          <a:prstGeom prst="rect">
            <a:avLst/>
          </a:prstGeom>
          <a:noFill/>
        </p:spPr>
        <p:txBody>
          <a:bodyPr wrap="none" rtlCol="0">
            <a:spAutoFit/>
          </a:bodyPr>
          <a:lstStyle/>
          <a:p>
            <a:r>
              <a:rPr lang="en-US" sz="2000" dirty="0"/>
              <a:t>-1.67</a:t>
            </a:r>
          </a:p>
        </p:txBody>
      </p:sp>
      <p:sp>
        <p:nvSpPr>
          <p:cNvPr id="78" name="TextBox 77">
            <a:extLst>
              <a:ext uri="{FF2B5EF4-FFF2-40B4-BE49-F238E27FC236}">
                <a16:creationId xmlns:a16="http://schemas.microsoft.com/office/drawing/2014/main" id="{5CDC17F3-A105-7B52-A1E3-0C253EA1BECC}"/>
              </a:ext>
            </a:extLst>
          </p:cNvPr>
          <p:cNvSpPr txBox="1"/>
          <p:nvPr/>
        </p:nvSpPr>
        <p:spPr>
          <a:xfrm>
            <a:off x="6676204" y="5513883"/>
            <a:ext cx="716863" cy="400110"/>
          </a:xfrm>
          <a:prstGeom prst="rect">
            <a:avLst/>
          </a:prstGeom>
          <a:noFill/>
        </p:spPr>
        <p:txBody>
          <a:bodyPr wrap="none" rtlCol="0">
            <a:spAutoFit/>
          </a:bodyPr>
          <a:lstStyle/>
          <a:p>
            <a:r>
              <a:rPr lang="en-US" sz="2000" dirty="0"/>
              <a:t>-10.1</a:t>
            </a:r>
          </a:p>
        </p:txBody>
      </p:sp>
      <p:sp>
        <p:nvSpPr>
          <p:cNvPr id="79" name="TextBox 78">
            <a:extLst>
              <a:ext uri="{FF2B5EF4-FFF2-40B4-BE49-F238E27FC236}">
                <a16:creationId xmlns:a16="http://schemas.microsoft.com/office/drawing/2014/main" id="{CF476CB6-81EA-0948-FF93-B2F122195DD0}"/>
              </a:ext>
            </a:extLst>
          </p:cNvPr>
          <p:cNvSpPr txBox="1"/>
          <p:nvPr/>
        </p:nvSpPr>
        <p:spPr>
          <a:xfrm>
            <a:off x="8905846" y="5637909"/>
            <a:ext cx="638316" cy="400110"/>
          </a:xfrm>
          <a:prstGeom prst="rect">
            <a:avLst/>
          </a:prstGeom>
          <a:noFill/>
        </p:spPr>
        <p:txBody>
          <a:bodyPr wrap="none" rtlCol="0">
            <a:spAutoFit/>
          </a:bodyPr>
          <a:lstStyle/>
          <a:p>
            <a:r>
              <a:rPr lang="en-US" sz="2000" dirty="0"/>
              <a:t>0.00</a:t>
            </a:r>
          </a:p>
        </p:txBody>
      </p:sp>
      <p:sp>
        <p:nvSpPr>
          <p:cNvPr id="83" name="TextBox 82">
            <a:extLst>
              <a:ext uri="{FF2B5EF4-FFF2-40B4-BE49-F238E27FC236}">
                <a16:creationId xmlns:a16="http://schemas.microsoft.com/office/drawing/2014/main" id="{B4CA2C6C-4D6B-2C48-9D3C-B05D19F02C3E}"/>
              </a:ext>
            </a:extLst>
          </p:cNvPr>
          <p:cNvSpPr txBox="1"/>
          <p:nvPr/>
        </p:nvSpPr>
        <p:spPr>
          <a:xfrm>
            <a:off x="8926268" y="4716543"/>
            <a:ext cx="638316" cy="400110"/>
          </a:xfrm>
          <a:prstGeom prst="rect">
            <a:avLst/>
          </a:prstGeom>
          <a:noFill/>
        </p:spPr>
        <p:txBody>
          <a:bodyPr wrap="none" rtlCol="0">
            <a:spAutoFit/>
          </a:bodyPr>
          <a:lstStyle/>
          <a:p>
            <a:r>
              <a:rPr lang="en-US" sz="2000" dirty="0"/>
              <a:t>0.00</a:t>
            </a:r>
          </a:p>
        </p:txBody>
      </p:sp>
      <p:sp>
        <p:nvSpPr>
          <p:cNvPr id="84" name="TextBox 83">
            <a:extLst>
              <a:ext uri="{FF2B5EF4-FFF2-40B4-BE49-F238E27FC236}">
                <a16:creationId xmlns:a16="http://schemas.microsoft.com/office/drawing/2014/main" id="{BFCCCAE0-649A-4F91-5283-B4BAA5826ACD}"/>
              </a:ext>
            </a:extLst>
          </p:cNvPr>
          <p:cNvSpPr txBox="1"/>
          <p:nvPr/>
        </p:nvSpPr>
        <p:spPr>
          <a:xfrm>
            <a:off x="8926268" y="2809637"/>
            <a:ext cx="638316" cy="400110"/>
          </a:xfrm>
          <a:prstGeom prst="rect">
            <a:avLst/>
          </a:prstGeom>
          <a:noFill/>
        </p:spPr>
        <p:txBody>
          <a:bodyPr wrap="none" rtlCol="0">
            <a:spAutoFit/>
          </a:bodyPr>
          <a:lstStyle/>
          <a:p>
            <a:r>
              <a:rPr lang="en-US" sz="2000" dirty="0"/>
              <a:t>0.00</a:t>
            </a:r>
          </a:p>
        </p:txBody>
      </p:sp>
      <p:sp>
        <p:nvSpPr>
          <p:cNvPr id="88" name="TextBox 87">
            <a:extLst>
              <a:ext uri="{FF2B5EF4-FFF2-40B4-BE49-F238E27FC236}">
                <a16:creationId xmlns:a16="http://schemas.microsoft.com/office/drawing/2014/main" id="{263469C1-AC41-56D1-87C2-DB10B1D8236C}"/>
              </a:ext>
            </a:extLst>
          </p:cNvPr>
          <p:cNvSpPr txBox="1"/>
          <p:nvPr/>
        </p:nvSpPr>
        <p:spPr>
          <a:xfrm>
            <a:off x="8919568" y="3773381"/>
            <a:ext cx="638316" cy="400110"/>
          </a:xfrm>
          <a:prstGeom prst="rect">
            <a:avLst/>
          </a:prstGeom>
          <a:noFill/>
        </p:spPr>
        <p:txBody>
          <a:bodyPr wrap="none" rtlCol="0">
            <a:spAutoFit/>
          </a:bodyPr>
          <a:lstStyle/>
          <a:p>
            <a:r>
              <a:rPr lang="en-US" sz="2000" dirty="0"/>
              <a:t>1.00</a:t>
            </a:r>
          </a:p>
        </p:txBody>
      </p:sp>
    </p:spTree>
    <p:extLst>
      <p:ext uri="{BB962C8B-B14F-4D97-AF65-F5344CB8AC3E}">
        <p14:creationId xmlns:p14="http://schemas.microsoft.com/office/powerpoint/2010/main" val="798862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Let’s summarize what we’ve learned so far</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
        <p:nvSpPr>
          <p:cNvPr id="70" name="TextBox 69">
            <a:extLst>
              <a:ext uri="{FF2B5EF4-FFF2-40B4-BE49-F238E27FC236}">
                <a16:creationId xmlns:a16="http://schemas.microsoft.com/office/drawing/2014/main" id="{2288A706-099F-C694-A778-293622BABD5A}"/>
              </a:ext>
            </a:extLst>
          </p:cNvPr>
          <p:cNvSpPr txBox="1"/>
          <p:nvPr/>
        </p:nvSpPr>
        <p:spPr>
          <a:xfrm>
            <a:off x="6637032" y="2744135"/>
            <a:ext cx="716863" cy="400110"/>
          </a:xfrm>
          <a:prstGeom prst="rect">
            <a:avLst/>
          </a:prstGeom>
          <a:noFill/>
        </p:spPr>
        <p:txBody>
          <a:bodyPr wrap="none" rtlCol="0">
            <a:spAutoFit/>
          </a:bodyPr>
          <a:lstStyle/>
          <a:p>
            <a:r>
              <a:rPr lang="en-US" sz="2000" dirty="0"/>
              <a:t>-1.06</a:t>
            </a:r>
          </a:p>
        </p:txBody>
      </p:sp>
      <p:sp>
        <p:nvSpPr>
          <p:cNvPr id="74" name="TextBox 73">
            <a:extLst>
              <a:ext uri="{FF2B5EF4-FFF2-40B4-BE49-F238E27FC236}">
                <a16:creationId xmlns:a16="http://schemas.microsoft.com/office/drawing/2014/main" id="{A31C13E7-1F22-4921-A664-7554D1B200A9}"/>
              </a:ext>
            </a:extLst>
          </p:cNvPr>
          <p:cNvSpPr txBox="1"/>
          <p:nvPr/>
        </p:nvSpPr>
        <p:spPr>
          <a:xfrm>
            <a:off x="6659820" y="3693607"/>
            <a:ext cx="638316" cy="400110"/>
          </a:xfrm>
          <a:prstGeom prst="rect">
            <a:avLst/>
          </a:prstGeom>
          <a:noFill/>
        </p:spPr>
        <p:txBody>
          <a:bodyPr wrap="none" rtlCol="0">
            <a:spAutoFit/>
          </a:bodyPr>
          <a:lstStyle/>
          <a:p>
            <a:r>
              <a:rPr lang="en-US" sz="2000" dirty="0"/>
              <a:t>9.12</a:t>
            </a:r>
          </a:p>
        </p:txBody>
      </p:sp>
      <p:sp>
        <p:nvSpPr>
          <p:cNvPr id="75" name="TextBox 74">
            <a:extLst>
              <a:ext uri="{FF2B5EF4-FFF2-40B4-BE49-F238E27FC236}">
                <a16:creationId xmlns:a16="http://schemas.microsoft.com/office/drawing/2014/main" id="{4E458049-28B5-2F2A-B5AD-AF1298C1158F}"/>
              </a:ext>
            </a:extLst>
          </p:cNvPr>
          <p:cNvSpPr txBox="1"/>
          <p:nvPr/>
        </p:nvSpPr>
        <p:spPr>
          <a:xfrm>
            <a:off x="6641262" y="4687243"/>
            <a:ext cx="716863" cy="400110"/>
          </a:xfrm>
          <a:prstGeom prst="rect">
            <a:avLst/>
          </a:prstGeom>
          <a:noFill/>
        </p:spPr>
        <p:txBody>
          <a:bodyPr wrap="none" rtlCol="0">
            <a:spAutoFit/>
          </a:bodyPr>
          <a:lstStyle/>
          <a:p>
            <a:r>
              <a:rPr lang="en-US" sz="2000" dirty="0"/>
              <a:t>-1.67</a:t>
            </a:r>
          </a:p>
        </p:txBody>
      </p:sp>
      <p:sp>
        <p:nvSpPr>
          <p:cNvPr id="78" name="TextBox 77">
            <a:extLst>
              <a:ext uri="{FF2B5EF4-FFF2-40B4-BE49-F238E27FC236}">
                <a16:creationId xmlns:a16="http://schemas.microsoft.com/office/drawing/2014/main" id="{5CDC17F3-A105-7B52-A1E3-0C253EA1BECC}"/>
              </a:ext>
            </a:extLst>
          </p:cNvPr>
          <p:cNvSpPr txBox="1"/>
          <p:nvPr/>
        </p:nvSpPr>
        <p:spPr>
          <a:xfrm>
            <a:off x="6676204" y="5513883"/>
            <a:ext cx="716863" cy="400110"/>
          </a:xfrm>
          <a:prstGeom prst="rect">
            <a:avLst/>
          </a:prstGeom>
          <a:noFill/>
        </p:spPr>
        <p:txBody>
          <a:bodyPr wrap="none" rtlCol="0">
            <a:spAutoFit/>
          </a:bodyPr>
          <a:lstStyle/>
          <a:p>
            <a:r>
              <a:rPr lang="en-US" sz="2000" dirty="0"/>
              <a:t>-10.1</a:t>
            </a:r>
          </a:p>
        </p:txBody>
      </p:sp>
      <p:sp>
        <p:nvSpPr>
          <p:cNvPr id="79" name="TextBox 78">
            <a:extLst>
              <a:ext uri="{FF2B5EF4-FFF2-40B4-BE49-F238E27FC236}">
                <a16:creationId xmlns:a16="http://schemas.microsoft.com/office/drawing/2014/main" id="{CF476CB6-81EA-0948-FF93-B2F122195DD0}"/>
              </a:ext>
            </a:extLst>
          </p:cNvPr>
          <p:cNvSpPr txBox="1"/>
          <p:nvPr/>
        </p:nvSpPr>
        <p:spPr>
          <a:xfrm>
            <a:off x="8905846" y="5637909"/>
            <a:ext cx="638316" cy="400110"/>
          </a:xfrm>
          <a:prstGeom prst="rect">
            <a:avLst/>
          </a:prstGeom>
          <a:noFill/>
        </p:spPr>
        <p:txBody>
          <a:bodyPr wrap="none" rtlCol="0">
            <a:spAutoFit/>
          </a:bodyPr>
          <a:lstStyle/>
          <a:p>
            <a:r>
              <a:rPr lang="en-US" sz="2000" dirty="0"/>
              <a:t>0.00</a:t>
            </a:r>
          </a:p>
        </p:txBody>
      </p:sp>
      <p:sp>
        <p:nvSpPr>
          <p:cNvPr id="83" name="TextBox 82">
            <a:extLst>
              <a:ext uri="{FF2B5EF4-FFF2-40B4-BE49-F238E27FC236}">
                <a16:creationId xmlns:a16="http://schemas.microsoft.com/office/drawing/2014/main" id="{B4CA2C6C-4D6B-2C48-9D3C-B05D19F02C3E}"/>
              </a:ext>
            </a:extLst>
          </p:cNvPr>
          <p:cNvSpPr txBox="1"/>
          <p:nvPr/>
        </p:nvSpPr>
        <p:spPr>
          <a:xfrm>
            <a:off x="8926268" y="4716543"/>
            <a:ext cx="638316" cy="400110"/>
          </a:xfrm>
          <a:prstGeom prst="rect">
            <a:avLst/>
          </a:prstGeom>
          <a:noFill/>
        </p:spPr>
        <p:txBody>
          <a:bodyPr wrap="none" rtlCol="0">
            <a:spAutoFit/>
          </a:bodyPr>
          <a:lstStyle/>
          <a:p>
            <a:r>
              <a:rPr lang="en-US" sz="2000" dirty="0"/>
              <a:t>0.00</a:t>
            </a:r>
          </a:p>
        </p:txBody>
      </p:sp>
      <p:sp>
        <p:nvSpPr>
          <p:cNvPr id="84" name="TextBox 83">
            <a:extLst>
              <a:ext uri="{FF2B5EF4-FFF2-40B4-BE49-F238E27FC236}">
                <a16:creationId xmlns:a16="http://schemas.microsoft.com/office/drawing/2014/main" id="{BFCCCAE0-649A-4F91-5283-B4BAA5826ACD}"/>
              </a:ext>
            </a:extLst>
          </p:cNvPr>
          <p:cNvSpPr txBox="1"/>
          <p:nvPr/>
        </p:nvSpPr>
        <p:spPr>
          <a:xfrm>
            <a:off x="8926268" y="2809637"/>
            <a:ext cx="638316" cy="400110"/>
          </a:xfrm>
          <a:prstGeom prst="rect">
            <a:avLst/>
          </a:prstGeom>
          <a:noFill/>
        </p:spPr>
        <p:txBody>
          <a:bodyPr wrap="none" rtlCol="0">
            <a:spAutoFit/>
          </a:bodyPr>
          <a:lstStyle/>
          <a:p>
            <a:r>
              <a:rPr lang="en-US" sz="2000" dirty="0"/>
              <a:t>0.00</a:t>
            </a:r>
          </a:p>
        </p:txBody>
      </p:sp>
      <p:sp>
        <p:nvSpPr>
          <p:cNvPr id="88" name="TextBox 87">
            <a:extLst>
              <a:ext uri="{FF2B5EF4-FFF2-40B4-BE49-F238E27FC236}">
                <a16:creationId xmlns:a16="http://schemas.microsoft.com/office/drawing/2014/main" id="{263469C1-AC41-56D1-87C2-DB10B1D8236C}"/>
              </a:ext>
            </a:extLst>
          </p:cNvPr>
          <p:cNvSpPr txBox="1"/>
          <p:nvPr/>
        </p:nvSpPr>
        <p:spPr>
          <a:xfrm>
            <a:off x="8919568" y="3773381"/>
            <a:ext cx="638316" cy="400110"/>
          </a:xfrm>
          <a:prstGeom prst="rect">
            <a:avLst/>
          </a:prstGeom>
          <a:noFill/>
        </p:spPr>
        <p:txBody>
          <a:bodyPr wrap="none" rtlCol="0">
            <a:spAutoFit/>
          </a:bodyPr>
          <a:lstStyle/>
          <a:p>
            <a:r>
              <a:rPr lang="en-US" sz="2000" dirty="0"/>
              <a:t>1.00</a:t>
            </a:r>
          </a:p>
        </p:txBody>
      </p:sp>
    </p:spTree>
    <p:extLst>
      <p:ext uri="{BB962C8B-B14F-4D97-AF65-F5344CB8AC3E}">
        <p14:creationId xmlns:p14="http://schemas.microsoft.com/office/powerpoint/2010/main" val="22833527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CBCA-C1C0-C703-DB22-D609569F2D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1AF9B3-E5A7-84B4-7831-EF3A98CB757F}"/>
              </a:ext>
            </a:extLst>
          </p:cNvPr>
          <p:cNvSpPr>
            <a:spLocks noGrp="1"/>
          </p:cNvSpPr>
          <p:nvPr>
            <p:ph idx="1"/>
          </p:nvPr>
        </p:nvSpPr>
        <p:spPr>
          <a:xfrm>
            <a:off x="838200" y="1153886"/>
            <a:ext cx="10515600" cy="5023077"/>
          </a:xfrm>
        </p:spPr>
        <p:txBody>
          <a:bodyPr>
            <a:normAutofit/>
          </a:bodyPr>
          <a:lstStyle/>
          <a:p>
            <a:r>
              <a:rPr lang="en-US" dirty="0"/>
              <a:t>First, rather than just assign random numbers to words…</a:t>
            </a:r>
            <a:endParaRPr lang="en-US" b="1" dirty="0"/>
          </a:p>
        </p:txBody>
      </p:sp>
      <p:sp>
        <p:nvSpPr>
          <p:cNvPr id="4" name="TextBox 3">
            <a:extLst>
              <a:ext uri="{FF2B5EF4-FFF2-40B4-BE49-F238E27FC236}">
                <a16:creationId xmlns:a16="http://schemas.microsoft.com/office/drawing/2014/main" id="{87CC8ACE-89A9-4262-2E10-450105EDF1A3}"/>
              </a:ext>
            </a:extLst>
          </p:cNvPr>
          <p:cNvSpPr txBox="1"/>
          <p:nvPr/>
        </p:nvSpPr>
        <p:spPr>
          <a:xfrm>
            <a:off x="1135117" y="3005959"/>
            <a:ext cx="1776248" cy="523220"/>
          </a:xfrm>
          <a:prstGeom prst="rect">
            <a:avLst/>
          </a:prstGeom>
          <a:noFill/>
        </p:spPr>
        <p:txBody>
          <a:bodyPr wrap="square" rtlCol="0">
            <a:spAutoFit/>
          </a:bodyPr>
          <a:lstStyle/>
          <a:p>
            <a:r>
              <a:rPr lang="en-US" sz="2800" dirty="0"/>
              <a:t>Avatar 2</a:t>
            </a:r>
          </a:p>
        </p:txBody>
      </p:sp>
      <p:sp>
        <p:nvSpPr>
          <p:cNvPr id="5" name="TextBox 4">
            <a:extLst>
              <a:ext uri="{FF2B5EF4-FFF2-40B4-BE49-F238E27FC236}">
                <a16:creationId xmlns:a16="http://schemas.microsoft.com/office/drawing/2014/main" id="{77637391-0322-DCB8-1B3B-8E6610FA0D38}"/>
              </a:ext>
            </a:extLst>
          </p:cNvPr>
          <p:cNvSpPr txBox="1"/>
          <p:nvPr/>
        </p:nvSpPr>
        <p:spPr>
          <a:xfrm>
            <a:off x="1135117" y="3639101"/>
            <a:ext cx="1776248" cy="523220"/>
          </a:xfrm>
          <a:prstGeom prst="rect">
            <a:avLst/>
          </a:prstGeom>
          <a:noFill/>
        </p:spPr>
        <p:txBody>
          <a:bodyPr wrap="square" rtlCol="0">
            <a:spAutoFit/>
          </a:bodyPr>
          <a:lstStyle/>
          <a:p>
            <a:r>
              <a:rPr lang="en-US" sz="2800" dirty="0"/>
              <a:t>is</a:t>
            </a:r>
          </a:p>
        </p:txBody>
      </p:sp>
      <p:sp>
        <p:nvSpPr>
          <p:cNvPr id="6" name="TextBox 5">
            <a:extLst>
              <a:ext uri="{FF2B5EF4-FFF2-40B4-BE49-F238E27FC236}">
                <a16:creationId xmlns:a16="http://schemas.microsoft.com/office/drawing/2014/main" id="{365BF571-68A8-5BEB-E86C-C91910010D53}"/>
              </a:ext>
            </a:extLst>
          </p:cNvPr>
          <p:cNvSpPr txBox="1"/>
          <p:nvPr/>
        </p:nvSpPr>
        <p:spPr>
          <a:xfrm>
            <a:off x="1135117" y="4389855"/>
            <a:ext cx="1776248" cy="523220"/>
          </a:xfrm>
          <a:prstGeom prst="rect">
            <a:avLst/>
          </a:prstGeom>
          <a:noFill/>
        </p:spPr>
        <p:txBody>
          <a:bodyPr wrap="square" rtlCol="0">
            <a:spAutoFit/>
          </a:bodyPr>
          <a:lstStyle/>
          <a:p>
            <a:r>
              <a:rPr lang="en-US" sz="2800" dirty="0"/>
              <a:t>great!</a:t>
            </a:r>
          </a:p>
        </p:txBody>
      </p:sp>
      <p:cxnSp>
        <p:nvCxnSpPr>
          <p:cNvPr id="8" name="Straight Arrow Connector 7">
            <a:extLst>
              <a:ext uri="{FF2B5EF4-FFF2-40B4-BE49-F238E27FC236}">
                <a16:creationId xmlns:a16="http://schemas.microsoft.com/office/drawing/2014/main" id="{5DA7D91C-C26D-6EA0-F889-75D16A179C42}"/>
              </a:ext>
            </a:extLst>
          </p:cNvPr>
          <p:cNvCxnSpPr>
            <a:stCxn id="4" idx="3"/>
          </p:cNvCxnSpPr>
          <p:nvPr/>
        </p:nvCxnSpPr>
        <p:spPr>
          <a:xfrm>
            <a:off x="2911365" y="32675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CC1C393-DDED-0ABB-0AE2-5529CB805F4F}"/>
              </a:ext>
            </a:extLst>
          </p:cNvPr>
          <p:cNvCxnSpPr/>
          <p:nvPr/>
        </p:nvCxnSpPr>
        <p:spPr>
          <a:xfrm>
            <a:off x="2911364" y="3962071"/>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36937A3-DACF-2655-958B-BE96412369CD}"/>
              </a:ext>
            </a:extLst>
          </p:cNvPr>
          <p:cNvCxnSpPr/>
          <p:nvPr/>
        </p:nvCxnSpPr>
        <p:spPr>
          <a:xfrm>
            <a:off x="2911363" y="4651465"/>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C89ED6-DC07-6A2C-4D25-B9540DDB0C8D}"/>
              </a:ext>
            </a:extLst>
          </p:cNvPr>
          <p:cNvSpPr txBox="1"/>
          <p:nvPr/>
        </p:nvSpPr>
        <p:spPr>
          <a:xfrm>
            <a:off x="3909947" y="3005959"/>
            <a:ext cx="1776248" cy="523220"/>
          </a:xfrm>
          <a:prstGeom prst="rect">
            <a:avLst/>
          </a:prstGeom>
          <a:noFill/>
        </p:spPr>
        <p:txBody>
          <a:bodyPr wrap="square" rtlCol="0">
            <a:spAutoFit/>
          </a:bodyPr>
          <a:lstStyle/>
          <a:p>
            <a:r>
              <a:rPr lang="en-US" sz="2800" dirty="0"/>
              <a:t>12</a:t>
            </a:r>
          </a:p>
        </p:txBody>
      </p:sp>
      <p:sp>
        <p:nvSpPr>
          <p:cNvPr id="12" name="TextBox 11">
            <a:extLst>
              <a:ext uri="{FF2B5EF4-FFF2-40B4-BE49-F238E27FC236}">
                <a16:creationId xmlns:a16="http://schemas.microsoft.com/office/drawing/2014/main" id="{A138829B-219B-49BC-744B-81B39504D284}"/>
              </a:ext>
            </a:extLst>
          </p:cNvPr>
          <p:cNvSpPr txBox="1"/>
          <p:nvPr/>
        </p:nvSpPr>
        <p:spPr>
          <a:xfrm>
            <a:off x="3903130" y="3683208"/>
            <a:ext cx="1776248" cy="523220"/>
          </a:xfrm>
          <a:prstGeom prst="rect">
            <a:avLst/>
          </a:prstGeom>
          <a:noFill/>
        </p:spPr>
        <p:txBody>
          <a:bodyPr wrap="square" rtlCol="0">
            <a:spAutoFit/>
          </a:bodyPr>
          <a:lstStyle/>
          <a:p>
            <a:r>
              <a:rPr lang="en-US" sz="2800" dirty="0"/>
              <a:t>-3.05</a:t>
            </a:r>
          </a:p>
        </p:txBody>
      </p:sp>
      <p:sp>
        <p:nvSpPr>
          <p:cNvPr id="13" name="TextBox 12">
            <a:extLst>
              <a:ext uri="{FF2B5EF4-FFF2-40B4-BE49-F238E27FC236}">
                <a16:creationId xmlns:a16="http://schemas.microsoft.com/office/drawing/2014/main" id="{9B4D3E1D-4D76-2320-FC04-119051955345}"/>
              </a:ext>
            </a:extLst>
          </p:cNvPr>
          <p:cNvSpPr txBox="1"/>
          <p:nvPr/>
        </p:nvSpPr>
        <p:spPr>
          <a:xfrm>
            <a:off x="3903130" y="4389855"/>
            <a:ext cx="1776248" cy="523220"/>
          </a:xfrm>
          <a:prstGeom prst="rect">
            <a:avLst/>
          </a:prstGeom>
          <a:noFill/>
        </p:spPr>
        <p:txBody>
          <a:bodyPr wrap="square" rtlCol="0">
            <a:spAutoFit/>
          </a:bodyPr>
          <a:lstStyle/>
          <a:p>
            <a:r>
              <a:rPr lang="en-US" sz="2800" dirty="0"/>
              <a:t>4.2</a:t>
            </a:r>
          </a:p>
        </p:txBody>
      </p:sp>
      <p:sp>
        <p:nvSpPr>
          <p:cNvPr id="7" name="TextBox 6">
            <a:extLst>
              <a:ext uri="{FF2B5EF4-FFF2-40B4-BE49-F238E27FC236}">
                <a16:creationId xmlns:a16="http://schemas.microsoft.com/office/drawing/2014/main" id="{FB229BD7-F2AD-28A6-6AF3-1241CC2C9218}"/>
              </a:ext>
            </a:extLst>
          </p:cNvPr>
          <p:cNvSpPr txBox="1"/>
          <p:nvPr/>
        </p:nvSpPr>
        <p:spPr>
          <a:xfrm>
            <a:off x="5954408" y="3005959"/>
            <a:ext cx="1776248" cy="523220"/>
          </a:xfrm>
          <a:prstGeom prst="rect">
            <a:avLst/>
          </a:prstGeom>
          <a:noFill/>
        </p:spPr>
        <p:txBody>
          <a:bodyPr wrap="square" rtlCol="0">
            <a:spAutoFit/>
          </a:bodyPr>
          <a:lstStyle/>
          <a:p>
            <a:r>
              <a:rPr lang="en-US" sz="2800" dirty="0"/>
              <a:t>Avatar 2</a:t>
            </a:r>
          </a:p>
        </p:txBody>
      </p:sp>
      <p:cxnSp>
        <p:nvCxnSpPr>
          <p:cNvPr id="14" name="Straight Arrow Connector 13">
            <a:extLst>
              <a:ext uri="{FF2B5EF4-FFF2-40B4-BE49-F238E27FC236}">
                <a16:creationId xmlns:a16="http://schemas.microsoft.com/office/drawing/2014/main" id="{86775A34-C057-3872-6019-4B2D170A50D0}"/>
              </a:ext>
            </a:extLst>
          </p:cNvPr>
          <p:cNvCxnSpPr>
            <a:cxnSpLocks/>
          </p:cNvCxnSpPr>
          <p:nvPr/>
        </p:nvCxnSpPr>
        <p:spPr>
          <a:xfrm flipH="1">
            <a:off x="5005104" y="3267569"/>
            <a:ext cx="784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CED1C7-1861-8FA4-4536-C461B9E2AF88}"/>
              </a:ext>
            </a:extLst>
          </p:cNvPr>
          <p:cNvCxnSpPr>
            <a:cxnSpLocks/>
          </p:cNvCxnSpPr>
          <p:nvPr/>
        </p:nvCxnSpPr>
        <p:spPr>
          <a:xfrm flipH="1">
            <a:off x="5005104" y="3944818"/>
            <a:ext cx="784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56A7EAA-EB41-2C01-A562-C5A1A520CE1D}"/>
              </a:ext>
            </a:extLst>
          </p:cNvPr>
          <p:cNvSpPr txBox="1"/>
          <p:nvPr/>
        </p:nvSpPr>
        <p:spPr>
          <a:xfrm>
            <a:off x="5954408" y="3644302"/>
            <a:ext cx="1776248" cy="523220"/>
          </a:xfrm>
          <a:prstGeom prst="rect">
            <a:avLst/>
          </a:prstGeom>
          <a:noFill/>
        </p:spPr>
        <p:txBody>
          <a:bodyPr wrap="square" rtlCol="0">
            <a:spAutoFit/>
          </a:bodyPr>
          <a:lstStyle/>
          <a:p>
            <a:r>
              <a:rPr lang="en-US" sz="2800" dirty="0"/>
              <a:t>is</a:t>
            </a:r>
          </a:p>
        </p:txBody>
      </p:sp>
      <p:sp>
        <p:nvSpPr>
          <p:cNvPr id="19" name="TextBox 18">
            <a:extLst>
              <a:ext uri="{FF2B5EF4-FFF2-40B4-BE49-F238E27FC236}">
                <a16:creationId xmlns:a16="http://schemas.microsoft.com/office/drawing/2014/main" id="{28E340FB-75FF-7373-967E-CC83FE531910}"/>
              </a:ext>
            </a:extLst>
          </p:cNvPr>
          <p:cNvSpPr txBox="1"/>
          <p:nvPr/>
        </p:nvSpPr>
        <p:spPr>
          <a:xfrm>
            <a:off x="5954408" y="4302459"/>
            <a:ext cx="1776248" cy="523220"/>
          </a:xfrm>
          <a:prstGeom prst="rect">
            <a:avLst/>
          </a:prstGeom>
          <a:noFill/>
        </p:spPr>
        <p:txBody>
          <a:bodyPr wrap="square" rtlCol="0">
            <a:spAutoFit/>
          </a:bodyPr>
          <a:lstStyle/>
          <a:p>
            <a:r>
              <a:rPr lang="en-US" sz="2800" dirty="0"/>
              <a:t>awesome!</a:t>
            </a:r>
          </a:p>
        </p:txBody>
      </p:sp>
      <p:cxnSp>
        <p:nvCxnSpPr>
          <p:cNvPr id="20" name="Straight Arrow Connector 19">
            <a:extLst>
              <a:ext uri="{FF2B5EF4-FFF2-40B4-BE49-F238E27FC236}">
                <a16:creationId xmlns:a16="http://schemas.microsoft.com/office/drawing/2014/main" id="{58E5A32C-4497-59F4-4065-4C5AF570D8D4}"/>
              </a:ext>
            </a:extLst>
          </p:cNvPr>
          <p:cNvCxnSpPr/>
          <p:nvPr/>
        </p:nvCxnSpPr>
        <p:spPr>
          <a:xfrm>
            <a:off x="7842797" y="45640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5E51CC-DD38-96E8-360F-53A1C49C1D7A}"/>
              </a:ext>
            </a:extLst>
          </p:cNvPr>
          <p:cNvSpPr txBox="1"/>
          <p:nvPr/>
        </p:nvSpPr>
        <p:spPr>
          <a:xfrm>
            <a:off x="8836868" y="4317590"/>
            <a:ext cx="1776248" cy="523220"/>
          </a:xfrm>
          <a:prstGeom prst="rect">
            <a:avLst/>
          </a:prstGeom>
          <a:noFill/>
        </p:spPr>
        <p:txBody>
          <a:bodyPr wrap="square" rtlCol="0">
            <a:spAutoFit/>
          </a:bodyPr>
          <a:lstStyle/>
          <a:p>
            <a:r>
              <a:rPr lang="en-US" sz="2800" dirty="0"/>
              <a:t>-32.1</a:t>
            </a:r>
          </a:p>
        </p:txBody>
      </p:sp>
    </p:spTree>
    <p:extLst>
      <p:ext uri="{BB962C8B-B14F-4D97-AF65-F5344CB8AC3E}">
        <p14:creationId xmlns:p14="http://schemas.microsoft.com/office/powerpoint/2010/main" val="38389166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…we can train a relatively simple Neural Network to assign numbers for us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3223327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 advantage of using a neural network is that it can use the contexts of words in the training dataset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Tree>
    <p:extLst>
      <p:ext uri="{BB962C8B-B14F-4D97-AF65-F5344CB8AC3E}">
        <p14:creationId xmlns:p14="http://schemas.microsoft.com/office/powerpoint/2010/main" val="39255269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…to optimize Weights that can be used for the embeddings…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useBgFill="1">
        <p:nvSpPr>
          <p:cNvPr id="17" name="TextBox 16">
            <a:extLst>
              <a:ext uri="{FF2B5EF4-FFF2-40B4-BE49-F238E27FC236}">
                <a16:creationId xmlns:a16="http://schemas.microsoft.com/office/drawing/2014/main" id="{B51AADE9-7A56-31A7-95DC-271598A147DB}"/>
              </a:ext>
            </a:extLst>
          </p:cNvPr>
          <p:cNvSpPr txBox="1"/>
          <p:nvPr/>
        </p:nvSpPr>
        <p:spPr>
          <a:xfrm>
            <a:off x="5241239" y="2555874"/>
            <a:ext cx="669478" cy="369332"/>
          </a:xfrm>
          <a:prstGeom prst="rect">
            <a:avLst/>
          </a:prstGeom>
          <a:ln w="25400">
            <a:solidFill>
              <a:schemeClr val="tx1"/>
            </a:solidFill>
          </a:ln>
        </p:spPr>
        <p:txBody>
          <a:bodyPr wrap="square" rtlCol="0">
            <a:spAutoFit/>
          </a:bodyPr>
          <a:lstStyle/>
          <a:p>
            <a:r>
              <a:rPr lang="en-US" dirty="0"/>
              <a:t>1.16</a:t>
            </a:r>
          </a:p>
        </p:txBody>
      </p:sp>
      <p:sp useBgFill="1">
        <p:nvSpPr>
          <p:cNvPr id="26" name="TextBox 25">
            <a:extLst>
              <a:ext uri="{FF2B5EF4-FFF2-40B4-BE49-F238E27FC236}">
                <a16:creationId xmlns:a16="http://schemas.microsoft.com/office/drawing/2014/main" id="{23655728-AD9A-447D-7DDC-C99E00153B99}"/>
              </a:ext>
            </a:extLst>
          </p:cNvPr>
          <p:cNvSpPr txBox="1"/>
          <p:nvPr/>
        </p:nvSpPr>
        <p:spPr>
          <a:xfrm>
            <a:off x="5245745" y="3025208"/>
            <a:ext cx="664972" cy="369332"/>
          </a:xfrm>
          <a:prstGeom prst="rect">
            <a:avLst/>
          </a:prstGeom>
          <a:ln w="25400">
            <a:solidFill>
              <a:schemeClr val="tx1"/>
            </a:solidFill>
          </a:ln>
        </p:spPr>
        <p:txBody>
          <a:bodyPr wrap="square" rtlCol="0">
            <a:spAutoFit/>
          </a:bodyPr>
          <a:lstStyle/>
          <a:p>
            <a:r>
              <a:rPr lang="en-US" dirty="0"/>
              <a:t>-1.72</a:t>
            </a:r>
          </a:p>
        </p:txBody>
      </p:sp>
      <p:sp useBgFill="1">
        <p:nvSpPr>
          <p:cNvPr id="31" name="TextBox 30">
            <a:extLst>
              <a:ext uri="{FF2B5EF4-FFF2-40B4-BE49-F238E27FC236}">
                <a16:creationId xmlns:a16="http://schemas.microsoft.com/office/drawing/2014/main" id="{78EF29BD-F5AD-91B1-53D5-F3210991CA05}"/>
              </a:ext>
            </a:extLst>
          </p:cNvPr>
          <p:cNvSpPr txBox="1"/>
          <p:nvPr/>
        </p:nvSpPr>
        <p:spPr>
          <a:xfrm>
            <a:off x="5225023" y="3621458"/>
            <a:ext cx="669478" cy="369332"/>
          </a:xfrm>
          <a:prstGeom prst="rect">
            <a:avLst/>
          </a:prstGeom>
          <a:ln w="25400">
            <a:solidFill>
              <a:schemeClr val="tx1"/>
            </a:solidFill>
          </a:ln>
        </p:spPr>
        <p:txBody>
          <a:bodyPr wrap="square" rtlCol="0">
            <a:spAutoFit/>
          </a:bodyPr>
          <a:lstStyle/>
          <a:p>
            <a:r>
              <a:rPr lang="en-US" dirty="0"/>
              <a:t>3.22</a:t>
            </a:r>
          </a:p>
        </p:txBody>
      </p:sp>
      <p:sp useBgFill="1">
        <p:nvSpPr>
          <p:cNvPr id="32" name="TextBox 31">
            <a:extLst>
              <a:ext uri="{FF2B5EF4-FFF2-40B4-BE49-F238E27FC236}">
                <a16:creationId xmlns:a16="http://schemas.microsoft.com/office/drawing/2014/main" id="{4A143F0C-3B4E-7999-BF0B-1DA0D18372DE}"/>
              </a:ext>
            </a:extLst>
          </p:cNvPr>
          <p:cNvSpPr txBox="1"/>
          <p:nvPr/>
        </p:nvSpPr>
        <p:spPr>
          <a:xfrm>
            <a:off x="5229529" y="4090792"/>
            <a:ext cx="664972" cy="369332"/>
          </a:xfrm>
          <a:prstGeom prst="rect">
            <a:avLst/>
          </a:prstGeom>
          <a:ln w="25400">
            <a:solidFill>
              <a:schemeClr val="tx1"/>
            </a:solidFill>
          </a:ln>
        </p:spPr>
        <p:txBody>
          <a:bodyPr wrap="square" rtlCol="0">
            <a:spAutoFit/>
          </a:bodyPr>
          <a:lstStyle/>
          <a:p>
            <a:r>
              <a:rPr lang="en-US" dirty="0"/>
              <a:t>1.32</a:t>
            </a:r>
          </a:p>
        </p:txBody>
      </p:sp>
      <p:sp useBgFill="1">
        <p:nvSpPr>
          <p:cNvPr id="36" name="TextBox 35">
            <a:extLst>
              <a:ext uri="{FF2B5EF4-FFF2-40B4-BE49-F238E27FC236}">
                <a16:creationId xmlns:a16="http://schemas.microsoft.com/office/drawing/2014/main" id="{46993D78-D7A1-F1AF-5214-293BF5E410A3}"/>
              </a:ext>
            </a:extLst>
          </p:cNvPr>
          <p:cNvSpPr txBox="1"/>
          <p:nvPr/>
        </p:nvSpPr>
        <p:spPr>
          <a:xfrm>
            <a:off x="5237562" y="4628032"/>
            <a:ext cx="669478" cy="369332"/>
          </a:xfrm>
          <a:prstGeom prst="rect">
            <a:avLst/>
          </a:prstGeom>
          <a:ln w="25400">
            <a:solidFill>
              <a:schemeClr val="tx1"/>
            </a:solidFill>
          </a:ln>
        </p:spPr>
        <p:txBody>
          <a:bodyPr wrap="square" rtlCol="0">
            <a:spAutoFit/>
          </a:bodyPr>
          <a:lstStyle/>
          <a:p>
            <a:r>
              <a:rPr lang="en-US" dirty="0"/>
              <a:t>-1.67</a:t>
            </a:r>
          </a:p>
        </p:txBody>
      </p:sp>
      <p:sp useBgFill="1">
        <p:nvSpPr>
          <p:cNvPr id="38" name="TextBox 37">
            <a:extLst>
              <a:ext uri="{FF2B5EF4-FFF2-40B4-BE49-F238E27FC236}">
                <a16:creationId xmlns:a16="http://schemas.microsoft.com/office/drawing/2014/main" id="{183925C4-FD06-978A-C673-6F07BC2B2238}"/>
              </a:ext>
            </a:extLst>
          </p:cNvPr>
          <p:cNvSpPr txBox="1"/>
          <p:nvPr/>
        </p:nvSpPr>
        <p:spPr>
          <a:xfrm>
            <a:off x="5242068" y="5097366"/>
            <a:ext cx="664972" cy="369332"/>
          </a:xfrm>
          <a:prstGeom prst="rect">
            <a:avLst/>
          </a:prstGeom>
          <a:ln w="25400">
            <a:solidFill>
              <a:schemeClr val="tx1"/>
            </a:solidFill>
          </a:ln>
        </p:spPr>
        <p:txBody>
          <a:bodyPr wrap="square" rtlCol="0">
            <a:spAutoFit/>
          </a:bodyPr>
          <a:lstStyle/>
          <a:p>
            <a:r>
              <a:rPr lang="en-US" dirty="0"/>
              <a:t>0.86</a:t>
            </a:r>
          </a:p>
        </p:txBody>
      </p:sp>
      <p:sp useBgFill="1">
        <p:nvSpPr>
          <p:cNvPr id="48" name="TextBox 47">
            <a:extLst>
              <a:ext uri="{FF2B5EF4-FFF2-40B4-BE49-F238E27FC236}">
                <a16:creationId xmlns:a16="http://schemas.microsoft.com/office/drawing/2014/main" id="{471F7970-2E80-0E9D-6EFF-8F7C8DE9074C}"/>
              </a:ext>
            </a:extLst>
          </p:cNvPr>
          <p:cNvSpPr txBox="1"/>
          <p:nvPr/>
        </p:nvSpPr>
        <p:spPr>
          <a:xfrm>
            <a:off x="5238539" y="5634606"/>
            <a:ext cx="669478" cy="369332"/>
          </a:xfrm>
          <a:prstGeom prst="rect">
            <a:avLst/>
          </a:prstGeom>
          <a:ln w="25400">
            <a:solidFill>
              <a:schemeClr val="tx1"/>
            </a:solidFill>
          </a:ln>
        </p:spPr>
        <p:txBody>
          <a:bodyPr wrap="square" rtlCol="0">
            <a:spAutoFit/>
          </a:bodyPr>
          <a:lstStyle/>
          <a:p>
            <a:r>
              <a:rPr lang="en-US" dirty="0"/>
              <a:t>-1.69</a:t>
            </a:r>
          </a:p>
        </p:txBody>
      </p:sp>
      <p:sp useBgFill="1">
        <p:nvSpPr>
          <p:cNvPr id="54" name="TextBox 53">
            <a:extLst>
              <a:ext uri="{FF2B5EF4-FFF2-40B4-BE49-F238E27FC236}">
                <a16:creationId xmlns:a16="http://schemas.microsoft.com/office/drawing/2014/main" id="{204EB7DE-BBA8-3E75-6D7A-1D925C7995F7}"/>
              </a:ext>
            </a:extLst>
          </p:cNvPr>
          <p:cNvSpPr txBox="1"/>
          <p:nvPr/>
        </p:nvSpPr>
        <p:spPr>
          <a:xfrm>
            <a:off x="5243045" y="6103940"/>
            <a:ext cx="664972" cy="369332"/>
          </a:xfrm>
          <a:prstGeom prst="rect">
            <a:avLst/>
          </a:prstGeom>
          <a:ln w="25400">
            <a:solidFill>
              <a:schemeClr val="tx1"/>
            </a:solidFill>
          </a:ln>
        </p:spPr>
        <p:txBody>
          <a:bodyPr wrap="square" rtlCol="0">
            <a:spAutoFit/>
          </a:bodyPr>
          <a:lstStyle/>
          <a:p>
            <a:r>
              <a:rPr lang="en-US" dirty="0"/>
              <a:t>3.39</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cxnSp>
        <p:nvCxnSpPr>
          <p:cNvPr id="70" name="Straight Arrow Connector 69">
            <a:extLst>
              <a:ext uri="{FF2B5EF4-FFF2-40B4-BE49-F238E27FC236}">
                <a16:creationId xmlns:a16="http://schemas.microsoft.com/office/drawing/2014/main" id="{1D9C0C1D-17B8-32F9-004F-F3A9400EAF0B}"/>
              </a:ext>
            </a:extLst>
          </p:cNvPr>
          <p:cNvCxnSpPr>
            <a:cxnSpLocks/>
          </p:cNvCxnSpPr>
          <p:nvPr/>
        </p:nvCxnSpPr>
        <p:spPr>
          <a:xfrm flipH="1">
            <a:off x="2845555" y="1437537"/>
            <a:ext cx="268605" cy="639035"/>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7125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 this can result in similar words ending up with similar embeddings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138196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CBCA-C1C0-C703-DB22-D609569F2D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1AF9B3-E5A7-84B4-7831-EF3A98CB757F}"/>
              </a:ext>
            </a:extLst>
          </p:cNvPr>
          <p:cNvSpPr>
            <a:spLocks noGrp="1"/>
          </p:cNvSpPr>
          <p:nvPr>
            <p:ph idx="1"/>
          </p:nvPr>
        </p:nvSpPr>
        <p:spPr/>
        <p:txBody>
          <a:bodyPr>
            <a:normAutofit/>
          </a:bodyPr>
          <a:lstStyle/>
          <a:p>
            <a:pPr marL="0" indent="0">
              <a:buNone/>
            </a:pPr>
            <a:r>
              <a:rPr lang="en-US" dirty="0"/>
              <a:t>Looks fine, but it means that even though </a:t>
            </a:r>
            <a:r>
              <a:rPr lang="en-US" b="1" dirty="0"/>
              <a:t>great!</a:t>
            </a:r>
            <a:r>
              <a:rPr lang="en-US" dirty="0"/>
              <a:t> and </a:t>
            </a:r>
            <a:r>
              <a:rPr lang="en-US" b="1" dirty="0"/>
              <a:t>awesome!</a:t>
            </a:r>
            <a:r>
              <a:rPr lang="en-US" dirty="0"/>
              <a:t> mean similar things and are used in similar ways</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dirty="0"/>
              <a:t>…they have very different numbers associated with them, 4.2 and -32.1</a:t>
            </a:r>
          </a:p>
        </p:txBody>
      </p:sp>
      <p:sp>
        <p:nvSpPr>
          <p:cNvPr id="4" name="TextBox 3">
            <a:extLst>
              <a:ext uri="{FF2B5EF4-FFF2-40B4-BE49-F238E27FC236}">
                <a16:creationId xmlns:a16="http://schemas.microsoft.com/office/drawing/2014/main" id="{87CC8ACE-89A9-4262-2E10-450105EDF1A3}"/>
              </a:ext>
            </a:extLst>
          </p:cNvPr>
          <p:cNvSpPr txBox="1"/>
          <p:nvPr/>
        </p:nvSpPr>
        <p:spPr>
          <a:xfrm>
            <a:off x="1135117" y="3005959"/>
            <a:ext cx="1776248" cy="523220"/>
          </a:xfrm>
          <a:prstGeom prst="rect">
            <a:avLst/>
          </a:prstGeom>
          <a:noFill/>
        </p:spPr>
        <p:txBody>
          <a:bodyPr wrap="square" rtlCol="0">
            <a:spAutoFit/>
          </a:bodyPr>
          <a:lstStyle/>
          <a:p>
            <a:r>
              <a:rPr lang="en-US" sz="2800" dirty="0"/>
              <a:t>Avatar 2</a:t>
            </a:r>
          </a:p>
        </p:txBody>
      </p:sp>
      <p:sp>
        <p:nvSpPr>
          <p:cNvPr id="5" name="TextBox 4">
            <a:extLst>
              <a:ext uri="{FF2B5EF4-FFF2-40B4-BE49-F238E27FC236}">
                <a16:creationId xmlns:a16="http://schemas.microsoft.com/office/drawing/2014/main" id="{77637391-0322-DCB8-1B3B-8E6610FA0D38}"/>
              </a:ext>
            </a:extLst>
          </p:cNvPr>
          <p:cNvSpPr txBox="1"/>
          <p:nvPr/>
        </p:nvSpPr>
        <p:spPr>
          <a:xfrm>
            <a:off x="1135117" y="3639101"/>
            <a:ext cx="1776248" cy="523220"/>
          </a:xfrm>
          <a:prstGeom prst="rect">
            <a:avLst/>
          </a:prstGeom>
          <a:noFill/>
        </p:spPr>
        <p:txBody>
          <a:bodyPr wrap="square" rtlCol="0">
            <a:spAutoFit/>
          </a:bodyPr>
          <a:lstStyle/>
          <a:p>
            <a:r>
              <a:rPr lang="en-US" sz="2800" dirty="0"/>
              <a:t>is</a:t>
            </a:r>
          </a:p>
        </p:txBody>
      </p:sp>
      <p:sp>
        <p:nvSpPr>
          <p:cNvPr id="6" name="TextBox 5">
            <a:extLst>
              <a:ext uri="{FF2B5EF4-FFF2-40B4-BE49-F238E27FC236}">
                <a16:creationId xmlns:a16="http://schemas.microsoft.com/office/drawing/2014/main" id="{365BF571-68A8-5BEB-E86C-C91910010D53}"/>
              </a:ext>
            </a:extLst>
          </p:cNvPr>
          <p:cNvSpPr txBox="1"/>
          <p:nvPr/>
        </p:nvSpPr>
        <p:spPr>
          <a:xfrm>
            <a:off x="1135117" y="4389855"/>
            <a:ext cx="1776248" cy="523220"/>
          </a:xfrm>
          <a:prstGeom prst="rect">
            <a:avLst/>
          </a:prstGeom>
          <a:noFill/>
        </p:spPr>
        <p:txBody>
          <a:bodyPr wrap="square" rtlCol="0">
            <a:spAutoFit/>
          </a:bodyPr>
          <a:lstStyle/>
          <a:p>
            <a:r>
              <a:rPr lang="en-US" sz="2800" dirty="0"/>
              <a:t>great!</a:t>
            </a:r>
          </a:p>
        </p:txBody>
      </p:sp>
      <p:cxnSp>
        <p:nvCxnSpPr>
          <p:cNvPr id="8" name="Straight Arrow Connector 7">
            <a:extLst>
              <a:ext uri="{FF2B5EF4-FFF2-40B4-BE49-F238E27FC236}">
                <a16:creationId xmlns:a16="http://schemas.microsoft.com/office/drawing/2014/main" id="{5DA7D91C-C26D-6EA0-F889-75D16A179C42}"/>
              </a:ext>
            </a:extLst>
          </p:cNvPr>
          <p:cNvCxnSpPr>
            <a:stCxn id="4" idx="3"/>
          </p:cNvCxnSpPr>
          <p:nvPr/>
        </p:nvCxnSpPr>
        <p:spPr>
          <a:xfrm>
            <a:off x="2911365" y="32675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CC1C393-DDED-0ABB-0AE2-5529CB805F4F}"/>
              </a:ext>
            </a:extLst>
          </p:cNvPr>
          <p:cNvCxnSpPr/>
          <p:nvPr/>
        </p:nvCxnSpPr>
        <p:spPr>
          <a:xfrm>
            <a:off x="2911364" y="3962071"/>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36937A3-DACF-2655-958B-BE96412369CD}"/>
              </a:ext>
            </a:extLst>
          </p:cNvPr>
          <p:cNvCxnSpPr/>
          <p:nvPr/>
        </p:nvCxnSpPr>
        <p:spPr>
          <a:xfrm>
            <a:off x="2911363" y="4651465"/>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C89ED6-DC07-6A2C-4D25-B9540DDB0C8D}"/>
              </a:ext>
            </a:extLst>
          </p:cNvPr>
          <p:cNvSpPr txBox="1"/>
          <p:nvPr/>
        </p:nvSpPr>
        <p:spPr>
          <a:xfrm>
            <a:off x="3909947" y="3005959"/>
            <a:ext cx="1776248" cy="523220"/>
          </a:xfrm>
          <a:prstGeom prst="rect">
            <a:avLst/>
          </a:prstGeom>
          <a:noFill/>
        </p:spPr>
        <p:txBody>
          <a:bodyPr wrap="square" rtlCol="0">
            <a:spAutoFit/>
          </a:bodyPr>
          <a:lstStyle/>
          <a:p>
            <a:r>
              <a:rPr lang="en-US" sz="2800" dirty="0"/>
              <a:t>12</a:t>
            </a:r>
          </a:p>
        </p:txBody>
      </p:sp>
      <p:sp>
        <p:nvSpPr>
          <p:cNvPr id="12" name="TextBox 11">
            <a:extLst>
              <a:ext uri="{FF2B5EF4-FFF2-40B4-BE49-F238E27FC236}">
                <a16:creationId xmlns:a16="http://schemas.microsoft.com/office/drawing/2014/main" id="{A138829B-219B-49BC-744B-81B39504D284}"/>
              </a:ext>
            </a:extLst>
          </p:cNvPr>
          <p:cNvSpPr txBox="1"/>
          <p:nvPr/>
        </p:nvSpPr>
        <p:spPr>
          <a:xfrm>
            <a:off x="3903130" y="3683208"/>
            <a:ext cx="1776248" cy="523220"/>
          </a:xfrm>
          <a:prstGeom prst="rect">
            <a:avLst/>
          </a:prstGeom>
          <a:noFill/>
        </p:spPr>
        <p:txBody>
          <a:bodyPr wrap="square" rtlCol="0">
            <a:spAutoFit/>
          </a:bodyPr>
          <a:lstStyle/>
          <a:p>
            <a:r>
              <a:rPr lang="en-US" sz="2800" dirty="0"/>
              <a:t>-3.05</a:t>
            </a:r>
          </a:p>
        </p:txBody>
      </p:sp>
      <p:sp>
        <p:nvSpPr>
          <p:cNvPr id="13" name="TextBox 12">
            <a:extLst>
              <a:ext uri="{FF2B5EF4-FFF2-40B4-BE49-F238E27FC236}">
                <a16:creationId xmlns:a16="http://schemas.microsoft.com/office/drawing/2014/main" id="{9B4D3E1D-4D76-2320-FC04-119051955345}"/>
              </a:ext>
            </a:extLst>
          </p:cNvPr>
          <p:cNvSpPr txBox="1"/>
          <p:nvPr/>
        </p:nvSpPr>
        <p:spPr>
          <a:xfrm>
            <a:off x="3903130" y="4389855"/>
            <a:ext cx="1776248" cy="523220"/>
          </a:xfrm>
          <a:prstGeom prst="rect">
            <a:avLst/>
          </a:prstGeom>
          <a:noFill/>
        </p:spPr>
        <p:txBody>
          <a:bodyPr wrap="square" rtlCol="0">
            <a:spAutoFit/>
          </a:bodyPr>
          <a:lstStyle/>
          <a:p>
            <a:r>
              <a:rPr lang="en-US" sz="2800" dirty="0"/>
              <a:t>4.2</a:t>
            </a:r>
          </a:p>
        </p:txBody>
      </p:sp>
      <p:sp>
        <p:nvSpPr>
          <p:cNvPr id="7" name="TextBox 6">
            <a:extLst>
              <a:ext uri="{FF2B5EF4-FFF2-40B4-BE49-F238E27FC236}">
                <a16:creationId xmlns:a16="http://schemas.microsoft.com/office/drawing/2014/main" id="{FB229BD7-F2AD-28A6-6AF3-1241CC2C9218}"/>
              </a:ext>
            </a:extLst>
          </p:cNvPr>
          <p:cNvSpPr txBox="1"/>
          <p:nvPr/>
        </p:nvSpPr>
        <p:spPr>
          <a:xfrm>
            <a:off x="5954408" y="3005959"/>
            <a:ext cx="1776248" cy="523220"/>
          </a:xfrm>
          <a:prstGeom prst="rect">
            <a:avLst/>
          </a:prstGeom>
          <a:noFill/>
        </p:spPr>
        <p:txBody>
          <a:bodyPr wrap="square" rtlCol="0">
            <a:spAutoFit/>
          </a:bodyPr>
          <a:lstStyle/>
          <a:p>
            <a:r>
              <a:rPr lang="en-US" sz="2800" dirty="0"/>
              <a:t>Avatar 2</a:t>
            </a:r>
          </a:p>
        </p:txBody>
      </p:sp>
      <p:cxnSp>
        <p:nvCxnSpPr>
          <p:cNvPr id="14" name="Straight Arrow Connector 13">
            <a:extLst>
              <a:ext uri="{FF2B5EF4-FFF2-40B4-BE49-F238E27FC236}">
                <a16:creationId xmlns:a16="http://schemas.microsoft.com/office/drawing/2014/main" id="{86775A34-C057-3872-6019-4B2D170A50D0}"/>
              </a:ext>
            </a:extLst>
          </p:cNvPr>
          <p:cNvCxnSpPr>
            <a:cxnSpLocks/>
          </p:cNvCxnSpPr>
          <p:nvPr/>
        </p:nvCxnSpPr>
        <p:spPr>
          <a:xfrm flipH="1">
            <a:off x="5005104" y="3267569"/>
            <a:ext cx="784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CED1C7-1861-8FA4-4536-C461B9E2AF88}"/>
              </a:ext>
            </a:extLst>
          </p:cNvPr>
          <p:cNvCxnSpPr>
            <a:cxnSpLocks/>
          </p:cNvCxnSpPr>
          <p:nvPr/>
        </p:nvCxnSpPr>
        <p:spPr>
          <a:xfrm flipH="1">
            <a:off x="5005104" y="3944818"/>
            <a:ext cx="784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56A7EAA-EB41-2C01-A562-C5A1A520CE1D}"/>
              </a:ext>
            </a:extLst>
          </p:cNvPr>
          <p:cNvSpPr txBox="1"/>
          <p:nvPr/>
        </p:nvSpPr>
        <p:spPr>
          <a:xfrm>
            <a:off x="5954408" y="3644302"/>
            <a:ext cx="1776248" cy="523220"/>
          </a:xfrm>
          <a:prstGeom prst="rect">
            <a:avLst/>
          </a:prstGeom>
          <a:noFill/>
        </p:spPr>
        <p:txBody>
          <a:bodyPr wrap="square" rtlCol="0">
            <a:spAutoFit/>
          </a:bodyPr>
          <a:lstStyle/>
          <a:p>
            <a:r>
              <a:rPr lang="en-US" sz="2800" dirty="0"/>
              <a:t>is</a:t>
            </a:r>
          </a:p>
        </p:txBody>
      </p:sp>
      <p:sp>
        <p:nvSpPr>
          <p:cNvPr id="19" name="TextBox 18">
            <a:extLst>
              <a:ext uri="{FF2B5EF4-FFF2-40B4-BE49-F238E27FC236}">
                <a16:creationId xmlns:a16="http://schemas.microsoft.com/office/drawing/2014/main" id="{28E340FB-75FF-7373-967E-CC83FE531910}"/>
              </a:ext>
            </a:extLst>
          </p:cNvPr>
          <p:cNvSpPr txBox="1"/>
          <p:nvPr/>
        </p:nvSpPr>
        <p:spPr>
          <a:xfrm>
            <a:off x="5954408" y="4302459"/>
            <a:ext cx="1776248" cy="523220"/>
          </a:xfrm>
          <a:prstGeom prst="rect">
            <a:avLst/>
          </a:prstGeom>
          <a:noFill/>
        </p:spPr>
        <p:txBody>
          <a:bodyPr wrap="square" rtlCol="0">
            <a:spAutoFit/>
          </a:bodyPr>
          <a:lstStyle/>
          <a:p>
            <a:r>
              <a:rPr lang="en-US" sz="2800" dirty="0"/>
              <a:t>awesome!</a:t>
            </a:r>
          </a:p>
        </p:txBody>
      </p:sp>
      <p:cxnSp>
        <p:nvCxnSpPr>
          <p:cNvPr id="20" name="Straight Arrow Connector 19">
            <a:extLst>
              <a:ext uri="{FF2B5EF4-FFF2-40B4-BE49-F238E27FC236}">
                <a16:creationId xmlns:a16="http://schemas.microsoft.com/office/drawing/2014/main" id="{58E5A32C-4497-59F4-4065-4C5AF570D8D4}"/>
              </a:ext>
            </a:extLst>
          </p:cNvPr>
          <p:cNvCxnSpPr/>
          <p:nvPr/>
        </p:nvCxnSpPr>
        <p:spPr>
          <a:xfrm>
            <a:off x="7842797" y="45640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5E51CC-DD38-96E8-360F-53A1C49C1D7A}"/>
              </a:ext>
            </a:extLst>
          </p:cNvPr>
          <p:cNvSpPr txBox="1"/>
          <p:nvPr/>
        </p:nvSpPr>
        <p:spPr>
          <a:xfrm>
            <a:off x="8836868" y="4317590"/>
            <a:ext cx="1776248" cy="523220"/>
          </a:xfrm>
          <a:prstGeom prst="rect">
            <a:avLst/>
          </a:prstGeom>
          <a:noFill/>
        </p:spPr>
        <p:txBody>
          <a:bodyPr wrap="square" rtlCol="0">
            <a:spAutoFit/>
          </a:bodyPr>
          <a:lstStyle/>
          <a:p>
            <a:r>
              <a:rPr lang="en-US" sz="2800" dirty="0"/>
              <a:t>-32.1</a:t>
            </a:r>
          </a:p>
        </p:txBody>
      </p:sp>
    </p:spTree>
    <p:extLst>
      <p:ext uri="{BB962C8B-B14F-4D97-AF65-F5344CB8AC3E}">
        <p14:creationId xmlns:p14="http://schemas.microsoft.com/office/powerpoint/2010/main" val="3250921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Lastly, having similar words with similar embeddings means training a neural network to process language is easier… </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16935503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…because learning how one word is used helps learn how similar words are used</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3367043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Now, so far, we’ve shown we can train a neural network to predict the next word in each phrase…</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9935045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…but just predicting the next word doesn’t give us a lot of context to understand each one</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32515993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So, now let’s learn about the 2 strategies that </a:t>
            </a:r>
            <a:r>
              <a:rPr lang="en-US" sz="2800" b="1" dirty="0"/>
              <a:t>word2vec</a:t>
            </a:r>
            <a:r>
              <a:rPr lang="en-US" sz="2800" dirty="0"/>
              <a:t>, a popular method for creating </a:t>
            </a:r>
            <a:r>
              <a:rPr lang="en-US" sz="2800" b="1" dirty="0"/>
              <a:t>word embeddings</a:t>
            </a:r>
            <a:r>
              <a:rPr lang="en-US" sz="2800" dirty="0"/>
              <a:t>, uses to include more context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sp useBgFill="1">
        <p:nvSpPr>
          <p:cNvPr id="23" name="TextBox 22">
            <a:extLst>
              <a:ext uri="{FF2B5EF4-FFF2-40B4-BE49-F238E27FC236}">
                <a16:creationId xmlns:a16="http://schemas.microsoft.com/office/drawing/2014/main" id="{5B2DE245-B55F-1822-66BD-0F0E3F6C5CF7}"/>
              </a:ext>
            </a:extLst>
          </p:cNvPr>
          <p:cNvSpPr txBox="1"/>
          <p:nvPr/>
        </p:nvSpPr>
        <p:spPr>
          <a:xfrm>
            <a:off x="2144260" y="2533064"/>
            <a:ext cx="729344" cy="400498"/>
          </a:xfrm>
          <a:prstGeom prst="rect">
            <a:avLst/>
          </a:prstGeom>
          <a:ln w="25400">
            <a:solidFill>
              <a:schemeClr val="accent1"/>
            </a:solidFill>
          </a:ln>
        </p:spPr>
        <p:txBody>
          <a:bodyPr wrap="square" rtlCol="0">
            <a:spAutoFit/>
          </a:bodyPr>
          <a:lstStyle/>
          <a:p>
            <a:r>
              <a:rPr lang="en-US" sz="2000" dirty="0"/>
              <a:t>2.02</a:t>
            </a:r>
          </a:p>
        </p:txBody>
      </p:sp>
      <p:sp useBgFill="1">
        <p:nvSpPr>
          <p:cNvPr id="25" name="TextBox 24">
            <a:extLst>
              <a:ext uri="{FF2B5EF4-FFF2-40B4-BE49-F238E27FC236}">
                <a16:creationId xmlns:a16="http://schemas.microsoft.com/office/drawing/2014/main" id="{1BBE253F-4855-080A-3DB1-40526849DE97}"/>
              </a:ext>
            </a:extLst>
          </p:cNvPr>
          <p:cNvSpPr txBox="1"/>
          <p:nvPr/>
        </p:nvSpPr>
        <p:spPr>
          <a:xfrm>
            <a:off x="2144260" y="3022965"/>
            <a:ext cx="729344" cy="400498"/>
          </a:xfrm>
          <a:prstGeom prst="rect">
            <a:avLst/>
          </a:prstGeom>
          <a:ln w="25400">
            <a:solidFill>
              <a:srgbClr val="FFC000"/>
            </a:solidFill>
          </a:ln>
        </p:spPr>
        <p:txBody>
          <a:bodyPr wrap="square" rtlCol="0">
            <a:spAutoFit/>
          </a:bodyPr>
          <a:lstStyle/>
          <a:p>
            <a:r>
              <a:rPr lang="en-US" sz="2000" dirty="0"/>
              <a:t>-2.17</a:t>
            </a:r>
          </a:p>
        </p:txBody>
      </p:sp>
      <p:sp useBgFill="1">
        <p:nvSpPr>
          <p:cNvPr id="27" name="TextBox 26">
            <a:extLst>
              <a:ext uri="{FF2B5EF4-FFF2-40B4-BE49-F238E27FC236}">
                <a16:creationId xmlns:a16="http://schemas.microsoft.com/office/drawing/2014/main" id="{50BCE3D8-5F83-032E-73B0-DC007EAFF336}"/>
              </a:ext>
            </a:extLst>
          </p:cNvPr>
          <p:cNvSpPr txBox="1"/>
          <p:nvPr/>
        </p:nvSpPr>
        <p:spPr>
          <a:xfrm>
            <a:off x="2166033" y="3514370"/>
            <a:ext cx="729344" cy="400110"/>
          </a:xfrm>
          <a:prstGeom prst="rect">
            <a:avLst/>
          </a:prstGeom>
          <a:ln w="25400">
            <a:solidFill>
              <a:srgbClr val="92D050"/>
            </a:solidFill>
          </a:ln>
        </p:spPr>
        <p:txBody>
          <a:bodyPr wrap="square" rtlCol="0">
            <a:spAutoFit/>
          </a:bodyPr>
          <a:lstStyle/>
          <a:p>
            <a:r>
              <a:rPr lang="en-US" sz="2000" dirty="0"/>
              <a:t>-2.13</a:t>
            </a:r>
          </a:p>
        </p:txBody>
      </p:sp>
      <p:sp useBgFill="1">
        <p:nvSpPr>
          <p:cNvPr id="35" name="TextBox 34">
            <a:extLst>
              <a:ext uri="{FF2B5EF4-FFF2-40B4-BE49-F238E27FC236}">
                <a16:creationId xmlns:a16="http://schemas.microsoft.com/office/drawing/2014/main" id="{BA31ABD6-DFD5-4DEB-2491-1A8D48B829F2}"/>
              </a:ext>
            </a:extLst>
          </p:cNvPr>
          <p:cNvSpPr txBox="1"/>
          <p:nvPr/>
        </p:nvSpPr>
        <p:spPr>
          <a:xfrm>
            <a:off x="2144260" y="4005387"/>
            <a:ext cx="729344" cy="400110"/>
          </a:xfrm>
          <a:prstGeom prst="rect">
            <a:avLst/>
          </a:prstGeom>
          <a:ln w="25400">
            <a:solidFill>
              <a:srgbClr val="7030A0"/>
            </a:solidFill>
          </a:ln>
        </p:spPr>
        <p:txBody>
          <a:bodyPr wrap="square" rtlCol="0">
            <a:spAutoFit/>
          </a:bodyPr>
          <a:lstStyle/>
          <a:p>
            <a:r>
              <a:rPr lang="en-US" sz="2000" dirty="0"/>
              <a:t>1.73</a:t>
            </a:r>
          </a:p>
        </p:txBody>
      </p:sp>
      <p:cxnSp>
        <p:nvCxnSpPr>
          <p:cNvPr id="47" name="Elbow Connector 46">
            <a:extLst>
              <a:ext uri="{FF2B5EF4-FFF2-40B4-BE49-F238E27FC236}">
                <a16:creationId xmlns:a16="http://schemas.microsoft.com/office/drawing/2014/main" id="{DC4CC6CC-1749-EC15-303B-A62377D97F8E}"/>
              </a:ext>
            </a:extLst>
          </p:cNvPr>
          <p:cNvCxnSpPr>
            <a:stCxn id="11" idx="3"/>
            <a:endCxn id="27" idx="1"/>
          </p:cNvCxnSpPr>
          <p:nvPr/>
        </p:nvCxnSpPr>
        <p:spPr>
          <a:xfrm flipV="1">
            <a:off x="1328056" y="3714425"/>
            <a:ext cx="837977"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stCxn id="27" idx="3"/>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a:endCxn id="35" idx="1"/>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a:stCxn id="35" idx="3"/>
          </p:cNvCxnSpPr>
          <p:nvPr/>
        </p:nvCxnSpPr>
        <p:spPr>
          <a:xfrm flipV="1">
            <a:off x="2873604" y="3299487"/>
            <a:ext cx="794431" cy="905955"/>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useBgFill="1">
        <p:nvSpPr>
          <p:cNvPr id="56" name="TextBox 55">
            <a:extLst>
              <a:ext uri="{FF2B5EF4-FFF2-40B4-BE49-F238E27FC236}">
                <a16:creationId xmlns:a16="http://schemas.microsoft.com/office/drawing/2014/main" id="{69F21BB3-A161-2778-E2F9-06A3054E98C4}"/>
              </a:ext>
            </a:extLst>
          </p:cNvPr>
          <p:cNvSpPr txBox="1"/>
          <p:nvPr/>
        </p:nvSpPr>
        <p:spPr>
          <a:xfrm>
            <a:off x="2167350" y="4599527"/>
            <a:ext cx="729344" cy="400498"/>
          </a:xfrm>
          <a:prstGeom prst="rect">
            <a:avLst/>
          </a:prstGeom>
          <a:ln w="25400">
            <a:solidFill>
              <a:schemeClr val="accent1"/>
            </a:solidFill>
          </a:ln>
        </p:spPr>
        <p:txBody>
          <a:bodyPr wrap="square" rtlCol="0">
            <a:spAutoFit/>
          </a:bodyPr>
          <a:lstStyle/>
          <a:p>
            <a:r>
              <a:rPr lang="en-US" sz="2000" dirty="0"/>
              <a:t>1.98</a:t>
            </a:r>
          </a:p>
        </p:txBody>
      </p:sp>
      <p:sp useBgFill="1">
        <p:nvSpPr>
          <p:cNvPr id="57" name="TextBox 56">
            <a:extLst>
              <a:ext uri="{FF2B5EF4-FFF2-40B4-BE49-F238E27FC236}">
                <a16:creationId xmlns:a16="http://schemas.microsoft.com/office/drawing/2014/main" id="{9097EBCE-8B7F-3FF6-DACC-90F57136DE53}"/>
              </a:ext>
            </a:extLst>
          </p:cNvPr>
          <p:cNvSpPr txBox="1"/>
          <p:nvPr/>
        </p:nvSpPr>
        <p:spPr>
          <a:xfrm>
            <a:off x="2166033" y="5133424"/>
            <a:ext cx="729344" cy="400498"/>
          </a:xfrm>
          <a:prstGeom prst="rect">
            <a:avLst/>
          </a:prstGeom>
          <a:ln w="25400">
            <a:solidFill>
              <a:srgbClr val="FFC000"/>
            </a:solidFill>
          </a:ln>
        </p:spPr>
        <p:txBody>
          <a:bodyPr wrap="square" rtlCol="0">
            <a:spAutoFit/>
          </a:bodyPr>
          <a:lstStyle/>
          <a:p>
            <a:r>
              <a:rPr lang="en-US" sz="2000" dirty="0"/>
              <a:t>2.48</a:t>
            </a:r>
          </a:p>
        </p:txBody>
      </p:sp>
      <p:sp useBgFill="1">
        <p:nvSpPr>
          <p:cNvPr id="58" name="TextBox 57">
            <a:extLst>
              <a:ext uri="{FF2B5EF4-FFF2-40B4-BE49-F238E27FC236}">
                <a16:creationId xmlns:a16="http://schemas.microsoft.com/office/drawing/2014/main" id="{C8C68C3B-0C83-E43F-0596-C90B371298B2}"/>
              </a:ext>
            </a:extLst>
          </p:cNvPr>
          <p:cNvSpPr txBox="1"/>
          <p:nvPr/>
        </p:nvSpPr>
        <p:spPr>
          <a:xfrm>
            <a:off x="2169829" y="5692718"/>
            <a:ext cx="729344" cy="400110"/>
          </a:xfrm>
          <a:prstGeom prst="rect">
            <a:avLst/>
          </a:prstGeom>
          <a:ln w="25400">
            <a:solidFill>
              <a:srgbClr val="92D050"/>
            </a:solidFill>
          </a:ln>
        </p:spPr>
        <p:txBody>
          <a:bodyPr wrap="square" rtlCol="0">
            <a:spAutoFit/>
          </a:bodyPr>
          <a:lstStyle/>
          <a:p>
            <a:r>
              <a:rPr lang="en-US" sz="2000" dirty="0"/>
              <a:t>-2.23</a:t>
            </a:r>
          </a:p>
        </p:txBody>
      </p:sp>
      <p:sp useBgFill="1">
        <p:nvSpPr>
          <p:cNvPr id="60" name="TextBox 59">
            <a:extLst>
              <a:ext uri="{FF2B5EF4-FFF2-40B4-BE49-F238E27FC236}">
                <a16:creationId xmlns:a16="http://schemas.microsoft.com/office/drawing/2014/main" id="{9F9BFA4B-4421-9B9F-D68B-FB1FBFDECFBB}"/>
              </a:ext>
            </a:extLst>
          </p:cNvPr>
          <p:cNvSpPr txBox="1"/>
          <p:nvPr/>
        </p:nvSpPr>
        <p:spPr>
          <a:xfrm>
            <a:off x="2166033" y="6235867"/>
            <a:ext cx="729344" cy="400110"/>
          </a:xfrm>
          <a:prstGeom prst="rect">
            <a:avLst/>
          </a:prstGeom>
          <a:ln w="25400">
            <a:solidFill>
              <a:srgbClr val="7030A0"/>
            </a:solidFill>
          </a:ln>
        </p:spPr>
        <p:txBody>
          <a:bodyPr wrap="square" rtlCol="0">
            <a:spAutoFit/>
          </a:bodyPr>
          <a:lstStyle/>
          <a:p>
            <a:r>
              <a:rPr lang="en-US" sz="2000" dirty="0"/>
              <a:t>1.99</a:t>
            </a:r>
          </a:p>
        </p:txBody>
      </p:sp>
      <p:cxnSp>
        <p:nvCxnSpPr>
          <p:cNvPr id="62" name="Elbow Connector 61">
            <a:extLst>
              <a:ext uri="{FF2B5EF4-FFF2-40B4-BE49-F238E27FC236}">
                <a16:creationId xmlns:a16="http://schemas.microsoft.com/office/drawing/2014/main" id="{7F32A7B3-8125-0F2B-8B01-44D61118C281}"/>
              </a:ext>
            </a:extLst>
          </p:cNvPr>
          <p:cNvCxnSpPr>
            <a:cxnSpLocks/>
            <a:stCxn id="9" idx="3"/>
            <a:endCxn id="56" idx="1"/>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a:stCxn id="56" idx="3"/>
            <a:endCxn id="21" idx="0"/>
          </p:cNvCxnSpPr>
          <p:nvPr/>
        </p:nvCxnSpPr>
        <p:spPr>
          <a:xfrm>
            <a:off x="2896694" y="4799776"/>
            <a:ext cx="648506"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a:endCxn id="57" idx="1"/>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stCxn id="57" idx="3"/>
            <a:endCxn id="21" idx="1"/>
          </p:cNvCxnSpPr>
          <p:nvPr/>
        </p:nvCxnSpPr>
        <p:spPr>
          <a:xfrm flipV="1">
            <a:off x="2895377" y="5176423"/>
            <a:ext cx="285151" cy="15725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a:endCxn id="58" idx="1"/>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a:stCxn id="58" idx="3"/>
          </p:cNvCxnSpPr>
          <p:nvPr/>
        </p:nvCxnSpPr>
        <p:spPr>
          <a:xfrm flipV="1">
            <a:off x="2899173" y="5328823"/>
            <a:ext cx="433755" cy="563950"/>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a:endCxn id="60" idx="1"/>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a:stCxn id="60" idx="3"/>
          </p:cNvCxnSpPr>
          <p:nvPr/>
        </p:nvCxnSpPr>
        <p:spPr>
          <a:xfrm flipV="1">
            <a:off x="2895377" y="5481223"/>
            <a:ext cx="589951" cy="954699"/>
          </a:xfrm>
          <a:prstGeom prst="bentConnector2">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5D1BEB-CCE2-5153-5FB1-CFE4414C800E}"/>
              </a:ext>
            </a:extLst>
          </p:cNvPr>
          <p:cNvCxnSpPr/>
          <p:nvPr/>
        </p:nvCxnSpPr>
        <p:spPr>
          <a:xfrm>
            <a:off x="6549887" y="2017643"/>
            <a:ext cx="0" cy="315878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017348B-B954-5CEC-652D-06CFCE23FEFB}"/>
              </a:ext>
            </a:extLst>
          </p:cNvPr>
          <p:cNvCxnSpPr>
            <a:cxnSpLocks/>
          </p:cNvCxnSpPr>
          <p:nvPr/>
        </p:nvCxnSpPr>
        <p:spPr>
          <a:xfrm flipH="1">
            <a:off x="6549887" y="5177872"/>
            <a:ext cx="4263887"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CFC28220-9FCF-135F-37F8-F258382ED532}"/>
              </a:ext>
            </a:extLst>
          </p:cNvPr>
          <p:cNvSpPr txBox="1"/>
          <p:nvPr/>
        </p:nvSpPr>
        <p:spPr>
          <a:xfrm>
            <a:off x="9702018" y="1756033"/>
            <a:ext cx="1491343" cy="523220"/>
          </a:xfrm>
          <a:prstGeom prst="rect">
            <a:avLst/>
          </a:prstGeom>
          <a:noFill/>
        </p:spPr>
        <p:txBody>
          <a:bodyPr wrap="square" rtlCol="0">
            <a:spAutoFit/>
          </a:bodyPr>
          <a:lstStyle/>
          <a:p>
            <a:r>
              <a:rPr lang="en-US" sz="2800" dirty="0"/>
              <a:t>Avatar 2</a:t>
            </a:r>
          </a:p>
        </p:txBody>
      </p:sp>
      <p:sp useBgFill="1">
        <p:nvSpPr>
          <p:cNvPr id="74" name="TextBox 73">
            <a:extLst>
              <a:ext uri="{FF2B5EF4-FFF2-40B4-BE49-F238E27FC236}">
                <a16:creationId xmlns:a16="http://schemas.microsoft.com/office/drawing/2014/main" id="{F7F9CCFD-B52D-0D89-D6B6-1FA1AB8C7F65}"/>
              </a:ext>
            </a:extLst>
          </p:cNvPr>
          <p:cNvSpPr txBox="1"/>
          <p:nvPr/>
        </p:nvSpPr>
        <p:spPr>
          <a:xfrm>
            <a:off x="9352963" y="2271454"/>
            <a:ext cx="1981201" cy="523220"/>
          </a:xfrm>
          <a:prstGeom prst="rect">
            <a:avLst/>
          </a:prstGeom>
        </p:spPr>
        <p:txBody>
          <a:bodyPr wrap="square" rtlCol="0">
            <a:spAutoFit/>
          </a:bodyPr>
          <a:lstStyle/>
          <a:p>
            <a:r>
              <a:rPr lang="en-US" sz="2800" dirty="0"/>
              <a:t>John Wick 4</a:t>
            </a:r>
          </a:p>
        </p:txBody>
      </p:sp>
      <p:sp>
        <p:nvSpPr>
          <p:cNvPr id="75" name="TextBox 74">
            <a:extLst>
              <a:ext uri="{FF2B5EF4-FFF2-40B4-BE49-F238E27FC236}">
                <a16:creationId xmlns:a16="http://schemas.microsoft.com/office/drawing/2014/main" id="{D3EBFAD4-B245-DEE6-DFAA-5A654FE214EB}"/>
              </a:ext>
            </a:extLst>
          </p:cNvPr>
          <p:cNvSpPr txBox="1"/>
          <p:nvPr/>
        </p:nvSpPr>
        <p:spPr>
          <a:xfrm>
            <a:off x="6843808" y="1756033"/>
            <a:ext cx="1491343" cy="523220"/>
          </a:xfrm>
          <a:prstGeom prst="rect">
            <a:avLst/>
          </a:prstGeom>
          <a:noFill/>
        </p:spPr>
        <p:txBody>
          <a:bodyPr wrap="square" rtlCol="0">
            <a:spAutoFit/>
          </a:bodyPr>
          <a:lstStyle/>
          <a:p>
            <a:r>
              <a:rPr lang="en-US" sz="2800" dirty="0"/>
              <a:t>is</a:t>
            </a:r>
          </a:p>
        </p:txBody>
      </p:sp>
      <p:sp>
        <p:nvSpPr>
          <p:cNvPr id="78" name="TextBox 77">
            <a:extLst>
              <a:ext uri="{FF2B5EF4-FFF2-40B4-BE49-F238E27FC236}">
                <a16:creationId xmlns:a16="http://schemas.microsoft.com/office/drawing/2014/main" id="{CF0D79F3-6141-5077-CB74-65FBA9F859C2}"/>
              </a:ext>
            </a:extLst>
          </p:cNvPr>
          <p:cNvSpPr txBox="1"/>
          <p:nvPr/>
        </p:nvSpPr>
        <p:spPr>
          <a:xfrm>
            <a:off x="6660646" y="4522523"/>
            <a:ext cx="1491343" cy="523220"/>
          </a:xfrm>
          <a:prstGeom prst="rect">
            <a:avLst/>
          </a:prstGeom>
          <a:noFill/>
        </p:spPr>
        <p:txBody>
          <a:bodyPr wrap="square" rtlCol="0">
            <a:spAutoFit/>
          </a:bodyPr>
          <a:lstStyle/>
          <a:p>
            <a:r>
              <a:rPr lang="en-US" sz="2800" dirty="0"/>
              <a:t>great!</a:t>
            </a:r>
          </a:p>
        </p:txBody>
      </p:sp>
    </p:spTree>
    <p:extLst>
      <p:ext uri="{BB962C8B-B14F-4D97-AF65-F5344CB8AC3E}">
        <p14:creationId xmlns:p14="http://schemas.microsoft.com/office/powerpoint/2010/main" val="8040247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 first method, called </a:t>
            </a:r>
            <a:r>
              <a:rPr lang="en-US" sz="2800" b="1" dirty="0"/>
              <a:t>Continuous Bag of Words</a:t>
            </a:r>
            <a:r>
              <a:rPr lang="en-US" sz="2800" dirty="0"/>
              <a:t>, increases the context by using the surrounding words to predict what occurs in the middle</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cxnSp>
        <p:nvCxnSpPr>
          <p:cNvPr id="47" name="Elbow Connector 46">
            <a:extLst>
              <a:ext uri="{FF2B5EF4-FFF2-40B4-BE49-F238E27FC236}">
                <a16:creationId xmlns:a16="http://schemas.microsoft.com/office/drawing/2014/main" id="{DC4CC6CC-1749-EC15-303B-A62377D97F8E}"/>
              </a:ext>
            </a:extLst>
          </p:cNvPr>
          <p:cNvCxnSpPr>
            <a:cxnSpLocks/>
            <a:stCxn id="11" idx="3"/>
          </p:cNvCxnSpPr>
          <p:nvPr/>
        </p:nvCxnSpPr>
        <p:spPr>
          <a:xfrm flipV="1">
            <a:off x="1328056" y="3714425"/>
            <a:ext cx="1545548"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cxnSpLocks/>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p:cNvCxnSpPr>
          <p:nvPr/>
        </p:nvCxnSpPr>
        <p:spPr>
          <a:xfrm flipV="1">
            <a:off x="2146155" y="3279609"/>
            <a:ext cx="1502002" cy="922826"/>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7F32A7B3-8125-0F2B-8B01-44D61118C281}"/>
              </a:ext>
            </a:extLst>
          </p:cNvPr>
          <p:cNvCxnSpPr>
            <a:cxnSpLocks/>
            <a:stCxn id="9" idx="3"/>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p:cNvCxnSpPr>
          <p:nvPr/>
        </p:nvCxnSpPr>
        <p:spPr>
          <a:xfrm>
            <a:off x="2166033" y="4789837"/>
            <a:ext cx="1379167"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endCxn id="21" idx="1"/>
          </p:cNvCxnSpPr>
          <p:nvPr/>
        </p:nvCxnSpPr>
        <p:spPr>
          <a:xfrm flipV="1">
            <a:off x="2166033" y="5176423"/>
            <a:ext cx="1014495" cy="15240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p:cNvCxnSpPr>
          <p:nvPr/>
        </p:nvCxnSpPr>
        <p:spPr>
          <a:xfrm flipV="1">
            <a:off x="2166033" y="5328823"/>
            <a:ext cx="1166895" cy="563950"/>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p:cNvCxnSpPr>
          <p:nvPr/>
        </p:nvCxnSpPr>
        <p:spPr>
          <a:xfrm flipV="1">
            <a:off x="2166033" y="5491162"/>
            <a:ext cx="1319295" cy="954699"/>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1</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
        <p:nvSpPr>
          <p:cNvPr id="91" name="TextBox 90">
            <a:extLst>
              <a:ext uri="{FF2B5EF4-FFF2-40B4-BE49-F238E27FC236}">
                <a16:creationId xmlns:a16="http://schemas.microsoft.com/office/drawing/2014/main" id="{F4ADF272-7290-641F-1EC9-9F0255948885}"/>
              </a:ext>
            </a:extLst>
          </p:cNvPr>
          <p:cNvSpPr txBox="1"/>
          <p:nvPr/>
        </p:nvSpPr>
        <p:spPr>
          <a:xfrm>
            <a:off x="8904742" y="2782333"/>
            <a:ext cx="638316" cy="400110"/>
          </a:xfrm>
          <a:prstGeom prst="rect">
            <a:avLst/>
          </a:prstGeom>
          <a:noFill/>
        </p:spPr>
        <p:txBody>
          <a:bodyPr wrap="none" rtlCol="0">
            <a:spAutoFit/>
          </a:bodyPr>
          <a:lstStyle/>
          <a:p>
            <a:r>
              <a:rPr lang="en-US" sz="2000" dirty="0"/>
              <a:t>0.00</a:t>
            </a:r>
          </a:p>
        </p:txBody>
      </p:sp>
      <p:sp>
        <p:nvSpPr>
          <p:cNvPr id="92" name="TextBox 91">
            <a:extLst>
              <a:ext uri="{FF2B5EF4-FFF2-40B4-BE49-F238E27FC236}">
                <a16:creationId xmlns:a16="http://schemas.microsoft.com/office/drawing/2014/main" id="{C3798F15-B4CF-D6A3-E3B7-07D12E99A45A}"/>
              </a:ext>
            </a:extLst>
          </p:cNvPr>
          <p:cNvSpPr txBox="1"/>
          <p:nvPr/>
        </p:nvSpPr>
        <p:spPr>
          <a:xfrm>
            <a:off x="8918427" y="3779651"/>
            <a:ext cx="638316" cy="400110"/>
          </a:xfrm>
          <a:prstGeom prst="rect">
            <a:avLst/>
          </a:prstGeom>
          <a:noFill/>
        </p:spPr>
        <p:txBody>
          <a:bodyPr wrap="none" rtlCol="0">
            <a:spAutoFit/>
          </a:bodyPr>
          <a:lstStyle/>
          <a:p>
            <a:r>
              <a:rPr lang="en-US" sz="2000" dirty="0"/>
              <a:t>1.00</a:t>
            </a:r>
          </a:p>
        </p:txBody>
      </p:sp>
      <p:sp>
        <p:nvSpPr>
          <p:cNvPr id="94" name="TextBox 93">
            <a:extLst>
              <a:ext uri="{FF2B5EF4-FFF2-40B4-BE49-F238E27FC236}">
                <a16:creationId xmlns:a16="http://schemas.microsoft.com/office/drawing/2014/main" id="{ABD35953-D136-4883-0B36-9669860ED142}"/>
              </a:ext>
            </a:extLst>
          </p:cNvPr>
          <p:cNvSpPr txBox="1"/>
          <p:nvPr/>
        </p:nvSpPr>
        <p:spPr>
          <a:xfrm>
            <a:off x="8918427" y="4715638"/>
            <a:ext cx="638316" cy="400110"/>
          </a:xfrm>
          <a:prstGeom prst="rect">
            <a:avLst/>
          </a:prstGeom>
          <a:noFill/>
        </p:spPr>
        <p:txBody>
          <a:bodyPr wrap="none" rtlCol="0">
            <a:spAutoFit/>
          </a:bodyPr>
          <a:lstStyle/>
          <a:p>
            <a:r>
              <a:rPr lang="en-US" sz="2000" dirty="0"/>
              <a:t>0.00</a:t>
            </a:r>
          </a:p>
        </p:txBody>
      </p:sp>
      <p:sp>
        <p:nvSpPr>
          <p:cNvPr id="95" name="TextBox 94">
            <a:extLst>
              <a:ext uri="{FF2B5EF4-FFF2-40B4-BE49-F238E27FC236}">
                <a16:creationId xmlns:a16="http://schemas.microsoft.com/office/drawing/2014/main" id="{99B1DAD1-DFE5-C20B-EA49-346618866C81}"/>
              </a:ext>
            </a:extLst>
          </p:cNvPr>
          <p:cNvSpPr txBox="1"/>
          <p:nvPr/>
        </p:nvSpPr>
        <p:spPr>
          <a:xfrm>
            <a:off x="8898188" y="5630263"/>
            <a:ext cx="638316" cy="400110"/>
          </a:xfrm>
          <a:prstGeom prst="rect">
            <a:avLst/>
          </a:prstGeom>
          <a:noFill/>
        </p:spPr>
        <p:txBody>
          <a:bodyPr wrap="none" rtlCol="0">
            <a:spAutoFit/>
          </a:bodyPr>
          <a:lstStyle/>
          <a:p>
            <a:r>
              <a:rPr lang="en-US" sz="2000" dirty="0"/>
              <a:t>0.00</a:t>
            </a:r>
          </a:p>
        </p:txBody>
      </p:sp>
    </p:spTree>
    <p:extLst>
      <p:ext uri="{BB962C8B-B14F-4D97-AF65-F5344CB8AC3E}">
        <p14:creationId xmlns:p14="http://schemas.microsoft.com/office/powerpoint/2010/main" val="31018102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For example, the </a:t>
            </a:r>
            <a:r>
              <a:rPr lang="en-US" sz="2800" b="1" dirty="0"/>
              <a:t>Continuous Bag of Words</a:t>
            </a:r>
            <a:r>
              <a:rPr lang="en-US" sz="2800" dirty="0"/>
              <a:t> method could use the words </a:t>
            </a:r>
            <a:r>
              <a:rPr lang="en-US" sz="2800" b="1" dirty="0"/>
              <a:t>Avatar 2 </a:t>
            </a:r>
            <a:r>
              <a:rPr lang="en-US" sz="2800" dirty="0"/>
              <a:t>and </a:t>
            </a:r>
            <a:r>
              <a:rPr lang="en-US" sz="2800" b="1" dirty="0"/>
              <a:t>great!</a:t>
            </a:r>
            <a:r>
              <a:rPr lang="en-US" b="1" dirty="0"/>
              <a:t> </a:t>
            </a:r>
            <a:r>
              <a:rPr lang="en-US" dirty="0"/>
              <a:t>to predict the word that occurs between them, </a:t>
            </a:r>
            <a:r>
              <a:rPr lang="en-US" b="1" dirty="0"/>
              <a:t>is</a:t>
            </a:r>
            <a:r>
              <a:rPr lang="en-US" dirty="0"/>
              <a: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cxnSp>
        <p:nvCxnSpPr>
          <p:cNvPr id="47" name="Elbow Connector 46">
            <a:extLst>
              <a:ext uri="{FF2B5EF4-FFF2-40B4-BE49-F238E27FC236}">
                <a16:creationId xmlns:a16="http://schemas.microsoft.com/office/drawing/2014/main" id="{DC4CC6CC-1749-EC15-303B-A62377D97F8E}"/>
              </a:ext>
            </a:extLst>
          </p:cNvPr>
          <p:cNvCxnSpPr>
            <a:cxnSpLocks/>
            <a:stCxn id="11" idx="3"/>
          </p:cNvCxnSpPr>
          <p:nvPr/>
        </p:nvCxnSpPr>
        <p:spPr>
          <a:xfrm flipV="1">
            <a:off x="1328056" y="3714425"/>
            <a:ext cx="1545548"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cxnSpLocks/>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p:cNvCxnSpPr>
          <p:nvPr/>
        </p:nvCxnSpPr>
        <p:spPr>
          <a:xfrm flipV="1">
            <a:off x="2146155" y="3279609"/>
            <a:ext cx="1502002" cy="922826"/>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7F32A7B3-8125-0F2B-8B01-44D61118C281}"/>
              </a:ext>
            </a:extLst>
          </p:cNvPr>
          <p:cNvCxnSpPr>
            <a:cxnSpLocks/>
            <a:stCxn id="9" idx="3"/>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p:cNvCxnSpPr>
          <p:nvPr/>
        </p:nvCxnSpPr>
        <p:spPr>
          <a:xfrm>
            <a:off x="2166033" y="4789837"/>
            <a:ext cx="1379167"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endCxn id="21" idx="1"/>
          </p:cNvCxnSpPr>
          <p:nvPr/>
        </p:nvCxnSpPr>
        <p:spPr>
          <a:xfrm flipV="1">
            <a:off x="2166033" y="5176423"/>
            <a:ext cx="1014495" cy="15240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p:cNvCxnSpPr>
          <p:nvPr/>
        </p:nvCxnSpPr>
        <p:spPr>
          <a:xfrm flipV="1">
            <a:off x="2166033" y="5328823"/>
            <a:ext cx="1166895" cy="563950"/>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p:cNvCxnSpPr>
          <p:nvPr/>
        </p:nvCxnSpPr>
        <p:spPr>
          <a:xfrm flipV="1">
            <a:off x="2166033" y="5491162"/>
            <a:ext cx="1319295" cy="954699"/>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solidFill>
                  <a:srgbClr val="FF0000"/>
                </a:solidFill>
              </a:rPr>
              <a:t>1</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t>0</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1</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
        <p:nvSpPr>
          <p:cNvPr id="91" name="TextBox 90">
            <a:extLst>
              <a:ext uri="{FF2B5EF4-FFF2-40B4-BE49-F238E27FC236}">
                <a16:creationId xmlns:a16="http://schemas.microsoft.com/office/drawing/2014/main" id="{F4ADF272-7290-641F-1EC9-9F0255948885}"/>
              </a:ext>
            </a:extLst>
          </p:cNvPr>
          <p:cNvSpPr txBox="1"/>
          <p:nvPr/>
        </p:nvSpPr>
        <p:spPr>
          <a:xfrm>
            <a:off x="8904742" y="2782333"/>
            <a:ext cx="638316" cy="400110"/>
          </a:xfrm>
          <a:prstGeom prst="rect">
            <a:avLst/>
          </a:prstGeom>
          <a:noFill/>
        </p:spPr>
        <p:txBody>
          <a:bodyPr wrap="none" rtlCol="0">
            <a:spAutoFit/>
          </a:bodyPr>
          <a:lstStyle/>
          <a:p>
            <a:r>
              <a:rPr lang="en-US" sz="2000" dirty="0"/>
              <a:t>0.00</a:t>
            </a:r>
          </a:p>
        </p:txBody>
      </p:sp>
      <p:sp>
        <p:nvSpPr>
          <p:cNvPr id="92" name="TextBox 91">
            <a:extLst>
              <a:ext uri="{FF2B5EF4-FFF2-40B4-BE49-F238E27FC236}">
                <a16:creationId xmlns:a16="http://schemas.microsoft.com/office/drawing/2014/main" id="{C3798F15-B4CF-D6A3-E3B7-07D12E99A45A}"/>
              </a:ext>
            </a:extLst>
          </p:cNvPr>
          <p:cNvSpPr txBox="1"/>
          <p:nvPr/>
        </p:nvSpPr>
        <p:spPr>
          <a:xfrm>
            <a:off x="8918427" y="3779651"/>
            <a:ext cx="638316" cy="400110"/>
          </a:xfrm>
          <a:prstGeom prst="rect">
            <a:avLst/>
          </a:prstGeom>
          <a:noFill/>
        </p:spPr>
        <p:txBody>
          <a:bodyPr wrap="none" rtlCol="0">
            <a:spAutoFit/>
          </a:bodyPr>
          <a:lstStyle/>
          <a:p>
            <a:r>
              <a:rPr lang="en-US" sz="2000" dirty="0">
                <a:solidFill>
                  <a:srgbClr val="FF0000"/>
                </a:solidFill>
              </a:rPr>
              <a:t>1.00</a:t>
            </a:r>
          </a:p>
        </p:txBody>
      </p:sp>
      <p:sp>
        <p:nvSpPr>
          <p:cNvPr id="94" name="TextBox 93">
            <a:extLst>
              <a:ext uri="{FF2B5EF4-FFF2-40B4-BE49-F238E27FC236}">
                <a16:creationId xmlns:a16="http://schemas.microsoft.com/office/drawing/2014/main" id="{ABD35953-D136-4883-0B36-9669860ED142}"/>
              </a:ext>
            </a:extLst>
          </p:cNvPr>
          <p:cNvSpPr txBox="1"/>
          <p:nvPr/>
        </p:nvSpPr>
        <p:spPr>
          <a:xfrm>
            <a:off x="8918427" y="4715638"/>
            <a:ext cx="638316" cy="400110"/>
          </a:xfrm>
          <a:prstGeom prst="rect">
            <a:avLst/>
          </a:prstGeom>
          <a:noFill/>
        </p:spPr>
        <p:txBody>
          <a:bodyPr wrap="none" rtlCol="0">
            <a:spAutoFit/>
          </a:bodyPr>
          <a:lstStyle/>
          <a:p>
            <a:r>
              <a:rPr lang="en-US" sz="2000" dirty="0"/>
              <a:t>0.00</a:t>
            </a:r>
          </a:p>
        </p:txBody>
      </p:sp>
      <p:sp>
        <p:nvSpPr>
          <p:cNvPr id="95" name="TextBox 94">
            <a:extLst>
              <a:ext uri="{FF2B5EF4-FFF2-40B4-BE49-F238E27FC236}">
                <a16:creationId xmlns:a16="http://schemas.microsoft.com/office/drawing/2014/main" id="{99B1DAD1-DFE5-C20B-EA49-346618866C81}"/>
              </a:ext>
            </a:extLst>
          </p:cNvPr>
          <p:cNvSpPr txBox="1"/>
          <p:nvPr/>
        </p:nvSpPr>
        <p:spPr>
          <a:xfrm>
            <a:off x="8898188" y="5630263"/>
            <a:ext cx="638316" cy="400110"/>
          </a:xfrm>
          <a:prstGeom prst="rect">
            <a:avLst/>
          </a:prstGeom>
          <a:noFill/>
        </p:spPr>
        <p:txBody>
          <a:bodyPr wrap="none" rtlCol="0">
            <a:spAutoFit/>
          </a:bodyPr>
          <a:lstStyle/>
          <a:p>
            <a:r>
              <a:rPr lang="en-US" sz="2000" dirty="0"/>
              <a:t>0.00</a:t>
            </a:r>
          </a:p>
        </p:txBody>
      </p:sp>
    </p:spTree>
    <p:extLst>
      <p:ext uri="{BB962C8B-B14F-4D97-AF65-F5344CB8AC3E}">
        <p14:creationId xmlns:p14="http://schemas.microsoft.com/office/powerpoint/2010/main" val="42363266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The second method, called </a:t>
            </a:r>
            <a:r>
              <a:rPr lang="en-US" sz="2800" b="1" dirty="0"/>
              <a:t>Skip Gram</a:t>
            </a:r>
            <a:r>
              <a:rPr lang="en-US" sz="2800" dirty="0"/>
              <a:t>, increases the context by using the word in the middle to predict the surrounding words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cxnSp>
        <p:nvCxnSpPr>
          <p:cNvPr id="47" name="Elbow Connector 46">
            <a:extLst>
              <a:ext uri="{FF2B5EF4-FFF2-40B4-BE49-F238E27FC236}">
                <a16:creationId xmlns:a16="http://schemas.microsoft.com/office/drawing/2014/main" id="{DC4CC6CC-1749-EC15-303B-A62377D97F8E}"/>
              </a:ext>
            </a:extLst>
          </p:cNvPr>
          <p:cNvCxnSpPr>
            <a:cxnSpLocks/>
            <a:stCxn id="11" idx="3"/>
          </p:cNvCxnSpPr>
          <p:nvPr/>
        </p:nvCxnSpPr>
        <p:spPr>
          <a:xfrm flipV="1">
            <a:off x="1328056" y="3714425"/>
            <a:ext cx="1545548"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cxnSpLocks/>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p:cNvCxnSpPr>
          <p:nvPr/>
        </p:nvCxnSpPr>
        <p:spPr>
          <a:xfrm flipV="1">
            <a:off x="2146155" y="3279609"/>
            <a:ext cx="1502002" cy="922826"/>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7F32A7B3-8125-0F2B-8B01-44D61118C281}"/>
              </a:ext>
            </a:extLst>
          </p:cNvPr>
          <p:cNvCxnSpPr>
            <a:cxnSpLocks/>
            <a:stCxn id="9" idx="3"/>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p:cNvCxnSpPr>
          <p:nvPr/>
        </p:nvCxnSpPr>
        <p:spPr>
          <a:xfrm>
            <a:off x="2166033" y="4789837"/>
            <a:ext cx="1379167"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endCxn id="21" idx="1"/>
          </p:cNvCxnSpPr>
          <p:nvPr/>
        </p:nvCxnSpPr>
        <p:spPr>
          <a:xfrm flipV="1">
            <a:off x="2166033" y="5176423"/>
            <a:ext cx="1014495" cy="15240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p:cNvCxnSpPr>
          <p:nvPr/>
        </p:nvCxnSpPr>
        <p:spPr>
          <a:xfrm flipV="1">
            <a:off x="2166033" y="5328823"/>
            <a:ext cx="1166895" cy="563950"/>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p:cNvCxnSpPr>
          <p:nvPr/>
        </p:nvCxnSpPr>
        <p:spPr>
          <a:xfrm flipV="1">
            <a:off x="2166033" y="5491162"/>
            <a:ext cx="1319295" cy="954699"/>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0</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solidFill>
                  <a:srgbClr val="FF0000"/>
                </a:solidFill>
              </a:rPr>
              <a:t>1</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
        <p:nvSpPr>
          <p:cNvPr id="91" name="TextBox 90">
            <a:extLst>
              <a:ext uri="{FF2B5EF4-FFF2-40B4-BE49-F238E27FC236}">
                <a16:creationId xmlns:a16="http://schemas.microsoft.com/office/drawing/2014/main" id="{F4ADF272-7290-641F-1EC9-9F0255948885}"/>
              </a:ext>
            </a:extLst>
          </p:cNvPr>
          <p:cNvSpPr txBox="1"/>
          <p:nvPr/>
        </p:nvSpPr>
        <p:spPr>
          <a:xfrm>
            <a:off x="8904742" y="2782333"/>
            <a:ext cx="638316" cy="400110"/>
          </a:xfrm>
          <a:prstGeom prst="rect">
            <a:avLst/>
          </a:prstGeom>
          <a:noFill/>
        </p:spPr>
        <p:txBody>
          <a:bodyPr wrap="none" rtlCol="0">
            <a:spAutoFit/>
          </a:bodyPr>
          <a:lstStyle/>
          <a:p>
            <a:r>
              <a:rPr lang="en-US" sz="2000" dirty="0"/>
              <a:t>0.33</a:t>
            </a:r>
          </a:p>
        </p:txBody>
      </p:sp>
      <p:sp>
        <p:nvSpPr>
          <p:cNvPr id="92" name="TextBox 91">
            <a:extLst>
              <a:ext uri="{FF2B5EF4-FFF2-40B4-BE49-F238E27FC236}">
                <a16:creationId xmlns:a16="http://schemas.microsoft.com/office/drawing/2014/main" id="{C3798F15-B4CF-D6A3-E3B7-07D12E99A45A}"/>
              </a:ext>
            </a:extLst>
          </p:cNvPr>
          <p:cNvSpPr txBox="1"/>
          <p:nvPr/>
        </p:nvSpPr>
        <p:spPr>
          <a:xfrm>
            <a:off x="8918427" y="3779651"/>
            <a:ext cx="638316" cy="400110"/>
          </a:xfrm>
          <a:prstGeom prst="rect">
            <a:avLst/>
          </a:prstGeom>
          <a:noFill/>
        </p:spPr>
        <p:txBody>
          <a:bodyPr wrap="none" rtlCol="0">
            <a:spAutoFit/>
          </a:bodyPr>
          <a:lstStyle/>
          <a:p>
            <a:r>
              <a:rPr lang="en-US" sz="2000" dirty="0"/>
              <a:t>0.00</a:t>
            </a:r>
          </a:p>
        </p:txBody>
      </p:sp>
      <p:sp>
        <p:nvSpPr>
          <p:cNvPr id="94" name="TextBox 93">
            <a:extLst>
              <a:ext uri="{FF2B5EF4-FFF2-40B4-BE49-F238E27FC236}">
                <a16:creationId xmlns:a16="http://schemas.microsoft.com/office/drawing/2014/main" id="{ABD35953-D136-4883-0B36-9669860ED142}"/>
              </a:ext>
            </a:extLst>
          </p:cNvPr>
          <p:cNvSpPr txBox="1"/>
          <p:nvPr/>
        </p:nvSpPr>
        <p:spPr>
          <a:xfrm>
            <a:off x="8918427" y="4715638"/>
            <a:ext cx="638316" cy="400110"/>
          </a:xfrm>
          <a:prstGeom prst="rect">
            <a:avLst/>
          </a:prstGeom>
          <a:noFill/>
        </p:spPr>
        <p:txBody>
          <a:bodyPr wrap="none" rtlCol="0">
            <a:spAutoFit/>
          </a:bodyPr>
          <a:lstStyle/>
          <a:p>
            <a:r>
              <a:rPr lang="en-US" sz="2000" dirty="0"/>
              <a:t>0.33</a:t>
            </a:r>
          </a:p>
        </p:txBody>
      </p:sp>
      <p:sp>
        <p:nvSpPr>
          <p:cNvPr id="95" name="TextBox 94">
            <a:extLst>
              <a:ext uri="{FF2B5EF4-FFF2-40B4-BE49-F238E27FC236}">
                <a16:creationId xmlns:a16="http://schemas.microsoft.com/office/drawing/2014/main" id="{99B1DAD1-DFE5-C20B-EA49-346618866C81}"/>
              </a:ext>
            </a:extLst>
          </p:cNvPr>
          <p:cNvSpPr txBox="1"/>
          <p:nvPr/>
        </p:nvSpPr>
        <p:spPr>
          <a:xfrm>
            <a:off x="8898188" y="5630263"/>
            <a:ext cx="638316" cy="400110"/>
          </a:xfrm>
          <a:prstGeom prst="rect">
            <a:avLst/>
          </a:prstGeom>
          <a:noFill/>
        </p:spPr>
        <p:txBody>
          <a:bodyPr wrap="none" rtlCol="0">
            <a:spAutoFit/>
          </a:bodyPr>
          <a:lstStyle/>
          <a:p>
            <a:r>
              <a:rPr lang="en-US" sz="2000" dirty="0"/>
              <a:t>0.33</a:t>
            </a:r>
          </a:p>
        </p:txBody>
      </p:sp>
    </p:spTree>
    <p:extLst>
      <p:ext uri="{BB962C8B-B14F-4D97-AF65-F5344CB8AC3E}">
        <p14:creationId xmlns:p14="http://schemas.microsoft.com/office/powerpoint/2010/main" val="13916049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For example, the </a:t>
            </a:r>
            <a:r>
              <a:rPr lang="en-US" sz="2800" b="1" dirty="0"/>
              <a:t>Skip Gram</a:t>
            </a:r>
            <a:r>
              <a:rPr lang="en-US" sz="2800" dirty="0"/>
              <a:t> method could use the word </a:t>
            </a:r>
            <a:r>
              <a:rPr lang="en-US" sz="2800" b="1" dirty="0"/>
              <a:t>is</a:t>
            </a:r>
            <a:r>
              <a:rPr lang="en-US" sz="2800" dirty="0"/>
              <a:t> to predict the surrounding words,</a:t>
            </a:r>
            <a:r>
              <a:rPr lang="en-US" sz="2800" b="1" dirty="0"/>
              <a:t> Avatar 2</a:t>
            </a:r>
            <a:r>
              <a:rPr lang="en-US" sz="2800" dirty="0"/>
              <a:t>, </a:t>
            </a:r>
            <a:r>
              <a:rPr lang="en-US" sz="2800" b="1" dirty="0"/>
              <a:t>great!</a:t>
            </a:r>
            <a:r>
              <a:rPr lang="en-US" sz="2800" dirty="0"/>
              <a:t>, and </a:t>
            </a:r>
            <a:r>
              <a:rPr lang="en-US" sz="2800" b="1" dirty="0"/>
              <a:t>John Wick 4</a:t>
            </a:r>
            <a:r>
              <a:rPr lang="en-US" sz="2800" dirty="0"/>
              <a: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cxnSp>
        <p:nvCxnSpPr>
          <p:cNvPr id="47" name="Elbow Connector 46">
            <a:extLst>
              <a:ext uri="{FF2B5EF4-FFF2-40B4-BE49-F238E27FC236}">
                <a16:creationId xmlns:a16="http://schemas.microsoft.com/office/drawing/2014/main" id="{DC4CC6CC-1749-EC15-303B-A62377D97F8E}"/>
              </a:ext>
            </a:extLst>
          </p:cNvPr>
          <p:cNvCxnSpPr>
            <a:cxnSpLocks/>
            <a:stCxn id="11" idx="3"/>
          </p:cNvCxnSpPr>
          <p:nvPr/>
        </p:nvCxnSpPr>
        <p:spPr>
          <a:xfrm flipV="1">
            <a:off x="1328056" y="3714425"/>
            <a:ext cx="1545548"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cxnSpLocks/>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p:cNvCxnSpPr>
          <p:nvPr/>
        </p:nvCxnSpPr>
        <p:spPr>
          <a:xfrm flipV="1">
            <a:off x="2146155" y="3279609"/>
            <a:ext cx="1502002" cy="922826"/>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7F32A7B3-8125-0F2B-8B01-44D61118C281}"/>
              </a:ext>
            </a:extLst>
          </p:cNvPr>
          <p:cNvCxnSpPr>
            <a:cxnSpLocks/>
            <a:stCxn id="9" idx="3"/>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p:cNvCxnSpPr>
          <p:nvPr/>
        </p:nvCxnSpPr>
        <p:spPr>
          <a:xfrm>
            <a:off x="2166033" y="4789837"/>
            <a:ext cx="1379167"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endCxn id="21" idx="1"/>
          </p:cNvCxnSpPr>
          <p:nvPr/>
        </p:nvCxnSpPr>
        <p:spPr>
          <a:xfrm flipV="1">
            <a:off x="2166033" y="5176423"/>
            <a:ext cx="1014495" cy="15240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p:cNvCxnSpPr>
          <p:nvPr/>
        </p:nvCxnSpPr>
        <p:spPr>
          <a:xfrm flipV="1">
            <a:off x="2166033" y="5328823"/>
            <a:ext cx="1166895" cy="563950"/>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p:cNvCxnSpPr>
          <p:nvPr/>
        </p:nvCxnSpPr>
        <p:spPr>
          <a:xfrm flipV="1">
            <a:off x="2166033" y="5491162"/>
            <a:ext cx="1319295" cy="954699"/>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9328123-78D0-27B7-93B7-5610585585A9}"/>
              </a:ext>
            </a:extLst>
          </p:cNvPr>
          <p:cNvSpPr txBox="1"/>
          <p:nvPr/>
        </p:nvSpPr>
        <p:spPr>
          <a:xfrm>
            <a:off x="943208" y="2822475"/>
            <a:ext cx="301686" cy="369332"/>
          </a:xfrm>
          <a:prstGeom prst="rect">
            <a:avLst/>
          </a:prstGeom>
          <a:noFill/>
        </p:spPr>
        <p:txBody>
          <a:bodyPr wrap="none" rtlCol="0">
            <a:spAutoFit/>
          </a:bodyPr>
          <a:lstStyle/>
          <a:p>
            <a:r>
              <a:rPr lang="en-US" dirty="0"/>
              <a:t>0</a:t>
            </a:r>
          </a:p>
        </p:txBody>
      </p:sp>
      <p:sp>
        <p:nvSpPr>
          <p:cNvPr id="61" name="TextBox 60">
            <a:extLst>
              <a:ext uri="{FF2B5EF4-FFF2-40B4-BE49-F238E27FC236}">
                <a16:creationId xmlns:a16="http://schemas.microsoft.com/office/drawing/2014/main" id="{481C7FB2-F7CE-03FC-B2EE-7076C8FE774B}"/>
              </a:ext>
            </a:extLst>
          </p:cNvPr>
          <p:cNvSpPr txBox="1"/>
          <p:nvPr/>
        </p:nvSpPr>
        <p:spPr>
          <a:xfrm>
            <a:off x="925199" y="3780267"/>
            <a:ext cx="301686" cy="369332"/>
          </a:xfrm>
          <a:prstGeom prst="rect">
            <a:avLst/>
          </a:prstGeom>
          <a:noFill/>
        </p:spPr>
        <p:txBody>
          <a:bodyPr wrap="square" rtlCol="0">
            <a:spAutoFit/>
          </a:bodyPr>
          <a:lstStyle/>
          <a:p>
            <a:r>
              <a:rPr lang="en-US" dirty="0">
                <a:solidFill>
                  <a:srgbClr val="FF0000"/>
                </a:solidFill>
              </a:rPr>
              <a:t>1</a:t>
            </a:r>
          </a:p>
        </p:txBody>
      </p:sp>
      <p:sp>
        <p:nvSpPr>
          <p:cNvPr id="65" name="TextBox 64">
            <a:extLst>
              <a:ext uri="{FF2B5EF4-FFF2-40B4-BE49-F238E27FC236}">
                <a16:creationId xmlns:a16="http://schemas.microsoft.com/office/drawing/2014/main" id="{6488748F-B1CF-969B-B8B7-B27B2CA65687}"/>
              </a:ext>
            </a:extLst>
          </p:cNvPr>
          <p:cNvSpPr txBox="1"/>
          <p:nvPr/>
        </p:nvSpPr>
        <p:spPr>
          <a:xfrm>
            <a:off x="946221" y="4739938"/>
            <a:ext cx="301686" cy="369332"/>
          </a:xfrm>
          <a:prstGeom prst="rect">
            <a:avLst/>
          </a:prstGeom>
          <a:noFill/>
        </p:spPr>
        <p:txBody>
          <a:bodyPr wrap="square" rtlCol="0">
            <a:spAutoFit/>
          </a:bodyPr>
          <a:lstStyle/>
          <a:p>
            <a:r>
              <a:rPr lang="en-US" dirty="0"/>
              <a:t>0</a:t>
            </a:r>
          </a:p>
        </p:txBody>
      </p:sp>
      <p:sp>
        <p:nvSpPr>
          <p:cNvPr id="67" name="TextBox 66">
            <a:extLst>
              <a:ext uri="{FF2B5EF4-FFF2-40B4-BE49-F238E27FC236}">
                <a16:creationId xmlns:a16="http://schemas.microsoft.com/office/drawing/2014/main" id="{8B011B2C-C61C-102D-9851-576F83D23621}"/>
              </a:ext>
            </a:extLst>
          </p:cNvPr>
          <p:cNvSpPr txBox="1"/>
          <p:nvPr/>
        </p:nvSpPr>
        <p:spPr>
          <a:xfrm>
            <a:off x="929110" y="5671078"/>
            <a:ext cx="301686" cy="369332"/>
          </a:xfrm>
          <a:prstGeom prst="rect">
            <a:avLst/>
          </a:prstGeom>
          <a:noFill/>
        </p:spPr>
        <p:txBody>
          <a:bodyPr wrap="square" rtlCol="0">
            <a:spAutoFit/>
          </a:bodyPr>
          <a:lstStyle/>
          <a:p>
            <a:r>
              <a:rPr lang="en-US" dirty="0"/>
              <a:t>0</a:t>
            </a:r>
          </a:p>
        </p:txBody>
      </p:sp>
      <p:sp>
        <p:nvSpPr>
          <p:cNvPr id="91" name="TextBox 90">
            <a:extLst>
              <a:ext uri="{FF2B5EF4-FFF2-40B4-BE49-F238E27FC236}">
                <a16:creationId xmlns:a16="http://schemas.microsoft.com/office/drawing/2014/main" id="{F4ADF272-7290-641F-1EC9-9F0255948885}"/>
              </a:ext>
            </a:extLst>
          </p:cNvPr>
          <p:cNvSpPr txBox="1"/>
          <p:nvPr/>
        </p:nvSpPr>
        <p:spPr>
          <a:xfrm>
            <a:off x="8904742" y="2782333"/>
            <a:ext cx="638316" cy="400110"/>
          </a:xfrm>
          <a:prstGeom prst="rect">
            <a:avLst/>
          </a:prstGeom>
          <a:noFill/>
        </p:spPr>
        <p:txBody>
          <a:bodyPr wrap="none" rtlCol="0">
            <a:spAutoFit/>
          </a:bodyPr>
          <a:lstStyle/>
          <a:p>
            <a:r>
              <a:rPr lang="en-US" sz="2000" dirty="0"/>
              <a:t>0.33</a:t>
            </a:r>
          </a:p>
        </p:txBody>
      </p:sp>
      <p:sp>
        <p:nvSpPr>
          <p:cNvPr id="92" name="TextBox 91">
            <a:extLst>
              <a:ext uri="{FF2B5EF4-FFF2-40B4-BE49-F238E27FC236}">
                <a16:creationId xmlns:a16="http://schemas.microsoft.com/office/drawing/2014/main" id="{C3798F15-B4CF-D6A3-E3B7-07D12E99A45A}"/>
              </a:ext>
            </a:extLst>
          </p:cNvPr>
          <p:cNvSpPr txBox="1"/>
          <p:nvPr/>
        </p:nvSpPr>
        <p:spPr>
          <a:xfrm>
            <a:off x="8918427" y="3779651"/>
            <a:ext cx="638316" cy="400110"/>
          </a:xfrm>
          <a:prstGeom prst="rect">
            <a:avLst/>
          </a:prstGeom>
          <a:noFill/>
        </p:spPr>
        <p:txBody>
          <a:bodyPr wrap="none" rtlCol="0">
            <a:spAutoFit/>
          </a:bodyPr>
          <a:lstStyle/>
          <a:p>
            <a:r>
              <a:rPr lang="en-US" sz="2000" dirty="0"/>
              <a:t>0.00</a:t>
            </a:r>
          </a:p>
        </p:txBody>
      </p:sp>
      <p:sp>
        <p:nvSpPr>
          <p:cNvPr id="94" name="TextBox 93">
            <a:extLst>
              <a:ext uri="{FF2B5EF4-FFF2-40B4-BE49-F238E27FC236}">
                <a16:creationId xmlns:a16="http://schemas.microsoft.com/office/drawing/2014/main" id="{ABD35953-D136-4883-0B36-9669860ED142}"/>
              </a:ext>
            </a:extLst>
          </p:cNvPr>
          <p:cNvSpPr txBox="1"/>
          <p:nvPr/>
        </p:nvSpPr>
        <p:spPr>
          <a:xfrm>
            <a:off x="8918427" y="4715638"/>
            <a:ext cx="638316" cy="400110"/>
          </a:xfrm>
          <a:prstGeom prst="rect">
            <a:avLst/>
          </a:prstGeom>
          <a:noFill/>
        </p:spPr>
        <p:txBody>
          <a:bodyPr wrap="none" rtlCol="0">
            <a:spAutoFit/>
          </a:bodyPr>
          <a:lstStyle/>
          <a:p>
            <a:r>
              <a:rPr lang="en-US" sz="2000" dirty="0"/>
              <a:t>0.33</a:t>
            </a:r>
          </a:p>
        </p:txBody>
      </p:sp>
      <p:sp>
        <p:nvSpPr>
          <p:cNvPr id="95" name="TextBox 94">
            <a:extLst>
              <a:ext uri="{FF2B5EF4-FFF2-40B4-BE49-F238E27FC236}">
                <a16:creationId xmlns:a16="http://schemas.microsoft.com/office/drawing/2014/main" id="{99B1DAD1-DFE5-C20B-EA49-346618866C81}"/>
              </a:ext>
            </a:extLst>
          </p:cNvPr>
          <p:cNvSpPr txBox="1"/>
          <p:nvPr/>
        </p:nvSpPr>
        <p:spPr>
          <a:xfrm>
            <a:off x="8898188" y="5630263"/>
            <a:ext cx="638316" cy="400110"/>
          </a:xfrm>
          <a:prstGeom prst="rect">
            <a:avLst/>
          </a:prstGeom>
          <a:noFill/>
        </p:spPr>
        <p:txBody>
          <a:bodyPr wrap="none" rtlCol="0">
            <a:spAutoFit/>
          </a:bodyPr>
          <a:lstStyle/>
          <a:p>
            <a:r>
              <a:rPr lang="en-US" sz="2000" dirty="0"/>
              <a:t>0.33</a:t>
            </a:r>
          </a:p>
        </p:txBody>
      </p:sp>
    </p:spTree>
    <p:extLst>
      <p:ext uri="{BB962C8B-B14F-4D97-AF65-F5344CB8AC3E}">
        <p14:creationId xmlns:p14="http://schemas.microsoft.com/office/powerpoint/2010/main" val="4968167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Lastly, just know that in practice, instead of using just </a:t>
            </a:r>
            <a:r>
              <a:rPr lang="en-US" sz="2800" b="1" dirty="0"/>
              <a:t>2</a:t>
            </a:r>
            <a:r>
              <a:rPr lang="en-US" sz="2800" dirty="0"/>
              <a:t> activation functions to create </a:t>
            </a:r>
            <a:r>
              <a:rPr lang="en-US" sz="2800" b="1" dirty="0"/>
              <a:t>2</a:t>
            </a:r>
            <a:r>
              <a:rPr lang="en-US" sz="2800" dirty="0"/>
              <a:t> Embeddings per word…</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cxnSp>
        <p:nvCxnSpPr>
          <p:cNvPr id="47" name="Elbow Connector 46">
            <a:extLst>
              <a:ext uri="{FF2B5EF4-FFF2-40B4-BE49-F238E27FC236}">
                <a16:creationId xmlns:a16="http://schemas.microsoft.com/office/drawing/2014/main" id="{DC4CC6CC-1749-EC15-303B-A62377D97F8E}"/>
              </a:ext>
            </a:extLst>
          </p:cNvPr>
          <p:cNvCxnSpPr>
            <a:cxnSpLocks/>
            <a:stCxn id="11" idx="3"/>
          </p:cNvCxnSpPr>
          <p:nvPr/>
        </p:nvCxnSpPr>
        <p:spPr>
          <a:xfrm flipV="1">
            <a:off x="1328056" y="3714425"/>
            <a:ext cx="1545548"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cxnSpLocks/>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p:cNvCxnSpPr>
          <p:nvPr/>
        </p:nvCxnSpPr>
        <p:spPr>
          <a:xfrm flipV="1">
            <a:off x="2146155" y="3279609"/>
            <a:ext cx="1502002" cy="922826"/>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7F32A7B3-8125-0F2B-8B01-44D61118C281}"/>
              </a:ext>
            </a:extLst>
          </p:cNvPr>
          <p:cNvCxnSpPr>
            <a:cxnSpLocks/>
            <a:stCxn id="9" idx="3"/>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p:cNvCxnSpPr>
          <p:nvPr/>
        </p:nvCxnSpPr>
        <p:spPr>
          <a:xfrm>
            <a:off x="2166033" y="4789837"/>
            <a:ext cx="1379167"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endCxn id="21" idx="1"/>
          </p:cNvCxnSpPr>
          <p:nvPr/>
        </p:nvCxnSpPr>
        <p:spPr>
          <a:xfrm flipV="1">
            <a:off x="2166033" y="5176423"/>
            <a:ext cx="1014495" cy="15240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p:cNvCxnSpPr>
          <p:nvPr/>
        </p:nvCxnSpPr>
        <p:spPr>
          <a:xfrm flipV="1">
            <a:off x="2166033" y="5328823"/>
            <a:ext cx="1166895" cy="563950"/>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p:cNvCxnSpPr>
          <p:nvPr/>
        </p:nvCxnSpPr>
        <p:spPr>
          <a:xfrm flipV="1">
            <a:off x="2166033" y="5491162"/>
            <a:ext cx="1319295" cy="954699"/>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064A2CF-82EF-F9D8-498F-8B426BC14C8B}"/>
              </a:ext>
            </a:extLst>
          </p:cNvPr>
          <p:cNvCxnSpPr>
            <a:cxnSpLocks/>
          </p:cNvCxnSpPr>
          <p:nvPr/>
        </p:nvCxnSpPr>
        <p:spPr>
          <a:xfrm flipH="1">
            <a:off x="4570101" y="1620078"/>
            <a:ext cx="268605" cy="639035"/>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88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CBCA-C1C0-C703-DB22-D609569F2D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1AF9B3-E5A7-84B4-7831-EF3A98CB757F}"/>
              </a:ext>
            </a:extLst>
          </p:cNvPr>
          <p:cNvSpPr>
            <a:spLocks noGrp="1"/>
          </p:cNvSpPr>
          <p:nvPr>
            <p:ph idx="1"/>
          </p:nvPr>
        </p:nvSpPr>
        <p:spPr>
          <a:xfrm>
            <a:off x="838200" y="1153886"/>
            <a:ext cx="10515600" cy="5023077"/>
          </a:xfrm>
        </p:spPr>
        <p:txBody>
          <a:bodyPr>
            <a:normAutofit/>
          </a:bodyPr>
          <a:lstStyle/>
          <a:p>
            <a:r>
              <a:rPr lang="en-US" dirty="0"/>
              <a:t>It means the </a:t>
            </a:r>
            <a:r>
              <a:rPr lang="en-US" b="1" dirty="0"/>
              <a:t>Neural network </a:t>
            </a:r>
            <a:r>
              <a:rPr lang="en-US" dirty="0"/>
              <a:t>will probably need a lot more complexity and training, because leaning how to correctly process the word </a:t>
            </a:r>
            <a:r>
              <a:rPr lang="en-US" b="1" dirty="0"/>
              <a:t>great!</a:t>
            </a:r>
            <a:r>
              <a:rPr lang="en-US" dirty="0"/>
              <a:t> won’t help the </a:t>
            </a:r>
            <a:r>
              <a:rPr lang="en-US" b="1" dirty="0"/>
              <a:t>neural network </a:t>
            </a:r>
            <a:r>
              <a:rPr lang="en-US" dirty="0"/>
              <a:t>correctly use the word </a:t>
            </a:r>
            <a:r>
              <a:rPr lang="en-US" b="1" dirty="0"/>
              <a:t>awesome!</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p:txBody>
      </p:sp>
      <p:sp>
        <p:nvSpPr>
          <p:cNvPr id="4" name="TextBox 3">
            <a:extLst>
              <a:ext uri="{FF2B5EF4-FFF2-40B4-BE49-F238E27FC236}">
                <a16:creationId xmlns:a16="http://schemas.microsoft.com/office/drawing/2014/main" id="{87CC8ACE-89A9-4262-2E10-450105EDF1A3}"/>
              </a:ext>
            </a:extLst>
          </p:cNvPr>
          <p:cNvSpPr txBox="1"/>
          <p:nvPr/>
        </p:nvSpPr>
        <p:spPr>
          <a:xfrm>
            <a:off x="1135117" y="3005959"/>
            <a:ext cx="1776248" cy="523220"/>
          </a:xfrm>
          <a:prstGeom prst="rect">
            <a:avLst/>
          </a:prstGeom>
          <a:noFill/>
        </p:spPr>
        <p:txBody>
          <a:bodyPr wrap="square" rtlCol="0">
            <a:spAutoFit/>
          </a:bodyPr>
          <a:lstStyle/>
          <a:p>
            <a:r>
              <a:rPr lang="en-US" sz="2800" dirty="0"/>
              <a:t>Avatar 2</a:t>
            </a:r>
          </a:p>
        </p:txBody>
      </p:sp>
      <p:sp>
        <p:nvSpPr>
          <p:cNvPr id="5" name="TextBox 4">
            <a:extLst>
              <a:ext uri="{FF2B5EF4-FFF2-40B4-BE49-F238E27FC236}">
                <a16:creationId xmlns:a16="http://schemas.microsoft.com/office/drawing/2014/main" id="{77637391-0322-DCB8-1B3B-8E6610FA0D38}"/>
              </a:ext>
            </a:extLst>
          </p:cNvPr>
          <p:cNvSpPr txBox="1"/>
          <p:nvPr/>
        </p:nvSpPr>
        <p:spPr>
          <a:xfrm>
            <a:off x="1135117" y="3639101"/>
            <a:ext cx="1776248" cy="523220"/>
          </a:xfrm>
          <a:prstGeom prst="rect">
            <a:avLst/>
          </a:prstGeom>
          <a:noFill/>
        </p:spPr>
        <p:txBody>
          <a:bodyPr wrap="square" rtlCol="0">
            <a:spAutoFit/>
          </a:bodyPr>
          <a:lstStyle/>
          <a:p>
            <a:r>
              <a:rPr lang="en-US" sz="2800" dirty="0"/>
              <a:t>is</a:t>
            </a:r>
          </a:p>
        </p:txBody>
      </p:sp>
      <p:sp>
        <p:nvSpPr>
          <p:cNvPr id="6" name="TextBox 5">
            <a:extLst>
              <a:ext uri="{FF2B5EF4-FFF2-40B4-BE49-F238E27FC236}">
                <a16:creationId xmlns:a16="http://schemas.microsoft.com/office/drawing/2014/main" id="{365BF571-68A8-5BEB-E86C-C91910010D53}"/>
              </a:ext>
            </a:extLst>
          </p:cNvPr>
          <p:cNvSpPr txBox="1"/>
          <p:nvPr/>
        </p:nvSpPr>
        <p:spPr>
          <a:xfrm>
            <a:off x="1135117" y="4389855"/>
            <a:ext cx="1776248" cy="523220"/>
          </a:xfrm>
          <a:prstGeom prst="rect">
            <a:avLst/>
          </a:prstGeom>
          <a:noFill/>
        </p:spPr>
        <p:txBody>
          <a:bodyPr wrap="square" rtlCol="0">
            <a:spAutoFit/>
          </a:bodyPr>
          <a:lstStyle/>
          <a:p>
            <a:r>
              <a:rPr lang="en-US" sz="2800" dirty="0"/>
              <a:t>great!</a:t>
            </a:r>
          </a:p>
        </p:txBody>
      </p:sp>
      <p:cxnSp>
        <p:nvCxnSpPr>
          <p:cNvPr id="8" name="Straight Arrow Connector 7">
            <a:extLst>
              <a:ext uri="{FF2B5EF4-FFF2-40B4-BE49-F238E27FC236}">
                <a16:creationId xmlns:a16="http://schemas.microsoft.com/office/drawing/2014/main" id="{5DA7D91C-C26D-6EA0-F889-75D16A179C42}"/>
              </a:ext>
            </a:extLst>
          </p:cNvPr>
          <p:cNvCxnSpPr>
            <a:stCxn id="4" idx="3"/>
          </p:cNvCxnSpPr>
          <p:nvPr/>
        </p:nvCxnSpPr>
        <p:spPr>
          <a:xfrm>
            <a:off x="2911365" y="32675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CC1C393-DDED-0ABB-0AE2-5529CB805F4F}"/>
              </a:ext>
            </a:extLst>
          </p:cNvPr>
          <p:cNvCxnSpPr/>
          <p:nvPr/>
        </p:nvCxnSpPr>
        <p:spPr>
          <a:xfrm>
            <a:off x="2911364" y="3962071"/>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36937A3-DACF-2655-958B-BE96412369CD}"/>
              </a:ext>
            </a:extLst>
          </p:cNvPr>
          <p:cNvCxnSpPr/>
          <p:nvPr/>
        </p:nvCxnSpPr>
        <p:spPr>
          <a:xfrm>
            <a:off x="2911363" y="4651465"/>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1C89ED6-DC07-6A2C-4D25-B9540DDB0C8D}"/>
              </a:ext>
            </a:extLst>
          </p:cNvPr>
          <p:cNvSpPr txBox="1"/>
          <p:nvPr/>
        </p:nvSpPr>
        <p:spPr>
          <a:xfrm>
            <a:off x="3909947" y="3005959"/>
            <a:ext cx="1776248" cy="523220"/>
          </a:xfrm>
          <a:prstGeom prst="rect">
            <a:avLst/>
          </a:prstGeom>
          <a:noFill/>
        </p:spPr>
        <p:txBody>
          <a:bodyPr wrap="square" rtlCol="0">
            <a:spAutoFit/>
          </a:bodyPr>
          <a:lstStyle/>
          <a:p>
            <a:r>
              <a:rPr lang="en-US" sz="2800" dirty="0"/>
              <a:t>12</a:t>
            </a:r>
          </a:p>
        </p:txBody>
      </p:sp>
      <p:sp>
        <p:nvSpPr>
          <p:cNvPr id="12" name="TextBox 11">
            <a:extLst>
              <a:ext uri="{FF2B5EF4-FFF2-40B4-BE49-F238E27FC236}">
                <a16:creationId xmlns:a16="http://schemas.microsoft.com/office/drawing/2014/main" id="{A138829B-219B-49BC-744B-81B39504D284}"/>
              </a:ext>
            </a:extLst>
          </p:cNvPr>
          <p:cNvSpPr txBox="1"/>
          <p:nvPr/>
        </p:nvSpPr>
        <p:spPr>
          <a:xfrm>
            <a:off x="3903130" y="3683208"/>
            <a:ext cx="1776248" cy="523220"/>
          </a:xfrm>
          <a:prstGeom prst="rect">
            <a:avLst/>
          </a:prstGeom>
          <a:noFill/>
        </p:spPr>
        <p:txBody>
          <a:bodyPr wrap="square" rtlCol="0">
            <a:spAutoFit/>
          </a:bodyPr>
          <a:lstStyle/>
          <a:p>
            <a:r>
              <a:rPr lang="en-US" sz="2800" dirty="0"/>
              <a:t>-3.05</a:t>
            </a:r>
          </a:p>
        </p:txBody>
      </p:sp>
      <p:sp>
        <p:nvSpPr>
          <p:cNvPr id="13" name="TextBox 12">
            <a:extLst>
              <a:ext uri="{FF2B5EF4-FFF2-40B4-BE49-F238E27FC236}">
                <a16:creationId xmlns:a16="http://schemas.microsoft.com/office/drawing/2014/main" id="{9B4D3E1D-4D76-2320-FC04-119051955345}"/>
              </a:ext>
            </a:extLst>
          </p:cNvPr>
          <p:cNvSpPr txBox="1"/>
          <p:nvPr/>
        </p:nvSpPr>
        <p:spPr>
          <a:xfrm>
            <a:off x="3903130" y="4389855"/>
            <a:ext cx="1776248" cy="523220"/>
          </a:xfrm>
          <a:prstGeom prst="rect">
            <a:avLst/>
          </a:prstGeom>
          <a:noFill/>
        </p:spPr>
        <p:txBody>
          <a:bodyPr wrap="square" rtlCol="0">
            <a:spAutoFit/>
          </a:bodyPr>
          <a:lstStyle/>
          <a:p>
            <a:r>
              <a:rPr lang="en-US" sz="2800" dirty="0"/>
              <a:t>4.2</a:t>
            </a:r>
          </a:p>
        </p:txBody>
      </p:sp>
      <p:sp>
        <p:nvSpPr>
          <p:cNvPr id="7" name="TextBox 6">
            <a:extLst>
              <a:ext uri="{FF2B5EF4-FFF2-40B4-BE49-F238E27FC236}">
                <a16:creationId xmlns:a16="http://schemas.microsoft.com/office/drawing/2014/main" id="{FB229BD7-F2AD-28A6-6AF3-1241CC2C9218}"/>
              </a:ext>
            </a:extLst>
          </p:cNvPr>
          <p:cNvSpPr txBox="1"/>
          <p:nvPr/>
        </p:nvSpPr>
        <p:spPr>
          <a:xfrm>
            <a:off x="5954408" y="3005959"/>
            <a:ext cx="1776248" cy="523220"/>
          </a:xfrm>
          <a:prstGeom prst="rect">
            <a:avLst/>
          </a:prstGeom>
          <a:noFill/>
        </p:spPr>
        <p:txBody>
          <a:bodyPr wrap="square" rtlCol="0">
            <a:spAutoFit/>
          </a:bodyPr>
          <a:lstStyle/>
          <a:p>
            <a:r>
              <a:rPr lang="en-US" sz="2800" dirty="0"/>
              <a:t>Avatar 2</a:t>
            </a:r>
          </a:p>
        </p:txBody>
      </p:sp>
      <p:cxnSp>
        <p:nvCxnSpPr>
          <p:cNvPr id="14" name="Straight Arrow Connector 13">
            <a:extLst>
              <a:ext uri="{FF2B5EF4-FFF2-40B4-BE49-F238E27FC236}">
                <a16:creationId xmlns:a16="http://schemas.microsoft.com/office/drawing/2014/main" id="{86775A34-C057-3872-6019-4B2D170A50D0}"/>
              </a:ext>
            </a:extLst>
          </p:cNvPr>
          <p:cNvCxnSpPr>
            <a:cxnSpLocks/>
          </p:cNvCxnSpPr>
          <p:nvPr/>
        </p:nvCxnSpPr>
        <p:spPr>
          <a:xfrm flipH="1">
            <a:off x="5005104" y="3267569"/>
            <a:ext cx="784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CED1C7-1861-8FA4-4536-C461B9E2AF88}"/>
              </a:ext>
            </a:extLst>
          </p:cNvPr>
          <p:cNvCxnSpPr>
            <a:cxnSpLocks/>
          </p:cNvCxnSpPr>
          <p:nvPr/>
        </p:nvCxnSpPr>
        <p:spPr>
          <a:xfrm flipH="1">
            <a:off x="5005104" y="3944818"/>
            <a:ext cx="7846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56A7EAA-EB41-2C01-A562-C5A1A520CE1D}"/>
              </a:ext>
            </a:extLst>
          </p:cNvPr>
          <p:cNvSpPr txBox="1"/>
          <p:nvPr/>
        </p:nvSpPr>
        <p:spPr>
          <a:xfrm>
            <a:off x="5954408" y="3644302"/>
            <a:ext cx="1776248" cy="523220"/>
          </a:xfrm>
          <a:prstGeom prst="rect">
            <a:avLst/>
          </a:prstGeom>
          <a:noFill/>
        </p:spPr>
        <p:txBody>
          <a:bodyPr wrap="square" rtlCol="0">
            <a:spAutoFit/>
          </a:bodyPr>
          <a:lstStyle/>
          <a:p>
            <a:r>
              <a:rPr lang="en-US" sz="2800" dirty="0"/>
              <a:t>is</a:t>
            </a:r>
          </a:p>
        </p:txBody>
      </p:sp>
      <p:sp>
        <p:nvSpPr>
          <p:cNvPr id="19" name="TextBox 18">
            <a:extLst>
              <a:ext uri="{FF2B5EF4-FFF2-40B4-BE49-F238E27FC236}">
                <a16:creationId xmlns:a16="http://schemas.microsoft.com/office/drawing/2014/main" id="{28E340FB-75FF-7373-967E-CC83FE531910}"/>
              </a:ext>
            </a:extLst>
          </p:cNvPr>
          <p:cNvSpPr txBox="1"/>
          <p:nvPr/>
        </p:nvSpPr>
        <p:spPr>
          <a:xfrm>
            <a:off x="5954408" y="4302459"/>
            <a:ext cx="1776248" cy="523220"/>
          </a:xfrm>
          <a:prstGeom prst="rect">
            <a:avLst/>
          </a:prstGeom>
          <a:noFill/>
        </p:spPr>
        <p:txBody>
          <a:bodyPr wrap="square" rtlCol="0">
            <a:spAutoFit/>
          </a:bodyPr>
          <a:lstStyle/>
          <a:p>
            <a:r>
              <a:rPr lang="en-US" sz="2800" dirty="0"/>
              <a:t>awesome!</a:t>
            </a:r>
          </a:p>
        </p:txBody>
      </p:sp>
      <p:cxnSp>
        <p:nvCxnSpPr>
          <p:cNvPr id="20" name="Straight Arrow Connector 19">
            <a:extLst>
              <a:ext uri="{FF2B5EF4-FFF2-40B4-BE49-F238E27FC236}">
                <a16:creationId xmlns:a16="http://schemas.microsoft.com/office/drawing/2014/main" id="{58E5A32C-4497-59F4-4065-4C5AF570D8D4}"/>
              </a:ext>
            </a:extLst>
          </p:cNvPr>
          <p:cNvCxnSpPr/>
          <p:nvPr/>
        </p:nvCxnSpPr>
        <p:spPr>
          <a:xfrm>
            <a:off x="7842797" y="4564069"/>
            <a:ext cx="8092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5E51CC-DD38-96E8-360F-53A1C49C1D7A}"/>
              </a:ext>
            </a:extLst>
          </p:cNvPr>
          <p:cNvSpPr txBox="1"/>
          <p:nvPr/>
        </p:nvSpPr>
        <p:spPr>
          <a:xfrm>
            <a:off x="8836868" y="4317590"/>
            <a:ext cx="1776248" cy="523220"/>
          </a:xfrm>
          <a:prstGeom prst="rect">
            <a:avLst/>
          </a:prstGeom>
          <a:noFill/>
        </p:spPr>
        <p:txBody>
          <a:bodyPr wrap="square" rtlCol="0">
            <a:spAutoFit/>
          </a:bodyPr>
          <a:lstStyle/>
          <a:p>
            <a:r>
              <a:rPr lang="en-US" sz="2800" dirty="0"/>
              <a:t>-32.1</a:t>
            </a:r>
          </a:p>
        </p:txBody>
      </p:sp>
    </p:spTree>
    <p:extLst>
      <p:ext uri="{BB962C8B-B14F-4D97-AF65-F5344CB8AC3E}">
        <p14:creationId xmlns:p14="http://schemas.microsoft.com/office/powerpoint/2010/main" val="17607057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sz="2800" dirty="0"/>
              <a:t>…people often use </a:t>
            </a:r>
            <a:r>
              <a:rPr lang="en-US" sz="2800" b="1" dirty="0"/>
              <a:t>100</a:t>
            </a:r>
            <a:r>
              <a:rPr lang="en-US" sz="2800" dirty="0"/>
              <a:t> or more activation functions to create a lot of Embeddings per word</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147458" y="2684186"/>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EDFCC23-0A44-5554-9EB7-56D539ECCB17}"/>
              </a:ext>
            </a:extLst>
          </p:cNvPr>
          <p:cNvSpPr txBox="1"/>
          <p:nvPr/>
        </p:nvSpPr>
        <p:spPr>
          <a:xfrm>
            <a:off x="3178632" y="2782334"/>
            <a:ext cx="729344" cy="461665"/>
          </a:xfrm>
          <a:prstGeom prst="rect">
            <a:avLst/>
          </a:prstGeom>
          <a:noFill/>
        </p:spPr>
        <p:txBody>
          <a:bodyPr wrap="square" rtlCol="0">
            <a:spAutoFit/>
          </a:bodyPr>
          <a:lstStyle/>
          <a:p>
            <a:r>
              <a:rPr lang="en-US" sz="2400" dirty="0"/>
              <a:t>sum</a:t>
            </a:r>
          </a:p>
        </p:txBody>
      </p:sp>
      <p:cxnSp>
        <p:nvCxnSpPr>
          <p:cNvPr id="19" name="Elbow Connector 18">
            <a:extLst>
              <a:ext uri="{FF2B5EF4-FFF2-40B4-BE49-F238E27FC236}">
                <a16:creationId xmlns:a16="http://schemas.microsoft.com/office/drawing/2014/main" id="{885F4A60-1A70-2035-759A-7A9B3D74E228}"/>
              </a:ext>
            </a:extLst>
          </p:cNvPr>
          <p:cNvCxnSpPr>
            <a:cxnSpLocks/>
          </p:cNvCxnSpPr>
          <p:nvPr/>
        </p:nvCxnSpPr>
        <p:spPr>
          <a:xfrm flipV="1">
            <a:off x="1338946" y="2683688"/>
            <a:ext cx="1787976" cy="281611"/>
          </a:xfrm>
          <a:prstGeom prst="bentConnector3">
            <a:avLst>
              <a:gd name="adj1" fmla="val 2887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D7AEE3F-38C4-B359-E4FC-F2C6B1A8D29F}"/>
              </a:ext>
            </a:extLst>
          </p:cNvPr>
          <p:cNvCxnSpPr>
            <a:cxnSpLocks/>
          </p:cNvCxnSpPr>
          <p:nvPr/>
        </p:nvCxnSpPr>
        <p:spPr>
          <a:xfrm flipV="1">
            <a:off x="1382488" y="3139601"/>
            <a:ext cx="1766205" cy="852071"/>
          </a:xfrm>
          <a:prstGeom prst="bentConnector3">
            <a:avLst>
              <a:gd name="adj1" fmla="val 2749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46071" y="2520723"/>
            <a:ext cx="1170215" cy="1017133"/>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8" name="Straight Connector 7">
            <a:extLst>
              <a:ext uri="{FF2B5EF4-FFF2-40B4-BE49-F238E27FC236}">
                <a16:creationId xmlns:a16="http://schemas.microsoft.com/office/drawing/2014/main" id="{C51EC211-FF78-053F-687A-CBB5C6B2A1C8}"/>
              </a:ext>
            </a:extLst>
          </p:cNvPr>
          <p:cNvCxnSpPr>
            <a:cxnSpLocks/>
          </p:cNvCxnSpPr>
          <p:nvPr/>
        </p:nvCxnSpPr>
        <p:spPr>
          <a:xfrm flipV="1">
            <a:off x="4109363" y="4831848"/>
            <a:ext cx="729343" cy="68915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ame 14">
            <a:extLst>
              <a:ext uri="{FF2B5EF4-FFF2-40B4-BE49-F238E27FC236}">
                <a16:creationId xmlns:a16="http://schemas.microsoft.com/office/drawing/2014/main" id="{2FE7FE60-8372-D6C4-60A1-1737C411EB65}"/>
              </a:ext>
            </a:extLst>
          </p:cNvPr>
          <p:cNvSpPr/>
          <p:nvPr/>
        </p:nvSpPr>
        <p:spPr>
          <a:xfrm>
            <a:off x="3907976" y="4668385"/>
            <a:ext cx="1170215" cy="1017133"/>
          </a:xfrm>
          <a:prstGeom prst="frame">
            <a:avLst/>
          </a:prstGeom>
          <a:solidFill>
            <a:schemeClr val="accent1">
              <a:lumMod val="20000"/>
              <a:lumOff val="8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0BA9ED9-2E63-3E85-3B6D-DB328AEF8AF9}"/>
              </a:ext>
            </a:extLst>
          </p:cNvPr>
          <p:cNvSpPr txBox="1"/>
          <p:nvPr/>
        </p:nvSpPr>
        <p:spPr>
          <a:xfrm>
            <a:off x="3180528" y="4945590"/>
            <a:ext cx="729344" cy="461665"/>
          </a:xfrm>
          <a:prstGeom prst="rect">
            <a:avLst/>
          </a:prstGeom>
          <a:noFill/>
        </p:spPr>
        <p:txBody>
          <a:bodyPr wrap="square" rtlCol="0">
            <a:spAutoFit/>
          </a:bodyPr>
          <a:lstStyle/>
          <a:p>
            <a:r>
              <a:rPr lang="en-US" sz="2400" dirty="0"/>
              <a:t>sum</a:t>
            </a:r>
          </a:p>
        </p:txBody>
      </p:sp>
      <p:cxnSp>
        <p:nvCxnSpPr>
          <p:cNvPr id="47" name="Elbow Connector 46">
            <a:extLst>
              <a:ext uri="{FF2B5EF4-FFF2-40B4-BE49-F238E27FC236}">
                <a16:creationId xmlns:a16="http://schemas.microsoft.com/office/drawing/2014/main" id="{DC4CC6CC-1749-EC15-303B-A62377D97F8E}"/>
              </a:ext>
            </a:extLst>
          </p:cNvPr>
          <p:cNvCxnSpPr>
            <a:cxnSpLocks/>
            <a:stCxn id="11" idx="3"/>
          </p:cNvCxnSpPr>
          <p:nvPr/>
        </p:nvCxnSpPr>
        <p:spPr>
          <a:xfrm flipV="1">
            <a:off x="1328056" y="3714425"/>
            <a:ext cx="1545548" cy="1201270"/>
          </a:xfrm>
          <a:prstGeom prst="bentConnector3">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F6FD5F61-5BA5-FC2D-739E-1B3581D39B4A}"/>
              </a:ext>
            </a:extLst>
          </p:cNvPr>
          <p:cNvCxnSpPr>
            <a:cxnSpLocks/>
            <a:endCxn id="16" idx="2"/>
          </p:cNvCxnSpPr>
          <p:nvPr/>
        </p:nvCxnSpPr>
        <p:spPr>
          <a:xfrm flipV="1">
            <a:off x="2895377" y="3243999"/>
            <a:ext cx="647927" cy="470426"/>
          </a:xfrm>
          <a:prstGeom prst="bentConnector2">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D554835-371B-36AE-4961-F02B9BDFA10F}"/>
              </a:ext>
            </a:extLst>
          </p:cNvPr>
          <p:cNvCxnSpPr>
            <a:cxnSpLocks/>
            <a:stCxn id="12" idx="3"/>
          </p:cNvCxnSpPr>
          <p:nvPr/>
        </p:nvCxnSpPr>
        <p:spPr>
          <a:xfrm flipV="1">
            <a:off x="1317171" y="4205442"/>
            <a:ext cx="827089" cy="1624878"/>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743EE548-DB8F-F525-CFD4-F6DB5279E6B4}"/>
              </a:ext>
            </a:extLst>
          </p:cNvPr>
          <p:cNvCxnSpPr>
            <a:cxnSpLocks/>
          </p:cNvCxnSpPr>
          <p:nvPr/>
        </p:nvCxnSpPr>
        <p:spPr>
          <a:xfrm flipV="1">
            <a:off x="2146155" y="3279609"/>
            <a:ext cx="1502002" cy="922826"/>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7F32A7B3-8125-0F2B-8B01-44D61118C281}"/>
              </a:ext>
            </a:extLst>
          </p:cNvPr>
          <p:cNvCxnSpPr>
            <a:cxnSpLocks/>
            <a:stCxn id="9" idx="3"/>
          </p:cNvCxnSpPr>
          <p:nvPr/>
        </p:nvCxnSpPr>
        <p:spPr>
          <a:xfrm>
            <a:off x="1328057" y="2996105"/>
            <a:ext cx="839293" cy="1803671"/>
          </a:xfrm>
          <a:prstGeom prst="bentConnector3">
            <a:avLst>
              <a:gd name="adj1" fmla="val 35789"/>
            </a:avLst>
          </a:prstGeom>
          <a:ln w="28575"/>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5B6AAD5F-CB73-E00D-4E56-B91232FE714C}"/>
              </a:ext>
            </a:extLst>
          </p:cNvPr>
          <p:cNvCxnSpPr>
            <a:cxnSpLocks/>
          </p:cNvCxnSpPr>
          <p:nvPr/>
        </p:nvCxnSpPr>
        <p:spPr>
          <a:xfrm>
            <a:off x="2166033" y="4789837"/>
            <a:ext cx="1379167" cy="145814"/>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C4BBC2FD-A9A4-781D-5E33-CFE2BDCB2952}"/>
              </a:ext>
            </a:extLst>
          </p:cNvPr>
          <p:cNvCxnSpPr>
            <a:cxnSpLocks/>
            <a:stCxn id="10" idx="3"/>
          </p:cNvCxnSpPr>
          <p:nvPr/>
        </p:nvCxnSpPr>
        <p:spPr>
          <a:xfrm>
            <a:off x="1349829" y="3956429"/>
            <a:ext cx="816204" cy="1377244"/>
          </a:xfrm>
          <a:prstGeom prst="bentConnector3">
            <a:avLst>
              <a:gd name="adj1" fmla="val 75572"/>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F58550DA-F96A-30A0-4CA6-C505CF20B789}"/>
              </a:ext>
            </a:extLst>
          </p:cNvPr>
          <p:cNvCxnSpPr>
            <a:cxnSpLocks/>
            <a:endCxn id="21" idx="1"/>
          </p:cNvCxnSpPr>
          <p:nvPr/>
        </p:nvCxnSpPr>
        <p:spPr>
          <a:xfrm flipV="1">
            <a:off x="2166033" y="5176423"/>
            <a:ext cx="1014495" cy="152400"/>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6BAA923F-B32E-28E6-0BE8-53764944395B}"/>
              </a:ext>
            </a:extLst>
          </p:cNvPr>
          <p:cNvCxnSpPr>
            <a:cxnSpLocks/>
            <a:stCxn id="11" idx="3"/>
          </p:cNvCxnSpPr>
          <p:nvPr/>
        </p:nvCxnSpPr>
        <p:spPr>
          <a:xfrm>
            <a:off x="1328056" y="4915695"/>
            <a:ext cx="841773" cy="977078"/>
          </a:xfrm>
          <a:prstGeom prst="bentConnector3">
            <a:avLst>
              <a:gd name="adj1" fmla="val 16939"/>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7DF3D3F1-FC92-36D7-6920-DC2AD430A92E}"/>
              </a:ext>
            </a:extLst>
          </p:cNvPr>
          <p:cNvCxnSpPr>
            <a:cxnSpLocks/>
          </p:cNvCxnSpPr>
          <p:nvPr/>
        </p:nvCxnSpPr>
        <p:spPr>
          <a:xfrm flipV="1">
            <a:off x="2166033" y="5328823"/>
            <a:ext cx="1166895" cy="563950"/>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a:extLst>
              <a:ext uri="{FF2B5EF4-FFF2-40B4-BE49-F238E27FC236}">
                <a16:creationId xmlns:a16="http://schemas.microsoft.com/office/drawing/2014/main" id="{C262B5E1-7C24-8F37-1156-8B0B5BBFCD31}"/>
              </a:ext>
            </a:extLst>
          </p:cNvPr>
          <p:cNvCxnSpPr>
            <a:cxnSpLocks/>
          </p:cNvCxnSpPr>
          <p:nvPr/>
        </p:nvCxnSpPr>
        <p:spPr>
          <a:xfrm>
            <a:off x="1338941" y="5989116"/>
            <a:ext cx="827092" cy="446806"/>
          </a:xfrm>
          <a:prstGeom prst="bentConnector3">
            <a:avLst>
              <a:gd name="adj1" fmla="val 50000"/>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EFF3D6FE-2344-AE37-6E1C-EB70C768842C}"/>
              </a:ext>
            </a:extLst>
          </p:cNvPr>
          <p:cNvCxnSpPr>
            <a:cxnSpLocks/>
          </p:cNvCxnSpPr>
          <p:nvPr/>
        </p:nvCxnSpPr>
        <p:spPr>
          <a:xfrm flipV="1">
            <a:off x="2166033" y="5491162"/>
            <a:ext cx="1319295" cy="954699"/>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cxnSp>
        <p:nvCxnSpPr>
          <p:cNvPr id="51" name="Elbow Connector 50">
            <a:extLst>
              <a:ext uri="{FF2B5EF4-FFF2-40B4-BE49-F238E27FC236}">
                <a16:creationId xmlns:a16="http://schemas.microsoft.com/office/drawing/2014/main" id="{0A2F4670-CD81-B502-F387-B90B3FC6B763}"/>
              </a:ext>
            </a:extLst>
          </p:cNvPr>
          <p:cNvCxnSpPr>
            <a:stCxn id="7" idx="3"/>
            <a:endCxn id="40" idx="1"/>
          </p:cNvCxnSpPr>
          <p:nvPr/>
        </p:nvCxnSpPr>
        <p:spPr>
          <a:xfrm flipV="1">
            <a:off x="5116286" y="2933562"/>
            <a:ext cx="904701" cy="95728"/>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F8C50DA8-8E0A-810F-9750-AA05197C3972}"/>
              </a:ext>
            </a:extLst>
          </p:cNvPr>
          <p:cNvCxnSpPr>
            <a:cxnSpLocks/>
            <a:stCxn id="7" idx="3"/>
            <a:endCxn id="42" idx="1"/>
          </p:cNvCxnSpPr>
          <p:nvPr/>
        </p:nvCxnSpPr>
        <p:spPr>
          <a:xfrm>
            <a:off x="5116286" y="3029290"/>
            <a:ext cx="901885" cy="851189"/>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1BE8DBA1-81D0-F885-F02B-501315C136F6}"/>
              </a:ext>
            </a:extLst>
          </p:cNvPr>
          <p:cNvCxnSpPr>
            <a:cxnSpLocks/>
            <a:stCxn id="7" idx="3"/>
            <a:endCxn id="44" idx="1"/>
          </p:cNvCxnSpPr>
          <p:nvPr/>
        </p:nvCxnSpPr>
        <p:spPr>
          <a:xfrm>
            <a:off x="5116286" y="3029290"/>
            <a:ext cx="889784" cy="1835164"/>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B1FC820C-1AB0-E1D7-C716-F02A0A4B8D0D}"/>
              </a:ext>
            </a:extLst>
          </p:cNvPr>
          <p:cNvCxnSpPr>
            <a:cxnSpLocks/>
            <a:stCxn id="7" idx="3"/>
            <a:endCxn id="46" idx="1"/>
          </p:cNvCxnSpPr>
          <p:nvPr/>
        </p:nvCxnSpPr>
        <p:spPr>
          <a:xfrm>
            <a:off x="5116286" y="3029290"/>
            <a:ext cx="901885" cy="2674257"/>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0D9CE56A-CD48-EAA8-6AC0-A34DFF511C2C}"/>
              </a:ext>
            </a:extLst>
          </p:cNvPr>
          <p:cNvCxnSpPr>
            <a:cxnSpLocks/>
            <a:stCxn id="15" idx="3"/>
          </p:cNvCxnSpPr>
          <p:nvPr/>
        </p:nvCxnSpPr>
        <p:spPr>
          <a:xfrm>
            <a:off x="5078191" y="5176952"/>
            <a:ext cx="787580" cy="715821"/>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6BF7504B-4814-C918-87C1-E75457C96088}"/>
              </a:ext>
            </a:extLst>
          </p:cNvPr>
          <p:cNvCxnSpPr>
            <a:cxnSpLocks/>
            <a:stCxn id="15" idx="3"/>
          </p:cNvCxnSpPr>
          <p:nvPr/>
        </p:nvCxnSpPr>
        <p:spPr>
          <a:xfrm flipV="1">
            <a:off x="5078191" y="5000025"/>
            <a:ext cx="786491" cy="176927"/>
          </a:xfrm>
          <a:prstGeom prst="bentConnector3">
            <a:avLst>
              <a:gd name="adj1" fmla="val 50000"/>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5D78E5-1889-6258-662C-1375F5F1ADFE}"/>
              </a:ext>
            </a:extLst>
          </p:cNvPr>
          <p:cNvCxnSpPr/>
          <p:nvPr/>
        </p:nvCxnSpPr>
        <p:spPr>
          <a:xfrm flipV="1">
            <a:off x="5471436" y="3139601"/>
            <a:ext cx="0" cy="1860424"/>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5DBAFAB-6AC7-E851-D68E-C721B69EA09F}"/>
              </a:ext>
            </a:extLst>
          </p:cNvPr>
          <p:cNvCxnSpPr/>
          <p:nvPr/>
        </p:nvCxnSpPr>
        <p:spPr>
          <a:xfrm>
            <a:off x="5471436" y="3139601"/>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2CCBEDF-6385-E0DE-FB66-64321F73E02E}"/>
              </a:ext>
            </a:extLst>
          </p:cNvPr>
          <p:cNvCxnSpPr/>
          <p:nvPr/>
        </p:nvCxnSpPr>
        <p:spPr>
          <a:xfrm>
            <a:off x="5471436" y="3991672"/>
            <a:ext cx="393246" cy="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064A2CF-82EF-F9D8-498F-8B426BC14C8B}"/>
              </a:ext>
            </a:extLst>
          </p:cNvPr>
          <p:cNvCxnSpPr>
            <a:cxnSpLocks/>
          </p:cNvCxnSpPr>
          <p:nvPr/>
        </p:nvCxnSpPr>
        <p:spPr>
          <a:xfrm flipH="1">
            <a:off x="4570101" y="1620078"/>
            <a:ext cx="268605" cy="639035"/>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4512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instead of using two sentences to for training, they use the entire Wikipedia</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363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Thus, instead of just having a vocabulary of 2 words and phrases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Avatar 2</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is</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great!</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John Wick 4</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Avatar 2</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is</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great!</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John Wick 4</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14CD88-6137-01E9-D6A1-AEE849D70CCF}"/>
              </a:ext>
            </a:extLst>
          </p:cNvPr>
          <p:cNvCxnSpPr>
            <a:cxnSpLocks/>
          </p:cNvCxnSpPr>
          <p:nvPr/>
        </p:nvCxnSpPr>
        <p:spPr>
          <a:xfrm flipH="1">
            <a:off x="1583870" y="1319775"/>
            <a:ext cx="268605" cy="639035"/>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91BC28-18F0-1752-F34B-10AF827D0405}"/>
              </a:ext>
            </a:extLst>
          </p:cNvPr>
          <p:cNvCxnSpPr>
            <a:cxnSpLocks/>
          </p:cNvCxnSpPr>
          <p:nvPr/>
        </p:nvCxnSpPr>
        <p:spPr>
          <a:xfrm>
            <a:off x="9162459" y="1346902"/>
            <a:ext cx="170384" cy="68887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5119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t>
            </a:r>
            <a:r>
              <a:rPr lang="en-US" b="1" dirty="0"/>
              <a:t>word2vec</a:t>
            </a:r>
            <a:r>
              <a:rPr lang="en-US" dirty="0"/>
              <a:t> might have a vocabulary of about </a:t>
            </a:r>
            <a:r>
              <a:rPr lang="en-US" b="1" dirty="0"/>
              <a:t>3,000,000</a:t>
            </a:r>
            <a:r>
              <a:rPr lang="en-US" dirty="0"/>
              <a:t> words and phrases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t>…</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14CD88-6137-01E9-D6A1-AEE849D70CCF}"/>
              </a:ext>
            </a:extLst>
          </p:cNvPr>
          <p:cNvCxnSpPr>
            <a:cxnSpLocks/>
          </p:cNvCxnSpPr>
          <p:nvPr/>
        </p:nvCxnSpPr>
        <p:spPr>
          <a:xfrm flipH="1">
            <a:off x="1427795" y="1606165"/>
            <a:ext cx="156075" cy="43917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91BC28-18F0-1752-F34B-10AF827D0405}"/>
              </a:ext>
            </a:extLst>
          </p:cNvPr>
          <p:cNvCxnSpPr>
            <a:cxnSpLocks/>
          </p:cNvCxnSpPr>
          <p:nvPr/>
        </p:nvCxnSpPr>
        <p:spPr>
          <a:xfrm>
            <a:off x="9162459" y="1346902"/>
            <a:ext cx="170384" cy="68887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52112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Therefore, the total number of weights in this neural network that we need to optimize is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8359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3,000,000 words and phrases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530ECB9-D9C1-A4DD-2666-DB7A48AD6F73}"/>
              </a:ext>
            </a:extLst>
          </p:cNvPr>
          <p:cNvCxnSpPr>
            <a:cxnSpLocks/>
          </p:cNvCxnSpPr>
          <p:nvPr/>
        </p:nvCxnSpPr>
        <p:spPr>
          <a:xfrm flipH="1">
            <a:off x="1232452" y="1429342"/>
            <a:ext cx="240794" cy="64968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2451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Times at least 100, the number weights each word has going to the activation functions…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530ECB9-D9C1-A4DD-2666-DB7A48AD6F73}"/>
              </a:ext>
            </a:extLst>
          </p:cNvPr>
          <p:cNvCxnSpPr>
            <a:cxnSpLocks/>
          </p:cNvCxnSpPr>
          <p:nvPr/>
        </p:nvCxnSpPr>
        <p:spPr>
          <a:xfrm>
            <a:off x="3826212" y="1545067"/>
            <a:ext cx="77570" cy="59658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3720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…times 2, for the weights that get us from the activation functions to the outputs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530ECB9-D9C1-A4DD-2666-DB7A48AD6F73}"/>
              </a:ext>
            </a:extLst>
          </p:cNvPr>
          <p:cNvCxnSpPr>
            <a:cxnSpLocks/>
          </p:cNvCxnSpPr>
          <p:nvPr/>
        </p:nvCxnSpPr>
        <p:spPr>
          <a:xfrm>
            <a:off x="4631281" y="1604968"/>
            <a:ext cx="77570" cy="59658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5659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3,000,000 X 100 X 2 = 600,000,000 weights</a:t>
            </a:r>
          </a:p>
          <a:p>
            <a:pPr marL="0" indent="0">
              <a:buNone/>
            </a:pPr>
            <a:r>
              <a:rPr lang="en-US" sz="2800" dirty="0"/>
              <a:t>So, training can be slow.</a:t>
            </a:r>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8684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However, one way that </a:t>
            </a:r>
            <a:r>
              <a:rPr lang="en-US" b="1" dirty="0"/>
              <a:t>word2vec</a:t>
            </a:r>
            <a:r>
              <a:rPr lang="en-US" dirty="0"/>
              <a:t> speeds things up is to use something called </a:t>
            </a:r>
            <a:r>
              <a:rPr lang="en-US" b="1" dirty="0"/>
              <a:t>negative sampling</a:t>
            </a:r>
            <a:r>
              <a:rPr lang="en-US" dirty="0"/>
              <a:t>.</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418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EAEDA-AFF1-8B1E-008E-30335549BE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0604B9-EC03-F20A-2DD7-82DACC723431}"/>
              </a:ext>
            </a:extLst>
          </p:cNvPr>
          <p:cNvSpPr>
            <a:spLocks noGrp="1"/>
          </p:cNvSpPr>
          <p:nvPr>
            <p:ph idx="1"/>
          </p:nvPr>
        </p:nvSpPr>
        <p:spPr>
          <a:xfrm>
            <a:off x="838200" y="729344"/>
            <a:ext cx="10515600" cy="5447620"/>
          </a:xfrm>
        </p:spPr>
        <p:txBody>
          <a:bodyPr>
            <a:normAutofit fontScale="92500"/>
          </a:bodyPr>
          <a:lstStyle/>
          <a:p>
            <a:pPr>
              <a:lnSpc>
                <a:spcPct val="150000"/>
              </a:lnSpc>
            </a:pPr>
            <a:r>
              <a:rPr lang="en-US" sz="3200" dirty="0"/>
              <a:t>Therefore, it would be nice if similar words that are used in similar ways could be given similar numbers…</a:t>
            </a:r>
          </a:p>
          <a:p>
            <a:pPr lvl="1">
              <a:lnSpc>
                <a:spcPct val="150000"/>
              </a:lnSpc>
            </a:pPr>
            <a:r>
              <a:rPr lang="en-US" sz="2800" dirty="0"/>
              <a:t>So that learning how to use one word will help learn how to use the other at the same time</a:t>
            </a:r>
          </a:p>
          <a:p>
            <a:pPr lvl="1">
              <a:lnSpc>
                <a:spcPct val="150000"/>
              </a:lnSpc>
            </a:pPr>
            <a:r>
              <a:rPr lang="en-US" sz="2800" dirty="0"/>
              <a:t>And because the same words can be used in different contexts, or made plural or used in some other way, it might be nice to assign each word more than one number</a:t>
            </a:r>
          </a:p>
          <a:p>
            <a:pPr lvl="1">
              <a:lnSpc>
                <a:spcPct val="150000"/>
              </a:lnSpc>
            </a:pPr>
            <a:r>
              <a:rPr lang="en-US" sz="2800" dirty="0"/>
              <a:t>So that the neural network can more easily adjust to different contexts</a:t>
            </a:r>
          </a:p>
        </p:txBody>
      </p:sp>
    </p:spTree>
    <p:extLst>
      <p:ext uri="{BB962C8B-B14F-4D97-AF65-F5344CB8AC3E}">
        <p14:creationId xmlns:p14="http://schemas.microsoft.com/office/powerpoint/2010/main" val="29434582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b="1" dirty="0"/>
              <a:t>Negative sampling </a:t>
            </a:r>
            <a:r>
              <a:rPr lang="en-US" dirty="0"/>
              <a:t>works by randomly selecting a subset of words we don’t want to predict for optimization</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47912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For example, say like we wanted the word </a:t>
            </a:r>
            <a:r>
              <a:rPr lang="en-US" b="1" dirty="0"/>
              <a:t>aardvark</a:t>
            </a:r>
            <a:r>
              <a:rPr lang="en-US" dirty="0"/>
              <a:t> to predict the word </a:t>
            </a:r>
            <a:r>
              <a:rPr lang="en-US" b="1" dirty="0"/>
              <a:t>A</a:t>
            </a:r>
            <a:r>
              <a:rPr lang="en-US" dirty="0"/>
              <a:t>.</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3873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That means that only the word </a:t>
            </a:r>
            <a:r>
              <a:rPr lang="en-US" b="1" dirty="0"/>
              <a:t>aardvark</a:t>
            </a:r>
            <a:r>
              <a:rPr lang="en-US" dirty="0"/>
              <a:t> has a 1 in it, and all the other words have 0s </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spTree>
    <p:extLst>
      <p:ext uri="{BB962C8B-B14F-4D97-AF65-F5344CB8AC3E}">
        <p14:creationId xmlns:p14="http://schemas.microsoft.com/office/powerpoint/2010/main" val="16593538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 and that means we can ignore the </a:t>
            </a:r>
            <a:r>
              <a:rPr lang="en-US" b="1" dirty="0"/>
              <a:t>weights</a:t>
            </a:r>
            <a:r>
              <a:rPr lang="en-US" dirty="0"/>
              <a:t> coming from every word but </a:t>
            </a:r>
            <a:r>
              <a:rPr lang="en-US" b="1" dirty="0"/>
              <a:t>aardvark</a:t>
            </a:r>
            <a:r>
              <a:rPr lang="en-US" dirty="0"/>
              <a:t>, because the other words multiply their weights by </a:t>
            </a:r>
            <a:r>
              <a:rPr lang="en-US" b="1" dirty="0"/>
              <a:t>0</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spTree>
    <p:extLst>
      <p:ext uri="{BB962C8B-B14F-4D97-AF65-F5344CB8AC3E}">
        <p14:creationId xmlns:p14="http://schemas.microsoft.com/office/powerpoint/2010/main" val="13768873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However, we still have 300,000,000 weights after the activation function</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cxnSp>
        <p:nvCxnSpPr>
          <p:cNvPr id="15" name="Straight Arrow Connector 14">
            <a:extLst>
              <a:ext uri="{FF2B5EF4-FFF2-40B4-BE49-F238E27FC236}">
                <a16:creationId xmlns:a16="http://schemas.microsoft.com/office/drawing/2014/main" id="{70CABB64-B6FE-499C-EE51-B1C3AA4E0532}"/>
              </a:ext>
            </a:extLst>
          </p:cNvPr>
          <p:cNvCxnSpPr>
            <a:cxnSpLocks/>
          </p:cNvCxnSpPr>
          <p:nvPr/>
        </p:nvCxnSpPr>
        <p:spPr>
          <a:xfrm>
            <a:off x="4631281" y="1604968"/>
            <a:ext cx="77570" cy="59658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6025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So, because we want to predict the word </a:t>
            </a:r>
            <a:r>
              <a:rPr lang="en-US" b="1" dirty="0"/>
              <a:t>A</a:t>
            </a:r>
            <a:r>
              <a:rPr lang="en-US" dirty="0"/>
              <a: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cxnSp>
        <p:nvCxnSpPr>
          <p:cNvPr id="15" name="Straight Arrow Connector 14">
            <a:extLst>
              <a:ext uri="{FF2B5EF4-FFF2-40B4-BE49-F238E27FC236}">
                <a16:creationId xmlns:a16="http://schemas.microsoft.com/office/drawing/2014/main" id="{70CABB64-B6FE-499C-EE51-B1C3AA4E0532}"/>
              </a:ext>
            </a:extLst>
          </p:cNvPr>
          <p:cNvCxnSpPr>
            <a:cxnSpLocks/>
          </p:cNvCxnSpPr>
          <p:nvPr/>
        </p:nvCxnSpPr>
        <p:spPr>
          <a:xfrm>
            <a:off x="8893854" y="1522596"/>
            <a:ext cx="77570" cy="59658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3960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…then we don’t want to predict </a:t>
            </a:r>
            <a:r>
              <a:rPr lang="en-US" b="1" dirty="0"/>
              <a:t>aardvark</a:t>
            </a:r>
            <a:r>
              <a:rPr lang="en-US" dirty="0"/>
              <a:t>, </a:t>
            </a:r>
            <a:r>
              <a:rPr lang="en-US" b="1" dirty="0"/>
              <a:t>abandon</a:t>
            </a:r>
            <a:r>
              <a:rPr lang="en-US" dirty="0"/>
              <a:t> and all of the other words</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cxnSp>
        <p:nvCxnSpPr>
          <p:cNvPr id="15" name="Straight Arrow Connector 14">
            <a:extLst>
              <a:ext uri="{FF2B5EF4-FFF2-40B4-BE49-F238E27FC236}">
                <a16:creationId xmlns:a16="http://schemas.microsoft.com/office/drawing/2014/main" id="{70CABB64-B6FE-499C-EE51-B1C3AA4E0532}"/>
              </a:ext>
            </a:extLst>
          </p:cNvPr>
          <p:cNvCxnSpPr>
            <a:cxnSpLocks/>
          </p:cNvCxnSpPr>
          <p:nvPr/>
        </p:nvCxnSpPr>
        <p:spPr>
          <a:xfrm flipH="1">
            <a:off x="10145938" y="1702020"/>
            <a:ext cx="391430" cy="141408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6E455CA-49FB-6136-64FE-464C5CE882AD}"/>
              </a:ext>
            </a:extLst>
          </p:cNvPr>
          <p:cNvCxnSpPr>
            <a:cxnSpLocks/>
          </p:cNvCxnSpPr>
          <p:nvPr/>
        </p:nvCxnSpPr>
        <p:spPr>
          <a:xfrm flipH="1">
            <a:off x="10254682" y="2465914"/>
            <a:ext cx="604843" cy="147049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2748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So, for this example, let’s imagine </a:t>
            </a:r>
            <a:r>
              <a:rPr lang="en-US" b="1" dirty="0"/>
              <a:t>word2vec</a:t>
            </a:r>
            <a:r>
              <a:rPr lang="en-US" dirty="0"/>
              <a:t> randomly selects </a:t>
            </a:r>
            <a:r>
              <a:rPr lang="en-US" b="1" dirty="0"/>
              <a:t>abandon</a:t>
            </a:r>
            <a:r>
              <a:rPr lang="en-US" dirty="0"/>
              <a:t> as a word we don’t want to predict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cxnSp>
        <p:nvCxnSpPr>
          <p:cNvPr id="23" name="Straight Arrow Connector 22">
            <a:extLst>
              <a:ext uri="{FF2B5EF4-FFF2-40B4-BE49-F238E27FC236}">
                <a16:creationId xmlns:a16="http://schemas.microsoft.com/office/drawing/2014/main" id="{36E455CA-49FB-6136-64FE-464C5CE882AD}"/>
              </a:ext>
            </a:extLst>
          </p:cNvPr>
          <p:cNvCxnSpPr>
            <a:cxnSpLocks/>
          </p:cNvCxnSpPr>
          <p:nvPr/>
        </p:nvCxnSpPr>
        <p:spPr>
          <a:xfrm flipH="1">
            <a:off x="10254682" y="2465914"/>
            <a:ext cx="604843" cy="147049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07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Note: In practice, </a:t>
            </a:r>
            <a:r>
              <a:rPr lang="en-US" b="1" dirty="0"/>
              <a:t>word2vec</a:t>
            </a:r>
            <a:r>
              <a:rPr lang="en-US" dirty="0"/>
              <a:t> would select between </a:t>
            </a:r>
            <a:r>
              <a:rPr lang="en-US" b="1" dirty="0"/>
              <a:t>2</a:t>
            </a:r>
            <a:r>
              <a:rPr lang="en-US" dirty="0"/>
              <a:t> and </a:t>
            </a:r>
            <a:r>
              <a:rPr lang="en-US" b="1" dirty="0"/>
              <a:t>20</a:t>
            </a:r>
            <a:r>
              <a:rPr lang="en-US" dirty="0"/>
              <a:t> words that we don’t want to predict</a:t>
            </a:r>
            <a:endParaRPr lang="en-US" sz="2800" b="1"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spTree>
    <p:extLst>
      <p:ext uri="{BB962C8B-B14F-4D97-AF65-F5344CB8AC3E}">
        <p14:creationId xmlns:p14="http://schemas.microsoft.com/office/powerpoint/2010/main" val="8470977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However, in this example, we just select one, </a:t>
            </a:r>
            <a:r>
              <a:rPr lang="en-US" b="1" dirty="0"/>
              <a:t>abandon</a:t>
            </a:r>
            <a:r>
              <a:rPr lang="en-US" dirty="0"/>
              <a:t>.</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useBgFill="1">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t>…</a:t>
            </a:r>
            <a:endParaRPr lang="en-US" sz="2800" dirty="0"/>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cxnSp>
        <p:nvCxnSpPr>
          <p:cNvPr id="23" name="Straight Arrow Connector 22">
            <a:extLst>
              <a:ext uri="{FF2B5EF4-FFF2-40B4-BE49-F238E27FC236}">
                <a16:creationId xmlns:a16="http://schemas.microsoft.com/office/drawing/2014/main" id="{36E455CA-49FB-6136-64FE-464C5CE882AD}"/>
              </a:ext>
            </a:extLst>
          </p:cNvPr>
          <p:cNvCxnSpPr>
            <a:cxnSpLocks/>
          </p:cNvCxnSpPr>
          <p:nvPr/>
        </p:nvCxnSpPr>
        <p:spPr>
          <a:xfrm flipH="1">
            <a:off x="10254682" y="2465914"/>
            <a:ext cx="604843" cy="147049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7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12CA5-1E54-3C1D-47B3-83A8049EC8A2}"/>
              </a:ext>
            </a:extLst>
          </p:cNvPr>
          <p:cNvSpPr>
            <a:spLocks noGrp="1"/>
          </p:cNvSpPr>
          <p:nvPr>
            <p:ph idx="1"/>
          </p:nvPr>
        </p:nvSpPr>
        <p:spPr>
          <a:xfrm>
            <a:off x="838200" y="707571"/>
            <a:ext cx="10515600" cy="5469392"/>
          </a:xfrm>
        </p:spPr>
        <p:txBody>
          <a:bodyPr>
            <a:normAutofit fontScale="92500"/>
          </a:bodyPr>
          <a:lstStyle/>
          <a:p>
            <a:r>
              <a:rPr lang="en-US" sz="3600" dirty="0"/>
              <a:t>For example, the word great can be used in a positive way</a:t>
            </a:r>
          </a:p>
          <a:p>
            <a:pPr lvl="1"/>
            <a:r>
              <a:rPr lang="en-US" sz="3200" dirty="0"/>
              <a:t>The NLP course is </a:t>
            </a:r>
            <a:r>
              <a:rPr lang="en-US" sz="3200" b="1" dirty="0"/>
              <a:t>great</a:t>
            </a:r>
            <a:r>
              <a:rPr lang="en-US" sz="3200" dirty="0"/>
              <a:t>!</a:t>
            </a:r>
          </a:p>
          <a:p>
            <a:r>
              <a:rPr lang="en-US" sz="3600" dirty="0"/>
              <a:t>And it can also be used in a sarcastic, negative way, like</a:t>
            </a:r>
          </a:p>
          <a:p>
            <a:pPr lvl="1"/>
            <a:r>
              <a:rPr lang="en-US" sz="3200" dirty="0"/>
              <a:t>Homework 3 is terrible, </a:t>
            </a:r>
            <a:r>
              <a:rPr lang="en-US" sz="3200" b="1" dirty="0"/>
              <a:t>great</a:t>
            </a:r>
            <a:r>
              <a:rPr lang="en-US" sz="3200" dirty="0"/>
              <a:t>.</a:t>
            </a:r>
          </a:p>
          <a:p>
            <a:r>
              <a:rPr lang="en-US" sz="3600" dirty="0"/>
              <a:t>It would be nice if we had one number that could keep track of the positive ways that </a:t>
            </a:r>
            <a:r>
              <a:rPr lang="en-US" sz="3600" b="1" dirty="0"/>
              <a:t>great</a:t>
            </a:r>
            <a:r>
              <a:rPr lang="en-US" sz="3600" dirty="0"/>
              <a:t> is used</a:t>
            </a:r>
          </a:p>
          <a:p>
            <a:r>
              <a:rPr lang="en-US" sz="3600" dirty="0"/>
              <a:t>And a different number to keep track of the negative ways</a:t>
            </a:r>
          </a:p>
          <a:p>
            <a:endParaRPr lang="en-US" sz="3600" dirty="0"/>
          </a:p>
          <a:p>
            <a:r>
              <a:rPr lang="en-US" sz="3600" dirty="0"/>
              <a:t>Let’s see a </a:t>
            </a:r>
            <a:r>
              <a:rPr lang="en-US" sz="3600" b="1" dirty="0"/>
              <a:t>super</a:t>
            </a:r>
            <a:r>
              <a:rPr lang="en-US" sz="3600" dirty="0"/>
              <a:t> simple neural network could do this</a:t>
            </a:r>
          </a:p>
        </p:txBody>
      </p:sp>
    </p:spTree>
    <p:extLst>
      <p:ext uri="{BB962C8B-B14F-4D97-AF65-F5344CB8AC3E}">
        <p14:creationId xmlns:p14="http://schemas.microsoft.com/office/powerpoint/2010/main" val="4222400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So now, </a:t>
            </a:r>
            <a:r>
              <a:rPr lang="en-US" b="1" dirty="0"/>
              <a:t>word2vec</a:t>
            </a:r>
            <a:r>
              <a:rPr lang="en-US" dirty="0"/>
              <a:t> only uses the output values for </a:t>
            </a:r>
            <a:r>
              <a:rPr lang="en-US" b="1" dirty="0"/>
              <a:t>A</a:t>
            </a:r>
            <a:r>
              <a:rPr lang="en-US" dirty="0"/>
              <a:t> and </a:t>
            </a:r>
            <a:r>
              <a:rPr lang="en-US" b="1" dirty="0"/>
              <a:t>abandon</a:t>
            </a:r>
            <a:r>
              <a:rPr lang="en-US" dirty="0"/>
              <a:t>.</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t>abandon</a:t>
            </a:r>
          </a:p>
        </p:txBody>
      </p:sp>
      <p:sp useBgFill="1">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solidFill>
                  <a:schemeClr val="tx1">
                    <a:alpha val="26663"/>
                  </a:schemeClr>
                </a:solidFill>
              </a:rPr>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a:solidFill>
                  <a:schemeClr val="tx1">
                    <a:alpha val="26663"/>
                  </a:schemeClr>
                </a:solidFill>
              </a:rPr>
              <a:t>…</a:t>
            </a:r>
            <a:endParaRPr lang="en-US" sz="2800" dirty="0">
              <a:solidFill>
                <a:schemeClr val="tx1">
                  <a:alpha val="26663"/>
                </a:schemeClr>
              </a:solidFill>
            </a:endParaRP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alpha val="14307"/>
            </a:srgbClr>
          </a:solidFill>
          <a:ln>
            <a:solidFill>
              <a:schemeClr val="accent2">
                <a:shade val="50000"/>
                <a:alpha val="32173"/>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alpha val="26663"/>
                </a:schemeClr>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alpha val="14307"/>
            </a:srgbClr>
          </a:solidFill>
          <a:ln>
            <a:solidFill>
              <a:schemeClr val="accent2">
                <a:shade val="50000"/>
                <a:alpha val="32173"/>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alpha val="26663"/>
                </a:schemeClr>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alpha val="31999"/>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7030A0">
                <a:alpha val="31999"/>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cxnSp>
        <p:nvCxnSpPr>
          <p:cNvPr id="23" name="Straight Arrow Connector 22">
            <a:extLst>
              <a:ext uri="{FF2B5EF4-FFF2-40B4-BE49-F238E27FC236}">
                <a16:creationId xmlns:a16="http://schemas.microsoft.com/office/drawing/2014/main" id="{36E455CA-49FB-6136-64FE-464C5CE882AD}"/>
              </a:ext>
            </a:extLst>
          </p:cNvPr>
          <p:cNvCxnSpPr>
            <a:cxnSpLocks/>
          </p:cNvCxnSpPr>
          <p:nvPr/>
        </p:nvCxnSpPr>
        <p:spPr>
          <a:xfrm flipH="1">
            <a:off x="7579286" y="1532414"/>
            <a:ext cx="604843" cy="147049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8E410EA-642C-35EE-DC98-AD4B70E4CE0A}"/>
              </a:ext>
            </a:extLst>
          </p:cNvPr>
          <p:cNvCxnSpPr>
            <a:cxnSpLocks/>
          </p:cNvCxnSpPr>
          <p:nvPr/>
        </p:nvCxnSpPr>
        <p:spPr>
          <a:xfrm flipH="1">
            <a:off x="7517522" y="1684814"/>
            <a:ext cx="819007" cy="284030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3375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that means for this round of </a:t>
            </a:r>
            <a:r>
              <a:rPr lang="en-US" b="1" dirty="0"/>
              <a:t>backpropagation</a:t>
            </a:r>
            <a:r>
              <a:rPr lang="en-US" dirty="0"/>
              <a:t>, we can ignore the </a:t>
            </a:r>
            <a:r>
              <a:rPr lang="en-US" b="1" dirty="0"/>
              <a:t>weights</a:t>
            </a:r>
            <a:r>
              <a:rPr lang="en-US" dirty="0"/>
              <a:t> that lead to the all of the other possible outputs</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solidFill>
                  <a:schemeClr val="tx1">
                    <a:alpha val="21000"/>
                  </a:schemeClr>
                </a:solidFill>
              </a:rPr>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solidFill>
                  <a:schemeClr val="tx1">
                    <a:alpha val="18000"/>
                  </a:schemeClr>
                </a:solidFill>
              </a:rPr>
              <a:t>abandon</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solidFill>
                  <a:schemeClr val="tx1">
                    <a:alpha val="14830"/>
                  </a:schemeClr>
                </a:solidFill>
              </a:rPr>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a:solidFill>
            <a:schemeClr val="accent1">
              <a:alpha val="18943"/>
            </a:schemeClr>
          </a:solidFill>
          <a:ln>
            <a:solidFill>
              <a:schemeClr val="accent1">
                <a:shade val="50000"/>
                <a:alpha val="2059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20478"/>
                </a:schemeClr>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alpha val="14872"/>
            </a:srgbClr>
          </a:solidFill>
          <a:ln>
            <a:solidFill>
              <a:schemeClr val="accent6">
                <a:shade val="50000"/>
                <a:alpha val="18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alpha val="15782"/>
                </a:schemeClr>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alpha val="17537"/>
            </a:srgbClr>
          </a:solidFill>
          <a:ln>
            <a:solidFill>
              <a:schemeClr val="accent4">
                <a:shade val="50000"/>
                <a:alpha val="19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alpha val="15782"/>
                </a:schemeClr>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solidFill>
                  <a:schemeClr val="tx1">
                    <a:alpha val="13128"/>
                  </a:schemeClr>
                </a:solidFill>
              </a:rPr>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solidFill>
                  <a:schemeClr val="tx1">
                    <a:alpha val="17976"/>
                  </a:schemeClr>
                </a:solidFill>
              </a:rPr>
              <a:t>…</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alpha val="20000"/>
            </a:srgbClr>
          </a:solidFill>
          <a:ln>
            <a:solidFill>
              <a:schemeClr val="accent2">
                <a:shade val="50000"/>
                <a:alpha val="22248"/>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alpha val="19385"/>
            </a:srgbClr>
          </a:solidFill>
          <a:ln>
            <a:solidFill>
              <a:schemeClr val="accent4">
                <a:shade val="50000"/>
                <a:alpha val="18734"/>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alpha val="15234"/>
            </a:srgbClr>
          </a:solidFill>
          <a:ln>
            <a:solidFill>
              <a:schemeClr val="accent1">
                <a:shade val="50000"/>
                <a:alpha val="2259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12000"/>
                </a:schemeClr>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solidFill>
                  <a:schemeClr val="tx1">
                    <a:alpha val="12000"/>
                  </a:schemeClr>
                </a:solidFill>
              </a:rPr>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alpha val="25000"/>
            </a:srgbClr>
          </a:solidFill>
          <a:ln>
            <a:solidFill>
              <a:srgbClr val="7030A0">
                <a:alpha val="220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12000"/>
                </a:schemeClr>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solidFill>
                  <a:schemeClr val="tx1">
                    <a:alpha val="12000"/>
                  </a:schemeClr>
                </a:solidFill>
              </a:rPr>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chemeClr val="accent1">
                <a:shade val="50000"/>
                <a:alpha val="22598"/>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alpha val="22061"/>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alpha val="18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7030A0">
                <a:alpha val="18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a:ln>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a:ln>
            <a:solidFill>
              <a:schemeClr val="accent1">
                <a:alpha val="17522"/>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a:ln>
            <a:solidFill>
              <a:schemeClr val="accent1">
                <a:alpha val="15007"/>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alpha val="14000"/>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alpha val="14000"/>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alpha val="19153"/>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alpha val="19662"/>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alpha val="19000"/>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alpha val="18034"/>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alpha val="18034"/>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alpha val="20783"/>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alpha val="16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alpha val="19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solidFill>
                  <a:schemeClr val="tx1">
                    <a:alpha val="24000"/>
                  </a:schemeClr>
                </a:solidFill>
              </a:rPr>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solidFill>
                  <a:schemeClr val="tx1">
                    <a:alpha val="15782"/>
                  </a:schemeClr>
                </a:solidFill>
              </a:rPr>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solidFill>
                  <a:schemeClr val="tx1">
                    <a:alpha val="15782"/>
                  </a:schemeClr>
                </a:solidFill>
              </a:rPr>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spTree>
    <p:extLst>
      <p:ext uri="{BB962C8B-B14F-4D97-AF65-F5344CB8AC3E}">
        <p14:creationId xmlns:p14="http://schemas.microsoft.com/office/powerpoint/2010/main" val="42408304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So, in the end, out of the</a:t>
            </a:r>
            <a:r>
              <a:rPr lang="en-US" b="1" dirty="0"/>
              <a:t> 600,000,000</a:t>
            </a:r>
            <a:r>
              <a:rPr lang="en-US" dirty="0"/>
              <a:t> total </a:t>
            </a:r>
            <a:r>
              <a:rPr lang="en-US" b="1" dirty="0"/>
              <a:t>weights</a:t>
            </a:r>
            <a:r>
              <a:rPr lang="en-US" dirty="0"/>
              <a:t> in this </a:t>
            </a:r>
            <a:r>
              <a:rPr lang="en-US" b="1" dirty="0"/>
              <a:t>neural network</a:t>
            </a:r>
            <a:r>
              <a:rPr lang="en-US" dirty="0"/>
              <a:t>, we only optimize </a:t>
            </a:r>
            <a:r>
              <a:rPr lang="en-US" b="1" dirty="0"/>
              <a:t>300</a:t>
            </a:r>
            <a:r>
              <a:rPr lang="en-US" dirty="0"/>
              <a:t> per step</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solidFill>
                  <a:schemeClr val="tx1">
                    <a:alpha val="21000"/>
                  </a:schemeClr>
                </a:solidFill>
              </a:rPr>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solidFill>
                  <a:schemeClr val="tx1">
                    <a:alpha val="18000"/>
                  </a:schemeClr>
                </a:solidFill>
              </a:rPr>
              <a:t>abandon</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solidFill>
                  <a:schemeClr val="tx1">
                    <a:alpha val="14830"/>
                  </a:schemeClr>
                </a:solidFill>
              </a:rPr>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a:solidFill>
            <a:schemeClr val="accent1">
              <a:alpha val="18943"/>
            </a:schemeClr>
          </a:solidFill>
          <a:ln>
            <a:solidFill>
              <a:schemeClr val="accent1">
                <a:shade val="50000"/>
                <a:alpha val="2059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20478"/>
                </a:schemeClr>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alpha val="14872"/>
            </a:srgbClr>
          </a:solidFill>
          <a:ln>
            <a:solidFill>
              <a:schemeClr val="accent6">
                <a:shade val="50000"/>
                <a:alpha val="18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alpha val="15782"/>
                </a:schemeClr>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alpha val="17537"/>
            </a:srgbClr>
          </a:solidFill>
          <a:ln>
            <a:solidFill>
              <a:schemeClr val="accent4">
                <a:shade val="50000"/>
                <a:alpha val="19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alpha val="15782"/>
                </a:schemeClr>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solidFill>
                  <a:schemeClr val="tx1">
                    <a:alpha val="13128"/>
                  </a:schemeClr>
                </a:solidFill>
              </a:rPr>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solidFill>
                  <a:schemeClr val="tx1">
                    <a:alpha val="17976"/>
                  </a:schemeClr>
                </a:solidFill>
              </a:rPr>
              <a:t>…</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alpha val="20000"/>
            </a:srgbClr>
          </a:solidFill>
          <a:ln>
            <a:solidFill>
              <a:schemeClr val="accent2">
                <a:shade val="50000"/>
                <a:alpha val="22248"/>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alpha val="19385"/>
            </a:srgbClr>
          </a:solidFill>
          <a:ln>
            <a:solidFill>
              <a:schemeClr val="accent4">
                <a:shade val="50000"/>
                <a:alpha val="18734"/>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alpha val="15234"/>
            </a:srgbClr>
          </a:solidFill>
          <a:ln>
            <a:solidFill>
              <a:schemeClr val="accent1">
                <a:shade val="50000"/>
                <a:alpha val="2259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12000"/>
                </a:schemeClr>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solidFill>
                  <a:schemeClr val="tx1">
                    <a:alpha val="12000"/>
                  </a:schemeClr>
                </a:solidFill>
              </a:rPr>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alpha val="25000"/>
            </a:srgbClr>
          </a:solidFill>
          <a:ln>
            <a:solidFill>
              <a:srgbClr val="7030A0">
                <a:alpha val="220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12000"/>
                </a:schemeClr>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solidFill>
                  <a:schemeClr val="tx1">
                    <a:alpha val="12000"/>
                  </a:schemeClr>
                </a:solidFill>
              </a:rPr>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chemeClr val="accent1">
                <a:shade val="50000"/>
                <a:alpha val="22598"/>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alpha val="22061"/>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alpha val="18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7030A0">
                <a:alpha val="18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a:ln>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a:ln>
            <a:solidFill>
              <a:schemeClr val="accent1">
                <a:alpha val="17522"/>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a:ln>
            <a:solidFill>
              <a:schemeClr val="accent1">
                <a:alpha val="15007"/>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alpha val="14000"/>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alpha val="14000"/>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alpha val="19153"/>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alpha val="19662"/>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alpha val="19000"/>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alpha val="18034"/>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alpha val="18034"/>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alpha val="20783"/>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alpha val="16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alpha val="19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solidFill>
                  <a:schemeClr val="tx1">
                    <a:alpha val="24000"/>
                  </a:schemeClr>
                </a:solidFill>
              </a:rPr>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solidFill>
                  <a:schemeClr val="tx1">
                    <a:alpha val="15782"/>
                  </a:schemeClr>
                </a:solidFill>
              </a:rPr>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solidFill>
                  <a:schemeClr val="tx1">
                    <a:alpha val="15782"/>
                  </a:schemeClr>
                </a:solidFill>
              </a:rPr>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cxnSp>
        <p:nvCxnSpPr>
          <p:cNvPr id="15" name="Straight Arrow Connector 14">
            <a:extLst>
              <a:ext uri="{FF2B5EF4-FFF2-40B4-BE49-F238E27FC236}">
                <a16:creationId xmlns:a16="http://schemas.microsoft.com/office/drawing/2014/main" id="{878ABBC4-B2D0-0C22-65D2-1FCEA8E3B42E}"/>
              </a:ext>
            </a:extLst>
          </p:cNvPr>
          <p:cNvCxnSpPr>
            <a:cxnSpLocks/>
          </p:cNvCxnSpPr>
          <p:nvPr/>
        </p:nvCxnSpPr>
        <p:spPr>
          <a:xfrm flipH="1">
            <a:off x="3234320" y="1634764"/>
            <a:ext cx="387256" cy="818789"/>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D22253D-DF0B-0E8E-4B84-F07322536096}"/>
              </a:ext>
            </a:extLst>
          </p:cNvPr>
          <p:cNvCxnSpPr>
            <a:cxnSpLocks/>
          </p:cNvCxnSpPr>
          <p:nvPr/>
        </p:nvCxnSpPr>
        <p:spPr>
          <a:xfrm>
            <a:off x="4284130" y="1719072"/>
            <a:ext cx="449226" cy="70421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8552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2B6C5-C822-6D3B-ADC1-0CA8C6B16AEE}"/>
              </a:ext>
            </a:extLst>
          </p:cNvPr>
          <p:cNvSpPr>
            <a:spLocks noGrp="1"/>
          </p:cNvSpPr>
          <p:nvPr>
            <p:ph idx="1"/>
          </p:nvPr>
        </p:nvSpPr>
        <p:spPr>
          <a:xfrm>
            <a:off x="838200" y="762000"/>
            <a:ext cx="10515600" cy="5414963"/>
          </a:xfrm>
        </p:spPr>
        <p:txBody>
          <a:bodyPr>
            <a:normAutofit/>
          </a:bodyPr>
          <a:lstStyle/>
          <a:p>
            <a:pPr marL="0" indent="0">
              <a:buNone/>
            </a:pPr>
            <a:r>
              <a:rPr lang="en-US" dirty="0"/>
              <a:t>And this is one way that </a:t>
            </a:r>
            <a:r>
              <a:rPr lang="en-US" b="1" dirty="0"/>
              <a:t>word2vec</a:t>
            </a:r>
            <a:r>
              <a:rPr lang="en-US" dirty="0"/>
              <a:t> can efficiently create lots of </a:t>
            </a:r>
            <a:r>
              <a:rPr lang="en-US" b="1" dirty="0"/>
              <a:t>word embeddings</a:t>
            </a:r>
            <a:r>
              <a:rPr lang="en-US" dirty="0"/>
              <a:t> for each word in a large vocabulary</a:t>
            </a:r>
            <a:endParaRPr lang="en-US" sz="2800" dirty="0"/>
          </a:p>
        </p:txBody>
      </p:sp>
      <p:sp>
        <p:nvSpPr>
          <p:cNvPr id="2" name="TextBox 1">
            <a:extLst>
              <a:ext uri="{FF2B5EF4-FFF2-40B4-BE49-F238E27FC236}">
                <a16:creationId xmlns:a16="http://schemas.microsoft.com/office/drawing/2014/main" id="{E0BA5B46-C774-8BC0-5649-DCE463220F80}"/>
              </a:ext>
            </a:extLst>
          </p:cNvPr>
          <p:cNvSpPr txBox="1"/>
          <p:nvPr/>
        </p:nvSpPr>
        <p:spPr>
          <a:xfrm>
            <a:off x="816427" y="2259114"/>
            <a:ext cx="1491343" cy="523220"/>
          </a:xfrm>
          <a:prstGeom prst="rect">
            <a:avLst/>
          </a:prstGeom>
          <a:noFill/>
        </p:spPr>
        <p:txBody>
          <a:bodyPr wrap="square" rtlCol="0">
            <a:spAutoFit/>
          </a:bodyPr>
          <a:lstStyle/>
          <a:p>
            <a:r>
              <a:rPr lang="en-US" sz="2800" dirty="0">
                <a:solidFill>
                  <a:schemeClr val="tx1">
                    <a:alpha val="21000"/>
                  </a:schemeClr>
                </a:solidFill>
              </a:rPr>
              <a:t>A</a:t>
            </a:r>
          </a:p>
        </p:txBody>
      </p:sp>
      <p:sp>
        <p:nvSpPr>
          <p:cNvPr id="4" name="TextBox 3">
            <a:extLst>
              <a:ext uri="{FF2B5EF4-FFF2-40B4-BE49-F238E27FC236}">
                <a16:creationId xmlns:a16="http://schemas.microsoft.com/office/drawing/2014/main" id="{D115610E-B0B4-E350-E9DC-6D915F490F5A}"/>
              </a:ext>
            </a:extLst>
          </p:cNvPr>
          <p:cNvSpPr txBox="1"/>
          <p:nvPr/>
        </p:nvSpPr>
        <p:spPr>
          <a:xfrm>
            <a:off x="838199" y="3209875"/>
            <a:ext cx="1491343" cy="523220"/>
          </a:xfrm>
          <a:prstGeom prst="rect">
            <a:avLst/>
          </a:prstGeom>
          <a:noFill/>
        </p:spPr>
        <p:txBody>
          <a:bodyPr wrap="square" rtlCol="0">
            <a:spAutoFit/>
          </a:bodyPr>
          <a:lstStyle/>
          <a:p>
            <a:r>
              <a:rPr lang="en-US" sz="2800" dirty="0"/>
              <a:t>aardvark</a:t>
            </a:r>
          </a:p>
        </p:txBody>
      </p:sp>
      <p:sp>
        <p:nvSpPr>
          <p:cNvPr id="5" name="TextBox 4">
            <a:extLst>
              <a:ext uri="{FF2B5EF4-FFF2-40B4-BE49-F238E27FC236}">
                <a16:creationId xmlns:a16="http://schemas.microsoft.com/office/drawing/2014/main" id="{96316FBB-2D09-0F5B-B5DD-15876B325734}"/>
              </a:ext>
            </a:extLst>
          </p:cNvPr>
          <p:cNvSpPr txBox="1"/>
          <p:nvPr/>
        </p:nvSpPr>
        <p:spPr>
          <a:xfrm>
            <a:off x="816426" y="4160636"/>
            <a:ext cx="1491343" cy="523220"/>
          </a:xfrm>
          <a:prstGeom prst="rect">
            <a:avLst/>
          </a:prstGeom>
          <a:noFill/>
        </p:spPr>
        <p:txBody>
          <a:bodyPr wrap="square" rtlCol="0">
            <a:spAutoFit/>
          </a:bodyPr>
          <a:lstStyle/>
          <a:p>
            <a:r>
              <a:rPr lang="en-US" sz="2800" dirty="0">
                <a:solidFill>
                  <a:schemeClr val="tx1">
                    <a:alpha val="18000"/>
                  </a:schemeClr>
                </a:solidFill>
              </a:rPr>
              <a:t>abandon</a:t>
            </a:r>
          </a:p>
        </p:txBody>
      </p:sp>
      <p:sp>
        <p:nvSpPr>
          <p:cNvPr id="6" name="TextBox 5">
            <a:extLst>
              <a:ext uri="{FF2B5EF4-FFF2-40B4-BE49-F238E27FC236}">
                <a16:creationId xmlns:a16="http://schemas.microsoft.com/office/drawing/2014/main" id="{D36AC26F-B1CA-CD00-CCC8-4C521D449FDA}"/>
              </a:ext>
            </a:extLst>
          </p:cNvPr>
          <p:cNvSpPr txBox="1"/>
          <p:nvPr/>
        </p:nvSpPr>
        <p:spPr>
          <a:xfrm>
            <a:off x="838199" y="5111397"/>
            <a:ext cx="1981201" cy="523220"/>
          </a:xfrm>
          <a:prstGeom prst="rect">
            <a:avLst/>
          </a:prstGeom>
        </p:spPr>
        <p:txBody>
          <a:bodyPr wrap="square" rtlCol="0">
            <a:spAutoFit/>
          </a:bodyPr>
          <a:lstStyle/>
          <a:p>
            <a:r>
              <a:rPr lang="en-US" sz="2800" dirty="0">
                <a:solidFill>
                  <a:schemeClr val="tx1">
                    <a:alpha val="14830"/>
                  </a:schemeClr>
                </a:solidFill>
              </a:rPr>
              <a:t>…</a:t>
            </a:r>
          </a:p>
        </p:txBody>
      </p:sp>
      <p:sp>
        <p:nvSpPr>
          <p:cNvPr id="9" name="Frame 8">
            <a:extLst>
              <a:ext uri="{FF2B5EF4-FFF2-40B4-BE49-F238E27FC236}">
                <a16:creationId xmlns:a16="http://schemas.microsoft.com/office/drawing/2014/main" id="{9039FF79-D6BD-8689-D7E5-262E45F74A6A}"/>
              </a:ext>
            </a:extLst>
          </p:cNvPr>
          <p:cNvSpPr/>
          <p:nvPr/>
        </p:nvSpPr>
        <p:spPr>
          <a:xfrm>
            <a:off x="816426" y="2782334"/>
            <a:ext cx="511631" cy="427541"/>
          </a:xfrm>
          <a:prstGeom prst="frame">
            <a:avLst/>
          </a:prstGeom>
          <a:solidFill>
            <a:schemeClr val="accent1">
              <a:alpha val="18943"/>
            </a:schemeClr>
          </a:solidFill>
          <a:ln>
            <a:solidFill>
              <a:schemeClr val="accent1">
                <a:shade val="50000"/>
                <a:alpha val="2059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20478"/>
                </a:schemeClr>
              </a:solidFill>
            </a:endParaRPr>
          </a:p>
        </p:txBody>
      </p:sp>
      <p:sp>
        <p:nvSpPr>
          <p:cNvPr id="10" name="Frame 9">
            <a:extLst>
              <a:ext uri="{FF2B5EF4-FFF2-40B4-BE49-F238E27FC236}">
                <a16:creationId xmlns:a16="http://schemas.microsoft.com/office/drawing/2014/main" id="{F719FA85-5DEE-0ACB-19EF-97D78F01792F}"/>
              </a:ext>
            </a:extLst>
          </p:cNvPr>
          <p:cNvSpPr/>
          <p:nvPr/>
        </p:nvSpPr>
        <p:spPr>
          <a:xfrm>
            <a:off x="838198" y="3742658"/>
            <a:ext cx="511631" cy="427541"/>
          </a:xfrm>
          <a:prstGeom prst="frame">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Frame 10">
            <a:extLst>
              <a:ext uri="{FF2B5EF4-FFF2-40B4-BE49-F238E27FC236}">
                <a16:creationId xmlns:a16="http://schemas.microsoft.com/office/drawing/2014/main" id="{38C94DDB-DDD2-52E5-8F03-6B45176C455D}"/>
              </a:ext>
            </a:extLst>
          </p:cNvPr>
          <p:cNvSpPr/>
          <p:nvPr/>
        </p:nvSpPr>
        <p:spPr>
          <a:xfrm>
            <a:off x="816425" y="4701924"/>
            <a:ext cx="511631" cy="427541"/>
          </a:xfrm>
          <a:prstGeom prst="frame">
            <a:avLst/>
          </a:prstGeom>
          <a:solidFill>
            <a:srgbClr val="92D050">
              <a:alpha val="14872"/>
            </a:srgbClr>
          </a:solidFill>
          <a:ln>
            <a:solidFill>
              <a:schemeClr val="accent6">
                <a:shade val="50000"/>
                <a:alpha val="18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alpha val="15782"/>
                </a:schemeClr>
              </a:solidFill>
            </a:endParaRPr>
          </a:p>
        </p:txBody>
      </p:sp>
      <p:sp>
        <p:nvSpPr>
          <p:cNvPr id="12" name="Frame 11">
            <a:extLst>
              <a:ext uri="{FF2B5EF4-FFF2-40B4-BE49-F238E27FC236}">
                <a16:creationId xmlns:a16="http://schemas.microsoft.com/office/drawing/2014/main" id="{EFA49AB9-2EAC-F953-A950-CC76F5CE447C}"/>
              </a:ext>
            </a:extLst>
          </p:cNvPr>
          <p:cNvSpPr/>
          <p:nvPr/>
        </p:nvSpPr>
        <p:spPr>
          <a:xfrm>
            <a:off x="805540" y="5616549"/>
            <a:ext cx="511631" cy="427541"/>
          </a:xfrm>
          <a:prstGeom prst="frame">
            <a:avLst/>
          </a:prstGeom>
          <a:solidFill>
            <a:srgbClr val="7030A0">
              <a:alpha val="17537"/>
            </a:srgbClr>
          </a:solidFill>
          <a:ln>
            <a:solidFill>
              <a:schemeClr val="accent4">
                <a:shade val="50000"/>
                <a:alpha val="19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alpha val="15782"/>
                </a:schemeClr>
              </a:solidFill>
            </a:endParaRPr>
          </a:p>
        </p:txBody>
      </p:sp>
      <p:cxnSp>
        <p:nvCxnSpPr>
          <p:cNvPr id="14" name="Straight Connector 13">
            <a:extLst>
              <a:ext uri="{FF2B5EF4-FFF2-40B4-BE49-F238E27FC236}">
                <a16:creationId xmlns:a16="http://schemas.microsoft.com/office/drawing/2014/main" id="{ADC5132A-91A7-2714-9EE4-C11EFBBD96DE}"/>
              </a:ext>
            </a:extLst>
          </p:cNvPr>
          <p:cNvCxnSpPr>
            <a:cxnSpLocks/>
          </p:cNvCxnSpPr>
          <p:nvPr/>
        </p:nvCxnSpPr>
        <p:spPr>
          <a:xfrm flipV="1">
            <a:off x="4012310" y="2393124"/>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ame 6">
            <a:extLst>
              <a:ext uri="{FF2B5EF4-FFF2-40B4-BE49-F238E27FC236}">
                <a16:creationId xmlns:a16="http://schemas.microsoft.com/office/drawing/2014/main" id="{83A7A4FC-AE64-57E0-7EB2-8D8EAE65C2FF}"/>
              </a:ext>
            </a:extLst>
          </p:cNvPr>
          <p:cNvSpPr/>
          <p:nvPr/>
        </p:nvSpPr>
        <p:spPr>
          <a:xfrm>
            <a:off x="3906316" y="2282187"/>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a16="http://schemas.microsoft.com/office/drawing/2014/main" id="{BD4BE50F-28B6-C9F6-0052-86EB66095435}"/>
              </a:ext>
            </a:extLst>
          </p:cNvPr>
          <p:cNvSpPr txBox="1"/>
          <p:nvPr/>
        </p:nvSpPr>
        <p:spPr>
          <a:xfrm>
            <a:off x="8872083" y="2259113"/>
            <a:ext cx="1491343" cy="523220"/>
          </a:xfrm>
          <a:prstGeom prst="rect">
            <a:avLst/>
          </a:prstGeom>
          <a:noFill/>
        </p:spPr>
        <p:txBody>
          <a:bodyPr wrap="square" rtlCol="0">
            <a:spAutoFit/>
          </a:bodyPr>
          <a:lstStyle/>
          <a:p>
            <a:r>
              <a:rPr lang="en-US" sz="2800" dirty="0"/>
              <a:t>A</a:t>
            </a:r>
          </a:p>
        </p:txBody>
      </p:sp>
      <p:sp>
        <p:nvSpPr>
          <p:cNvPr id="18" name="TextBox 17">
            <a:extLst>
              <a:ext uri="{FF2B5EF4-FFF2-40B4-BE49-F238E27FC236}">
                <a16:creationId xmlns:a16="http://schemas.microsoft.com/office/drawing/2014/main" id="{7691B50D-445C-4F15-E2D2-91453D6A0C5F}"/>
              </a:ext>
            </a:extLst>
          </p:cNvPr>
          <p:cNvSpPr txBox="1"/>
          <p:nvPr/>
        </p:nvSpPr>
        <p:spPr>
          <a:xfrm>
            <a:off x="8893855" y="3209874"/>
            <a:ext cx="1491343" cy="523220"/>
          </a:xfrm>
          <a:prstGeom prst="rect">
            <a:avLst/>
          </a:prstGeom>
          <a:noFill/>
        </p:spPr>
        <p:txBody>
          <a:bodyPr wrap="square" rtlCol="0">
            <a:spAutoFit/>
          </a:bodyPr>
          <a:lstStyle/>
          <a:p>
            <a:r>
              <a:rPr lang="en-US" sz="2800" dirty="0">
                <a:solidFill>
                  <a:schemeClr val="tx1">
                    <a:alpha val="13128"/>
                  </a:schemeClr>
                </a:solidFill>
              </a:rPr>
              <a:t>aardvark</a:t>
            </a:r>
          </a:p>
        </p:txBody>
      </p:sp>
      <p:sp>
        <p:nvSpPr>
          <p:cNvPr id="20" name="TextBox 19">
            <a:extLst>
              <a:ext uri="{FF2B5EF4-FFF2-40B4-BE49-F238E27FC236}">
                <a16:creationId xmlns:a16="http://schemas.microsoft.com/office/drawing/2014/main" id="{4B89F250-86DC-59FA-5AE4-E7A49F47050E}"/>
              </a:ext>
            </a:extLst>
          </p:cNvPr>
          <p:cNvSpPr txBox="1"/>
          <p:nvPr/>
        </p:nvSpPr>
        <p:spPr>
          <a:xfrm>
            <a:off x="8872082" y="4160635"/>
            <a:ext cx="1491343" cy="523220"/>
          </a:xfrm>
          <a:prstGeom prst="rect">
            <a:avLst/>
          </a:prstGeom>
          <a:noFill/>
        </p:spPr>
        <p:txBody>
          <a:bodyPr wrap="square" rtlCol="0">
            <a:spAutoFit/>
          </a:bodyPr>
          <a:lstStyle/>
          <a:p>
            <a:r>
              <a:rPr lang="en-US" sz="2800" dirty="0"/>
              <a:t>abandon</a:t>
            </a:r>
          </a:p>
        </p:txBody>
      </p:sp>
      <p:sp>
        <p:nvSpPr>
          <p:cNvPr id="24" name="TextBox 23">
            <a:extLst>
              <a:ext uri="{FF2B5EF4-FFF2-40B4-BE49-F238E27FC236}">
                <a16:creationId xmlns:a16="http://schemas.microsoft.com/office/drawing/2014/main" id="{12573EA3-5A82-F37F-D95B-7B614B33916E}"/>
              </a:ext>
            </a:extLst>
          </p:cNvPr>
          <p:cNvSpPr txBox="1"/>
          <p:nvPr/>
        </p:nvSpPr>
        <p:spPr>
          <a:xfrm>
            <a:off x="8893855" y="5111396"/>
            <a:ext cx="1981201" cy="523220"/>
          </a:xfrm>
          <a:prstGeom prst="rect">
            <a:avLst/>
          </a:prstGeom>
        </p:spPr>
        <p:txBody>
          <a:bodyPr wrap="square" rtlCol="0">
            <a:spAutoFit/>
          </a:bodyPr>
          <a:lstStyle/>
          <a:p>
            <a:r>
              <a:rPr lang="en-US" sz="2800" dirty="0">
                <a:solidFill>
                  <a:schemeClr val="tx1">
                    <a:alpha val="17976"/>
                  </a:schemeClr>
                </a:solidFill>
              </a:rPr>
              <a:t>…</a:t>
            </a:r>
          </a:p>
        </p:txBody>
      </p:sp>
      <p:sp>
        <p:nvSpPr>
          <p:cNvPr id="28" name="Frame 27">
            <a:extLst>
              <a:ext uri="{FF2B5EF4-FFF2-40B4-BE49-F238E27FC236}">
                <a16:creationId xmlns:a16="http://schemas.microsoft.com/office/drawing/2014/main" id="{548A843B-A9F6-3C06-DAA4-85D6D634AE54}"/>
              </a:ext>
            </a:extLst>
          </p:cNvPr>
          <p:cNvSpPr/>
          <p:nvPr/>
        </p:nvSpPr>
        <p:spPr>
          <a:xfrm>
            <a:off x="8893854" y="3742657"/>
            <a:ext cx="687463" cy="427541"/>
          </a:xfrm>
          <a:prstGeom prst="frame">
            <a:avLst/>
          </a:prstGeom>
          <a:solidFill>
            <a:srgbClr val="FFC000">
              <a:alpha val="20000"/>
            </a:srgbClr>
          </a:solidFill>
          <a:ln>
            <a:solidFill>
              <a:schemeClr val="accent2">
                <a:shade val="50000"/>
                <a:alpha val="22248"/>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29" name="Frame 28">
            <a:extLst>
              <a:ext uri="{FF2B5EF4-FFF2-40B4-BE49-F238E27FC236}">
                <a16:creationId xmlns:a16="http://schemas.microsoft.com/office/drawing/2014/main" id="{A8C9C86D-F8B9-1E83-07C7-1304D75853FF}"/>
              </a:ext>
            </a:extLst>
          </p:cNvPr>
          <p:cNvSpPr/>
          <p:nvPr/>
        </p:nvSpPr>
        <p:spPr>
          <a:xfrm>
            <a:off x="8872081" y="4701923"/>
            <a:ext cx="709235" cy="427541"/>
          </a:xfrm>
          <a:prstGeom prst="frame">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30" name="Frame 29">
            <a:extLst>
              <a:ext uri="{FF2B5EF4-FFF2-40B4-BE49-F238E27FC236}">
                <a16:creationId xmlns:a16="http://schemas.microsoft.com/office/drawing/2014/main" id="{5EB26F9C-200E-FDF8-66C4-E3D23648F0C7}"/>
              </a:ext>
            </a:extLst>
          </p:cNvPr>
          <p:cNvSpPr/>
          <p:nvPr/>
        </p:nvSpPr>
        <p:spPr>
          <a:xfrm>
            <a:off x="8861196" y="5616548"/>
            <a:ext cx="709235" cy="427541"/>
          </a:xfrm>
          <a:prstGeom prst="frame">
            <a:avLst/>
          </a:prstGeom>
          <a:solidFill>
            <a:srgbClr val="7030A0">
              <a:alpha val="19385"/>
            </a:srgbClr>
          </a:solidFill>
          <a:ln>
            <a:solidFill>
              <a:schemeClr val="accent4">
                <a:shade val="50000"/>
                <a:alpha val="18734"/>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37" name="Frame 36">
            <a:extLst>
              <a:ext uri="{FF2B5EF4-FFF2-40B4-BE49-F238E27FC236}">
                <a16:creationId xmlns:a16="http://schemas.microsoft.com/office/drawing/2014/main" id="{B02CC1EB-5BF0-44CB-DBC3-863367A64ECE}"/>
              </a:ext>
            </a:extLst>
          </p:cNvPr>
          <p:cNvSpPr/>
          <p:nvPr/>
        </p:nvSpPr>
        <p:spPr>
          <a:xfrm>
            <a:off x="8872082" y="2782333"/>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rame 38">
            <a:extLst>
              <a:ext uri="{FF2B5EF4-FFF2-40B4-BE49-F238E27FC236}">
                <a16:creationId xmlns:a16="http://schemas.microsoft.com/office/drawing/2014/main" id="{7466754C-3CF7-835B-FB16-FA263F4649CE}"/>
              </a:ext>
            </a:extLst>
          </p:cNvPr>
          <p:cNvSpPr/>
          <p:nvPr/>
        </p:nvSpPr>
        <p:spPr>
          <a:xfrm>
            <a:off x="6653989" y="2746690"/>
            <a:ext cx="709235" cy="4275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FABF9FB3-8C46-A8C8-98A0-E9445CCFF794}"/>
              </a:ext>
            </a:extLst>
          </p:cNvPr>
          <p:cNvSpPr txBox="1"/>
          <p:nvPr/>
        </p:nvSpPr>
        <p:spPr>
          <a:xfrm>
            <a:off x="6020987" y="2702729"/>
            <a:ext cx="729344" cy="461665"/>
          </a:xfrm>
          <a:prstGeom prst="rect">
            <a:avLst/>
          </a:prstGeom>
          <a:noFill/>
        </p:spPr>
        <p:txBody>
          <a:bodyPr wrap="square" rtlCol="0">
            <a:spAutoFit/>
          </a:bodyPr>
          <a:lstStyle/>
          <a:p>
            <a:r>
              <a:rPr lang="en-US" sz="2400" dirty="0"/>
              <a:t>sum</a:t>
            </a:r>
          </a:p>
        </p:txBody>
      </p:sp>
      <p:sp>
        <p:nvSpPr>
          <p:cNvPr id="41" name="Frame 40">
            <a:extLst>
              <a:ext uri="{FF2B5EF4-FFF2-40B4-BE49-F238E27FC236}">
                <a16:creationId xmlns:a16="http://schemas.microsoft.com/office/drawing/2014/main" id="{CABE765A-07FB-E54E-5B91-221535EB9B4B}"/>
              </a:ext>
            </a:extLst>
          </p:cNvPr>
          <p:cNvSpPr/>
          <p:nvPr/>
        </p:nvSpPr>
        <p:spPr>
          <a:xfrm>
            <a:off x="6651173" y="3693607"/>
            <a:ext cx="709235" cy="427541"/>
          </a:xfrm>
          <a:prstGeom prst="frame">
            <a:avLst/>
          </a:prstGeom>
          <a:solidFill>
            <a:srgbClr val="FFC000">
              <a:alpha val="15234"/>
            </a:srgbClr>
          </a:solidFill>
          <a:ln>
            <a:solidFill>
              <a:schemeClr val="accent1">
                <a:shade val="50000"/>
                <a:alpha val="22598"/>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12000"/>
                </a:schemeClr>
              </a:solidFill>
            </a:endParaRPr>
          </a:p>
        </p:txBody>
      </p:sp>
      <p:sp>
        <p:nvSpPr>
          <p:cNvPr id="42" name="TextBox 41">
            <a:extLst>
              <a:ext uri="{FF2B5EF4-FFF2-40B4-BE49-F238E27FC236}">
                <a16:creationId xmlns:a16="http://schemas.microsoft.com/office/drawing/2014/main" id="{95E78C52-485F-C955-9356-33A6F44770E2}"/>
              </a:ext>
            </a:extLst>
          </p:cNvPr>
          <p:cNvSpPr txBox="1"/>
          <p:nvPr/>
        </p:nvSpPr>
        <p:spPr>
          <a:xfrm>
            <a:off x="6018171" y="3649646"/>
            <a:ext cx="729344" cy="461665"/>
          </a:xfrm>
          <a:prstGeom prst="rect">
            <a:avLst/>
          </a:prstGeom>
          <a:noFill/>
        </p:spPr>
        <p:txBody>
          <a:bodyPr wrap="square" rtlCol="0">
            <a:spAutoFit/>
          </a:bodyPr>
          <a:lstStyle/>
          <a:p>
            <a:r>
              <a:rPr lang="en-US" sz="2400" dirty="0">
                <a:solidFill>
                  <a:schemeClr val="tx1">
                    <a:alpha val="12000"/>
                  </a:schemeClr>
                </a:solidFill>
              </a:rPr>
              <a:t>sum</a:t>
            </a:r>
          </a:p>
        </p:txBody>
      </p:sp>
      <p:sp>
        <p:nvSpPr>
          <p:cNvPr id="43" name="Frame 42">
            <a:extLst>
              <a:ext uri="{FF2B5EF4-FFF2-40B4-BE49-F238E27FC236}">
                <a16:creationId xmlns:a16="http://schemas.microsoft.com/office/drawing/2014/main" id="{92AA8C56-DF93-07FB-2B3C-3E9012802908}"/>
              </a:ext>
            </a:extLst>
          </p:cNvPr>
          <p:cNvSpPr/>
          <p:nvPr/>
        </p:nvSpPr>
        <p:spPr>
          <a:xfrm>
            <a:off x="6639072" y="4677582"/>
            <a:ext cx="709235" cy="427541"/>
          </a:xfrm>
          <a:prstGeom prst="fram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C0FCE58B-74B0-F3A7-24DA-8B1382EBE4DE}"/>
              </a:ext>
            </a:extLst>
          </p:cNvPr>
          <p:cNvSpPr txBox="1"/>
          <p:nvPr/>
        </p:nvSpPr>
        <p:spPr>
          <a:xfrm>
            <a:off x="6006070" y="4633621"/>
            <a:ext cx="729344" cy="461665"/>
          </a:xfrm>
          <a:prstGeom prst="rect">
            <a:avLst/>
          </a:prstGeom>
          <a:noFill/>
        </p:spPr>
        <p:txBody>
          <a:bodyPr wrap="square" rtlCol="0">
            <a:spAutoFit/>
          </a:bodyPr>
          <a:lstStyle/>
          <a:p>
            <a:r>
              <a:rPr lang="en-US" sz="2400" dirty="0"/>
              <a:t>sum</a:t>
            </a:r>
          </a:p>
        </p:txBody>
      </p:sp>
      <p:sp>
        <p:nvSpPr>
          <p:cNvPr id="45" name="Frame 44">
            <a:extLst>
              <a:ext uri="{FF2B5EF4-FFF2-40B4-BE49-F238E27FC236}">
                <a16:creationId xmlns:a16="http://schemas.microsoft.com/office/drawing/2014/main" id="{8C50DF87-4BA5-1FC5-68C8-FC2E8B995776}"/>
              </a:ext>
            </a:extLst>
          </p:cNvPr>
          <p:cNvSpPr/>
          <p:nvPr/>
        </p:nvSpPr>
        <p:spPr>
          <a:xfrm>
            <a:off x="6651173" y="5516675"/>
            <a:ext cx="709235" cy="427541"/>
          </a:xfrm>
          <a:prstGeom prst="frame">
            <a:avLst/>
          </a:prstGeom>
          <a:solidFill>
            <a:srgbClr val="7030A0">
              <a:alpha val="25000"/>
            </a:srgbClr>
          </a:solidFill>
          <a:ln>
            <a:solidFill>
              <a:srgbClr val="7030A0">
                <a:alpha val="22061"/>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alpha val="12000"/>
                </a:schemeClr>
              </a:solidFill>
            </a:endParaRPr>
          </a:p>
        </p:txBody>
      </p:sp>
      <p:sp>
        <p:nvSpPr>
          <p:cNvPr id="46" name="TextBox 45">
            <a:extLst>
              <a:ext uri="{FF2B5EF4-FFF2-40B4-BE49-F238E27FC236}">
                <a16:creationId xmlns:a16="http://schemas.microsoft.com/office/drawing/2014/main" id="{077B9F6E-4642-9031-4B38-BA63F911DA81}"/>
              </a:ext>
            </a:extLst>
          </p:cNvPr>
          <p:cNvSpPr txBox="1"/>
          <p:nvPr/>
        </p:nvSpPr>
        <p:spPr>
          <a:xfrm>
            <a:off x="6018171" y="5472714"/>
            <a:ext cx="729344" cy="461665"/>
          </a:xfrm>
          <a:prstGeom prst="rect">
            <a:avLst/>
          </a:prstGeom>
          <a:noFill/>
        </p:spPr>
        <p:txBody>
          <a:bodyPr wrap="square" rtlCol="0">
            <a:spAutoFit/>
          </a:bodyPr>
          <a:lstStyle/>
          <a:p>
            <a:r>
              <a:rPr lang="en-US" sz="2400" dirty="0">
                <a:solidFill>
                  <a:schemeClr val="tx1">
                    <a:alpha val="12000"/>
                  </a:schemeClr>
                </a:solidFill>
              </a:rPr>
              <a:t>sum</a:t>
            </a:r>
          </a:p>
        </p:txBody>
      </p:sp>
      <p:sp>
        <p:nvSpPr>
          <p:cNvPr id="33" name="TextBox 32">
            <a:extLst>
              <a:ext uri="{FF2B5EF4-FFF2-40B4-BE49-F238E27FC236}">
                <a16:creationId xmlns:a16="http://schemas.microsoft.com/office/drawing/2014/main" id="{D1340589-9971-6325-32AE-201C6FAD0747}"/>
              </a:ext>
            </a:extLst>
          </p:cNvPr>
          <p:cNvSpPr txBox="1"/>
          <p:nvPr/>
        </p:nvSpPr>
        <p:spPr>
          <a:xfrm>
            <a:off x="7563437" y="4022258"/>
            <a:ext cx="1083844" cy="400110"/>
          </a:xfrm>
          <a:prstGeom prst="rect">
            <a:avLst/>
          </a:prstGeom>
          <a:noFill/>
          <a:effectLst>
            <a:outerShdw blurRad="50800" dist="50800" dir="5400000" algn="ctr" rotWithShape="0">
              <a:schemeClr val="tx2"/>
            </a:outerShdw>
          </a:effectLst>
        </p:spPr>
        <p:txBody>
          <a:bodyPr wrap="square" rtlCol="0">
            <a:spAutoFit/>
          </a:bodyPr>
          <a:lstStyle/>
          <a:p>
            <a:r>
              <a:rPr lang="en-US" sz="2000" b="1" dirty="0"/>
              <a:t>SoftMax</a:t>
            </a:r>
          </a:p>
        </p:txBody>
      </p:sp>
      <p:cxnSp>
        <p:nvCxnSpPr>
          <p:cNvPr id="55" name="Straight Arrow Connector 54">
            <a:extLst>
              <a:ext uri="{FF2B5EF4-FFF2-40B4-BE49-F238E27FC236}">
                <a16:creationId xmlns:a16="http://schemas.microsoft.com/office/drawing/2014/main" id="{A34177BD-23FC-3556-5CB2-B28774114FE3}"/>
              </a:ext>
            </a:extLst>
          </p:cNvPr>
          <p:cNvCxnSpPr>
            <a:stCxn id="39" idx="3"/>
          </p:cNvCxnSpPr>
          <p:nvPr/>
        </p:nvCxnSpPr>
        <p:spPr>
          <a:xfrm>
            <a:off x="7363224" y="2960461"/>
            <a:ext cx="339602" cy="4340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C58EDAF-699A-6391-0C16-A7C33CC8CC5B}"/>
              </a:ext>
            </a:extLst>
          </p:cNvPr>
          <p:cNvCxnSpPr>
            <a:cxnSpLocks/>
            <a:endCxn id="37" idx="1"/>
          </p:cNvCxnSpPr>
          <p:nvPr/>
        </p:nvCxnSpPr>
        <p:spPr>
          <a:xfrm flipV="1">
            <a:off x="8507896" y="2996104"/>
            <a:ext cx="364186" cy="353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DB68AE4-9237-EFF7-04B5-8D6CD64608BE}"/>
              </a:ext>
            </a:extLst>
          </p:cNvPr>
          <p:cNvCxnSpPr>
            <a:cxnSpLocks/>
            <a:stCxn id="41" idx="3"/>
          </p:cNvCxnSpPr>
          <p:nvPr/>
        </p:nvCxnSpPr>
        <p:spPr>
          <a:xfrm>
            <a:off x="7360408" y="3907378"/>
            <a:ext cx="257369" cy="98009"/>
          </a:xfrm>
          <a:prstGeom prst="straightConnector1">
            <a:avLst/>
          </a:prstGeom>
          <a:ln w="25400">
            <a:solidFill>
              <a:schemeClr val="accent1">
                <a:shade val="50000"/>
                <a:alpha val="22598"/>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42D0340-BB35-9F36-C655-8BCFE72BEE77}"/>
              </a:ext>
            </a:extLst>
          </p:cNvPr>
          <p:cNvCxnSpPr>
            <a:cxnSpLocks/>
            <a:stCxn id="43" idx="3"/>
          </p:cNvCxnSpPr>
          <p:nvPr/>
        </p:nvCxnSpPr>
        <p:spPr>
          <a:xfrm flipV="1">
            <a:off x="7348307" y="4599527"/>
            <a:ext cx="244505" cy="291826"/>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38B7A8-3896-4A65-EE78-804C17A25B4B}"/>
              </a:ext>
            </a:extLst>
          </p:cNvPr>
          <p:cNvCxnSpPr>
            <a:cxnSpLocks/>
            <a:stCxn id="45" idx="3"/>
          </p:cNvCxnSpPr>
          <p:nvPr/>
        </p:nvCxnSpPr>
        <p:spPr>
          <a:xfrm flipV="1">
            <a:off x="7360408" y="5044898"/>
            <a:ext cx="279374" cy="685548"/>
          </a:xfrm>
          <a:prstGeom prst="straightConnector1">
            <a:avLst/>
          </a:prstGeom>
          <a:ln w="25400">
            <a:solidFill>
              <a:srgbClr val="7030A0">
                <a:alpha val="22061"/>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4553C5DC-251F-911A-3E43-2C30DE62B14E}"/>
              </a:ext>
            </a:extLst>
          </p:cNvPr>
          <p:cNvCxnSpPr>
            <a:cxnSpLocks/>
            <a:endCxn id="30" idx="1"/>
          </p:cNvCxnSpPr>
          <p:nvPr/>
        </p:nvCxnSpPr>
        <p:spPr>
          <a:xfrm>
            <a:off x="8614481" y="5168264"/>
            <a:ext cx="246715" cy="662055"/>
          </a:xfrm>
          <a:prstGeom prst="straightConnector1">
            <a:avLst/>
          </a:prstGeom>
          <a:ln w="25400">
            <a:solidFill>
              <a:srgbClr val="7030A0">
                <a:alpha val="18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B868AB4-E1F4-F85C-F3AF-DDE8EA27C871}"/>
              </a:ext>
            </a:extLst>
          </p:cNvPr>
          <p:cNvCxnSpPr>
            <a:cxnSpLocks/>
            <a:endCxn id="29" idx="1"/>
          </p:cNvCxnSpPr>
          <p:nvPr/>
        </p:nvCxnSpPr>
        <p:spPr>
          <a:xfrm>
            <a:off x="8647281" y="4597790"/>
            <a:ext cx="224800" cy="317904"/>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2853FAC1-4DB9-A96C-35B5-54DF5592FAA9}"/>
              </a:ext>
            </a:extLst>
          </p:cNvPr>
          <p:cNvCxnSpPr>
            <a:cxnSpLocks/>
            <a:stCxn id="33" idx="3"/>
            <a:endCxn id="28" idx="1"/>
          </p:cNvCxnSpPr>
          <p:nvPr/>
        </p:nvCxnSpPr>
        <p:spPr>
          <a:xfrm flipV="1">
            <a:off x="8647281" y="3956428"/>
            <a:ext cx="246573" cy="265885"/>
          </a:xfrm>
          <a:prstGeom prst="straightConnector1">
            <a:avLst/>
          </a:prstGeom>
          <a:ln w="25400">
            <a:solidFill>
              <a:srgbClr val="7030A0">
                <a:alpha val="18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843FED-E946-79B0-40E4-E3CADEC10AF2}"/>
              </a:ext>
            </a:extLst>
          </p:cNvPr>
          <p:cNvCxnSpPr>
            <a:cxnSpLocks/>
          </p:cNvCxnSpPr>
          <p:nvPr/>
        </p:nvCxnSpPr>
        <p:spPr>
          <a:xfrm flipV="1">
            <a:off x="4009776" y="2822740"/>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ame 34">
            <a:extLst>
              <a:ext uri="{FF2B5EF4-FFF2-40B4-BE49-F238E27FC236}">
                <a16:creationId xmlns:a16="http://schemas.microsoft.com/office/drawing/2014/main" id="{A0FB5C33-FC04-4D8D-83FB-2499EEB804CD}"/>
              </a:ext>
            </a:extLst>
          </p:cNvPr>
          <p:cNvSpPr/>
          <p:nvPr/>
        </p:nvSpPr>
        <p:spPr>
          <a:xfrm>
            <a:off x="3903782" y="2711803"/>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id="{A9301102-46C4-9B77-05F4-AC8FA77B4911}"/>
              </a:ext>
            </a:extLst>
          </p:cNvPr>
          <p:cNvCxnSpPr>
            <a:cxnSpLocks/>
          </p:cNvCxnSpPr>
          <p:nvPr/>
        </p:nvCxnSpPr>
        <p:spPr>
          <a:xfrm flipV="1">
            <a:off x="4013166" y="3266046"/>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Frame 37">
            <a:extLst>
              <a:ext uri="{FF2B5EF4-FFF2-40B4-BE49-F238E27FC236}">
                <a16:creationId xmlns:a16="http://schemas.microsoft.com/office/drawing/2014/main" id="{FB487326-A073-E78C-2EAE-C1B5CEACC5E7}"/>
              </a:ext>
            </a:extLst>
          </p:cNvPr>
          <p:cNvSpPr/>
          <p:nvPr/>
        </p:nvSpPr>
        <p:spPr>
          <a:xfrm>
            <a:off x="3907172" y="3155109"/>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48" name="Straight Connector 47">
            <a:extLst>
              <a:ext uri="{FF2B5EF4-FFF2-40B4-BE49-F238E27FC236}">
                <a16:creationId xmlns:a16="http://schemas.microsoft.com/office/drawing/2014/main" id="{92B616F2-2F80-77FB-EEF3-F795630C75D7}"/>
              </a:ext>
            </a:extLst>
          </p:cNvPr>
          <p:cNvCxnSpPr>
            <a:cxnSpLocks/>
          </p:cNvCxnSpPr>
          <p:nvPr/>
        </p:nvCxnSpPr>
        <p:spPr>
          <a:xfrm flipV="1">
            <a:off x="4010632" y="3695662"/>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ame 53">
            <a:extLst>
              <a:ext uri="{FF2B5EF4-FFF2-40B4-BE49-F238E27FC236}">
                <a16:creationId xmlns:a16="http://schemas.microsoft.com/office/drawing/2014/main" id="{D20E0412-B219-C179-2763-726672389773}"/>
              </a:ext>
            </a:extLst>
          </p:cNvPr>
          <p:cNvSpPr/>
          <p:nvPr/>
        </p:nvSpPr>
        <p:spPr>
          <a:xfrm>
            <a:off x="3904638" y="3584725"/>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id="{9B24FE5A-2015-DB0D-6BEF-A8451A68A313}"/>
              </a:ext>
            </a:extLst>
          </p:cNvPr>
          <p:cNvCxnSpPr>
            <a:cxnSpLocks/>
          </p:cNvCxnSpPr>
          <p:nvPr/>
        </p:nvCxnSpPr>
        <p:spPr>
          <a:xfrm flipV="1">
            <a:off x="4022705" y="412086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rame 56">
            <a:extLst>
              <a:ext uri="{FF2B5EF4-FFF2-40B4-BE49-F238E27FC236}">
                <a16:creationId xmlns:a16="http://schemas.microsoft.com/office/drawing/2014/main" id="{91C4ED1C-024A-7C9A-51C3-98C4EAA348A4}"/>
              </a:ext>
            </a:extLst>
          </p:cNvPr>
          <p:cNvSpPr/>
          <p:nvPr/>
        </p:nvSpPr>
        <p:spPr>
          <a:xfrm>
            <a:off x="3916711" y="4009932"/>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id="{34E84EAF-FC1F-AE20-C8D9-F4903FA79625}"/>
              </a:ext>
            </a:extLst>
          </p:cNvPr>
          <p:cNvCxnSpPr>
            <a:cxnSpLocks/>
          </p:cNvCxnSpPr>
          <p:nvPr/>
        </p:nvCxnSpPr>
        <p:spPr>
          <a:xfrm flipV="1">
            <a:off x="4020171" y="4550485"/>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ame 59">
            <a:extLst>
              <a:ext uri="{FF2B5EF4-FFF2-40B4-BE49-F238E27FC236}">
                <a16:creationId xmlns:a16="http://schemas.microsoft.com/office/drawing/2014/main" id="{081DD106-6B50-D108-6F7A-A671C8FD9A26}"/>
              </a:ext>
            </a:extLst>
          </p:cNvPr>
          <p:cNvSpPr/>
          <p:nvPr/>
        </p:nvSpPr>
        <p:spPr>
          <a:xfrm>
            <a:off x="3914177" y="4439548"/>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1" name="Straight Connector 60">
            <a:extLst>
              <a:ext uri="{FF2B5EF4-FFF2-40B4-BE49-F238E27FC236}">
                <a16:creationId xmlns:a16="http://schemas.microsoft.com/office/drawing/2014/main" id="{2F27D060-D691-E7E4-2B14-54BD5F3D4755}"/>
              </a:ext>
            </a:extLst>
          </p:cNvPr>
          <p:cNvCxnSpPr>
            <a:cxnSpLocks/>
          </p:cNvCxnSpPr>
          <p:nvPr/>
        </p:nvCxnSpPr>
        <p:spPr>
          <a:xfrm flipV="1">
            <a:off x="4023561" y="4993791"/>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ame 64">
            <a:extLst>
              <a:ext uri="{FF2B5EF4-FFF2-40B4-BE49-F238E27FC236}">
                <a16:creationId xmlns:a16="http://schemas.microsoft.com/office/drawing/2014/main" id="{F0EA1846-F9F2-9C93-9B1E-B1364E7B8680}"/>
              </a:ext>
            </a:extLst>
          </p:cNvPr>
          <p:cNvSpPr/>
          <p:nvPr/>
        </p:nvSpPr>
        <p:spPr>
          <a:xfrm>
            <a:off x="3917567" y="4882854"/>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67" name="Straight Connector 66">
            <a:extLst>
              <a:ext uri="{FF2B5EF4-FFF2-40B4-BE49-F238E27FC236}">
                <a16:creationId xmlns:a16="http://schemas.microsoft.com/office/drawing/2014/main" id="{93FFA264-F58C-9A0B-DB54-2415E643CD4F}"/>
              </a:ext>
            </a:extLst>
          </p:cNvPr>
          <p:cNvCxnSpPr>
            <a:cxnSpLocks/>
          </p:cNvCxnSpPr>
          <p:nvPr/>
        </p:nvCxnSpPr>
        <p:spPr>
          <a:xfrm flipV="1">
            <a:off x="4021027" y="5423407"/>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Frame 69">
            <a:extLst>
              <a:ext uri="{FF2B5EF4-FFF2-40B4-BE49-F238E27FC236}">
                <a16:creationId xmlns:a16="http://schemas.microsoft.com/office/drawing/2014/main" id="{0BE4FD14-FAD8-9461-0533-3DADD80C17FC}"/>
              </a:ext>
            </a:extLst>
          </p:cNvPr>
          <p:cNvSpPr/>
          <p:nvPr/>
        </p:nvSpPr>
        <p:spPr>
          <a:xfrm>
            <a:off x="3915033" y="5312470"/>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4" name="Straight Connector 73">
            <a:extLst>
              <a:ext uri="{FF2B5EF4-FFF2-40B4-BE49-F238E27FC236}">
                <a16:creationId xmlns:a16="http://schemas.microsoft.com/office/drawing/2014/main" id="{569DE039-DEF5-669C-1140-BAD981D98C46}"/>
              </a:ext>
            </a:extLst>
          </p:cNvPr>
          <p:cNvCxnSpPr>
            <a:cxnSpLocks/>
          </p:cNvCxnSpPr>
          <p:nvPr/>
        </p:nvCxnSpPr>
        <p:spPr>
          <a:xfrm flipV="1">
            <a:off x="4020171" y="5862533"/>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ame 74">
            <a:extLst>
              <a:ext uri="{FF2B5EF4-FFF2-40B4-BE49-F238E27FC236}">
                <a16:creationId xmlns:a16="http://schemas.microsoft.com/office/drawing/2014/main" id="{338EC3D2-0895-B676-7A85-1746FB951BA5}"/>
              </a:ext>
            </a:extLst>
          </p:cNvPr>
          <p:cNvSpPr/>
          <p:nvPr/>
        </p:nvSpPr>
        <p:spPr>
          <a:xfrm>
            <a:off x="3914177" y="5751596"/>
            <a:ext cx="387389" cy="351686"/>
          </a:xfrm>
          <a:prstGeom prst="fram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id="{866BB9B3-9E68-3AF5-FD2F-71057CDDB62E}"/>
              </a:ext>
            </a:extLst>
          </p:cNvPr>
          <p:cNvCxnSpPr>
            <a:cxnSpLocks/>
          </p:cNvCxnSpPr>
          <p:nvPr/>
        </p:nvCxnSpPr>
        <p:spPr>
          <a:xfrm flipV="1">
            <a:off x="4017637" y="6292149"/>
            <a:ext cx="195716" cy="16706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Frame 78">
            <a:extLst>
              <a:ext uri="{FF2B5EF4-FFF2-40B4-BE49-F238E27FC236}">
                <a16:creationId xmlns:a16="http://schemas.microsoft.com/office/drawing/2014/main" id="{FA9187F3-8FE0-1718-B163-820747C558A7}"/>
              </a:ext>
            </a:extLst>
          </p:cNvPr>
          <p:cNvSpPr/>
          <p:nvPr/>
        </p:nvSpPr>
        <p:spPr>
          <a:xfrm>
            <a:off x="3911643" y="6181212"/>
            <a:ext cx="387389" cy="351686"/>
          </a:xfrm>
          <a:prstGeom prst="frame">
            <a:avLst/>
          </a:prstGeom>
          <a:solidFill>
            <a:schemeClr val="accent1">
              <a:lumMod val="40000"/>
              <a:lumOff val="60000"/>
            </a:schemeClr>
          </a:soli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tx1"/>
              </a:solidFill>
            </a:endParaRPr>
          </a:p>
        </p:txBody>
      </p:sp>
      <p:cxnSp>
        <p:nvCxnSpPr>
          <p:cNvPr id="91" name="Straight Connector 90">
            <a:extLst>
              <a:ext uri="{FF2B5EF4-FFF2-40B4-BE49-F238E27FC236}">
                <a16:creationId xmlns:a16="http://schemas.microsoft.com/office/drawing/2014/main" id="{CD7FB3DE-C6B7-5D03-0659-B211C3F31772}"/>
              </a:ext>
            </a:extLst>
          </p:cNvPr>
          <p:cNvCxnSpPr>
            <a:stCxn id="9" idx="3"/>
            <a:endCxn id="7" idx="1"/>
          </p:cNvCxnSpPr>
          <p:nvPr/>
        </p:nvCxnSpPr>
        <p:spPr>
          <a:xfrm flipV="1">
            <a:off x="1328057" y="2458030"/>
            <a:ext cx="2578259" cy="538075"/>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D31F6E-FBD9-3077-BE03-D28E1CBEB36E}"/>
              </a:ext>
            </a:extLst>
          </p:cNvPr>
          <p:cNvCxnSpPr>
            <a:stCxn id="9" idx="3"/>
            <a:endCxn id="35" idx="1"/>
          </p:cNvCxnSpPr>
          <p:nvPr/>
        </p:nvCxnSpPr>
        <p:spPr>
          <a:xfrm flipV="1">
            <a:off x="1328057" y="2887646"/>
            <a:ext cx="2575725" cy="108459"/>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A2B26B-4C9F-EB97-5798-5CDF744E78F3}"/>
              </a:ext>
            </a:extLst>
          </p:cNvPr>
          <p:cNvCxnSpPr>
            <a:stCxn id="9" idx="3"/>
            <a:endCxn id="38" idx="1"/>
          </p:cNvCxnSpPr>
          <p:nvPr/>
        </p:nvCxnSpPr>
        <p:spPr>
          <a:xfrm>
            <a:off x="1328057" y="2996105"/>
            <a:ext cx="2579115" cy="334847"/>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30F82FB-B294-EA94-FFDA-482712B1B4EB}"/>
              </a:ext>
            </a:extLst>
          </p:cNvPr>
          <p:cNvCxnSpPr>
            <a:stCxn id="9" idx="3"/>
            <a:endCxn id="54" idx="1"/>
          </p:cNvCxnSpPr>
          <p:nvPr/>
        </p:nvCxnSpPr>
        <p:spPr>
          <a:xfrm>
            <a:off x="1328057" y="2996105"/>
            <a:ext cx="2576581" cy="764463"/>
          </a:xfrm>
          <a:prstGeom prst="line">
            <a:avLst/>
          </a:prstGeom>
          <a:ln>
            <a:solidFill>
              <a:schemeClr val="accent1">
                <a:alpha val="19759"/>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A5AE4A7-77E6-8629-313B-DF3BC556388F}"/>
              </a:ext>
            </a:extLst>
          </p:cNvPr>
          <p:cNvCxnSpPr>
            <a:stCxn id="9" idx="3"/>
            <a:endCxn id="57" idx="1"/>
          </p:cNvCxnSpPr>
          <p:nvPr/>
        </p:nvCxnSpPr>
        <p:spPr>
          <a:xfrm>
            <a:off x="1328057" y="2996105"/>
            <a:ext cx="2588654" cy="1189670"/>
          </a:xfrm>
          <a:prstGeom prst="line">
            <a:avLst/>
          </a:prstGeom>
          <a:ln>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36CB1F9-A702-4602-FF37-2A728907EBC9}"/>
              </a:ext>
            </a:extLst>
          </p:cNvPr>
          <p:cNvCxnSpPr>
            <a:stCxn id="9" idx="3"/>
            <a:endCxn id="60" idx="1"/>
          </p:cNvCxnSpPr>
          <p:nvPr/>
        </p:nvCxnSpPr>
        <p:spPr>
          <a:xfrm>
            <a:off x="1328057" y="2996105"/>
            <a:ext cx="2586120" cy="1619286"/>
          </a:xfrm>
          <a:prstGeom prst="line">
            <a:avLst/>
          </a:prstGeom>
          <a:ln>
            <a:solidFill>
              <a:schemeClr val="accent1">
                <a:alpha val="17522"/>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BA01B4E-5C3D-F785-32E4-72E6AC1E613E}"/>
              </a:ext>
            </a:extLst>
          </p:cNvPr>
          <p:cNvCxnSpPr>
            <a:stCxn id="9" idx="3"/>
            <a:endCxn id="65" idx="1"/>
          </p:cNvCxnSpPr>
          <p:nvPr/>
        </p:nvCxnSpPr>
        <p:spPr>
          <a:xfrm>
            <a:off x="1328057" y="2996105"/>
            <a:ext cx="2589510" cy="2062592"/>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76BDE54-3A4C-292E-BD8D-6E3ED4047E91}"/>
              </a:ext>
            </a:extLst>
          </p:cNvPr>
          <p:cNvCxnSpPr>
            <a:stCxn id="9" idx="3"/>
            <a:endCxn id="70" idx="1"/>
          </p:cNvCxnSpPr>
          <p:nvPr/>
        </p:nvCxnSpPr>
        <p:spPr>
          <a:xfrm>
            <a:off x="1328057" y="2996105"/>
            <a:ext cx="2586976" cy="2492208"/>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D5BEF65-7E76-5E32-C7E8-DEC3C16B5EDC}"/>
              </a:ext>
            </a:extLst>
          </p:cNvPr>
          <p:cNvCxnSpPr>
            <a:cxnSpLocks/>
            <a:stCxn id="9" idx="3"/>
            <a:endCxn id="75" idx="1"/>
          </p:cNvCxnSpPr>
          <p:nvPr/>
        </p:nvCxnSpPr>
        <p:spPr>
          <a:xfrm>
            <a:off x="1328057" y="2996105"/>
            <a:ext cx="2586120" cy="2931334"/>
          </a:xfrm>
          <a:prstGeom prst="line">
            <a:avLst/>
          </a:prstGeom>
          <a:ln>
            <a:solidFill>
              <a:schemeClr val="accent1">
                <a:alpha val="17806"/>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9A6B048-5D2E-5F07-DD19-B913E286A385}"/>
              </a:ext>
            </a:extLst>
          </p:cNvPr>
          <p:cNvCxnSpPr>
            <a:cxnSpLocks/>
            <a:stCxn id="9" idx="3"/>
            <a:endCxn id="79" idx="1"/>
          </p:cNvCxnSpPr>
          <p:nvPr/>
        </p:nvCxnSpPr>
        <p:spPr>
          <a:xfrm>
            <a:off x="1328057" y="2996105"/>
            <a:ext cx="2583586" cy="3360950"/>
          </a:xfrm>
          <a:prstGeom prst="line">
            <a:avLst/>
          </a:prstGeom>
          <a:ln>
            <a:solidFill>
              <a:schemeClr val="accent1">
                <a:alpha val="15007"/>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1846DBA-234B-BC88-0894-DFEAEEE585D9}"/>
              </a:ext>
            </a:extLst>
          </p:cNvPr>
          <p:cNvCxnSpPr>
            <a:cxnSpLocks/>
            <a:stCxn id="40" idx="1"/>
            <a:endCxn id="7" idx="3"/>
          </p:cNvCxnSpPr>
          <p:nvPr/>
        </p:nvCxnSpPr>
        <p:spPr>
          <a:xfrm flipH="1" flipV="1">
            <a:off x="4293705" y="2458030"/>
            <a:ext cx="1727282" cy="475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303965-9C17-7CEB-C7C8-C7915FCF9055}"/>
              </a:ext>
            </a:extLst>
          </p:cNvPr>
          <p:cNvCxnSpPr>
            <a:cxnSpLocks/>
            <a:stCxn id="40" idx="1"/>
            <a:endCxn id="35" idx="3"/>
          </p:cNvCxnSpPr>
          <p:nvPr/>
        </p:nvCxnSpPr>
        <p:spPr>
          <a:xfrm flipH="1" flipV="1">
            <a:off x="4291171" y="2887646"/>
            <a:ext cx="1729816" cy="4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075DF8-FB3A-A1CF-FDD4-A2E56D038FFD}"/>
              </a:ext>
            </a:extLst>
          </p:cNvPr>
          <p:cNvCxnSpPr>
            <a:cxnSpLocks/>
            <a:stCxn id="40" idx="1"/>
            <a:endCxn id="38" idx="3"/>
          </p:cNvCxnSpPr>
          <p:nvPr/>
        </p:nvCxnSpPr>
        <p:spPr>
          <a:xfrm flipH="1">
            <a:off x="4294561" y="2933562"/>
            <a:ext cx="1726426" cy="3973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9D4B93C-3A34-322E-3492-30E7DA2CB61D}"/>
              </a:ext>
            </a:extLst>
          </p:cNvPr>
          <p:cNvCxnSpPr>
            <a:cxnSpLocks/>
            <a:stCxn id="40" idx="1"/>
            <a:endCxn id="54" idx="3"/>
          </p:cNvCxnSpPr>
          <p:nvPr/>
        </p:nvCxnSpPr>
        <p:spPr>
          <a:xfrm flipH="1">
            <a:off x="4292027" y="2933562"/>
            <a:ext cx="1728960" cy="82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ACD3D31-70EA-CA39-861D-2A626919D629}"/>
              </a:ext>
            </a:extLst>
          </p:cNvPr>
          <p:cNvCxnSpPr>
            <a:cxnSpLocks/>
            <a:stCxn id="40" idx="1"/>
            <a:endCxn id="57" idx="3"/>
          </p:cNvCxnSpPr>
          <p:nvPr/>
        </p:nvCxnSpPr>
        <p:spPr>
          <a:xfrm flipH="1">
            <a:off x="4304100" y="2933562"/>
            <a:ext cx="1716887" cy="1252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47CEFD5-AE2D-CDE1-E808-01DD835095E8}"/>
              </a:ext>
            </a:extLst>
          </p:cNvPr>
          <p:cNvCxnSpPr>
            <a:cxnSpLocks/>
            <a:stCxn id="40" idx="1"/>
            <a:endCxn id="60" idx="3"/>
          </p:cNvCxnSpPr>
          <p:nvPr/>
        </p:nvCxnSpPr>
        <p:spPr>
          <a:xfrm flipH="1">
            <a:off x="4301566" y="2933562"/>
            <a:ext cx="1719421" cy="1681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8004C2D-1EF8-50F7-E8AE-A30C7830527B}"/>
              </a:ext>
            </a:extLst>
          </p:cNvPr>
          <p:cNvCxnSpPr>
            <a:cxnSpLocks/>
            <a:stCxn id="40" idx="1"/>
            <a:endCxn id="65" idx="3"/>
          </p:cNvCxnSpPr>
          <p:nvPr/>
        </p:nvCxnSpPr>
        <p:spPr>
          <a:xfrm flipH="1">
            <a:off x="4304956" y="2933562"/>
            <a:ext cx="1716031" cy="2125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F635C41-1577-8C82-6D3F-8FF8CF9B65BB}"/>
              </a:ext>
            </a:extLst>
          </p:cNvPr>
          <p:cNvCxnSpPr>
            <a:cxnSpLocks/>
            <a:stCxn id="40" idx="1"/>
            <a:endCxn id="70" idx="3"/>
          </p:cNvCxnSpPr>
          <p:nvPr/>
        </p:nvCxnSpPr>
        <p:spPr>
          <a:xfrm flipH="1">
            <a:off x="4302422" y="2933562"/>
            <a:ext cx="1718565" cy="2554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BEBB539-2F4B-06DD-347B-8D8AF8A50BAB}"/>
              </a:ext>
            </a:extLst>
          </p:cNvPr>
          <p:cNvCxnSpPr>
            <a:cxnSpLocks/>
            <a:stCxn id="40" idx="1"/>
            <a:endCxn id="79" idx="3"/>
          </p:cNvCxnSpPr>
          <p:nvPr/>
        </p:nvCxnSpPr>
        <p:spPr>
          <a:xfrm flipH="1">
            <a:off x="4299032" y="2933562"/>
            <a:ext cx="1721955" cy="3423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B0E4CC1-645F-874A-7CCD-5C664DFF4ADD}"/>
              </a:ext>
            </a:extLst>
          </p:cNvPr>
          <p:cNvCxnSpPr>
            <a:cxnSpLocks/>
            <a:stCxn id="40" idx="1"/>
            <a:endCxn id="75" idx="3"/>
          </p:cNvCxnSpPr>
          <p:nvPr/>
        </p:nvCxnSpPr>
        <p:spPr>
          <a:xfrm flipH="1">
            <a:off x="4301566" y="2933562"/>
            <a:ext cx="1719421" cy="2993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A309C4-CCA5-C961-F0AB-AC5205877C55}"/>
              </a:ext>
            </a:extLst>
          </p:cNvPr>
          <p:cNvCxnSpPr>
            <a:cxnSpLocks/>
            <a:stCxn id="10" idx="3"/>
            <a:endCxn id="7" idx="1"/>
          </p:cNvCxnSpPr>
          <p:nvPr/>
        </p:nvCxnSpPr>
        <p:spPr>
          <a:xfrm flipV="1">
            <a:off x="1349829" y="2458030"/>
            <a:ext cx="2556487" cy="1498399"/>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BD80A92C-1955-EDB4-F5CB-6E1DDDE1F14D}"/>
              </a:ext>
            </a:extLst>
          </p:cNvPr>
          <p:cNvCxnSpPr>
            <a:cxnSpLocks/>
            <a:stCxn id="10" idx="3"/>
            <a:endCxn id="35" idx="1"/>
          </p:cNvCxnSpPr>
          <p:nvPr/>
        </p:nvCxnSpPr>
        <p:spPr>
          <a:xfrm flipV="1">
            <a:off x="1349829" y="2887646"/>
            <a:ext cx="2553953" cy="1068783"/>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CBDC94C-6278-2829-C217-48C66B06705E}"/>
              </a:ext>
            </a:extLst>
          </p:cNvPr>
          <p:cNvCxnSpPr>
            <a:cxnSpLocks/>
            <a:stCxn id="10" idx="3"/>
          </p:cNvCxnSpPr>
          <p:nvPr/>
        </p:nvCxnSpPr>
        <p:spPr>
          <a:xfrm flipV="1">
            <a:off x="1349829" y="3330952"/>
            <a:ext cx="2553953" cy="625477"/>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514D956-7ADD-9F08-33B5-A4D4AA734670}"/>
              </a:ext>
            </a:extLst>
          </p:cNvPr>
          <p:cNvCxnSpPr>
            <a:cxnSpLocks/>
            <a:stCxn id="10" idx="3"/>
            <a:endCxn id="54" idx="1"/>
          </p:cNvCxnSpPr>
          <p:nvPr/>
        </p:nvCxnSpPr>
        <p:spPr>
          <a:xfrm flipV="1">
            <a:off x="1349829" y="3760568"/>
            <a:ext cx="2554809" cy="195861"/>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28C3A596-B32B-5CC1-D902-E62F4333DFE4}"/>
              </a:ext>
            </a:extLst>
          </p:cNvPr>
          <p:cNvCxnSpPr>
            <a:cxnSpLocks/>
            <a:stCxn id="10" idx="3"/>
            <a:endCxn id="57" idx="1"/>
          </p:cNvCxnSpPr>
          <p:nvPr/>
        </p:nvCxnSpPr>
        <p:spPr>
          <a:xfrm>
            <a:off x="1349829" y="3956429"/>
            <a:ext cx="2566882" cy="22934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7446493A-FBC6-B504-4068-A69A573A903B}"/>
              </a:ext>
            </a:extLst>
          </p:cNvPr>
          <p:cNvCxnSpPr>
            <a:cxnSpLocks/>
            <a:stCxn id="10" idx="3"/>
            <a:endCxn id="60" idx="1"/>
          </p:cNvCxnSpPr>
          <p:nvPr/>
        </p:nvCxnSpPr>
        <p:spPr>
          <a:xfrm>
            <a:off x="1349829" y="3956429"/>
            <a:ext cx="2564348" cy="658962"/>
          </a:xfrm>
          <a:prstGeom prst="line">
            <a:avLst/>
          </a:prstGeom>
          <a:ln w="41275">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1AB1E62-6507-F411-CC18-6515EDF5B730}"/>
              </a:ext>
            </a:extLst>
          </p:cNvPr>
          <p:cNvCxnSpPr>
            <a:cxnSpLocks/>
            <a:stCxn id="10" idx="3"/>
            <a:endCxn id="65" idx="1"/>
          </p:cNvCxnSpPr>
          <p:nvPr/>
        </p:nvCxnSpPr>
        <p:spPr>
          <a:xfrm>
            <a:off x="1349829" y="3956429"/>
            <a:ext cx="2567738" cy="1102268"/>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6545C025-46C2-8D08-153C-03F3E9F2E3DC}"/>
              </a:ext>
            </a:extLst>
          </p:cNvPr>
          <p:cNvCxnSpPr>
            <a:cxnSpLocks/>
            <a:stCxn id="10" idx="3"/>
            <a:endCxn id="70" idx="1"/>
          </p:cNvCxnSpPr>
          <p:nvPr/>
        </p:nvCxnSpPr>
        <p:spPr>
          <a:xfrm>
            <a:off x="1349829" y="3956429"/>
            <a:ext cx="2565204" cy="1531884"/>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5A70EEB-975A-3A52-A047-6A0F8EC99329}"/>
              </a:ext>
            </a:extLst>
          </p:cNvPr>
          <p:cNvCxnSpPr>
            <a:cxnSpLocks/>
            <a:stCxn id="10" idx="3"/>
            <a:endCxn id="75" idx="1"/>
          </p:cNvCxnSpPr>
          <p:nvPr/>
        </p:nvCxnSpPr>
        <p:spPr>
          <a:xfrm>
            <a:off x="1349829" y="3956429"/>
            <a:ext cx="2564348" cy="1971010"/>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B64CD7CE-2631-43FB-753E-FE6678877666}"/>
              </a:ext>
            </a:extLst>
          </p:cNvPr>
          <p:cNvCxnSpPr>
            <a:cxnSpLocks/>
            <a:stCxn id="10" idx="3"/>
            <a:endCxn id="79" idx="1"/>
          </p:cNvCxnSpPr>
          <p:nvPr/>
        </p:nvCxnSpPr>
        <p:spPr>
          <a:xfrm>
            <a:off x="1349829" y="3956429"/>
            <a:ext cx="2561814" cy="2400626"/>
          </a:xfrm>
          <a:prstGeom prst="line">
            <a:avLst/>
          </a:prstGeom>
          <a:ln w="412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18460B0-A483-03A7-18CE-BB36D5D6782C}"/>
              </a:ext>
            </a:extLst>
          </p:cNvPr>
          <p:cNvCxnSpPr>
            <a:cxnSpLocks/>
            <a:stCxn id="11" idx="3"/>
            <a:endCxn id="7" idx="1"/>
          </p:cNvCxnSpPr>
          <p:nvPr/>
        </p:nvCxnSpPr>
        <p:spPr>
          <a:xfrm flipV="1">
            <a:off x="1328056" y="2458030"/>
            <a:ext cx="2578260" cy="245766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6C4A03A-32B6-3E92-92E7-A40828DA606D}"/>
              </a:ext>
            </a:extLst>
          </p:cNvPr>
          <p:cNvCxnSpPr>
            <a:cxnSpLocks/>
            <a:stCxn id="11" idx="3"/>
            <a:endCxn id="35" idx="1"/>
          </p:cNvCxnSpPr>
          <p:nvPr/>
        </p:nvCxnSpPr>
        <p:spPr>
          <a:xfrm flipV="1">
            <a:off x="1328056" y="2887646"/>
            <a:ext cx="2575726" cy="202804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B758FAB-00F9-03C6-13E2-4A244C41E39A}"/>
              </a:ext>
            </a:extLst>
          </p:cNvPr>
          <p:cNvCxnSpPr>
            <a:cxnSpLocks/>
            <a:stCxn id="11" idx="3"/>
            <a:endCxn id="38" idx="1"/>
          </p:cNvCxnSpPr>
          <p:nvPr/>
        </p:nvCxnSpPr>
        <p:spPr>
          <a:xfrm flipV="1">
            <a:off x="1328056" y="3330952"/>
            <a:ext cx="2579116" cy="15847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38776CA-B7E4-D24B-9652-89E0BF17EB57}"/>
              </a:ext>
            </a:extLst>
          </p:cNvPr>
          <p:cNvCxnSpPr>
            <a:cxnSpLocks/>
            <a:stCxn id="11" idx="3"/>
          </p:cNvCxnSpPr>
          <p:nvPr/>
        </p:nvCxnSpPr>
        <p:spPr>
          <a:xfrm flipV="1">
            <a:off x="1328056" y="3794512"/>
            <a:ext cx="2575726" cy="112118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ED63EDF-2D89-330A-EF4C-C7C33649DE7F}"/>
              </a:ext>
            </a:extLst>
          </p:cNvPr>
          <p:cNvCxnSpPr>
            <a:cxnSpLocks/>
            <a:stCxn id="11" idx="3"/>
            <a:endCxn id="57" idx="1"/>
          </p:cNvCxnSpPr>
          <p:nvPr/>
        </p:nvCxnSpPr>
        <p:spPr>
          <a:xfrm flipV="1">
            <a:off x="1328056" y="4185775"/>
            <a:ext cx="2588655" cy="7299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6E72D0F-64D0-1077-349A-A175C373C89E}"/>
              </a:ext>
            </a:extLst>
          </p:cNvPr>
          <p:cNvCxnSpPr>
            <a:cxnSpLocks/>
            <a:stCxn id="11" idx="3"/>
            <a:endCxn id="60" idx="1"/>
          </p:cNvCxnSpPr>
          <p:nvPr/>
        </p:nvCxnSpPr>
        <p:spPr>
          <a:xfrm flipV="1">
            <a:off x="1328056" y="4615391"/>
            <a:ext cx="2586121" cy="300304"/>
          </a:xfrm>
          <a:prstGeom prst="line">
            <a:avLst/>
          </a:prstGeom>
          <a:ln>
            <a:solidFill>
              <a:srgbClr val="92D050">
                <a:alpha val="14000"/>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8D40CC5-5A52-847A-8330-C79447E196C5}"/>
              </a:ext>
            </a:extLst>
          </p:cNvPr>
          <p:cNvCxnSpPr>
            <a:cxnSpLocks/>
            <a:stCxn id="11" idx="3"/>
            <a:endCxn id="65" idx="1"/>
          </p:cNvCxnSpPr>
          <p:nvPr/>
        </p:nvCxnSpPr>
        <p:spPr>
          <a:xfrm>
            <a:off x="1328056" y="4915695"/>
            <a:ext cx="2589511" cy="143002"/>
          </a:xfrm>
          <a:prstGeom prst="line">
            <a:avLst/>
          </a:prstGeom>
          <a:ln>
            <a:solidFill>
              <a:srgbClr val="92D050">
                <a:alpha val="14000"/>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3EFF5A8-F6E0-0683-D64C-8FE0F5C18266}"/>
              </a:ext>
            </a:extLst>
          </p:cNvPr>
          <p:cNvCxnSpPr>
            <a:cxnSpLocks/>
            <a:stCxn id="11" idx="3"/>
            <a:endCxn id="70" idx="1"/>
          </p:cNvCxnSpPr>
          <p:nvPr/>
        </p:nvCxnSpPr>
        <p:spPr>
          <a:xfrm>
            <a:off x="1328056" y="4915695"/>
            <a:ext cx="2586977" cy="572618"/>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3ED134E-C362-8504-FCFE-CE87FC155730}"/>
              </a:ext>
            </a:extLst>
          </p:cNvPr>
          <p:cNvCxnSpPr>
            <a:cxnSpLocks/>
            <a:stCxn id="11" idx="3"/>
            <a:endCxn id="75" idx="1"/>
          </p:cNvCxnSpPr>
          <p:nvPr/>
        </p:nvCxnSpPr>
        <p:spPr>
          <a:xfrm>
            <a:off x="1328056" y="4915695"/>
            <a:ext cx="2586121" cy="1011744"/>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8D26830-C27B-BB65-78E0-517ED49D2186}"/>
              </a:ext>
            </a:extLst>
          </p:cNvPr>
          <p:cNvCxnSpPr>
            <a:cxnSpLocks/>
            <a:stCxn id="11" idx="3"/>
            <a:endCxn id="79" idx="1"/>
          </p:cNvCxnSpPr>
          <p:nvPr/>
        </p:nvCxnSpPr>
        <p:spPr>
          <a:xfrm>
            <a:off x="1328056" y="4915695"/>
            <a:ext cx="2583587" cy="1441360"/>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407A503-B1ED-3E3F-BD2A-9DBA83B2594C}"/>
              </a:ext>
            </a:extLst>
          </p:cNvPr>
          <p:cNvCxnSpPr>
            <a:cxnSpLocks/>
            <a:stCxn id="12" idx="3"/>
          </p:cNvCxnSpPr>
          <p:nvPr/>
        </p:nvCxnSpPr>
        <p:spPr>
          <a:xfrm flipV="1">
            <a:off x="1317171" y="2520723"/>
            <a:ext cx="2509041" cy="3309597"/>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1252BFB-EE94-920F-0C0D-B987DA3FBE3C}"/>
              </a:ext>
            </a:extLst>
          </p:cNvPr>
          <p:cNvCxnSpPr>
            <a:cxnSpLocks/>
            <a:stCxn id="12" idx="3"/>
            <a:endCxn id="35" idx="1"/>
          </p:cNvCxnSpPr>
          <p:nvPr/>
        </p:nvCxnSpPr>
        <p:spPr>
          <a:xfrm flipV="1">
            <a:off x="1317171" y="2887646"/>
            <a:ext cx="2586611" cy="2942674"/>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DFB157-9A61-E516-0B81-A1716338658F}"/>
              </a:ext>
            </a:extLst>
          </p:cNvPr>
          <p:cNvCxnSpPr>
            <a:cxnSpLocks/>
            <a:stCxn id="12" idx="3"/>
            <a:endCxn id="38" idx="1"/>
          </p:cNvCxnSpPr>
          <p:nvPr/>
        </p:nvCxnSpPr>
        <p:spPr>
          <a:xfrm flipV="1">
            <a:off x="1317171" y="3330952"/>
            <a:ext cx="2590001" cy="2499368"/>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F4ADED4-4DBC-7DF4-E942-12C1B531AD6F}"/>
              </a:ext>
            </a:extLst>
          </p:cNvPr>
          <p:cNvCxnSpPr>
            <a:cxnSpLocks/>
            <a:stCxn id="12" idx="3"/>
            <a:endCxn id="54" idx="1"/>
          </p:cNvCxnSpPr>
          <p:nvPr/>
        </p:nvCxnSpPr>
        <p:spPr>
          <a:xfrm flipV="1">
            <a:off x="1317171" y="3760568"/>
            <a:ext cx="2587467" cy="2069752"/>
          </a:xfrm>
          <a:prstGeom prst="line">
            <a:avLst/>
          </a:prstGeom>
          <a:ln>
            <a:solidFill>
              <a:srgbClr val="92D050">
                <a:alpha val="19032"/>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6079ED-F949-C6CC-1CD5-0DE4CE29E3CE}"/>
              </a:ext>
            </a:extLst>
          </p:cNvPr>
          <p:cNvCxnSpPr>
            <a:cxnSpLocks/>
            <a:stCxn id="12" idx="3"/>
            <a:endCxn id="57" idx="1"/>
          </p:cNvCxnSpPr>
          <p:nvPr/>
        </p:nvCxnSpPr>
        <p:spPr>
          <a:xfrm flipV="1">
            <a:off x="1317171" y="4185775"/>
            <a:ext cx="2599540" cy="1644545"/>
          </a:xfrm>
          <a:prstGeom prst="line">
            <a:avLst/>
          </a:prstGeom>
          <a:ln>
            <a:solidFill>
              <a:schemeClr val="accent1">
                <a:alpha val="21261"/>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17F435D1-1535-1466-D26A-DA1A13353DC0}"/>
              </a:ext>
            </a:extLst>
          </p:cNvPr>
          <p:cNvCxnSpPr>
            <a:cxnSpLocks/>
            <a:stCxn id="12" idx="3"/>
            <a:endCxn id="60" idx="1"/>
          </p:cNvCxnSpPr>
          <p:nvPr/>
        </p:nvCxnSpPr>
        <p:spPr>
          <a:xfrm flipV="1">
            <a:off x="1317171" y="4615391"/>
            <a:ext cx="2597006" cy="1214929"/>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30B8DE0-AAE1-3E2F-804A-2F35049F00B1}"/>
              </a:ext>
            </a:extLst>
          </p:cNvPr>
          <p:cNvCxnSpPr>
            <a:cxnSpLocks/>
            <a:stCxn id="12" idx="3"/>
            <a:endCxn id="65" idx="1"/>
          </p:cNvCxnSpPr>
          <p:nvPr/>
        </p:nvCxnSpPr>
        <p:spPr>
          <a:xfrm flipV="1">
            <a:off x="1317171" y="5058697"/>
            <a:ext cx="2600396" cy="771623"/>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C6D2C98-9E63-C3A4-62FE-AF92460B80AB}"/>
              </a:ext>
            </a:extLst>
          </p:cNvPr>
          <p:cNvCxnSpPr>
            <a:cxnSpLocks/>
            <a:stCxn id="12" idx="3"/>
            <a:endCxn id="70" idx="1"/>
          </p:cNvCxnSpPr>
          <p:nvPr/>
        </p:nvCxnSpPr>
        <p:spPr>
          <a:xfrm flipV="1">
            <a:off x="1317171" y="5488313"/>
            <a:ext cx="2597862" cy="342007"/>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D4DBCB-9C58-EE5F-4B74-13139295CB8B}"/>
              </a:ext>
            </a:extLst>
          </p:cNvPr>
          <p:cNvCxnSpPr>
            <a:cxnSpLocks/>
            <a:stCxn id="12" idx="3"/>
            <a:endCxn id="75" idx="1"/>
          </p:cNvCxnSpPr>
          <p:nvPr/>
        </p:nvCxnSpPr>
        <p:spPr>
          <a:xfrm>
            <a:off x="1317171" y="5830320"/>
            <a:ext cx="2597006" cy="97119"/>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3E65174-A7F4-C087-B14E-2F013F6BF211}"/>
              </a:ext>
            </a:extLst>
          </p:cNvPr>
          <p:cNvCxnSpPr>
            <a:cxnSpLocks/>
            <a:stCxn id="12" idx="3"/>
            <a:endCxn id="79" idx="1"/>
          </p:cNvCxnSpPr>
          <p:nvPr/>
        </p:nvCxnSpPr>
        <p:spPr>
          <a:xfrm>
            <a:off x="1317171" y="5830320"/>
            <a:ext cx="2594472" cy="526735"/>
          </a:xfrm>
          <a:prstGeom prst="line">
            <a:avLst/>
          </a:prstGeom>
          <a:ln>
            <a:solidFill>
              <a:srgbClr val="7030A0">
                <a:alpha val="11634"/>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D9AD0929-B169-DAE7-BB36-DAA8F17F0D48}"/>
              </a:ext>
            </a:extLst>
          </p:cNvPr>
          <p:cNvCxnSpPr>
            <a:cxnSpLocks/>
            <a:stCxn id="42" idx="1"/>
            <a:endCxn id="7" idx="3"/>
          </p:cNvCxnSpPr>
          <p:nvPr/>
        </p:nvCxnSpPr>
        <p:spPr>
          <a:xfrm flipH="1" flipV="1">
            <a:off x="4293705" y="2458030"/>
            <a:ext cx="1724466" cy="1422449"/>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35267366-AE70-BD86-E4C1-D021C6AB72D9}"/>
              </a:ext>
            </a:extLst>
          </p:cNvPr>
          <p:cNvCxnSpPr>
            <a:cxnSpLocks/>
            <a:stCxn id="42" idx="1"/>
            <a:endCxn id="35" idx="3"/>
          </p:cNvCxnSpPr>
          <p:nvPr/>
        </p:nvCxnSpPr>
        <p:spPr>
          <a:xfrm flipH="1" flipV="1">
            <a:off x="4291171" y="2887646"/>
            <a:ext cx="1727000" cy="992833"/>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D6347449-3C75-033D-C8F0-09EA22614BA3}"/>
              </a:ext>
            </a:extLst>
          </p:cNvPr>
          <p:cNvCxnSpPr>
            <a:cxnSpLocks/>
            <a:stCxn id="42" idx="1"/>
            <a:endCxn id="38" idx="3"/>
          </p:cNvCxnSpPr>
          <p:nvPr/>
        </p:nvCxnSpPr>
        <p:spPr>
          <a:xfrm flipH="1" flipV="1">
            <a:off x="4294561" y="3330952"/>
            <a:ext cx="1723610" cy="549527"/>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B6FC3A76-7329-59CF-2CC0-0215208B2008}"/>
              </a:ext>
            </a:extLst>
          </p:cNvPr>
          <p:cNvCxnSpPr>
            <a:cxnSpLocks/>
            <a:stCxn id="42" idx="1"/>
            <a:endCxn id="54" idx="3"/>
          </p:cNvCxnSpPr>
          <p:nvPr/>
        </p:nvCxnSpPr>
        <p:spPr>
          <a:xfrm flipH="1" flipV="1">
            <a:off x="4292027" y="3760568"/>
            <a:ext cx="1726144" cy="119911"/>
          </a:xfrm>
          <a:prstGeom prst="line">
            <a:avLst/>
          </a:prstGeom>
          <a:ln>
            <a:solidFill>
              <a:srgbClr val="FFC000">
                <a:alpha val="24000"/>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2CF847D-CE5C-57DA-59C5-29C18A9C35C3}"/>
              </a:ext>
            </a:extLst>
          </p:cNvPr>
          <p:cNvCxnSpPr>
            <a:cxnSpLocks/>
            <a:stCxn id="42" idx="1"/>
            <a:endCxn id="57" idx="3"/>
          </p:cNvCxnSpPr>
          <p:nvPr/>
        </p:nvCxnSpPr>
        <p:spPr>
          <a:xfrm flipH="1">
            <a:off x="4304100" y="3880479"/>
            <a:ext cx="1714071" cy="305296"/>
          </a:xfrm>
          <a:prstGeom prst="line">
            <a:avLst/>
          </a:prstGeom>
          <a:ln>
            <a:solidFill>
              <a:srgbClr val="FFC000">
                <a:alpha val="19153"/>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F1581D2-716E-8516-F525-6578F7BE7950}"/>
              </a:ext>
            </a:extLst>
          </p:cNvPr>
          <p:cNvCxnSpPr>
            <a:cxnSpLocks/>
            <a:stCxn id="42" idx="1"/>
            <a:endCxn id="60" idx="3"/>
          </p:cNvCxnSpPr>
          <p:nvPr/>
        </p:nvCxnSpPr>
        <p:spPr>
          <a:xfrm flipH="1">
            <a:off x="4301566" y="3880479"/>
            <a:ext cx="1716605" cy="734912"/>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F99D0D2-1EA1-C829-4C72-22AFF785FBAA}"/>
              </a:ext>
            </a:extLst>
          </p:cNvPr>
          <p:cNvCxnSpPr>
            <a:cxnSpLocks/>
            <a:stCxn id="42" idx="1"/>
            <a:endCxn id="65" idx="3"/>
          </p:cNvCxnSpPr>
          <p:nvPr/>
        </p:nvCxnSpPr>
        <p:spPr>
          <a:xfrm flipH="1">
            <a:off x="4304956" y="3880479"/>
            <a:ext cx="1713215" cy="1178218"/>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2314273-080B-87B4-D315-5315755FAAC1}"/>
              </a:ext>
            </a:extLst>
          </p:cNvPr>
          <p:cNvCxnSpPr>
            <a:cxnSpLocks/>
            <a:stCxn id="42" idx="1"/>
            <a:endCxn id="70" idx="3"/>
          </p:cNvCxnSpPr>
          <p:nvPr/>
        </p:nvCxnSpPr>
        <p:spPr>
          <a:xfrm flipH="1">
            <a:off x="4302422" y="3880479"/>
            <a:ext cx="1715749" cy="1607834"/>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6DDAA69B-4864-8190-DD73-F580CAF6FDBC}"/>
              </a:ext>
            </a:extLst>
          </p:cNvPr>
          <p:cNvCxnSpPr>
            <a:cxnSpLocks/>
            <a:stCxn id="42" idx="1"/>
            <a:endCxn id="79" idx="3"/>
          </p:cNvCxnSpPr>
          <p:nvPr/>
        </p:nvCxnSpPr>
        <p:spPr>
          <a:xfrm flipH="1">
            <a:off x="4299032" y="3880479"/>
            <a:ext cx="1719139" cy="2476576"/>
          </a:xfrm>
          <a:prstGeom prst="line">
            <a:avLst/>
          </a:prstGeom>
          <a:ln>
            <a:solidFill>
              <a:srgbClr val="FFC000">
                <a:alpha val="19827"/>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C55989D-7C6C-879A-621A-5777CDD9F25A}"/>
              </a:ext>
            </a:extLst>
          </p:cNvPr>
          <p:cNvCxnSpPr>
            <a:cxnSpLocks/>
            <a:stCxn id="42" idx="1"/>
            <a:endCxn id="75" idx="3"/>
          </p:cNvCxnSpPr>
          <p:nvPr/>
        </p:nvCxnSpPr>
        <p:spPr>
          <a:xfrm flipH="1">
            <a:off x="4301566" y="3880479"/>
            <a:ext cx="1716605" cy="2046960"/>
          </a:xfrm>
          <a:prstGeom prst="line">
            <a:avLst/>
          </a:prstGeom>
          <a:ln>
            <a:solidFill>
              <a:srgbClr val="FFC000">
                <a:alpha val="19662"/>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F253C9AF-BC54-11EE-096C-A0F919AD4780}"/>
              </a:ext>
            </a:extLst>
          </p:cNvPr>
          <p:cNvCxnSpPr>
            <a:cxnSpLocks/>
            <a:stCxn id="44" idx="1"/>
            <a:endCxn id="7" idx="3"/>
          </p:cNvCxnSpPr>
          <p:nvPr/>
        </p:nvCxnSpPr>
        <p:spPr>
          <a:xfrm flipH="1" flipV="1">
            <a:off x="4293705" y="2458030"/>
            <a:ext cx="1712365" cy="2406424"/>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AE41404-0E07-E219-16BD-EAE6A40500E3}"/>
              </a:ext>
            </a:extLst>
          </p:cNvPr>
          <p:cNvCxnSpPr>
            <a:cxnSpLocks/>
            <a:stCxn id="44" idx="1"/>
            <a:endCxn id="35" idx="3"/>
          </p:cNvCxnSpPr>
          <p:nvPr/>
        </p:nvCxnSpPr>
        <p:spPr>
          <a:xfrm flipH="1" flipV="1">
            <a:off x="4291171" y="2887646"/>
            <a:ext cx="1714899" cy="19768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B968D68-8FD0-DDBC-8D9A-1687F7543986}"/>
              </a:ext>
            </a:extLst>
          </p:cNvPr>
          <p:cNvCxnSpPr>
            <a:cxnSpLocks/>
            <a:stCxn id="44" idx="1"/>
            <a:endCxn id="38" idx="3"/>
          </p:cNvCxnSpPr>
          <p:nvPr/>
        </p:nvCxnSpPr>
        <p:spPr>
          <a:xfrm flipH="1" flipV="1">
            <a:off x="4294561" y="3330952"/>
            <a:ext cx="1711509" cy="1533502"/>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82A82D7-98E2-F813-BD84-44B4C5AE97EF}"/>
              </a:ext>
            </a:extLst>
          </p:cNvPr>
          <p:cNvCxnSpPr>
            <a:cxnSpLocks/>
            <a:stCxn id="44" idx="1"/>
            <a:endCxn id="54" idx="3"/>
          </p:cNvCxnSpPr>
          <p:nvPr/>
        </p:nvCxnSpPr>
        <p:spPr>
          <a:xfrm flipH="1" flipV="1">
            <a:off x="4292027" y="3760568"/>
            <a:ext cx="1714043" cy="110388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AC42E0B6-76DE-B6E6-C4C4-A8A1D424771C}"/>
              </a:ext>
            </a:extLst>
          </p:cNvPr>
          <p:cNvCxnSpPr>
            <a:cxnSpLocks/>
            <a:stCxn id="44" idx="1"/>
            <a:endCxn id="57" idx="3"/>
          </p:cNvCxnSpPr>
          <p:nvPr/>
        </p:nvCxnSpPr>
        <p:spPr>
          <a:xfrm flipH="1" flipV="1">
            <a:off x="4304100" y="4185775"/>
            <a:ext cx="1701970" cy="67867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A008777-ED0D-2284-F834-4817F40A3D9C}"/>
              </a:ext>
            </a:extLst>
          </p:cNvPr>
          <p:cNvCxnSpPr>
            <a:cxnSpLocks/>
            <a:stCxn id="44" idx="1"/>
            <a:endCxn id="60" idx="3"/>
          </p:cNvCxnSpPr>
          <p:nvPr/>
        </p:nvCxnSpPr>
        <p:spPr>
          <a:xfrm flipH="1" flipV="1">
            <a:off x="4301566" y="4615391"/>
            <a:ext cx="1704504" cy="24906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3C19A92-889C-F66C-B261-876AAB30D20F}"/>
              </a:ext>
            </a:extLst>
          </p:cNvPr>
          <p:cNvCxnSpPr>
            <a:cxnSpLocks/>
            <a:stCxn id="44" idx="1"/>
            <a:endCxn id="65" idx="3"/>
          </p:cNvCxnSpPr>
          <p:nvPr/>
        </p:nvCxnSpPr>
        <p:spPr>
          <a:xfrm flipH="1">
            <a:off x="4304956" y="4864454"/>
            <a:ext cx="1701114" cy="194243"/>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CA4F6659-424B-83FF-657D-2949904A577C}"/>
              </a:ext>
            </a:extLst>
          </p:cNvPr>
          <p:cNvCxnSpPr>
            <a:cxnSpLocks/>
            <a:stCxn id="44" idx="1"/>
            <a:endCxn id="70" idx="3"/>
          </p:cNvCxnSpPr>
          <p:nvPr/>
        </p:nvCxnSpPr>
        <p:spPr>
          <a:xfrm flipH="1">
            <a:off x="4302422" y="4864454"/>
            <a:ext cx="1703648" cy="623859"/>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47E9380-99FA-061C-F47B-E4B838CC825F}"/>
              </a:ext>
            </a:extLst>
          </p:cNvPr>
          <p:cNvCxnSpPr>
            <a:cxnSpLocks/>
            <a:stCxn id="44" idx="1"/>
            <a:endCxn id="79" idx="3"/>
          </p:cNvCxnSpPr>
          <p:nvPr/>
        </p:nvCxnSpPr>
        <p:spPr>
          <a:xfrm flipH="1">
            <a:off x="4299032" y="4864454"/>
            <a:ext cx="1707038" cy="149260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EF72A5-36B7-C052-F019-B14DEE08B749}"/>
              </a:ext>
            </a:extLst>
          </p:cNvPr>
          <p:cNvCxnSpPr>
            <a:cxnSpLocks/>
            <a:stCxn id="44" idx="1"/>
            <a:endCxn id="75" idx="3"/>
          </p:cNvCxnSpPr>
          <p:nvPr/>
        </p:nvCxnSpPr>
        <p:spPr>
          <a:xfrm flipH="1">
            <a:off x="4301566" y="4864454"/>
            <a:ext cx="1704504" cy="106298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C143297-7087-F8E7-856A-DCCC280A7783}"/>
              </a:ext>
            </a:extLst>
          </p:cNvPr>
          <p:cNvCxnSpPr>
            <a:cxnSpLocks/>
            <a:stCxn id="46" idx="1"/>
            <a:endCxn id="7" idx="3"/>
          </p:cNvCxnSpPr>
          <p:nvPr/>
        </p:nvCxnSpPr>
        <p:spPr>
          <a:xfrm flipH="1" flipV="1">
            <a:off x="4293705" y="2458030"/>
            <a:ext cx="1724466" cy="3245517"/>
          </a:xfrm>
          <a:prstGeom prst="line">
            <a:avLst/>
          </a:prstGeom>
          <a:ln>
            <a:solidFill>
              <a:srgbClr val="7030A0">
                <a:alpha val="19000"/>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0D8C5BD-0EAE-9A96-5AA7-F9A21D7C5D9D}"/>
              </a:ext>
            </a:extLst>
          </p:cNvPr>
          <p:cNvCxnSpPr>
            <a:cxnSpLocks/>
            <a:stCxn id="46" idx="1"/>
            <a:endCxn id="35" idx="3"/>
          </p:cNvCxnSpPr>
          <p:nvPr/>
        </p:nvCxnSpPr>
        <p:spPr>
          <a:xfrm flipH="1" flipV="1">
            <a:off x="4291171" y="2887646"/>
            <a:ext cx="1727000" cy="2815901"/>
          </a:xfrm>
          <a:prstGeom prst="line">
            <a:avLst/>
          </a:prstGeom>
          <a:ln>
            <a:solidFill>
              <a:srgbClr val="7030A0">
                <a:alpha val="18034"/>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ED3C2629-38BC-7CFF-11B6-92A1CF52F8B9}"/>
              </a:ext>
            </a:extLst>
          </p:cNvPr>
          <p:cNvCxnSpPr>
            <a:cxnSpLocks/>
            <a:stCxn id="46" idx="1"/>
            <a:endCxn id="38" idx="3"/>
          </p:cNvCxnSpPr>
          <p:nvPr/>
        </p:nvCxnSpPr>
        <p:spPr>
          <a:xfrm flipH="1" flipV="1">
            <a:off x="4294561" y="3330952"/>
            <a:ext cx="1723610" cy="2372595"/>
          </a:xfrm>
          <a:prstGeom prst="line">
            <a:avLst/>
          </a:prstGeom>
          <a:ln>
            <a:solidFill>
              <a:srgbClr val="7030A0">
                <a:alpha val="18034"/>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9618431-D0EF-F87E-1240-F1377A8D0D69}"/>
              </a:ext>
            </a:extLst>
          </p:cNvPr>
          <p:cNvCxnSpPr>
            <a:cxnSpLocks/>
            <a:stCxn id="46" idx="1"/>
            <a:endCxn id="54" idx="3"/>
          </p:cNvCxnSpPr>
          <p:nvPr/>
        </p:nvCxnSpPr>
        <p:spPr>
          <a:xfrm flipH="1" flipV="1">
            <a:off x="4292027" y="3760568"/>
            <a:ext cx="1726144" cy="1942979"/>
          </a:xfrm>
          <a:prstGeom prst="line">
            <a:avLst/>
          </a:prstGeom>
          <a:ln>
            <a:solidFill>
              <a:srgbClr val="7030A0">
                <a:alpha val="20783"/>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6C6308A-F6C9-E608-6A82-E74DE629D45A}"/>
              </a:ext>
            </a:extLst>
          </p:cNvPr>
          <p:cNvCxnSpPr>
            <a:cxnSpLocks/>
            <a:stCxn id="46" idx="1"/>
            <a:endCxn id="57" idx="3"/>
          </p:cNvCxnSpPr>
          <p:nvPr/>
        </p:nvCxnSpPr>
        <p:spPr>
          <a:xfrm flipH="1" flipV="1">
            <a:off x="4304100" y="4185775"/>
            <a:ext cx="1714071" cy="1517772"/>
          </a:xfrm>
          <a:prstGeom prst="line">
            <a:avLst/>
          </a:prstGeom>
          <a:ln>
            <a:solidFill>
              <a:srgbClr val="7030A0">
                <a:alpha val="16000"/>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B972FC06-FFD8-4BF1-14E9-36BE8E408538}"/>
              </a:ext>
            </a:extLst>
          </p:cNvPr>
          <p:cNvCxnSpPr>
            <a:cxnSpLocks/>
            <a:stCxn id="46" idx="1"/>
            <a:endCxn id="60" idx="3"/>
          </p:cNvCxnSpPr>
          <p:nvPr/>
        </p:nvCxnSpPr>
        <p:spPr>
          <a:xfrm flipH="1" flipV="1">
            <a:off x="4301566" y="4615391"/>
            <a:ext cx="1716605" cy="1088156"/>
          </a:xfrm>
          <a:prstGeom prst="line">
            <a:avLst/>
          </a:prstGeom>
          <a:ln>
            <a:solidFill>
              <a:srgbClr val="7030A0">
                <a:alpha val="19000"/>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14CE14AB-4686-7EC5-C5E1-E42D599EDE52}"/>
              </a:ext>
            </a:extLst>
          </p:cNvPr>
          <p:cNvCxnSpPr>
            <a:cxnSpLocks/>
            <a:stCxn id="46" idx="1"/>
            <a:endCxn id="65" idx="3"/>
          </p:cNvCxnSpPr>
          <p:nvPr/>
        </p:nvCxnSpPr>
        <p:spPr>
          <a:xfrm flipH="1" flipV="1">
            <a:off x="4304956" y="5058697"/>
            <a:ext cx="1713215" cy="644850"/>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35AB66CC-EC5F-C2C7-0E5D-1A080CA208E1}"/>
              </a:ext>
            </a:extLst>
          </p:cNvPr>
          <p:cNvCxnSpPr>
            <a:cxnSpLocks/>
            <a:stCxn id="46" idx="1"/>
            <a:endCxn id="70" idx="3"/>
          </p:cNvCxnSpPr>
          <p:nvPr/>
        </p:nvCxnSpPr>
        <p:spPr>
          <a:xfrm flipH="1" flipV="1">
            <a:off x="4302422" y="5488313"/>
            <a:ext cx="1715749" cy="215234"/>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7AA2FE3-1CE8-5A6B-1028-DBE07FD6025E}"/>
              </a:ext>
            </a:extLst>
          </p:cNvPr>
          <p:cNvCxnSpPr>
            <a:cxnSpLocks/>
            <a:stCxn id="46" idx="1"/>
            <a:endCxn id="79" idx="3"/>
          </p:cNvCxnSpPr>
          <p:nvPr/>
        </p:nvCxnSpPr>
        <p:spPr>
          <a:xfrm flipH="1">
            <a:off x="4299032" y="5703547"/>
            <a:ext cx="1719139" cy="653508"/>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3291863-5E4C-D4D2-6163-F1545B5B1937}"/>
              </a:ext>
            </a:extLst>
          </p:cNvPr>
          <p:cNvCxnSpPr>
            <a:cxnSpLocks/>
            <a:stCxn id="46" idx="1"/>
            <a:endCxn id="75" idx="3"/>
          </p:cNvCxnSpPr>
          <p:nvPr/>
        </p:nvCxnSpPr>
        <p:spPr>
          <a:xfrm flipH="1">
            <a:off x="4301566" y="5703547"/>
            <a:ext cx="1716605" cy="223892"/>
          </a:xfrm>
          <a:prstGeom prst="line">
            <a:avLst/>
          </a:prstGeom>
          <a:ln>
            <a:solidFill>
              <a:srgbClr val="7030A0">
                <a:alpha val="11852"/>
              </a:srgb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D3DB25-C222-14B4-A523-C7997C3DD0E7}"/>
              </a:ext>
            </a:extLst>
          </p:cNvPr>
          <p:cNvSpPr txBox="1"/>
          <p:nvPr/>
        </p:nvSpPr>
        <p:spPr>
          <a:xfrm>
            <a:off x="884581" y="2782957"/>
            <a:ext cx="340158" cy="461665"/>
          </a:xfrm>
          <a:prstGeom prst="rect">
            <a:avLst/>
          </a:prstGeom>
          <a:noFill/>
        </p:spPr>
        <p:txBody>
          <a:bodyPr wrap="none" rtlCol="0">
            <a:spAutoFit/>
          </a:bodyPr>
          <a:lstStyle/>
          <a:p>
            <a:r>
              <a:rPr lang="en-US" sz="2400" dirty="0">
                <a:solidFill>
                  <a:schemeClr val="tx1">
                    <a:alpha val="24000"/>
                  </a:schemeClr>
                </a:solidFill>
              </a:rPr>
              <a:t>0</a:t>
            </a:r>
          </a:p>
        </p:txBody>
      </p:sp>
      <p:sp>
        <p:nvSpPr>
          <p:cNvPr id="16" name="TextBox 15">
            <a:extLst>
              <a:ext uri="{FF2B5EF4-FFF2-40B4-BE49-F238E27FC236}">
                <a16:creationId xmlns:a16="http://schemas.microsoft.com/office/drawing/2014/main" id="{AE30C7F7-64FC-13D3-C455-F6F6E41852F7}"/>
              </a:ext>
            </a:extLst>
          </p:cNvPr>
          <p:cNvSpPr txBox="1"/>
          <p:nvPr/>
        </p:nvSpPr>
        <p:spPr>
          <a:xfrm>
            <a:off x="898947" y="4675828"/>
            <a:ext cx="340158" cy="461665"/>
          </a:xfrm>
          <a:prstGeom prst="rect">
            <a:avLst/>
          </a:prstGeom>
          <a:noFill/>
        </p:spPr>
        <p:txBody>
          <a:bodyPr wrap="none" rtlCol="0">
            <a:spAutoFit/>
          </a:bodyPr>
          <a:lstStyle/>
          <a:p>
            <a:r>
              <a:rPr lang="en-US" sz="2400" dirty="0">
                <a:solidFill>
                  <a:schemeClr val="tx1">
                    <a:alpha val="15782"/>
                  </a:schemeClr>
                </a:solidFill>
              </a:rPr>
              <a:t>0</a:t>
            </a:r>
          </a:p>
        </p:txBody>
      </p:sp>
      <p:sp>
        <p:nvSpPr>
          <p:cNvPr id="17" name="TextBox 16">
            <a:extLst>
              <a:ext uri="{FF2B5EF4-FFF2-40B4-BE49-F238E27FC236}">
                <a16:creationId xmlns:a16="http://schemas.microsoft.com/office/drawing/2014/main" id="{8B6F850F-3E0B-DC5F-7638-82C558942DE1}"/>
              </a:ext>
            </a:extLst>
          </p:cNvPr>
          <p:cNvSpPr txBox="1"/>
          <p:nvPr/>
        </p:nvSpPr>
        <p:spPr>
          <a:xfrm>
            <a:off x="887892" y="5580722"/>
            <a:ext cx="340158" cy="461665"/>
          </a:xfrm>
          <a:prstGeom prst="rect">
            <a:avLst/>
          </a:prstGeom>
          <a:noFill/>
        </p:spPr>
        <p:txBody>
          <a:bodyPr wrap="none" rtlCol="0">
            <a:spAutoFit/>
          </a:bodyPr>
          <a:lstStyle/>
          <a:p>
            <a:r>
              <a:rPr lang="en-US" sz="2400" dirty="0">
                <a:solidFill>
                  <a:schemeClr val="tx1">
                    <a:alpha val="15782"/>
                  </a:schemeClr>
                </a:solidFill>
              </a:rPr>
              <a:t>0</a:t>
            </a:r>
          </a:p>
        </p:txBody>
      </p:sp>
      <p:sp>
        <p:nvSpPr>
          <p:cNvPr id="19" name="TextBox 18">
            <a:extLst>
              <a:ext uri="{FF2B5EF4-FFF2-40B4-BE49-F238E27FC236}">
                <a16:creationId xmlns:a16="http://schemas.microsoft.com/office/drawing/2014/main" id="{6B390513-A67D-449B-636B-681077BC49D6}"/>
              </a:ext>
            </a:extLst>
          </p:cNvPr>
          <p:cNvSpPr txBox="1"/>
          <p:nvPr/>
        </p:nvSpPr>
        <p:spPr>
          <a:xfrm>
            <a:off x="907607" y="3730516"/>
            <a:ext cx="340158" cy="461665"/>
          </a:xfrm>
          <a:prstGeom prst="rect">
            <a:avLst/>
          </a:prstGeom>
          <a:noFill/>
        </p:spPr>
        <p:txBody>
          <a:bodyPr wrap="none" rtlCol="0">
            <a:spAutoFit/>
          </a:bodyPr>
          <a:lstStyle/>
          <a:p>
            <a:r>
              <a:rPr lang="en-US" sz="2400" dirty="0"/>
              <a:t>1</a:t>
            </a:r>
          </a:p>
        </p:txBody>
      </p:sp>
    </p:spTree>
    <p:extLst>
      <p:ext uri="{BB962C8B-B14F-4D97-AF65-F5344CB8AC3E}">
        <p14:creationId xmlns:p14="http://schemas.microsoft.com/office/powerpoint/2010/main" val="33148876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EEE6-E139-4856-5910-0BE7C48E535D}"/>
              </a:ext>
            </a:extLst>
          </p:cNvPr>
          <p:cNvSpPr>
            <a:spLocks noGrp="1"/>
          </p:cNvSpPr>
          <p:nvPr>
            <p:ph type="title"/>
          </p:nvPr>
        </p:nvSpPr>
        <p:spPr/>
        <p:txBody>
          <a:bodyPr/>
          <a:lstStyle/>
          <a:p>
            <a:r>
              <a:rPr lang="en-US" b="1" dirty="0"/>
              <a:t>What are word embeddings?</a:t>
            </a:r>
          </a:p>
        </p:txBody>
      </p:sp>
      <p:sp>
        <p:nvSpPr>
          <p:cNvPr id="3" name="Content Placeholder 2">
            <a:extLst>
              <a:ext uri="{FF2B5EF4-FFF2-40B4-BE49-F238E27FC236}">
                <a16:creationId xmlns:a16="http://schemas.microsoft.com/office/drawing/2014/main" id="{F99A1BDE-C1FD-2058-C868-680B837CD18A}"/>
              </a:ext>
            </a:extLst>
          </p:cNvPr>
          <p:cNvSpPr>
            <a:spLocks noGrp="1"/>
          </p:cNvSpPr>
          <p:nvPr>
            <p:ph idx="1"/>
          </p:nvPr>
        </p:nvSpPr>
        <p:spPr/>
        <p:txBody>
          <a:bodyPr>
            <a:normAutofit fontScale="92500" lnSpcReduction="10000"/>
          </a:bodyPr>
          <a:lstStyle/>
          <a:p>
            <a:pPr>
              <a:lnSpc>
                <a:spcPct val="150000"/>
              </a:lnSpc>
            </a:pPr>
            <a:r>
              <a:rPr lang="en-US" dirty="0"/>
              <a:t>Again, Word embeddings are one of the most important concepts in modern NLP</a:t>
            </a:r>
          </a:p>
          <a:p>
            <a:pPr>
              <a:lnSpc>
                <a:spcPct val="150000"/>
              </a:lnSpc>
            </a:pPr>
            <a:r>
              <a:rPr lang="en-US" dirty="0"/>
              <a:t>Technically, an embedding is a continuous vector representation of something that is usually discrete</a:t>
            </a:r>
          </a:p>
          <a:p>
            <a:pPr>
              <a:lnSpc>
                <a:spcPct val="150000"/>
              </a:lnSpc>
            </a:pPr>
            <a:r>
              <a:rPr lang="en-US" dirty="0"/>
              <a:t>A word embedding is a continuous vector representation of a word</a:t>
            </a:r>
          </a:p>
          <a:p>
            <a:pPr>
              <a:lnSpc>
                <a:spcPct val="150000"/>
              </a:lnSpc>
            </a:pPr>
            <a:r>
              <a:rPr lang="en-US" dirty="0"/>
              <a:t>In simpler terms, word embeddings are a way to represent each word with a 300-element array filled with nonzero float numbers</a:t>
            </a:r>
          </a:p>
        </p:txBody>
      </p:sp>
    </p:spTree>
    <p:extLst>
      <p:ext uri="{BB962C8B-B14F-4D97-AF65-F5344CB8AC3E}">
        <p14:creationId xmlns:p14="http://schemas.microsoft.com/office/powerpoint/2010/main" val="16389510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F2026-5359-5507-8C27-A8B58E4B2FB6}"/>
              </a:ext>
            </a:extLst>
          </p:cNvPr>
          <p:cNvSpPr>
            <a:spLocks noGrp="1"/>
          </p:cNvSpPr>
          <p:nvPr>
            <p:ph type="title"/>
          </p:nvPr>
        </p:nvSpPr>
        <p:spPr/>
        <p:txBody>
          <a:bodyPr>
            <a:normAutofit/>
          </a:bodyPr>
          <a:lstStyle/>
          <a:p>
            <a:r>
              <a:rPr lang="en-US" sz="4000" b="1" dirty="0"/>
              <a:t>Discreteness of language</a:t>
            </a:r>
          </a:p>
        </p:txBody>
      </p:sp>
      <p:sp>
        <p:nvSpPr>
          <p:cNvPr id="3" name="Content Placeholder 2">
            <a:extLst>
              <a:ext uri="{FF2B5EF4-FFF2-40B4-BE49-F238E27FC236}">
                <a16:creationId xmlns:a16="http://schemas.microsoft.com/office/drawing/2014/main" id="{0D1613C0-1027-B706-DF69-13655DE7F281}"/>
              </a:ext>
            </a:extLst>
          </p:cNvPr>
          <p:cNvSpPr>
            <a:spLocks noGrp="1"/>
          </p:cNvSpPr>
          <p:nvPr>
            <p:ph idx="1"/>
          </p:nvPr>
        </p:nvSpPr>
        <p:spPr/>
        <p:txBody>
          <a:bodyPr>
            <a:normAutofit fontScale="85000" lnSpcReduction="20000"/>
          </a:bodyPr>
          <a:lstStyle/>
          <a:p>
            <a:pPr>
              <a:lnSpc>
                <a:spcPct val="200000"/>
              </a:lnSpc>
            </a:pPr>
            <a:r>
              <a:rPr lang="en-US" dirty="0"/>
              <a:t>In the eyes of computers, “cat” is no closer to “dog” than it is to “pizza”</a:t>
            </a:r>
          </a:p>
          <a:p>
            <a:pPr>
              <a:lnSpc>
                <a:spcPct val="200000"/>
              </a:lnSpc>
            </a:pPr>
            <a:r>
              <a:rPr lang="en-US" dirty="0"/>
              <a:t>One way to deal with discrete words programmatically is to assign indices:</a:t>
            </a:r>
          </a:p>
          <a:p>
            <a:pPr lvl="1">
              <a:lnSpc>
                <a:spcPct val="200000"/>
              </a:lnSpc>
            </a:pPr>
            <a:r>
              <a:rPr lang="en-US" dirty="0"/>
              <a:t>Index(“cat”) = 1</a:t>
            </a:r>
          </a:p>
          <a:p>
            <a:pPr lvl="1">
              <a:lnSpc>
                <a:spcPct val="200000"/>
              </a:lnSpc>
            </a:pPr>
            <a:r>
              <a:rPr lang="en-US" dirty="0"/>
              <a:t>Index(“dog”) = 2</a:t>
            </a:r>
          </a:p>
          <a:p>
            <a:pPr lvl="1">
              <a:lnSpc>
                <a:spcPct val="200000"/>
              </a:lnSpc>
            </a:pPr>
            <a:r>
              <a:rPr lang="en-US" dirty="0"/>
              <a:t>Index(“pizza”) = 3</a:t>
            </a:r>
          </a:p>
          <a:p>
            <a:pPr>
              <a:lnSpc>
                <a:spcPct val="200000"/>
              </a:lnSpc>
            </a:pPr>
            <a:r>
              <a:rPr lang="en-US" dirty="0"/>
              <a:t>But this method isn’t any better than dealing with raw words	</a:t>
            </a:r>
          </a:p>
          <a:p>
            <a:pPr lvl="1">
              <a:lnSpc>
                <a:spcPct val="200000"/>
              </a:lnSpc>
            </a:pPr>
            <a:endParaRPr lang="en-US" dirty="0"/>
          </a:p>
        </p:txBody>
      </p:sp>
    </p:spTree>
    <p:extLst>
      <p:ext uri="{BB962C8B-B14F-4D97-AF65-F5344CB8AC3E}">
        <p14:creationId xmlns:p14="http://schemas.microsoft.com/office/powerpoint/2010/main" val="19656925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C7AA-01AB-576C-46FC-F2B7FD299FD7}"/>
              </a:ext>
            </a:extLst>
          </p:cNvPr>
          <p:cNvSpPr>
            <a:spLocks noGrp="1"/>
          </p:cNvSpPr>
          <p:nvPr>
            <p:ph type="title"/>
          </p:nvPr>
        </p:nvSpPr>
        <p:spPr/>
        <p:txBody>
          <a:bodyPr/>
          <a:lstStyle/>
          <a:p>
            <a:r>
              <a:rPr lang="en-US" b="1" dirty="0"/>
              <a:t>Word embeddings in a 1-D space</a:t>
            </a:r>
          </a:p>
        </p:txBody>
      </p:sp>
      <p:sp>
        <p:nvSpPr>
          <p:cNvPr id="3" name="Content Placeholder 2">
            <a:extLst>
              <a:ext uri="{FF2B5EF4-FFF2-40B4-BE49-F238E27FC236}">
                <a16:creationId xmlns:a16="http://schemas.microsoft.com/office/drawing/2014/main" id="{7EB8A1E7-27BE-8015-8C60-5A9B0B4A4817}"/>
              </a:ext>
            </a:extLst>
          </p:cNvPr>
          <p:cNvSpPr>
            <a:spLocks noGrp="1"/>
          </p:cNvSpPr>
          <p:nvPr>
            <p:ph idx="1"/>
          </p:nvPr>
        </p:nvSpPr>
        <p:spPr/>
        <p:txBody>
          <a:bodyPr>
            <a:normAutofit fontScale="92500" lnSpcReduction="10000"/>
          </a:bodyPr>
          <a:lstStyle/>
          <a:p>
            <a:r>
              <a:rPr lang="en-US" dirty="0"/>
              <a:t>What if we can represent them on a numerical scale?</a:t>
            </a:r>
          </a:p>
          <a:p>
            <a:endParaRPr lang="en-US" dirty="0"/>
          </a:p>
          <a:p>
            <a:endParaRPr lang="en-US" dirty="0"/>
          </a:p>
          <a:p>
            <a:endParaRPr lang="en-US" dirty="0"/>
          </a:p>
          <a:p>
            <a:endParaRPr lang="en-US" dirty="0"/>
          </a:p>
          <a:p>
            <a:endParaRPr lang="en-US" dirty="0"/>
          </a:p>
          <a:p>
            <a:endParaRPr lang="en-US" dirty="0"/>
          </a:p>
          <a:p>
            <a:r>
              <a:rPr lang="en-US" dirty="0"/>
              <a:t>This is a step forward. </a:t>
            </a:r>
          </a:p>
          <a:p>
            <a:r>
              <a:rPr lang="en-US" dirty="0"/>
              <a:t>What if you wanted to place it somewhere that is equally far from “cat” and “dog?”</a:t>
            </a:r>
          </a:p>
          <a:p>
            <a:endParaRPr lang="en-US" dirty="0"/>
          </a:p>
        </p:txBody>
      </p:sp>
      <p:pic>
        <p:nvPicPr>
          <p:cNvPr id="1026" name="Picture 2" descr="CH02_F04_Hagiwara">
            <a:extLst>
              <a:ext uri="{FF2B5EF4-FFF2-40B4-BE49-F238E27FC236}">
                <a16:creationId xmlns:a16="http://schemas.microsoft.com/office/drawing/2014/main" id="{A861CFEC-00D5-F8FB-2DF8-3632708697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34" y="2632768"/>
            <a:ext cx="10699532" cy="223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342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E5AB-4954-F5ED-2A57-A60F0447E2FB}"/>
              </a:ext>
            </a:extLst>
          </p:cNvPr>
          <p:cNvSpPr>
            <a:spLocks noGrp="1"/>
          </p:cNvSpPr>
          <p:nvPr>
            <p:ph type="title"/>
          </p:nvPr>
        </p:nvSpPr>
        <p:spPr/>
        <p:txBody>
          <a:bodyPr/>
          <a:lstStyle/>
          <a:p>
            <a:r>
              <a:rPr lang="en-US" b="1" dirty="0"/>
              <a:t>Word embeddings in a 2-D space</a:t>
            </a:r>
            <a:endParaRPr lang="en-US" dirty="0"/>
          </a:p>
        </p:txBody>
      </p:sp>
      <p:pic>
        <p:nvPicPr>
          <p:cNvPr id="2050" name="Picture 2" descr="CH02_F05_Hagiwara">
            <a:extLst>
              <a:ext uri="{FF2B5EF4-FFF2-40B4-BE49-F238E27FC236}">
                <a16:creationId xmlns:a16="http://schemas.microsoft.com/office/drawing/2014/main" id="{6B010F9C-37F8-D5D7-4ED0-AF74FE2456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6476" y="1694767"/>
            <a:ext cx="4539048" cy="4613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1151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25284-BA84-CBCA-C5CE-5DB05BEA4A6A}"/>
              </a:ext>
            </a:extLst>
          </p:cNvPr>
          <p:cNvSpPr>
            <a:spLocks noGrp="1"/>
          </p:cNvSpPr>
          <p:nvPr>
            <p:ph type="title"/>
          </p:nvPr>
        </p:nvSpPr>
        <p:spPr/>
        <p:txBody>
          <a:bodyPr/>
          <a:lstStyle/>
          <a:p>
            <a:r>
              <a:rPr lang="en-US" b="1" dirty="0"/>
              <a:t>How about 3-D? </a:t>
            </a:r>
          </a:p>
        </p:txBody>
      </p:sp>
      <p:sp>
        <p:nvSpPr>
          <p:cNvPr id="3" name="Content Placeholder 2">
            <a:extLst>
              <a:ext uri="{FF2B5EF4-FFF2-40B4-BE49-F238E27FC236}">
                <a16:creationId xmlns:a16="http://schemas.microsoft.com/office/drawing/2014/main" id="{714A6D2E-C3F2-DF4D-19F2-628574AE07E8}"/>
              </a:ext>
            </a:extLst>
          </p:cNvPr>
          <p:cNvSpPr>
            <a:spLocks noGrp="1"/>
          </p:cNvSpPr>
          <p:nvPr>
            <p:ph idx="1"/>
          </p:nvPr>
        </p:nvSpPr>
        <p:spPr/>
        <p:txBody>
          <a:bodyPr>
            <a:normAutofit lnSpcReduction="10000"/>
          </a:bodyPr>
          <a:lstStyle/>
          <a:p>
            <a:r>
              <a:rPr lang="en-US" dirty="0"/>
              <a:t>In this 3-D space, you can represent those three words as follows:</a:t>
            </a:r>
          </a:p>
          <a:p>
            <a:pPr lvl="1"/>
            <a:r>
              <a:rPr lang="en-US" dirty="0"/>
              <a:t>index(“cat”) = [0.7, 0.5, 0.1]</a:t>
            </a:r>
          </a:p>
          <a:p>
            <a:pPr lvl="1"/>
            <a:r>
              <a:rPr lang="en-US" dirty="0"/>
              <a:t>index(“dog”) = [0.8, 0.3, 0.1]</a:t>
            </a:r>
          </a:p>
          <a:p>
            <a:pPr lvl="1"/>
            <a:r>
              <a:rPr lang="en-US" dirty="0"/>
              <a:t>index(“pizza”) = [0.1, 0.2, 0.8]</a:t>
            </a:r>
          </a:p>
          <a:p>
            <a:r>
              <a:rPr lang="en-US" dirty="0"/>
              <a:t>Possibly attach meanings here</a:t>
            </a:r>
          </a:p>
          <a:p>
            <a:pPr lvl="1"/>
            <a:r>
              <a:rPr lang="en-US" dirty="0"/>
              <a:t>X-axis: some concept of animal-ness</a:t>
            </a:r>
          </a:p>
          <a:p>
            <a:pPr lvl="1"/>
            <a:r>
              <a:rPr lang="en-US" dirty="0"/>
              <a:t>Z-axis: food-ness</a:t>
            </a:r>
          </a:p>
          <a:p>
            <a:r>
              <a:rPr lang="en-US" dirty="0"/>
              <a:t>This is essentially what word embeddings are</a:t>
            </a:r>
          </a:p>
          <a:p>
            <a:pPr lvl="1"/>
            <a:r>
              <a:rPr lang="en-US" b="0" i="0" dirty="0">
                <a:solidFill>
                  <a:srgbClr val="000000"/>
                </a:solidFill>
                <a:effectLst/>
                <a:latin typeface="Noto serif" panose="02020600060500020200" pitchFamily="18" charset="0"/>
              </a:rPr>
              <a:t>if you wanted to identify animal names, then you would just look at the first element of each word vector and see if the value is high enough</a:t>
            </a:r>
            <a:endParaRPr lang="en-US" dirty="0"/>
          </a:p>
        </p:txBody>
      </p:sp>
    </p:spTree>
    <p:extLst>
      <p:ext uri="{BB962C8B-B14F-4D97-AF65-F5344CB8AC3E}">
        <p14:creationId xmlns:p14="http://schemas.microsoft.com/office/powerpoint/2010/main" val="31291468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933E-22ED-27AC-0BCE-EF51127B8AAE}"/>
              </a:ext>
            </a:extLst>
          </p:cNvPr>
          <p:cNvSpPr>
            <a:spLocks noGrp="1"/>
          </p:cNvSpPr>
          <p:nvPr>
            <p:ph type="title"/>
          </p:nvPr>
        </p:nvSpPr>
        <p:spPr/>
        <p:txBody>
          <a:bodyPr/>
          <a:lstStyle/>
          <a:p>
            <a:r>
              <a:rPr lang="en-US" b="1" dirty="0"/>
              <a:t>How about one-hot vectors, then?</a:t>
            </a:r>
          </a:p>
        </p:txBody>
      </p:sp>
      <p:sp>
        <p:nvSpPr>
          <p:cNvPr id="3" name="Content Placeholder 2">
            <a:extLst>
              <a:ext uri="{FF2B5EF4-FFF2-40B4-BE49-F238E27FC236}">
                <a16:creationId xmlns:a16="http://schemas.microsoft.com/office/drawing/2014/main" id="{936BE34A-4E48-EE5E-00E7-74A9BD4EA89F}"/>
              </a:ext>
            </a:extLst>
          </p:cNvPr>
          <p:cNvSpPr>
            <a:spLocks noGrp="1"/>
          </p:cNvSpPr>
          <p:nvPr>
            <p:ph idx="1"/>
          </p:nvPr>
        </p:nvSpPr>
        <p:spPr/>
        <p:txBody>
          <a:bodyPr>
            <a:normAutofit fontScale="85000" lnSpcReduction="20000"/>
          </a:bodyPr>
          <a:lstStyle/>
          <a:p>
            <a:pPr>
              <a:lnSpc>
                <a:spcPct val="150000"/>
              </a:lnSpc>
            </a:pPr>
            <a:r>
              <a:rPr lang="en-US" dirty="0"/>
              <a:t>By the way, we have a much simpler method to “embed” words into a multidimensional space</a:t>
            </a:r>
          </a:p>
          <a:p>
            <a:pPr lvl="1">
              <a:lnSpc>
                <a:spcPct val="150000"/>
              </a:lnSpc>
            </a:pPr>
            <a:r>
              <a:rPr lang="en-US" dirty="0"/>
              <a:t>index(“cat”) = [1, 0, 0]</a:t>
            </a:r>
          </a:p>
          <a:p>
            <a:pPr lvl="1">
              <a:lnSpc>
                <a:spcPct val="150000"/>
              </a:lnSpc>
            </a:pPr>
            <a:r>
              <a:rPr lang="en-US" dirty="0"/>
              <a:t>index(“dog”) = [0, 1, 0]</a:t>
            </a:r>
          </a:p>
          <a:p>
            <a:pPr lvl="1">
              <a:lnSpc>
                <a:spcPct val="150000"/>
              </a:lnSpc>
            </a:pPr>
            <a:r>
              <a:rPr lang="en-US" dirty="0"/>
              <a:t>index(“pizza”) = [0, 0, 1]</a:t>
            </a:r>
          </a:p>
          <a:p>
            <a:pPr>
              <a:lnSpc>
                <a:spcPct val="150000"/>
              </a:lnSpc>
            </a:pPr>
            <a:r>
              <a:rPr lang="en-US" dirty="0"/>
              <a:t>Not very useful in representing semantic relationship between them</a:t>
            </a:r>
          </a:p>
          <a:p>
            <a:pPr lvl="1">
              <a:lnSpc>
                <a:spcPct val="150000"/>
              </a:lnSpc>
            </a:pPr>
            <a:r>
              <a:rPr lang="en-US" dirty="0"/>
              <a:t>All at equal distance from each other</a:t>
            </a:r>
          </a:p>
          <a:p>
            <a:pPr>
              <a:lnSpc>
                <a:spcPct val="150000"/>
              </a:lnSpc>
            </a:pPr>
            <a:r>
              <a:rPr lang="en-US" dirty="0"/>
              <a:t>They are often used as the input when embeddings are not available</a:t>
            </a:r>
          </a:p>
          <a:p>
            <a:pPr lvl="1">
              <a:lnSpc>
                <a:spcPct val="150000"/>
              </a:lnSpc>
            </a:pPr>
            <a:endParaRPr lang="en-US" dirty="0"/>
          </a:p>
        </p:txBody>
      </p:sp>
    </p:spTree>
    <p:extLst>
      <p:ext uri="{BB962C8B-B14F-4D97-AF65-F5344CB8AC3E}">
        <p14:creationId xmlns:p14="http://schemas.microsoft.com/office/powerpoint/2010/main" val="387657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4132</TotalTime>
  <Words>5519</Words>
  <Application>Microsoft Macintosh PowerPoint</Application>
  <PresentationFormat>Widescreen</PresentationFormat>
  <Paragraphs>2002</Paragraphs>
  <Slides>113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113</vt:i4>
      </vt:variant>
    </vt:vector>
  </HeadingPairs>
  <TitlesOfParts>
    <vt:vector size="121" baseType="lpstr">
      <vt:lpstr>Arial</vt:lpstr>
      <vt:lpstr>Calibri</vt:lpstr>
      <vt:lpstr>Calibri Light</vt:lpstr>
      <vt:lpstr>Cambria Math</vt:lpstr>
      <vt:lpstr>CMSY10</vt:lpstr>
      <vt:lpstr>Noto serif</vt:lpstr>
      <vt:lpstr>URWPalladioL</vt:lpstr>
      <vt:lpstr>Office Theme</vt:lpstr>
      <vt:lpstr>Introduction to  Natural Language Processing</vt:lpstr>
      <vt:lpstr>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word embeddings?</vt:lpstr>
      <vt:lpstr>Discreteness of language</vt:lpstr>
      <vt:lpstr>Word embeddings in a 1-D space</vt:lpstr>
      <vt:lpstr>Word embeddings in a 2-D space</vt:lpstr>
      <vt:lpstr>How about 3-D? </vt:lpstr>
      <vt:lpstr>How about one-hot vectors, then?</vt:lpstr>
      <vt:lpstr>Semantic queries and analogies</vt:lpstr>
      <vt:lpstr>Word analogy?</vt:lpstr>
      <vt:lpstr>Word2vec</vt:lpstr>
      <vt:lpstr>Vector-oriented reasoning</vt:lpstr>
      <vt:lpstr>Very high accuracy</vt:lpstr>
      <vt:lpstr>Application first: Gensim</vt:lpstr>
      <vt:lpstr>How to compute word vectors?</vt:lpstr>
      <vt:lpstr>Word associations</vt:lpstr>
      <vt:lpstr>How about a computer?</vt:lpstr>
      <vt:lpstr>Distributional hypothesis</vt:lpstr>
      <vt:lpstr>Word2vec revisit</vt:lpstr>
      <vt:lpstr>PowerPoint Presentation</vt:lpstr>
      <vt:lpstr>PowerPoint Presentation</vt:lpstr>
      <vt:lpstr>Application in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c:title>
  <dc:creator>Yeabin Moon</dc:creator>
  <cp:lastModifiedBy>Yeabin Moon</cp:lastModifiedBy>
  <cp:revision>272</cp:revision>
  <dcterms:created xsi:type="dcterms:W3CDTF">2023-01-11T19:36:13Z</dcterms:created>
  <dcterms:modified xsi:type="dcterms:W3CDTF">2023-04-29T00:22:36Z</dcterms:modified>
</cp:coreProperties>
</file>