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80" r:id="rId21"/>
    <p:sldId id="269" r:id="rId22"/>
    <p:sldId id="283" r:id="rId23"/>
    <p:sldId id="284" r:id="rId24"/>
    <p:sldId id="285" r:id="rId25"/>
    <p:sldId id="286" r:id="rId26"/>
    <p:sldId id="281" r:id="rId27"/>
    <p:sldId id="282" r:id="rId28"/>
    <p:sldId id="287" r:id="rId29"/>
    <p:sldId id="279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719"/>
  </p:normalViewPr>
  <p:slideViewPr>
    <p:cSldViewPr snapToGrid="0">
      <p:cViewPr varScale="1">
        <p:scale>
          <a:sx n="110" d="100"/>
          <a:sy n="110" d="100"/>
        </p:scale>
        <p:origin x="18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splitting the text into tokens, the next question: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tokens are really distinct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elimination of case distinction will result in a smaller vocab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Necessary to distinguish </a:t>
            </a:r>
            <a:r>
              <a:rPr lang="en-US" i="1" dirty="0"/>
              <a:t>great</a:t>
            </a:r>
            <a:r>
              <a:rPr lang="en-US" dirty="0"/>
              <a:t>, </a:t>
            </a:r>
            <a:r>
              <a:rPr lang="en-US" i="1" dirty="0"/>
              <a:t>Great</a:t>
            </a:r>
            <a:r>
              <a:rPr lang="en-US" dirty="0"/>
              <a:t> and </a:t>
            </a:r>
            <a:r>
              <a:rPr lang="en-US" i="1" dirty="0"/>
              <a:t>GREAT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about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/>
              <a:t>Apple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Text normalization refers to string transformation that remove distinctions that are irrelevant to downstream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include standardization of numbers (1,000 → 1000) or 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media (e.g. </a:t>
            </a:r>
            <a:r>
              <a:rPr lang="en-US" dirty="0" err="1"/>
              <a:t>coooooooool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6CF-2218-ED26-B4E2-2016C22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A8B-083A-25BF-12A4-451F1F91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extreme form of normalization is to eliminate inflectional affixes (e.g. -ed and –s suffixes)</a:t>
            </a:r>
          </a:p>
          <a:p>
            <a:pPr lvl="1"/>
            <a:r>
              <a:rPr lang="en-US" dirty="0"/>
              <a:t>Whale, whales, whaling all refer to the same underlying concept</a:t>
            </a:r>
          </a:p>
          <a:p>
            <a:r>
              <a:rPr lang="en-US" dirty="0"/>
              <a:t>A stemmer is a program for eliminating affixes</a:t>
            </a:r>
          </a:p>
          <a:p>
            <a:pPr lvl="1"/>
            <a:r>
              <a:rPr lang="en-US" dirty="0"/>
              <a:t>Apply a series of regular expression substitutions</a:t>
            </a:r>
          </a:p>
          <a:p>
            <a:pPr lvl="1"/>
            <a:r>
              <a:rPr lang="en-US" dirty="0"/>
              <a:t>Character-based stemming algorithms are necessarily approximate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5D321-D97D-E894-D60C-F2DBD90E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9398"/>
              </p:ext>
            </p:extLst>
          </p:nvPr>
        </p:nvGraphicFramePr>
        <p:xfrm>
          <a:off x="1422399" y="4475238"/>
          <a:ext cx="899523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172611197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4042571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01227068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48126461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29036667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2268458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93918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17106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4035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Lancaster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WordNet </a:t>
                      </a:r>
                      <a:r>
                        <a:rPr lang="en-US" dirty="0" err="1"/>
                        <a:t>lemmatizer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26-2350-7E44-7905-3BE7FA9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0A6-FDD2-40DB-DEC0-2BD98DE0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Lemmatizers</a:t>
            </a:r>
            <a:r>
              <a:rPr lang="en-US" dirty="0"/>
              <a:t> are systems that identify the underlying lemma of a given wordform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Geese → Goose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Generalization would matter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inaccurate stemming can improve bag-of-words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merging related strings and thereby reducing the vocabulary size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However, need to avoid the over-generalization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Both stemming and lemmatization are language-specific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English stemmer or </a:t>
            </a:r>
            <a:r>
              <a:rPr lang="en-US" dirty="0" err="1"/>
              <a:t>lemmatizer</a:t>
            </a:r>
            <a:r>
              <a:rPr lang="en-US" dirty="0"/>
              <a:t> is of little use on a text in another language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83CE-2244-3427-CE2D-3043FC5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Normalization is kind of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B42-549B-382F-0781-6DED2199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normalization depends on the data and the task</a:t>
            </a:r>
          </a:p>
          <a:p>
            <a:pPr lvl="1"/>
            <a:r>
              <a:rPr lang="en-US" dirty="0"/>
              <a:t>Normalization reduces the size of the feature space</a:t>
            </a:r>
          </a:p>
          <a:p>
            <a:pPr lvl="1"/>
            <a:r>
              <a:rPr lang="en-US" dirty="0"/>
              <a:t>Can help in generalization</a:t>
            </a:r>
          </a:p>
          <a:p>
            <a:r>
              <a:rPr lang="en-US" dirty="0"/>
              <a:t>There is always the risk of merging away meaningful distinctions</a:t>
            </a:r>
          </a:p>
          <a:p>
            <a:r>
              <a:rPr lang="en-US" dirty="0"/>
              <a:t>In supervised machine learning, regularization and smoothing can play a similar role to normalization</a:t>
            </a:r>
          </a:p>
          <a:p>
            <a:pPr lvl="1"/>
            <a:r>
              <a:rPr lang="en-US" dirty="0"/>
              <a:t>Mitigate overfitting to rare (language-specific) features</a:t>
            </a:r>
          </a:p>
          <a:p>
            <a:r>
              <a:rPr lang="en-US" dirty="0"/>
              <a:t>In unsupervised learning, such as topic modeling, normalization is even more critical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6BB-651F-05E5-73B9-0385E0F0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many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AB1-81AB-EFF6-22EE-21E931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the size of the feature vector reduces the memory and increases the speed of prediction</a:t>
            </a:r>
          </a:p>
          <a:p>
            <a:r>
              <a:rPr lang="en-US" dirty="0"/>
              <a:t>Normalization can help to play this role, but a more direct approach is simply to limit the vocabulary to the </a:t>
            </a:r>
            <a:r>
              <a:rPr lang="en-US" b="1" i="1" dirty="0"/>
              <a:t>N</a:t>
            </a:r>
            <a:r>
              <a:rPr lang="en-US" dirty="0"/>
              <a:t> most frequent words in the dataset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B823-46D5-8FC4-CE5B-A968DC2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3920178"/>
            <a:ext cx="6248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685-8998-CA96-5013-A82A612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Stopwords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654-0712-B1B8-F042-57E8A96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reduce the size is to eliminate </a:t>
            </a:r>
            <a:r>
              <a:rPr lang="en-US" dirty="0" err="1"/>
              <a:t>stopwords</a:t>
            </a:r>
            <a:r>
              <a:rPr lang="en-US" dirty="0"/>
              <a:t> (the, to,…)</a:t>
            </a:r>
          </a:p>
          <a:p>
            <a:pPr lvl="1"/>
            <a:r>
              <a:rPr lang="en-US" dirty="0"/>
              <a:t>Typically done by creating a </a:t>
            </a:r>
            <a:r>
              <a:rPr lang="en-US" dirty="0" err="1"/>
              <a:t>stoplist</a:t>
            </a:r>
            <a:r>
              <a:rPr lang="en-US" dirty="0"/>
              <a:t> (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) and ignoring all terms that match the list</a:t>
            </a:r>
          </a:p>
          <a:p>
            <a:r>
              <a:rPr lang="en-US" dirty="0"/>
              <a:t>However, seemingly inconsequential words can offer surprising insights about the author or nature of the text (</a:t>
            </a:r>
            <a:r>
              <a:rPr lang="en-US" dirty="0" err="1"/>
              <a:t>Biber</a:t>
            </a:r>
            <a:r>
              <a:rPr lang="en-US" dirty="0"/>
              <a:t> 1991)</a:t>
            </a:r>
          </a:p>
          <a:p>
            <a:r>
              <a:rPr lang="en-US" dirty="0"/>
              <a:t>High-frequency words are unlikely to cause overfitting in discriminative classifiers</a:t>
            </a:r>
          </a:p>
          <a:p>
            <a:r>
              <a:rPr lang="en-US" dirty="0"/>
              <a:t>As with normalization, </a:t>
            </a:r>
            <a:r>
              <a:rPr lang="en-US" dirty="0" err="1"/>
              <a:t>stopword</a:t>
            </a:r>
            <a:r>
              <a:rPr lang="en-US" dirty="0"/>
              <a:t> filtering is more important for unsupervised problems, such as term-based document retrieval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Count or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Consider whether we want to our vector to include the </a:t>
            </a:r>
            <a:r>
              <a:rPr lang="en-US" b="1" dirty="0"/>
              <a:t>count</a:t>
            </a:r>
            <a:r>
              <a:rPr lang="en-US" dirty="0"/>
              <a:t> of each word or its </a:t>
            </a:r>
            <a:r>
              <a:rPr lang="en-US" b="1" dirty="0"/>
              <a:t>presence</a:t>
            </a:r>
          </a:p>
          <a:p>
            <a:pPr>
              <a:lnSpc>
                <a:spcPct val="150000"/>
              </a:lnSpc>
            </a:pPr>
            <a:r>
              <a:rPr lang="en-US" dirty="0"/>
              <a:t>Pang et al. (2002) shows binary indicators performs better in some case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Words tend to appear in clumps: if a word has appeared once in a document, it is likely to appear again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These subsequent appearances can be attributed to this tendency towards repetition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Counts provide little additional information about the class label document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171-B256-CC26-E5D2-CEF04951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Sentiment (opinion)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D766-15B4-7A6C-38CF-3F40977E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popular application of text classification is to automatically determine the </a:t>
            </a:r>
            <a:r>
              <a:rPr lang="en-US" sz="2600" b="1" dirty="0"/>
              <a:t>sentiment</a:t>
            </a:r>
            <a:r>
              <a:rPr lang="en-US" sz="2600" dirty="0"/>
              <a:t> or </a:t>
            </a:r>
            <a:r>
              <a:rPr lang="en-US" sz="2600" b="1" dirty="0"/>
              <a:t>opinion polarity </a:t>
            </a:r>
            <a:r>
              <a:rPr lang="en-US" sz="2600" dirty="0"/>
              <a:t>of documents </a:t>
            </a:r>
          </a:p>
          <a:p>
            <a:pPr lvl="1"/>
            <a:r>
              <a:rPr lang="en-US" sz="2200" dirty="0"/>
              <a:t>product reviews and social media posts</a:t>
            </a:r>
          </a:p>
          <a:p>
            <a:r>
              <a:rPr lang="en-US" sz="2600" dirty="0"/>
              <a:t>Numerous application both in academia and practice</a:t>
            </a:r>
          </a:p>
          <a:p>
            <a:pPr lvl="1"/>
            <a:r>
              <a:rPr lang="en-US" sz="2200" dirty="0"/>
              <a:t>Macro-finance indicators from news or policy statements</a:t>
            </a:r>
          </a:p>
          <a:p>
            <a:pPr lvl="1"/>
            <a:r>
              <a:rPr lang="en-US" sz="2200" dirty="0"/>
              <a:t>Mood change by the weather reports</a:t>
            </a:r>
          </a:p>
          <a:p>
            <a:r>
              <a:rPr lang="en-US" sz="2600" dirty="0"/>
              <a:t>Assume reliable labels can be obtained</a:t>
            </a:r>
          </a:p>
          <a:p>
            <a:r>
              <a:rPr lang="en-US" sz="2600" dirty="0"/>
              <a:t>In simple case, it is a two or three-class problem</a:t>
            </a:r>
          </a:p>
          <a:p>
            <a:pPr lvl="1"/>
            <a:r>
              <a:rPr lang="en-US" sz="2200" dirty="0"/>
              <a:t>Positive, negative, or neutral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89A-6A57-6049-533B-3D8A8581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Popular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E4CD-E8BA-D9D9-736A-C2EA0BCD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Tweets containing happy emoticons can be marked as positive, sad emoticons as negative (Read, 2005; Pak and </a:t>
            </a:r>
            <a:r>
              <a:rPr lang="en-US" dirty="0" err="1"/>
              <a:t>Paroubek</a:t>
            </a:r>
            <a:r>
              <a:rPr lang="en-US" dirty="0"/>
              <a:t>, 2010). </a:t>
            </a:r>
          </a:p>
          <a:p>
            <a:pPr>
              <a:lnSpc>
                <a:spcPct val="150000"/>
              </a:lnSpc>
            </a:pPr>
            <a:r>
              <a:rPr lang="en-US" dirty="0"/>
              <a:t>Reviews with four or more stars can be marked as positive, three or fewer stars as negative (Pang et al., 2002). </a:t>
            </a:r>
          </a:p>
          <a:p>
            <a:pPr>
              <a:lnSpc>
                <a:spcPct val="150000"/>
              </a:lnSpc>
            </a:pPr>
            <a:r>
              <a:rPr lang="en-US" dirty="0"/>
              <a:t>Statements from politicians who are voting for a given bill are marked as positive (towards that bill); statements from politicians voting against the bill are marked as negative (Thomas et al., 2006)</a:t>
            </a:r>
          </a:p>
        </p:txBody>
      </p:sp>
    </p:spTree>
    <p:extLst>
      <p:ext uri="{BB962C8B-B14F-4D97-AF65-F5344CB8AC3E}">
        <p14:creationId xmlns:p14="http://schemas.microsoft.com/office/powerpoint/2010/main" val="427834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36F3-B8F6-5BE4-9F39-E394B04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42E7-F1DA-1D3C-6BD7-7AECE28D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VADER, Valence Aware Dictionary for </a:t>
            </a:r>
            <a:r>
              <a:rPr lang="en-US" dirty="0" err="1"/>
              <a:t>sEntiment</a:t>
            </a:r>
            <a:r>
              <a:rPr lang="en-US" dirty="0"/>
              <a:t> Reasoning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Never has beat Darth Vader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Limitations are so obvious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Its intuition would help for understanding distributed semantics (lecture 6)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review the code</a:t>
            </a:r>
          </a:p>
        </p:txBody>
      </p:sp>
    </p:spTree>
    <p:extLst>
      <p:ext uri="{BB962C8B-B14F-4D97-AF65-F5344CB8AC3E}">
        <p14:creationId xmlns:p14="http://schemas.microsoft.com/office/powerpoint/2010/main" val="362470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F6EC-0627-1167-D601-6101302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Sentiment analysis with the 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C661-C03F-9A95-D596-AB42DF3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Naive Bayes model tries to find keywords in a set of documents that are predictive of your target (output)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your target variable is the sentiment you are trying to predict, the model will find words that predict that sentiment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nice thing about a Naive Bayes model is that the internal coefficients will map words or tokens to scores just like VADER does</a:t>
            </a:r>
          </a:p>
        </p:txBody>
      </p:sp>
    </p:spTree>
    <p:extLst>
      <p:ext uri="{BB962C8B-B14F-4D97-AF65-F5344CB8AC3E}">
        <p14:creationId xmlns:p14="http://schemas.microsoft.com/office/powerpoint/2010/main" val="267970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9A5D-AF90-B40E-50DE-9387ECBC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bag-of-words for text classification task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6430306F-3A03-1CE6-D2F6-770852CAD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687" y="1825625"/>
            <a:ext cx="6114625" cy="4351338"/>
          </a:xfrm>
        </p:spPr>
      </p:pic>
    </p:spTree>
    <p:extLst>
      <p:ext uri="{BB962C8B-B14F-4D97-AF65-F5344CB8AC3E}">
        <p14:creationId xmlns:p14="http://schemas.microsoft.com/office/powerpoint/2010/main" val="46031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B373-1F1A-97CB-CBEA-0734418A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C52B3-0B7C-BC66-D29D-5865B2F4E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joint probability of a BOW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the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Suppose we have N instances, which we assume IID, then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does this have to do with classification?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One approach to classification is to set the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maximize the joint probability of a training set of labeled documents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Known as maximum likelihood estimation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C52B3-0B7C-BC66-D29D-5865B2F4E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1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9FA-BD0C-92BC-F3EA-71924C98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Assumptions in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77C4-FEE0-4889-2B87-19111AB12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instances are mutually independent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Neither the label nor the text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affects the label or text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instances are identically distributed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distributions over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the 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are the same for all in all instances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That is, every document has the same distribution over labels, and that each document’s distribution over words depends only on the label, and not on anything else about the document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documents don’t affect each other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 let’s see the codes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77C4-FEE0-4889-2B87-19111AB12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87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6B6A-B8F5-0C25-57BB-8D90D33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DB20-DB71-18F7-B7BD-330A6922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bag-of-words model is a good fit for sentiment analysis at the document level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document is long enough, we would expect the words associated with its true sentiment to overwhelm the others</a:t>
            </a:r>
          </a:p>
          <a:p>
            <a:pPr>
              <a:lnSpc>
                <a:spcPct val="150000"/>
              </a:lnSpc>
            </a:pPr>
            <a:r>
              <a:rPr lang="en-US" dirty="0"/>
              <a:t>But it is less effective for short documents, such as single-sentence reviews or social media posts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Linguistic issues like negation are inevitable</a:t>
            </a:r>
          </a:p>
        </p:txBody>
      </p:sp>
    </p:spTree>
    <p:extLst>
      <p:ext uri="{BB962C8B-B14F-4D97-AF65-F5344CB8AC3E}">
        <p14:creationId xmlns:p14="http://schemas.microsoft.com/office/powerpoint/2010/main" val="9975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8621-D0E8-EAAE-D32A-7E05BB0E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Guess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CB92-2D47-E6CF-7323-06F6BF8A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That’s not bad for the first day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not the worst thing that can happen</a:t>
            </a:r>
          </a:p>
          <a:p>
            <a:pPr>
              <a:lnSpc>
                <a:spcPct val="200000"/>
              </a:lnSpc>
            </a:pPr>
            <a:r>
              <a:rPr lang="en-US" dirty="0"/>
              <a:t>It would be nice if you acted like you understood</a:t>
            </a:r>
          </a:p>
          <a:p>
            <a:pPr>
              <a:lnSpc>
                <a:spcPct val="200000"/>
              </a:lnSpc>
            </a:pPr>
            <a:r>
              <a:rPr lang="en-US" dirty="0"/>
              <a:t>This film should be brilliant. The actors are first grade. It should like a great plot, however, the film is a failure. (Pang et al., 2002)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BE4-9046-241C-6800-BE7A94B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5610-DA16-5650-EC9D-64836EFB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minimal solution is to move from a bag-of-words model to a bag-of-bigrams model, where each base feature is a pair of adjacent words</a:t>
            </a:r>
          </a:p>
          <a:p>
            <a:pPr lvl="1"/>
            <a:r>
              <a:rPr lang="en-US" dirty="0"/>
              <a:t>(that’s, not), (not, bad), (bad, for),…</a:t>
            </a:r>
          </a:p>
          <a:p>
            <a:r>
              <a:rPr lang="en-US" dirty="0"/>
              <a:t>Bigrams can handle relatively straightforward cases, such as when an adjective is immediately negated</a:t>
            </a:r>
          </a:p>
          <a:p>
            <a:pPr lvl="1"/>
            <a:r>
              <a:rPr lang="en-US" dirty="0"/>
              <a:t>But this approach will not scale to more complex examples</a:t>
            </a:r>
          </a:p>
          <a:p>
            <a:r>
              <a:rPr lang="en-US" dirty="0"/>
              <a:t>Smoothing would be another option</a:t>
            </a:r>
          </a:p>
          <a:p>
            <a:pPr lvl="1"/>
            <a:r>
              <a:rPr lang="en-US" dirty="0"/>
              <a:t>Naïve Bayes use Laplace smoothing</a:t>
            </a:r>
          </a:p>
          <a:p>
            <a:pPr lvl="1"/>
            <a:r>
              <a:rPr lang="en-US" dirty="0"/>
              <a:t>What’s the reasoning behind smoothing in ML?</a:t>
            </a:r>
          </a:p>
          <a:p>
            <a:pPr lvl="1"/>
            <a:r>
              <a:rPr lang="en-US"/>
              <a:t>Let’s see the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2039</Words>
  <Application>Microsoft Macintosh PowerPoint</Application>
  <PresentationFormat>Widescreen</PresentationFormat>
  <Paragraphs>239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Inflections matter?</vt:lpstr>
      <vt:lpstr>Inflections matter?</vt:lpstr>
      <vt:lpstr>Normalization is kind of smoothing </vt:lpstr>
      <vt:lpstr>How many words?</vt:lpstr>
      <vt:lpstr>Stopwords</vt:lpstr>
      <vt:lpstr>Count or binary?</vt:lpstr>
      <vt:lpstr>Sentiment (opinion) analysis</vt:lpstr>
      <vt:lpstr>Popular annotations</vt:lpstr>
      <vt:lpstr>VADER</vt:lpstr>
      <vt:lpstr>Sentiment analysis with the bag-of-words</vt:lpstr>
      <vt:lpstr>The bag-of-words for text classification task</vt:lpstr>
      <vt:lpstr>Naïve Bayes</vt:lpstr>
      <vt:lpstr>Assumptions in words</vt:lpstr>
      <vt:lpstr>Discussion</vt:lpstr>
      <vt:lpstr>Guess sentiment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84</cp:revision>
  <dcterms:created xsi:type="dcterms:W3CDTF">2023-01-11T19:36:13Z</dcterms:created>
  <dcterms:modified xsi:type="dcterms:W3CDTF">2023-03-11T04:07:41Z</dcterms:modified>
</cp:coreProperties>
</file>