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77" r:id="rId19"/>
    <p:sldId id="278" r:id="rId20"/>
    <p:sldId id="280" r:id="rId21"/>
    <p:sldId id="269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00"/>
  </p:normalViewPr>
  <p:slideViewPr>
    <p:cSldViewPr snapToGrid="0">
      <p:cViewPr varScale="1">
        <p:scale>
          <a:sx n="118" d="100"/>
          <a:sy n="118" d="100"/>
        </p:scale>
        <p:origin x="2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we consider a sequence of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Ice cream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Boston Red Sox</a:t>
            </a:r>
          </a:p>
          <a:p>
            <a:pPr>
              <a:lnSpc>
                <a:spcPct val="160000"/>
              </a:lnSpc>
            </a:pPr>
            <a:r>
              <a:rPr lang="en-US" dirty="0"/>
              <a:t>N-gram is simply a sequence of n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could denote characters, but focus on words now</a:t>
            </a:r>
          </a:p>
          <a:p>
            <a:pPr>
              <a:lnSpc>
                <a:spcPct val="160000"/>
              </a:lnSpc>
            </a:pPr>
            <a:r>
              <a:rPr lang="en-US" dirty="0"/>
              <a:t>We have tokenized sentences using 1-gram only thus far</a:t>
            </a:r>
          </a:p>
          <a:p>
            <a:pPr>
              <a:lnSpc>
                <a:spcPct val="160000"/>
              </a:lnSpc>
            </a:pPr>
            <a:r>
              <a:rPr lang="en-US" dirty="0"/>
              <a:t>Using 2-gram or 3-gram words means adding more tokens in the vocabulary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Not difficult to add (see the codes)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tokens are pretty rare → need some ways to handle them properly</a:t>
            </a:r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6D8-3DE8-FE19-BEE9-F6F4EEF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if only use 1-gram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624B-5674-39E8-16A7-4007DA05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problem of rare 2-grams when we add them in the vocab?</a:t>
            </a:r>
          </a:p>
          <a:p>
            <a:pPr lvl="1"/>
            <a:r>
              <a:rPr lang="en-US" dirty="0"/>
              <a:t>Again, they are so rare. Why is this a problem?</a:t>
            </a:r>
          </a:p>
          <a:p>
            <a:r>
              <a:rPr lang="en-US" dirty="0"/>
              <a:t>If use 1-gram tokens only, the stop words are usually counted the most</a:t>
            </a:r>
          </a:p>
          <a:p>
            <a:pPr lvl="1"/>
            <a:r>
              <a:rPr lang="en-US" dirty="0"/>
              <a:t>The, a, an, …</a:t>
            </a:r>
          </a:p>
          <a:p>
            <a:r>
              <a:rPr lang="en-US" dirty="0"/>
              <a:t>If they are removed:</a:t>
            </a:r>
          </a:p>
          <a:p>
            <a:pPr lvl="1"/>
            <a:r>
              <a:rPr lang="en-US" dirty="0"/>
              <a:t>Mark </a:t>
            </a:r>
            <a:r>
              <a:rPr lang="en-US" b="1" dirty="0"/>
              <a:t>reported</a:t>
            </a:r>
            <a:r>
              <a:rPr lang="en-US" dirty="0"/>
              <a:t> to the </a:t>
            </a:r>
            <a:r>
              <a:rPr lang="en-US" b="1" dirty="0"/>
              <a:t>CEO</a:t>
            </a:r>
          </a:p>
          <a:p>
            <a:pPr lvl="1"/>
            <a:r>
              <a:rPr lang="en-US" dirty="0"/>
              <a:t>Suzanne </a:t>
            </a:r>
            <a:r>
              <a:rPr lang="en-US" b="1" dirty="0"/>
              <a:t>reported</a:t>
            </a:r>
            <a:r>
              <a:rPr lang="en-US" dirty="0"/>
              <a:t> as the </a:t>
            </a:r>
            <a:r>
              <a:rPr lang="en-US" b="1" dirty="0"/>
              <a:t>CEO</a:t>
            </a:r>
            <a:r>
              <a:rPr lang="en-US" dirty="0"/>
              <a:t> to the board</a:t>
            </a:r>
          </a:p>
          <a:p>
            <a:pPr lvl="2"/>
            <a:r>
              <a:rPr lang="en-US" dirty="0"/>
              <a:t>Lack of information about the professional hierarchy</a:t>
            </a:r>
          </a:p>
          <a:p>
            <a:r>
              <a:rPr lang="en-US" dirty="0"/>
              <a:t>If not, the length of vocabulary would be the problem</a:t>
            </a:r>
          </a:p>
          <a:p>
            <a:r>
              <a:rPr lang="en-US" dirty="0"/>
              <a:t>Let’s dig this issue a little bit deeper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After splitting the text into tokens, the next question: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tokens are really distinct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elimination of case distinction will result in a smaller vocab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Necessary to distinguish </a:t>
            </a:r>
            <a:r>
              <a:rPr lang="en-US" i="1" dirty="0"/>
              <a:t>great</a:t>
            </a:r>
            <a:r>
              <a:rPr lang="en-US" dirty="0"/>
              <a:t>, </a:t>
            </a:r>
            <a:r>
              <a:rPr lang="en-US" i="1" dirty="0"/>
              <a:t>Great</a:t>
            </a:r>
            <a:r>
              <a:rPr lang="en-US" dirty="0"/>
              <a:t> and </a:t>
            </a:r>
            <a:r>
              <a:rPr lang="en-US" i="1" dirty="0"/>
              <a:t>GREAT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about </a:t>
            </a:r>
            <a:r>
              <a:rPr lang="en-US" i="1" dirty="0"/>
              <a:t>apple</a:t>
            </a:r>
            <a:r>
              <a:rPr lang="en-US" dirty="0"/>
              <a:t> and </a:t>
            </a:r>
            <a:r>
              <a:rPr lang="en-US" i="1" dirty="0"/>
              <a:t>Apple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Text normalization refers to string transformation that remove distinctions that are irrelevant to downstream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 include standardization of numbers (1,000 → 1000) or dates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media (e.g. </a:t>
            </a:r>
            <a:r>
              <a:rPr lang="en-US" dirty="0" err="1"/>
              <a:t>coooooooool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E6CF-2218-ED26-B4E2-2016C22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Inflections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A8B-083A-25BF-12A4-451F1F91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extreme form of normalization is to eliminate inflectional affixes (e.g. -ed and –s suffixes)</a:t>
            </a:r>
          </a:p>
          <a:p>
            <a:pPr lvl="1"/>
            <a:r>
              <a:rPr lang="en-US" dirty="0"/>
              <a:t>Whale, whales, whaling all refer to the same underlying concept</a:t>
            </a:r>
          </a:p>
          <a:p>
            <a:r>
              <a:rPr lang="en-US" dirty="0"/>
              <a:t>A stemmer is a program for eliminating affixes</a:t>
            </a:r>
          </a:p>
          <a:p>
            <a:pPr lvl="1"/>
            <a:r>
              <a:rPr lang="en-US" dirty="0"/>
              <a:t>Apply a series of regular expression substitutions</a:t>
            </a:r>
          </a:p>
          <a:p>
            <a:pPr lvl="1"/>
            <a:r>
              <a:rPr lang="en-US" dirty="0"/>
              <a:t>Character-based stemming algorithms are necessarily approximate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A5D321-D97D-E894-D60C-F2DBD90E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79398"/>
              </p:ext>
            </p:extLst>
          </p:nvPr>
        </p:nvGraphicFramePr>
        <p:xfrm>
          <a:off x="1422399" y="4475238"/>
          <a:ext cx="899523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67858">
                  <a:extLst>
                    <a:ext uri="{9D8B030D-6E8A-4147-A177-3AD203B41FA5}">
                      <a16:colId xmlns:a16="http://schemas.microsoft.com/office/drawing/2014/main" val="172611197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40425710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012270688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481264614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29036667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42268458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93918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811710600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14035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6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tenni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Lancaster stemmer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WordNet </a:t>
                      </a:r>
                      <a:r>
                        <a:rPr lang="en-US" dirty="0" err="1"/>
                        <a:t>lemmatizer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centre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3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7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4926-2350-7E44-7905-3BE7FA93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Inflections matter?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0A6-FDD2-40DB-DEC0-2BD98DE0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Lemmatizers</a:t>
            </a:r>
            <a:r>
              <a:rPr lang="en-US" dirty="0"/>
              <a:t> are systems that identify the underlying lemma of a given wordform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Geese → Goose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Generalization would matter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Even inaccurate stemming can improve bag-of-words classification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merging related strings and thereby reducing the vocabulary size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However, need to avoid the over-generalization errors</a:t>
            </a:r>
          </a:p>
          <a:p>
            <a:pPr>
              <a:lnSpc>
                <a:spcPct val="150000"/>
              </a:lnSpc>
            </a:pPr>
            <a:r>
              <a:rPr lang="en-US" dirty="0"/>
              <a:t>Both stemming and lemmatization are language-specific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English stemmer or </a:t>
            </a:r>
            <a:r>
              <a:rPr lang="en-US" dirty="0" err="1"/>
              <a:t>lemmatizer</a:t>
            </a:r>
            <a:r>
              <a:rPr lang="en-US" dirty="0"/>
              <a:t> is of little use on a text in another language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83CE-2244-3427-CE2D-3043FC51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Normalization is kind of smoothing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7B42-549B-382F-0781-6DED2199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normalization depends on the data and the task</a:t>
            </a:r>
          </a:p>
          <a:p>
            <a:pPr lvl="1"/>
            <a:r>
              <a:rPr lang="en-US" dirty="0"/>
              <a:t>Normalization reduces the size of the feature space</a:t>
            </a:r>
          </a:p>
          <a:p>
            <a:pPr lvl="1"/>
            <a:r>
              <a:rPr lang="en-US" dirty="0"/>
              <a:t>Can help in generalization</a:t>
            </a:r>
          </a:p>
          <a:p>
            <a:r>
              <a:rPr lang="en-US" dirty="0"/>
              <a:t>There is always the risk of merging away meaningful distinctions</a:t>
            </a:r>
          </a:p>
          <a:p>
            <a:r>
              <a:rPr lang="en-US" dirty="0"/>
              <a:t>In supervised machine learning, regularization and smoothing can play a similar role to normalization</a:t>
            </a:r>
          </a:p>
          <a:p>
            <a:pPr lvl="1"/>
            <a:r>
              <a:rPr lang="en-US" dirty="0"/>
              <a:t>Mitigate overfitting to rare (language-specific) features</a:t>
            </a:r>
          </a:p>
          <a:p>
            <a:r>
              <a:rPr lang="en-US" dirty="0"/>
              <a:t>In unsupervised learning, such as topic modeling, normalization is even more critical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26BB-651F-05E5-73B9-0385E0F0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How many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7AB1-81AB-EFF6-22EE-21E931D4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the size of the feature vector reduces the memory and increases the speed of prediction</a:t>
            </a:r>
          </a:p>
          <a:p>
            <a:r>
              <a:rPr lang="en-US" dirty="0"/>
              <a:t>Normalization can help to play this role, but a more direct approach is simply to limit the vocabulary to the </a:t>
            </a:r>
            <a:r>
              <a:rPr lang="en-US" b="1" i="1" dirty="0"/>
              <a:t>N</a:t>
            </a:r>
            <a:r>
              <a:rPr lang="en-US" dirty="0"/>
              <a:t> most frequent words in the dataset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18B823-46D5-8FC4-CE5B-A968DC29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42" y="3920178"/>
            <a:ext cx="6248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685-8998-CA96-5013-A82A612C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654-0712-B1B8-F042-57E8A96B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rare words is </a:t>
            </a:r>
            <a:r>
              <a:rPr lang="en-US"/>
              <a:t>not always ad</a:t>
            </a:r>
          </a:p>
        </p:txBody>
      </p:sp>
    </p:spTree>
    <p:extLst>
      <p:ext uri="{BB962C8B-B14F-4D97-AF65-F5344CB8AC3E}">
        <p14:creationId xmlns:p14="http://schemas.microsoft.com/office/powerpoint/2010/main" val="275311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vs. </a:t>
            </a:r>
            <a:r>
              <a:rPr lang="en-US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6B6A-B8F5-0C25-57BB-8D90D33E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recall, and F (Jacob)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DB20-DB71-18F7-B7BD-330A6922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What tokenizer used in the example?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code example 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representation presupposes that extracting a vector of word counts from text is unambiguous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text documents are generally represented as a sequences of characters, and the conversion to bag of words presupposes a definition of the “words” that are to be counted 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1235</Words>
  <Application>Microsoft Macintosh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</vt:lpstr>
      <vt:lpstr>Tokenization</vt:lpstr>
      <vt:lpstr>Token Improvement</vt:lpstr>
      <vt:lpstr>Tokenization is hard?</vt:lpstr>
      <vt:lpstr>Extending your vocabulary with n-grams</vt:lpstr>
      <vt:lpstr>What if only use 1-gram tokens?</vt:lpstr>
      <vt:lpstr>Text normalization</vt:lpstr>
      <vt:lpstr>Inflections matter?</vt:lpstr>
      <vt:lpstr>Inflections matter?</vt:lpstr>
      <vt:lpstr>Normalization is kind of smoothing </vt:lpstr>
      <vt:lpstr>How many words?</vt:lpstr>
      <vt:lpstr>PowerPoint Presentation</vt:lpstr>
      <vt:lpstr>Presence vs. count</vt:lpstr>
      <vt:lpstr>Precision, recall, and F (Jacob)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74</cp:revision>
  <dcterms:created xsi:type="dcterms:W3CDTF">2023-01-11T19:36:13Z</dcterms:created>
  <dcterms:modified xsi:type="dcterms:W3CDTF">2023-03-09T22:20:45Z</dcterms:modified>
</cp:coreProperties>
</file>