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1" r:id="rId1"/>
  </p:sldMasterIdLst>
  <p:sldIdLst>
    <p:sldId id="256" r:id="rId2"/>
    <p:sldId id="291" r:id="rId3"/>
    <p:sldId id="257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74" r:id="rId12"/>
    <p:sldId id="273" r:id="rId13"/>
    <p:sldId id="275" r:id="rId14"/>
    <p:sldId id="276" r:id="rId15"/>
    <p:sldId id="277" r:id="rId16"/>
    <p:sldId id="278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2"/>
    <p:restoredTop sz="96327"/>
  </p:normalViewPr>
  <p:slideViewPr>
    <p:cSldViewPr snapToGrid="0">
      <p:cViewPr varScale="1">
        <p:scale>
          <a:sx n="171" d="100"/>
          <a:sy n="171" d="100"/>
        </p:scale>
        <p:origin x="17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5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0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7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1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37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2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7/17/23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4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7/17/23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05081-3F11-7FB9-20D6-B2B1C547B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 dirty="0"/>
              <a:t>BUS 243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E69CA-7612-B84D-2041-FFFFC9D67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Lecture 3: Text Representation</a:t>
            </a:r>
          </a:p>
        </p:txBody>
      </p:sp>
      <p:pic>
        <p:nvPicPr>
          <p:cNvPr id="13" name="Picture 3" descr="Holographic neon on a shiny background">
            <a:extLst>
              <a:ext uri="{FF2B5EF4-FFF2-40B4-BE49-F238E27FC236}">
                <a16:creationId xmlns:a16="http://schemas.microsoft.com/office/drawing/2014/main" id="{866D7458-8D20-ABBB-EEBA-B5E69BFC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5" r="20334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2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313B-2BC5-DEBD-6FD9-9AD2C55E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Extending your vocabulary with n-grams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253A-ADCB-6AD9-6DFC-7ADC2E2F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Now we consider a sequence of words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Ice cream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Boston Red Sox</a:t>
            </a:r>
          </a:p>
          <a:p>
            <a:pPr>
              <a:lnSpc>
                <a:spcPct val="160000"/>
              </a:lnSpc>
            </a:pPr>
            <a:r>
              <a:rPr lang="en-US" dirty="0"/>
              <a:t>N-gram is simply a sequence of n words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N-gram could denote characters, but focus on words now</a:t>
            </a:r>
          </a:p>
          <a:p>
            <a:pPr>
              <a:lnSpc>
                <a:spcPct val="160000"/>
              </a:lnSpc>
            </a:pPr>
            <a:r>
              <a:rPr lang="en-US" dirty="0"/>
              <a:t>We have tokenized sentences using 1-gram only thus far</a:t>
            </a:r>
          </a:p>
          <a:p>
            <a:pPr>
              <a:lnSpc>
                <a:spcPct val="160000"/>
              </a:lnSpc>
            </a:pPr>
            <a:r>
              <a:rPr lang="en-US" dirty="0"/>
              <a:t>Using 2-gram or 3-gram words means adding more tokens in the vocabulary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Not difficult to add (see the codes)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N-gram tokens are pretty rare → need some ways to handle them properly</a:t>
            </a:r>
          </a:p>
        </p:txBody>
      </p:sp>
    </p:spTree>
    <p:extLst>
      <p:ext uri="{BB962C8B-B14F-4D97-AF65-F5344CB8AC3E}">
        <p14:creationId xmlns:p14="http://schemas.microsoft.com/office/powerpoint/2010/main" val="418103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16D8-3DE8-FE19-BEE9-F6F4EEF6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only use 1-gram tokens?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F624B-5674-39E8-16A7-4007DA05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problem of rare 2-grams when we add them in the vocab?</a:t>
            </a:r>
          </a:p>
          <a:p>
            <a:pPr lvl="1"/>
            <a:r>
              <a:rPr lang="en-US" dirty="0"/>
              <a:t>Again, they are so rare. Why is this a problem?</a:t>
            </a:r>
          </a:p>
          <a:p>
            <a:r>
              <a:rPr lang="en-US" dirty="0"/>
              <a:t>If use 1-gram tokens only, the stop words are usually counted the most</a:t>
            </a:r>
          </a:p>
          <a:p>
            <a:pPr lvl="1"/>
            <a:r>
              <a:rPr lang="en-US" dirty="0"/>
              <a:t>The, a, an, …</a:t>
            </a:r>
          </a:p>
          <a:p>
            <a:r>
              <a:rPr lang="en-US" dirty="0"/>
              <a:t>If they are removed:</a:t>
            </a:r>
          </a:p>
          <a:p>
            <a:pPr lvl="1"/>
            <a:r>
              <a:rPr lang="en-US" dirty="0"/>
              <a:t>Mark </a:t>
            </a:r>
            <a:r>
              <a:rPr lang="en-US" b="1" dirty="0"/>
              <a:t>reported</a:t>
            </a:r>
            <a:r>
              <a:rPr lang="en-US" dirty="0"/>
              <a:t> to the </a:t>
            </a:r>
            <a:r>
              <a:rPr lang="en-US" b="1" dirty="0"/>
              <a:t>CEO</a:t>
            </a:r>
          </a:p>
          <a:p>
            <a:pPr lvl="1"/>
            <a:r>
              <a:rPr lang="en-US" dirty="0"/>
              <a:t>Suzanne </a:t>
            </a:r>
            <a:r>
              <a:rPr lang="en-US" b="1" dirty="0"/>
              <a:t>reported</a:t>
            </a:r>
            <a:r>
              <a:rPr lang="en-US" dirty="0"/>
              <a:t> as the </a:t>
            </a:r>
            <a:r>
              <a:rPr lang="en-US" b="1" dirty="0"/>
              <a:t>CEO</a:t>
            </a:r>
            <a:r>
              <a:rPr lang="en-US" dirty="0"/>
              <a:t> to the board</a:t>
            </a:r>
          </a:p>
          <a:p>
            <a:pPr lvl="2"/>
            <a:r>
              <a:rPr lang="en-US" dirty="0"/>
              <a:t>Lack of information about the professional hierarchy</a:t>
            </a:r>
          </a:p>
          <a:p>
            <a:r>
              <a:rPr lang="en-US" dirty="0"/>
              <a:t>If not, the length of vocabulary would be the problem</a:t>
            </a:r>
          </a:p>
          <a:p>
            <a:r>
              <a:rPr lang="en-US" dirty="0"/>
              <a:t>Let’s dig this issue a little bit deeper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4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3D4F-0786-F9A1-AB46-C5DCE8B5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5AA9-F432-8389-37B5-93F45E848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After splitting the text into tokens, the next question: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Which tokens are really distinct</a:t>
            </a:r>
          </a:p>
          <a:p>
            <a:pPr>
              <a:lnSpc>
                <a:spcPct val="150000"/>
              </a:lnSpc>
            </a:pPr>
            <a:r>
              <a:rPr lang="en-US" dirty="0"/>
              <a:t>Complete elimination of case distinction will result in a smaller vocab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Necessary to distinguish </a:t>
            </a:r>
            <a:r>
              <a:rPr lang="en-US" i="1" dirty="0"/>
              <a:t>great</a:t>
            </a:r>
            <a:r>
              <a:rPr lang="en-US" dirty="0"/>
              <a:t>, </a:t>
            </a:r>
            <a:r>
              <a:rPr lang="en-US" i="1" dirty="0"/>
              <a:t>Great</a:t>
            </a:r>
            <a:r>
              <a:rPr lang="en-US" dirty="0"/>
              <a:t> and </a:t>
            </a:r>
            <a:r>
              <a:rPr lang="en-US" i="1" dirty="0"/>
              <a:t>GREAT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How about </a:t>
            </a:r>
            <a:r>
              <a:rPr lang="en-US" i="1" dirty="0"/>
              <a:t>apple</a:t>
            </a:r>
            <a:r>
              <a:rPr lang="en-US" dirty="0"/>
              <a:t> and </a:t>
            </a:r>
            <a:r>
              <a:rPr lang="en-US" i="1" dirty="0"/>
              <a:t>Apple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/>
              <a:t>Text normalization refers to string transformation that remove distinctions that are irrelevant to downstream applications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Also include standardization of numbers (1,000 → 1000) or dates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Social media (e.g. </a:t>
            </a:r>
            <a:r>
              <a:rPr lang="en-US" dirty="0" err="1"/>
              <a:t>coooooooool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61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E6CF-2218-ED26-B4E2-2016C22A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Inflections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AA8B-083A-25BF-12A4-451F1F91F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more extreme form of normalization is to eliminate inflectional affixes (e.g. -ed and –s suffixes)</a:t>
            </a:r>
          </a:p>
          <a:p>
            <a:pPr lvl="1"/>
            <a:r>
              <a:rPr lang="en-US" dirty="0"/>
              <a:t>Whale, whales, whaling all refer to the same underlying concept</a:t>
            </a:r>
          </a:p>
          <a:p>
            <a:r>
              <a:rPr lang="en-US" dirty="0"/>
              <a:t>A stemmer is a program for eliminating affixes</a:t>
            </a:r>
          </a:p>
          <a:p>
            <a:pPr lvl="1"/>
            <a:r>
              <a:rPr lang="en-US" dirty="0"/>
              <a:t>Apply a series of regular expression substitutions</a:t>
            </a:r>
          </a:p>
          <a:p>
            <a:pPr lvl="1"/>
            <a:r>
              <a:rPr lang="en-US" dirty="0"/>
              <a:t>Character-based stemming algorithms are necessarily approximate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A5D321-D97D-E894-D60C-F2DBD90E2B48}"/>
              </a:ext>
            </a:extLst>
          </p:cNvPr>
          <p:cNvGraphicFramePr>
            <a:graphicFrameLocks noGrp="1"/>
          </p:cNvGraphicFramePr>
          <p:nvPr/>
        </p:nvGraphicFramePr>
        <p:xfrm>
          <a:off x="1422399" y="4475238"/>
          <a:ext cx="8995230" cy="2021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67858">
                  <a:extLst>
                    <a:ext uri="{9D8B030D-6E8A-4147-A177-3AD203B41FA5}">
                      <a16:colId xmlns:a16="http://schemas.microsoft.com/office/drawing/2014/main" val="1726111976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40425710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1012270688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1481264614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1290366671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42268458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493918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811710600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114035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Williams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centre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6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Porter stemmer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william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tenni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centr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43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Lancaster stemmer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william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2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WordNet </a:t>
                      </a:r>
                      <a:r>
                        <a:rPr lang="en-US" dirty="0" err="1"/>
                        <a:t>lemmatizer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Williams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centre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36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71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4926-2350-7E44-7905-3BE7FA93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Inflections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40A6-FDD2-40DB-DEC0-2BD98DE0E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Lemmatizers</a:t>
            </a:r>
            <a:r>
              <a:rPr lang="en-US" dirty="0"/>
              <a:t> are systems that identify the underlying lemma of a given wordform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Geese → Goose</a:t>
            </a:r>
          </a:p>
          <a:p>
            <a:pPr>
              <a:lnSpc>
                <a:spcPct val="150000"/>
              </a:lnSpc>
            </a:pPr>
            <a:r>
              <a:rPr lang="en-US" dirty="0"/>
              <a:t>Generalization would matter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Even inaccurate stemming can improve bag-of-words classification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merging related strings and thereby reducing the vocabulary size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However, need to avoid the over-generalization errors</a:t>
            </a:r>
          </a:p>
          <a:p>
            <a:pPr>
              <a:lnSpc>
                <a:spcPct val="150000"/>
              </a:lnSpc>
            </a:pPr>
            <a:r>
              <a:rPr lang="en-US" dirty="0"/>
              <a:t>Both stemming and lemmatization are language-specific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English stemmer or </a:t>
            </a:r>
            <a:r>
              <a:rPr lang="en-US" dirty="0" err="1"/>
              <a:t>lemmatizer</a:t>
            </a:r>
            <a:r>
              <a:rPr lang="en-US" dirty="0"/>
              <a:t> is of little use on a text in another language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8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83CE-2244-3427-CE2D-3043FC51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Normalization is kind of smoothing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67B42-549B-382F-0781-6DED21991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of normalization depends on the data and the task</a:t>
            </a:r>
          </a:p>
          <a:p>
            <a:pPr lvl="1"/>
            <a:r>
              <a:rPr lang="en-US" dirty="0"/>
              <a:t>Normalization reduces the size of the feature space</a:t>
            </a:r>
          </a:p>
          <a:p>
            <a:pPr lvl="1"/>
            <a:r>
              <a:rPr lang="en-US" dirty="0"/>
              <a:t>Can help in generalization</a:t>
            </a:r>
          </a:p>
          <a:p>
            <a:r>
              <a:rPr lang="en-US" dirty="0"/>
              <a:t>There is always the risk of merging away meaningful distinctions</a:t>
            </a:r>
          </a:p>
          <a:p>
            <a:r>
              <a:rPr lang="en-US" dirty="0"/>
              <a:t>In supervised machine learning, regularization and smoothing can play a similar role to normalization</a:t>
            </a:r>
          </a:p>
          <a:p>
            <a:pPr lvl="1"/>
            <a:r>
              <a:rPr lang="en-US" dirty="0"/>
              <a:t>Mitigate overfitting to rare (language-specific) features</a:t>
            </a:r>
          </a:p>
          <a:p>
            <a:r>
              <a:rPr lang="en-US" dirty="0"/>
              <a:t>In unsupervised learning, such as topic modeling, normalization is even more critical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84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26BB-651F-05E5-73B9-0385E0F0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words?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27AB1-81AB-EFF6-22EE-21E931D47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Limiting the size of the feature vector reduces the memory and increases the speed of prediction</a:t>
            </a:r>
          </a:p>
          <a:p>
            <a:r>
              <a:rPr lang="en-US" dirty="0"/>
              <a:t>Normalization can help to play this role, but a more direct approach is simply to limit the vocabulary to the </a:t>
            </a:r>
            <a:r>
              <a:rPr lang="en-US" b="1" i="1" dirty="0"/>
              <a:t>N</a:t>
            </a:r>
            <a:r>
              <a:rPr lang="en-US" dirty="0"/>
              <a:t> most frequent words in the dataset</a:t>
            </a:r>
          </a:p>
          <a:p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E18B823-46D5-8FC4-CE5B-A968DC293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342" y="3920178"/>
            <a:ext cx="62484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08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A685-8998-CA96-5013-A82A612C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Stopwords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05654-0712-B1B8-F042-57E8A96BB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Another way to reduce the size is to eliminate </a:t>
            </a:r>
            <a:r>
              <a:rPr lang="en-US" sz="2400" dirty="0" err="1"/>
              <a:t>stopwords</a:t>
            </a:r>
            <a:r>
              <a:rPr lang="en-US" sz="2400" dirty="0"/>
              <a:t> (the, to,…)</a:t>
            </a:r>
          </a:p>
          <a:p>
            <a:pPr lvl="1"/>
            <a:r>
              <a:rPr lang="en-US" sz="2000" dirty="0"/>
              <a:t>Typically done by creating a </a:t>
            </a:r>
            <a:r>
              <a:rPr lang="en-US" sz="2000" dirty="0" err="1"/>
              <a:t>stoplist</a:t>
            </a:r>
            <a:r>
              <a:rPr lang="en-US" sz="2000" dirty="0"/>
              <a:t> (</a:t>
            </a:r>
            <a:r>
              <a:rPr lang="en-US" sz="2000" dirty="0" err="1"/>
              <a:t>nltk</a:t>
            </a:r>
            <a:r>
              <a:rPr lang="en-US" sz="2000" dirty="0"/>
              <a:t> </a:t>
            </a:r>
            <a:r>
              <a:rPr lang="en-US" sz="2000" dirty="0" err="1"/>
              <a:t>stopwords</a:t>
            </a:r>
            <a:r>
              <a:rPr lang="en-US" sz="2000" dirty="0"/>
              <a:t>) and ignoring all terms that match the list</a:t>
            </a:r>
          </a:p>
          <a:p>
            <a:r>
              <a:rPr lang="en-US" sz="2400" dirty="0"/>
              <a:t>However, seemingly inconsequential words can offer surprising insights about the author or nature of the text (</a:t>
            </a:r>
            <a:r>
              <a:rPr lang="en-US" sz="2400" dirty="0" err="1"/>
              <a:t>Biber</a:t>
            </a:r>
            <a:r>
              <a:rPr lang="en-US" sz="2400" dirty="0"/>
              <a:t> 1991)</a:t>
            </a:r>
          </a:p>
          <a:p>
            <a:r>
              <a:rPr lang="en-US" sz="2400" dirty="0"/>
              <a:t>High-frequency words are unlikely to cause overfitting in discriminative classifiers</a:t>
            </a:r>
          </a:p>
          <a:p>
            <a:r>
              <a:rPr lang="en-US" sz="2400" dirty="0"/>
              <a:t>As with normalization, </a:t>
            </a:r>
            <a:r>
              <a:rPr lang="en-US" sz="2400" dirty="0" err="1"/>
              <a:t>stopword</a:t>
            </a:r>
            <a:r>
              <a:rPr lang="en-US" sz="2400" dirty="0"/>
              <a:t> filtering is more important for unsupervised problems, such as term-based document retrieval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11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4476-2F2B-E7F3-4EB0-9EB55B1B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homework?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D364-873E-0421-F744-4B37B717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Everyone got the right answer, but is it deliverable?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Does your algorithm produce the output according to the given query?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Does your algorithm meet the information need?</a:t>
            </a:r>
          </a:p>
          <a:p>
            <a:pPr>
              <a:lnSpc>
                <a:spcPct val="150000"/>
              </a:lnSpc>
            </a:pPr>
            <a:r>
              <a:rPr lang="en-US" dirty="0"/>
              <a:t>"Who was president on Sat May 23 02:00:00 1982?”: OK</a:t>
            </a:r>
          </a:p>
          <a:p>
            <a:pPr>
              <a:lnSpc>
                <a:spcPct val="150000"/>
              </a:lnSpc>
            </a:pPr>
            <a:r>
              <a:rPr lang="en-US" dirty="0"/>
              <a:t>How about: “In 1982, who was president?”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This is also NLP problem, and we need a </a:t>
            </a:r>
            <a:r>
              <a:rPr lang="en-US" b="1" dirty="0"/>
              <a:t>discussion</a:t>
            </a:r>
          </a:p>
          <a:p>
            <a:pPr lvl="2">
              <a:lnSpc>
                <a:spcPct val="150000"/>
              </a:lnSpc>
            </a:pPr>
            <a:r>
              <a:rPr lang="en-US" b="1" dirty="0"/>
              <a:t>Understand the information need / Consider a range of queries / Evaluation!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0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C21A-EE0E-8BD8-BC36-3ADE9CC4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A82A-0A78-9D9D-563A-E2A024368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Break up text into smaller chunks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Corpus →Document → paragraphs → sentences → phrases → tokens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Tokenization is a particular kind of document segmentation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Tokenization is the first step in an NLP pipeline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turns an unstructured string (text document) into a numerical data structure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Let’s see the code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076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D304-968C-1E3E-7EA3-C62ABA78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CC58-328E-518E-9E02-38A00B59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“Type,” “word,” and “token” are terms used to describe different units of text</a:t>
            </a:r>
          </a:p>
          <a:p>
            <a:r>
              <a:rPr lang="en-US" dirty="0"/>
              <a:t>Type: a unique distinct word or lexeme in a language, independent of inflections</a:t>
            </a:r>
          </a:p>
          <a:p>
            <a:pPr lvl="1"/>
            <a:r>
              <a:rPr lang="en-US" i="1" dirty="0"/>
              <a:t>The cat chased the cat</a:t>
            </a:r>
          </a:p>
          <a:p>
            <a:pPr lvl="1"/>
            <a:r>
              <a:rPr lang="en-US" dirty="0"/>
              <a:t>Two types: “cat” and “chased”</a:t>
            </a:r>
          </a:p>
          <a:p>
            <a:r>
              <a:rPr lang="en-US" dirty="0"/>
              <a:t>Word: a grammatical unit that represents a single lexical unit of meaning</a:t>
            </a:r>
          </a:p>
          <a:p>
            <a:pPr lvl="1"/>
            <a:r>
              <a:rPr lang="en-US" i="1" dirty="0"/>
              <a:t>I like to read books</a:t>
            </a:r>
          </a:p>
          <a:p>
            <a:pPr lvl="1"/>
            <a:r>
              <a:rPr lang="en-US" dirty="0"/>
              <a:t>Five words</a:t>
            </a:r>
          </a:p>
          <a:p>
            <a:r>
              <a:rPr lang="en-US" dirty="0"/>
              <a:t>A token is an instance or occurrence of a word</a:t>
            </a:r>
          </a:p>
          <a:p>
            <a:pPr lvl="1"/>
            <a:r>
              <a:rPr lang="en-US" i="1" dirty="0"/>
              <a:t>I like to read books.</a:t>
            </a:r>
          </a:p>
          <a:p>
            <a:pPr lvl="1"/>
            <a:r>
              <a:rPr lang="en-US" dirty="0"/>
              <a:t>6 tokens including a punctuation</a:t>
            </a:r>
          </a:p>
          <a:p>
            <a:pPr lvl="1"/>
            <a:r>
              <a:rPr lang="en-US" dirty="0"/>
              <a:t>Use token and word interchangeably here</a:t>
            </a:r>
          </a:p>
          <a:p>
            <a:r>
              <a:rPr lang="en-US" dirty="0"/>
              <a:t>Go back to the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7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8EB1-80F0-D75D-5560-3BB574F1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vector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698CD-5598-24D2-8B2D-E444A1981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What’s the downside?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Size… Why?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You’d like to compress your document down to a single vector rather than a big table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Trade-off: need to give up something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We will revisit this representation later (sentence-base analysis)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Essential input for CNN (Convolution Neural net)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4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BE6F-4D45-EEB9-91A9-754E0987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5026FF-10D2-17A0-8F88-0D8AC7BA82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 common approach is to use a column vector of word counts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0,1,1,0,13,…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count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length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set of possible words in the vocabulary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a vector, but it is often called a </a:t>
                </a:r>
                <a:r>
                  <a:rPr lang="en-US" b="1" dirty="0"/>
                  <a:t>bag of words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Includes only information about the count of each word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NOT the order in which the words appear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Ignore grammar, sentence boundaries, paragraphs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Code again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5026FF-10D2-17A0-8F88-0D8AC7BA82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8" b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98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13E6-163B-0373-07C9-874A38FF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75007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White-space approach?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BFD2-1F3B-49D1-CFF9-F3AF413BD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11783"/>
            <a:ext cx="10058400" cy="405079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The first subtask for constructing a BOW vector is </a:t>
            </a:r>
            <a:r>
              <a:rPr lang="en-US" b="1" dirty="0"/>
              <a:t>tokenization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 sequence of characters → a sequence of </a:t>
            </a:r>
            <a:r>
              <a:rPr lang="en-US" b="1" dirty="0"/>
              <a:t>word tokens</a:t>
            </a:r>
          </a:p>
          <a:p>
            <a:pPr>
              <a:lnSpc>
                <a:spcPct val="200000"/>
              </a:lnSpc>
            </a:pPr>
            <a:r>
              <a:rPr lang="en-US" dirty="0"/>
              <a:t>Note whitespace-based tokenization is not ideal</a:t>
            </a:r>
          </a:p>
          <a:p>
            <a:pPr>
              <a:lnSpc>
                <a:spcPct val="200000"/>
              </a:lnSpc>
            </a:pPr>
            <a:r>
              <a:rPr lang="en-US" dirty="0"/>
              <a:t>Tokenization is typically performed using regular expressions, with modules designed to handle each cases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Go back to the code example</a:t>
            </a:r>
          </a:p>
        </p:txBody>
      </p:sp>
    </p:spTree>
    <p:extLst>
      <p:ext uri="{BB962C8B-B14F-4D97-AF65-F5344CB8AC3E}">
        <p14:creationId xmlns:p14="http://schemas.microsoft.com/office/powerpoint/2010/main" val="116165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762D-A379-1B94-6C9D-4B602180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Token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5416F-5CCB-AD5E-93A1-D6304C307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See the text for the regular expressions</a:t>
            </a:r>
          </a:p>
          <a:p>
            <a:pPr>
              <a:lnSpc>
                <a:spcPct val="150000"/>
              </a:lnSpc>
            </a:pPr>
            <a:r>
              <a:rPr lang="en-US" dirty="0"/>
              <a:t>See a number of tokenizers in the code examples</a:t>
            </a:r>
          </a:p>
          <a:p>
            <a:pPr>
              <a:lnSpc>
                <a:spcPct val="150000"/>
              </a:lnSpc>
            </a:pPr>
            <a:r>
              <a:rPr lang="en-US" dirty="0"/>
              <a:t>Social media researchers have found that emoticons and other forms of orthographic variation pose new challenges for tokenization, leading to the development of special purpose tokenizers to handle them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O’Connor, B., M. Krieger, and D. </a:t>
            </a:r>
            <a:r>
              <a:rPr lang="en-US" dirty="0" err="1"/>
              <a:t>Ahn</a:t>
            </a:r>
            <a:r>
              <a:rPr lang="en-US" dirty="0"/>
              <a:t> (2010). </a:t>
            </a:r>
            <a:r>
              <a:rPr lang="en-US" dirty="0" err="1"/>
              <a:t>Tweetmotif</a:t>
            </a:r>
            <a:r>
              <a:rPr lang="en-US" dirty="0"/>
              <a:t>: Exploratory search and topic summarization for twitter. In Proceedings of the International Conference on Web and Social Media (ICWSM), pp. 384–385.</a:t>
            </a:r>
          </a:p>
        </p:txBody>
      </p:sp>
    </p:spTree>
    <p:extLst>
      <p:ext uri="{BB962C8B-B14F-4D97-AF65-F5344CB8AC3E}">
        <p14:creationId xmlns:p14="http://schemas.microsoft.com/office/powerpoint/2010/main" val="122629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299-5F48-F245-FAEB-07E2F6D7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Tokenization is hard?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9AD51-227C-D095-C249-05A9BB13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Tokenization is a language-specific problem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Each language poses unique challenges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Chinese does not include spaces between words, nor any other consistent orthographic markers of word boundaries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German does not include whitespace in compound nouns</a:t>
            </a:r>
          </a:p>
          <a:p>
            <a:pPr>
              <a:lnSpc>
                <a:spcPct val="150000"/>
              </a:lnSpc>
            </a:pPr>
            <a:r>
              <a:rPr lang="en-US" dirty="0"/>
              <a:t>Social media raises similar problems for English and other languages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#</a:t>
            </a:r>
            <a:r>
              <a:rPr lang="en-US" dirty="0" err="1"/>
              <a:t>TrueLoveInFourWords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Decomposition analysis (Brun and Roux, 2014)</a:t>
            </a:r>
          </a:p>
        </p:txBody>
      </p:sp>
    </p:spTree>
    <p:extLst>
      <p:ext uri="{BB962C8B-B14F-4D97-AF65-F5344CB8AC3E}">
        <p14:creationId xmlns:p14="http://schemas.microsoft.com/office/powerpoint/2010/main" val="774278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{3E024CAA-3AF8-C245-BD79-02A496CC06D4}tf10001070</Template>
  <TotalTime>824</TotalTime>
  <Words>1205</Words>
  <Application>Microsoft Macintosh PowerPoint</Application>
  <PresentationFormat>Widescreen</PresentationFormat>
  <Paragraphs>164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BUS 243</vt:lpstr>
      <vt:lpstr>How about homework?</vt:lpstr>
      <vt:lpstr>Process</vt:lpstr>
      <vt:lpstr>Terminologies…</vt:lpstr>
      <vt:lpstr>One-hot vector representation</vt:lpstr>
      <vt:lpstr>Bag of words</vt:lpstr>
      <vt:lpstr>White-space approach?</vt:lpstr>
      <vt:lpstr>Token Improvement</vt:lpstr>
      <vt:lpstr>Tokenization is hard?</vt:lpstr>
      <vt:lpstr>Extending your vocabulary with n-grams</vt:lpstr>
      <vt:lpstr>What if only use 1-gram tokens?</vt:lpstr>
      <vt:lpstr>Text normalization</vt:lpstr>
      <vt:lpstr>Inflections matter?</vt:lpstr>
      <vt:lpstr>Inflections matter?</vt:lpstr>
      <vt:lpstr>Normalization is kind of smoothing </vt:lpstr>
      <vt:lpstr>How many words?</vt:lpstr>
      <vt:lpstr>Stopwords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243</dc:title>
  <dc:creator>Yeabin Moon</dc:creator>
  <cp:lastModifiedBy>Yeabin Moon</cp:lastModifiedBy>
  <cp:revision>58</cp:revision>
  <dcterms:created xsi:type="dcterms:W3CDTF">2023-05-26T09:04:50Z</dcterms:created>
  <dcterms:modified xsi:type="dcterms:W3CDTF">2023-07-17T13:57:05Z</dcterms:modified>
</cp:coreProperties>
</file>