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1" r:id="rId1"/>
  </p:sldMasterIdLst>
  <p:notesMasterIdLst>
    <p:notesMasterId r:id="rId37"/>
  </p:notesMasterIdLst>
  <p:sldIdLst>
    <p:sldId id="256" r:id="rId2"/>
    <p:sldId id="301" r:id="rId3"/>
    <p:sldId id="258" r:id="rId4"/>
    <p:sldId id="1782" r:id="rId5"/>
    <p:sldId id="350" r:id="rId6"/>
    <p:sldId id="1783" r:id="rId7"/>
    <p:sldId id="1798" r:id="rId8"/>
    <p:sldId id="352" r:id="rId9"/>
    <p:sldId id="1784" r:id="rId10"/>
    <p:sldId id="259" r:id="rId11"/>
    <p:sldId id="354" r:id="rId12"/>
    <p:sldId id="355" r:id="rId13"/>
    <p:sldId id="356" r:id="rId14"/>
    <p:sldId id="1785" r:id="rId15"/>
    <p:sldId id="1786" r:id="rId16"/>
    <p:sldId id="357" r:id="rId17"/>
    <p:sldId id="358" r:id="rId18"/>
    <p:sldId id="359" r:id="rId19"/>
    <p:sldId id="363" r:id="rId20"/>
    <p:sldId id="365" r:id="rId21"/>
    <p:sldId id="1788" r:id="rId22"/>
    <p:sldId id="1789" r:id="rId23"/>
    <p:sldId id="367" r:id="rId24"/>
    <p:sldId id="1791" r:id="rId25"/>
    <p:sldId id="1792" r:id="rId26"/>
    <p:sldId id="1794" r:id="rId27"/>
    <p:sldId id="1795" r:id="rId28"/>
    <p:sldId id="1796" r:id="rId29"/>
    <p:sldId id="1778" r:id="rId30"/>
    <p:sldId id="1780" r:id="rId31"/>
    <p:sldId id="1779" r:id="rId32"/>
    <p:sldId id="1781" r:id="rId33"/>
    <p:sldId id="360" r:id="rId34"/>
    <p:sldId id="1776" r:id="rId35"/>
    <p:sldId id="179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4"/>
    <p:restoredTop sz="96327"/>
  </p:normalViewPr>
  <p:slideViewPr>
    <p:cSldViewPr snapToGrid="0">
      <p:cViewPr varScale="1">
        <p:scale>
          <a:sx n="102" d="100"/>
          <a:sy n="102" d="100"/>
        </p:scale>
        <p:origin x="192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35C86-593D-1749-A2DA-368BAAB8EE94}" type="datetimeFigureOut">
              <a:rPr lang="en-US" smtClean="0"/>
              <a:t>7/26/23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C0536-8888-304A-B59F-028BD262F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0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Here's the setting where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2, so we’ll have 2 negative examples in the negative training set − for each positive example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noise words are chosen according to their weighted unigram frequency.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74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5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0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7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1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37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2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7/26/23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4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7/26/23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text/word2vec" TargetMode="External"/><Relationship Id="rId2" Type="http://schemas.openxmlformats.org/officeDocument/2006/relationships/hyperlink" Target="https://code.google.com/archive/p/word2ve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05081-3F11-7FB9-20D6-B2B1C547B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 dirty="0"/>
              <a:t>BUS 243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E69CA-7612-B84D-2041-FFFFC9D67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Lecture 6: Distributional Semantics</a:t>
            </a:r>
          </a:p>
        </p:txBody>
      </p:sp>
      <p:pic>
        <p:nvPicPr>
          <p:cNvPr id="13" name="Picture 3" descr="Holographic neon on a shiny background">
            <a:extLst>
              <a:ext uri="{FF2B5EF4-FFF2-40B4-BE49-F238E27FC236}">
                <a16:creationId xmlns:a16="http://schemas.microsoft.com/office/drawing/2014/main" id="{866D7458-8D20-ABBB-EEBA-B5E69BFC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5" r="20334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2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2026-5359-5507-8C27-A8B58E4B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Discreteness of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13C0-1027-B706-DF69-13655DE7F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Consider one dim vector: scalar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Let’s assign indices: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Index(“cat”) = 1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Index(“dog”) = 2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Index(“pizza”) = 3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But this method isn’t any better than dealing with raw words	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569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C7AA-01AB-576C-46FC-F2B7FD29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Word embeddings in a 1-D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8A1E7-27BE-8015-8C60-5A9B0B4A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we can represent them on a numerical scale?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step forward. </a:t>
            </a:r>
          </a:p>
          <a:p>
            <a:r>
              <a:rPr lang="en-US" dirty="0"/>
              <a:t>What if you wanted to place it somewhere that is equally far from “cat” and “dog?”</a:t>
            </a:r>
          </a:p>
          <a:p>
            <a:endParaRPr lang="en-US" dirty="0"/>
          </a:p>
        </p:txBody>
      </p:sp>
      <p:pic>
        <p:nvPicPr>
          <p:cNvPr id="1026" name="Picture 2" descr="CH02_F04_Hagiwara">
            <a:extLst>
              <a:ext uri="{FF2B5EF4-FFF2-40B4-BE49-F238E27FC236}">
                <a16:creationId xmlns:a16="http://schemas.microsoft.com/office/drawing/2014/main" id="{A861CFEC-00D5-F8FB-2DF8-363270869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34" y="2632768"/>
            <a:ext cx="10699532" cy="223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3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E5AB-4954-F5ED-2A57-A60F0447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Word embeddings in a 2-D space</a:t>
            </a:r>
            <a:endParaRPr lang="en-US" sz="4400" dirty="0"/>
          </a:p>
        </p:txBody>
      </p:sp>
      <p:pic>
        <p:nvPicPr>
          <p:cNvPr id="2050" name="Picture 2" descr="CH02_F05_Hagiwara">
            <a:extLst>
              <a:ext uri="{FF2B5EF4-FFF2-40B4-BE49-F238E27FC236}">
                <a16:creationId xmlns:a16="http://schemas.microsoft.com/office/drawing/2014/main" id="{6B010F9C-37F8-D5D7-4ED0-AF74FE2456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476" y="1694767"/>
            <a:ext cx="4539048" cy="461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11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5284-BA84-CBCA-C5CE-5DB05BEA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How about 3-D?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A6D2E-C3F2-DF4D-19F2-628574AE0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index(“cat”) = [0.7, 0.5, 0.1]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index(“dog”) = [0.8, 0.3, 0.1]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index(“pizza”) = [0.1, 0.2, 0.8]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Possibly attach meanings here?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Look at the number on X and Z axes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This is essentially what word embeddings are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Each axis may preserve some special meanings</a:t>
            </a:r>
          </a:p>
        </p:txBody>
      </p:sp>
    </p:spTree>
    <p:extLst>
      <p:ext uri="{BB962C8B-B14F-4D97-AF65-F5344CB8AC3E}">
        <p14:creationId xmlns:p14="http://schemas.microsoft.com/office/powerpoint/2010/main" val="312914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0925-2D0C-09B3-E539-1B9DDD8F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Work well on Analogy question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57DB7-9DF1-6DF9-236B-3E8112ECF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Word vectors are vectors, so we can do vector reasoning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Portland Timbers: Men’s soccer club in Portland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What is the name of men’s soccer club in Seattle?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BDA91A-F67C-8A46-A34F-4F6599E19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674" y="3557769"/>
            <a:ext cx="1511300" cy="15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52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0925-2D0C-09B3-E539-1B9DDD8F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Work well on Analogy question</a:t>
            </a:r>
            <a:endParaRPr lang="en-US" sz="4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E96D668-0226-1F76-CA45-45E4D1B5C5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35" y="2213714"/>
            <a:ext cx="6807280" cy="386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66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933E-22ED-27AC-0BCE-EF51127B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Again, previously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BE34A-4E48-EE5E-00E7-74A9BD4EA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Much simpler method to “embed” words into a vector space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index(“cat”) = [1, 0, 0]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index(“dog”) = [0, 1, 0]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index(“pizza”) = [0, 0, 1]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Not very useful in representing semantic relationship between them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All at equal distance 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38765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7A66-EE92-79EB-EE4E-0ED77F8A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H03_F02_Hagiwara">
            <a:extLst>
              <a:ext uri="{FF2B5EF4-FFF2-40B4-BE49-F238E27FC236}">
                <a16:creationId xmlns:a16="http://schemas.microsoft.com/office/drawing/2014/main" id="{11C5EBAF-6425-746E-33C4-7F026A777C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946" y="365125"/>
            <a:ext cx="6837406" cy="559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418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3677-2A6B-553F-1BC0-941A28B7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8500-DA87-9DD3-637F-347F443D5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 2012, Thomas </a:t>
            </a:r>
            <a:r>
              <a:rPr lang="en-US" sz="2400" dirty="0" err="1"/>
              <a:t>Mikolov</a:t>
            </a:r>
            <a:r>
              <a:rPr lang="en-US" sz="2400" dirty="0"/>
              <a:t>, an intern at Microsoft, found a way to encode the meaning of words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“Word2Vec” was indeed one of the most cited papers in NLP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Static embeddings, but remarkably well on vector reasoning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6323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5DB8-B1EE-B77C-C8CD-11E1FC6B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Why</a:t>
            </a:r>
            <a:r>
              <a:rPr lang="en-US" dirty="0"/>
              <a:t> </a:t>
            </a:r>
            <a:r>
              <a:rPr lang="en-US" sz="4400" b="1" dirty="0"/>
              <a:t>Word2vec?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D327-B016-E338-8BB4-7151CF8A9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Fast to train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Easy access to the legacy code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Archive: 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https://code.google.com/archive/p/word2vec/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dirty="0"/>
              <a:t>Easy way: </a:t>
            </a:r>
            <a:r>
              <a:rPr lang="en-US" sz="2400" dirty="0" err="1"/>
              <a:t>Gensim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dirty="0"/>
              <a:t>Hard way: </a:t>
            </a:r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https://www.tensorflow.org/tutorials/text/word2vec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lvl="1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010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C9471DDA-EB54-3461-4596-21F0E8F1C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858" y="910458"/>
            <a:ext cx="10026284" cy="5037083"/>
          </a:xfrm>
        </p:spPr>
      </p:pic>
    </p:spTree>
    <p:extLst>
      <p:ext uri="{BB962C8B-B14F-4D97-AF65-F5344CB8AC3E}">
        <p14:creationId xmlns:p14="http://schemas.microsoft.com/office/powerpoint/2010/main" val="339594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F0BF-AB3A-844A-3834-FB3D2CDB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Let’s see what we want,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C93A-B930-E024-9E3C-B6B1C123C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BFB8610-6FE9-F561-2AF9-BB9A27CC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11" y="2002892"/>
            <a:ext cx="5948378" cy="412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30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EFFD-69A5-BA24-0FAF-A5D2865D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Skip-gram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E6E3C-808E-84B1-F84C-C08312560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Conceptually, use logistic regression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However, no interest on classification task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learned weights are of interest, and they are the embeddings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Inputs are the word pairs, and the target is whether they are neighbors (loosely)</a:t>
            </a:r>
          </a:p>
        </p:txBody>
      </p:sp>
    </p:spTree>
    <p:extLst>
      <p:ext uri="{BB962C8B-B14F-4D97-AF65-F5344CB8AC3E}">
        <p14:creationId xmlns:p14="http://schemas.microsoft.com/office/powerpoint/2010/main" val="1374413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8A4C9-764A-9F70-1BD2-05749435D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72353"/>
            <a:ext cx="10058400" cy="549984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Consider the word ‘</a:t>
            </a:r>
            <a:r>
              <a:rPr lang="en-US" sz="2800" i="1" dirty="0"/>
              <a:t>apricot</a:t>
            </a:r>
            <a:r>
              <a:rPr lang="en-US" sz="2800" dirty="0"/>
              <a:t>’</a:t>
            </a:r>
          </a:p>
          <a:p>
            <a:pPr lvl="1">
              <a:lnSpc>
                <a:spcPct val="150000"/>
              </a:lnSpc>
            </a:pPr>
            <a:r>
              <a:rPr lang="en-US" sz="2400" i="1" dirty="0"/>
              <a:t>…lemon, a tablespoon of  </a:t>
            </a:r>
            <a:r>
              <a:rPr lang="en-US" sz="2400" b="1" i="1" dirty="0"/>
              <a:t>apricot</a:t>
            </a:r>
            <a:r>
              <a:rPr lang="en-US" sz="2400" i="1" dirty="0"/>
              <a:t>  jam,   a  pinch…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Classify whether a word around ‘</a:t>
            </a:r>
            <a:r>
              <a:rPr lang="en-US" sz="2800" i="1" dirty="0"/>
              <a:t>apricot</a:t>
            </a:r>
            <a:r>
              <a:rPr lang="en-US" sz="2800" dirty="0"/>
              <a:t>’ is its context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Using a window around </a:t>
            </a:r>
            <a:r>
              <a:rPr lang="en-US" sz="2400" i="1" dirty="0"/>
              <a:t>apricot</a:t>
            </a:r>
            <a:r>
              <a:rPr lang="en-US" sz="2400" dirty="0"/>
              <a:t>, we can define the </a:t>
            </a:r>
            <a:r>
              <a:rPr lang="en-US" sz="2400" b="1" dirty="0"/>
              <a:t>context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…lemon, a [</a:t>
            </a:r>
            <a:r>
              <a:rPr lang="en-US" sz="2400" dirty="0">
                <a:highlight>
                  <a:srgbClr val="FFFF00"/>
                </a:highlight>
              </a:rPr>
              <a:t>tablespoon of  </a:t>
            </a:r>
            <a:r>
              <a:rPr lang="en-US" sz="2400" dirty="0">
                <a:highlight>
                  <a:srgbClr val="FF0000"/>
                </a:highlight>
              </a:rPr>
              <a:t>apricot</a:t>
            </a:r>
            <a:r>
              <a:rPr lang="en-US" sz="2400" dirty="0">
                <a:highlight>
                  <a:srgbClr val="FFFF00"/>
                </a:highlight>
              </a:rPr>
              <a:t>  jam,   a</a:t>
            </a:r>
            <a:r>
              <a:rPr lang="en-US" sz="2400" dirty="0"/>
              <a:t>]  pinch…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Train a classifier for a candidate (word, context) pair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given a specific word w and c, want to predict 𝑃(𝐶=𝑐|𝑊=𝑤)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Two questions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How to construct negative (-) word pair?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How to estimate 𝑃(𝐶=𝑐|𝑊=𝑤)?</a:t>
            </a:r>
          </a:p>
          <a:p>
            <a:pPr lvl="1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438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3816D6-0419-D95F-EF0B-35D2F80573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819397"/>
                <a:ext cx="10058400" cy="5352803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/>
                  <a:t>How to estimate 𝑃(𝐶=𝑐|𝑊=𝑤)?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/>
                  <a:t>Word embedding takes accounts word’s context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600" dirty="0"/>
                  <a:t>A word may occur near the target if their embeddings are similar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/>
                  <a:t>Word embedding is a vector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/>
                  <a:t>What does it mean when a dot product of two vector is high?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sim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/>
                  <a:t>Similarity(</a:t>
                </a:r>
                <a:r>
                  <a:rPr lang="en-US" sz="2400" i="1" dirty="0" err="1"/>
                  <a:t>c</a:t>
                </a:r>
                <a:r>
                  <a:rPr lang="en-US" sz="2400" dirty="0" err="1"/>
                  <a:t>,</a:t>
                </a:r>
                <a:r>
                  <a:rPr lang="en-US" sz="2400" i="1" dirty="0" err="1"/>
                  <a:t>w</a:t>
                </a:r>
                <a:r>
                  <a:rPr lang="en-US" sz="2400" dirty="0"/>
                  <a:t>)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endParaRPr lang="en-US" sz="2400" b="1" dirty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sz="2400" dirty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3816D6-0419-D95F-EF0B-35D2F80573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819397"/>
                <a:ext cx="10058400" cy="5352803"/>
              </a:xfrm>
              <a:blipFill>
                <a:blip r:embed="rId2"/>
                <a:stretch>
                  <a:fillRect l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8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3816D6-0419-D95F-EF0B-35D2F80573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819397"/>
                <a:ext cx="10058400" cy="535280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400" dirty="0"/>
                  <a:t> is not a probability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/>
                  <a:t>Need to transform using logistic function!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 It is the probability for one word, but there could be many context words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Skip-gram makes the simplifying assumption that all context words are independent, so we can use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3816D6-0419-D95F-EF0B-35D2F80573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819397"/>
                <a:ext cx="10058400" cy="5352803"/>
              </a:xfrm>
              <a:blipFill>
                <a:blip r:embed="rId2"/>
                <a:stretch>
                  <a:fillRect l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78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816D6-0419-D95F-EF0B-35D2F8057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819397"/>
            <a:ext cx="10058400" cy="535280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Now consider how to construct the negative word pairs</a:t>
            </a:r>
          </a:p>
          <a:p>
            <a:pPr lvl="1">
              <a:lnSpc>
                <a:spcPct val="150000"/>
              </a:lnSpc>
            </a:pPr>
            <a:r>
              <a:rPr lang="en-US" sz="3000" dirty="0"/>
              <a:t>…lemon, a [</a:t>
            </a:r>
            <a:r>
              <a:rPr lang="en-US" sz="3000" dirty="0">
                <a:highlight>
                  <a:srgbClr val="FFFF00"/>
                </a:highlight>
              </a:rPr>
              <a:t>tablespoon of  </a:t>
            </a:r>
            <a:r>
              <a:rPr lang="en-US" sz="3000" dirty="0">
                <a:highlight>
                  <a:srgbClr val="FF0000"/>
                </a:highlight>
              </a:rPr>
              <a:t>apricot</a:t>
            </a:r>
            <a:r>
              <a:rPr lang="en-US" sz="3000" dirty="0">
                <a:highlight>
                  <a:srgbClr val="FFFF00"/>
                </a:highlight>
              </a:rPr>
              <a:t>  jam,   a</a:t>
            </a:r>
            <a:r>
              <a:rPr lang="en-US" sz="3000" dirty="0"/>
              <a:t>]  pinch…</a:t>
            </a:r>
          </a:p>
          <a:p>
            <a:pPr lvl="1">
              <a:lnSpc>
                <a:spcPct val="150000"/>
              </a:lnSpc>
            </a:pPr>
            <a:r>
              <a:rPr lang="en-US" sz="3000" dirty="0"/>
              <a:t>Not feasible to use entire word outside the window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Word2vec uses the Negative Sampling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Treat the target word </a:t>
            </a:r>
            <a:r>
              <a:rPr lang="en-US" sz="3200" i="1" dirty="0"/>
              <a:t>w</a:t>
            </a:r>
            <a:r>
              <a:rPr lang="en-US" sz="3200" dirty="0"/>
              <a:t> and a context word </a:t>
            </a:r>
            <a:r>
              <a:rPr lang="en-US" sz="3200" i="1" dirty="0"/>
              <a:t>c</a:t>
            </a:r>
            <a:r>
              <a:rPr lang="en-US" sz="3200" dirty="0"/>
              <a:t> as positive examples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Randomly sample other words in the lexicon to get negative examples</a:t>
            </a:r>
          </a:p>
          <a:p>
            <a:pPr lvl="1">
              <a:lnSpc>
                <a:spcPct val="150000"/>
              </a:lnSpc>
            </a:pPr>
            <a:r>
              <a:rPr lang="en-US" sz="3000" dirty="0"/>
              <a:t>Sample words more than context words</a:t>
            </a:r>
          </a:p>
          <a:p>
            <a:pPr lvl="1">
              <a:lnSpc>
                <a:spcPct val="150000"/>
              </a:lnSpc>
            </a:pPr>
            <a:r>
              <a:rPr lang="en-US" sz="3000" dirty="0"/>
              <a:t>Those words should be rare</a:t>
            </a:r>
          </a:p>
        </p:txBody>
      </p:sp>
    </p:spTree>
    <p:extLst>
      <p:ext uri="{BB962C8B-B14F-4D97-AF65-F5344CB8AC3E}">
        <p14:creationId xmlns:p14="http://schemas.microsoft.com/office/powerpoint/2010/main" val="88971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Skip-Gram Training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765" y="1845734"/>
            <a:ext cx="10354236" cy="2116666"/>
          </a:xfrm>
          <a:solidFill>
            <a:srgbClr val="FFFFFF"/>
          </a:solidFill>
        </p:spPr>
        <p:txBody>
          <a:bodyPr>
            <a:noAutofit/>
          </a:bodyPr>
          <a:lstStyle/>
          <a:p>
            <a:pPr marL="0" indent="0"/>
            <a:endParaRPr lang="en-US" sz="3200" dirty="0"/>
          </a:p>
          <a:p>
            <a:pPr marL="201168" lvl="1" indent="0">
              <a:spcAft>
                <a:spcPts val="0"/>
              </a:spcAft>
              <a:buNone/>
            </a:pPr>
            <a:r>
              <a:rPr lang="en-US" sz="3200" dirty="0"/>
              <a:t>…lemon, a [</a:t>
            </a:r>
            <a:r>
              <a:rPr lang="en-US" sz="3200" dirty="0">
                <a:highlight>
                  <a:srgbClr val="FFFF00"/>
                </a:highlight>
              </a:rPr>
              <a:t>tablespoon of  </a:t>
            </a:r>
            <a:r>
              <a:rPr lang="en-US" sz="3200" dirty="0">
                <a:highlight>
                  <a:srgbClr val="FF0000"/>
                </a:highlight>
              </a:rPr>
              <a:t>apricot</a:t>
            </a:r>
            <a:r>
              <a:rPr lang="en-US" sz="3200" dirty="0">
                <a:highlight>
                  <a:srgbClr val="FFFF00"/>
                </a:highlight>
              </a:rPr>
              <a:t>  jam,   a</a:t>
            </a:r>
            <a:r>
              <a:rPr lang="en-US" sz="3200" dirty="0"/>
              <a:t>]  pinch…</a:t>
            </a:r>
          </a:p>
          <a:p>
            <a:pPr marL="342900" lvl="1" indent="-342900">
              <a:buClrTx/>
            </a:pPr>
            <a:endParaRPr lang="en-US" sz="3600" i="1" dirty="0"/>
          </a:p>
          <a:p>
            <a:pPr marL="342900" lvl="2" indent="0">
              <a:buNone/>
            </a:pPr>
            <a:endParaRPr lang="en-US" sz="2800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10800" y="577215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13DD8BE-556E-3440-9013-11CC5588178D}" type="slidenum">
              <a:rPr lang="en-US" sz="1050">
                <a:latin typeface="Calibri" panose="020F0502020204030204"/>
              </a:rPr>
              <a:pPr>
                <a:defRPr/>
              </a:pPr>
              <a:t>26</a:t>
            </a:fld>
            <a:endParaRPr lang="en-US" sz="1050">
              <a:latin typeface="Calibri" panose="020F0502020204030204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429000" y="2372117"/>
            <a:ext cx="2438400" cy="37457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9900"/>
              </a:solidFill>
              <a:latin typeface="Tahoma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4040E3-BE76-DD4C-B3B7-51FB0D3F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65" y="3716278"/>
            <a:ext cx="3060526" cy="25388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D21135-8403-6C40-9C46-5EB9D9F87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764" y="3737744"/>
            <a:ext cx="5242922" cy="262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10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46FD1-AF33-E1C9-067C-8BC5E535E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27529"/>
            <a:ext cx="10058400" cy="55446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Same intuition from logistic regression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Training data: the set of positive and negative instances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Weights: embeddings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goal of the learning algorithm is to adjust those embeddings to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Maximize the similarity of the word pairs (target word and context word)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Dot product of the word with the actual context words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Minimize the similarity of the word pairs (target word and non context word)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Dot product of the word with non context words</a:t>
            </a:r>
          </a:p>
        </p:txBody>
      </p:sp>
    </p:spTree>
    <p:extLst>
      <p:ext uri="{BB962C8B-B14F-4D97-AF65-F5344CB8AC3E}">
        <p14:creationId xmlns:p14="http://schemas.microsoft.com/office/powerpoint/2010/main" val="321523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C9471DDA-EB54-3461-4596-21F0E8F1C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111" y="1075872"/>
            <a:ext cx="9367778" cy="470625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4747C0-D4F2-9835-7A52-9852D620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b="1" dirty="0"/>
              <a:t>Remember?</a:t>
            </a:r>
          </a:p>
        </p:txBody>
      </p:sp>
    </p:spTree>
    <p:extLst>
      <p:ext uri="{BB962C8B-B14F-4D97-AF65-F5344CB8AC3E}">
        <p14:creationId xmlns:p14="http://schemas.microsoft.com/office/powerpoint/2010/main" val="1153983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C2BC81-574F-FA85-103E-26C41D8D53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694944"/>
                <a:ext cx="10058400" cy="54772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=−[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unc>
                              <m:func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𝑛𝑒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endParaRPr lang="en-US" sz="2400" dirty="0"/>
              </a:p>
              <a:p>
                <a:pPr lvl="1">
                  <a:lnSpc>
                    <a:spcPct val="150000"/>
                  </a:lnSpc>
                </a:pPr>
                <a:endParaRPr lang="en-US" sz="2800" dirty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C2BC81-574F-FA85-103E-26C41D8D5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694944"/>
                <a:ext cx="10058400" cy="5477256"/>
              </a:xfrm>
              <a:blipFill>
                <a:blip r:embed="rId2"/>
                <a:stretch>
                  <a:fillRect l="-1009" t="-9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9276B8AF-EF63-000F-A290-EFA76992F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495" y="2332297"/>
            <a:ext cx="8885918" cy="261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9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4DE7-EBA3-8B0B-946B-0E54D840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Word vectors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53CF-6845-14BA-8E32-2F231DF4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Arguably the most exciting discovery in NLP is </a:t>
            </a:r>
            <a:r>
              <a:rPr lang="en-US" sz="2400" b="1" dirty="0"/>
              <a:t>word vectors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Previously, we understood the semantics in a statistical way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Consider the meaning of frequency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Now, introduce the effect of the neighbors of a word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have on its meaning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how those relationships affect the overall meaning of a statement</a:t>
            </a:r>
          </a:p>
        </p:txBody>
      </p:sp>
    </p:spTree>
    <p:extLst>
      <p:ext uri="{BB962C8B-B14F-4D97-AF65-F5344CB8AC3E}">
        <p14:creationId xmlns:p14="http://schemas.microsoft.com/office/powerpoint/2010/main" val="2219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738-ADF5-3E01-7BD0-319094E6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Application: </a:t>
            </a:r>
            <a:r>
              <a:rPr lang="en-US" b="1" dirty="0" err="1"/>
              <a:t>Gensim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9D236-9AE3-5834-5956-18CF0F579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We will train Word2vec later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Use </a:t>
            </a:r>
            <a:r>
              <a:rPr lang="en-US" dirty="0" err="1"/>
              <a:t>Keras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Gensim</a:t>
            </a:r>
            <a:r>
              <a:rPr lang="en-US" dirty="0"/>
              <a:t> is handy way to play with distributional semantics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Gensim</a:t>
            </a:r>
            <a:r>
              <a:rPr lang="en-US" dirty="0"/>
              <a:t> isn’t really a deep learning package. </a:t>
            </a:r>
          </a:p>
          <a:p>
            <a:pPr>
              <a:lnSpc>
                <a:spcPct val="200000"/>
              </a:lnSpc>
            </a:pPr>
            <a:r>
              <a:rPr lang="en-US" dirty="0"/>
              <a:t>But its efficient and scalable, and quite widely used</a:t>
            </a:r>
          </a:p>
        </p:txBody>
      </p:sp>
    </p:spTree>
    <p:extLst>
      <p:ext uri="{BB962C8B-B14F-4D97-AF65-F5344CB8AC3E}">
        <p14:creationId xmlns:p14="http://schemas.microsoft.com/office/powerpoint/2010/main" val="1372659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A621-81F1-4253-09A0-E172C785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04461-1CAE-BC7F-5167-FA9503E2C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What’s the size of window in the previous example?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Small windows (C= +/- 2)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nearest words are syntactically similar words in same taxonomy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Hogwarts nearest neighbors are other fictional schools: Sunnydale, </a:t>
            </a:r>
            <a:r>
              <a:rPr lang="en-US" sz="1800" dirty="0" err="1"/>
              <a:t>Evernight</a:t>
            </a:r>
            <a:r>
              <a:rPr lang="en-US" sz="1800" dirty="0"/>
              <a:t>,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Large windows (C= +/- 5)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nearest words are related words in same semantic field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Hogwarts nearest neighbors are Harry Potter world: Dumbledore, half-blood,  Malfoy</a:t>
            </a:r>
          </a:p>
        </p:txBody>
      </p:sp>
    </p:spTree>
    <p:extLst>
      <p:ext uri="{BB962C8B-B14F-4D97-AF65-F5344CB8AC3E}">
        <p14:creationId xmlns:p14="http://schemas.microsoft.com/office/powerpoint/2010/main" val="18841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F5A0-8CED-EABF-CE1A-F8EDAB54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Word analogy, again?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C95B-FC29-FEB4-F454-D24B2191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URWPalladioL"/>
              </a:rPr>
              <a:t>Portland Timbers + Seattle - Portland = ?</a:t>
            </a:r>
            <a:endParaRPr lang="en-US" sz="3200" dirty="0">
              <a:effectLst/>
              <a:latin typeface="CMSY1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E14E860-16C7-2C27-89F0-BEAC4F814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89" y="3429000"/>
            <a:ext cx="4267022" cy="24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56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1CAC-55F4-C49F-FA2C-2D39B4FA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Vector-oriented reasoning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F6AE2-EB71-06D2-2D0B-7F4650668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Word2vec model contains information about the relationships between words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adding and subtracting word vectors, your resultant vector will almost never exactly equal one of the vectors in your word vector vocabulary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323BF94-C5C0-FE9D-F1F9-D80D51DCD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430" y="2799663"/>
            <a:ext cx="6942781" cy="205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511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073C-2E48-2B4E-F1BA-F5A93A82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Prosperities of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4E1F4-5DB4-64DE-A8D9-6010B62C1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Word2Vec requires a substantial amount of text data to learn meaningful word representations</a:t>
            </a:r>
          </a:p>
          <a:p>
            <a:r>
              <a:rPr lang="en-US" sz="3200" dirty="0"/>
              <a:t>Any concerns?</a:t>
            </a:r>
          </a:p>
        </p:txBody>
      </p:sp>
    </p:spTree>
    <p:extLst>
      <p:ext uri="{BB962C8B-B14F-4D97-AF65-F5344CB8AC3E}">
        <p14:creationId xmlns:p14="http://schemas.microsoft.com/office/powerpoint/2010/main" val="645957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0DC0-7684-2C5B-6B21-BD1D6F82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find out some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257CB-5008-80CA-4109-AB30D302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One day, a father is driving with his son, but suddenly a massive crash happened.</a:t>
            </a:r>
          </a:p>
          <a:p>
            <a:pPr>
              <a:lnSpc>
                <a:spcPct val="170000"/>
              </a:lnSpc>
            </a:pPr>
            <a:r>
              <a:rPr lang="en-US" dirty="0"/>
              <a:t>The Dad died, but fortunately the son survived.</a:t>
            </a:r>
          </a:p>
          <a:p>
            <a:pPr>
              <a:lnSpc>
                <a:spcPct val="170000"/>
              </a:lnSpc>
            </a:pPr>
            <a:r>
              <a:rPr lang="en-US" dirty="0"/>
              <a:t>His condition was critical, so he was rushed to the hospital and awaited a major surgery.</a:t>
            </a:r>
          </a:p>
          <a:p>
            <a:pPr>
              <a:lnSpc>
                <a:spcPct val="170000"/>
              </a:lnSpc>
            </a:pPr>
            <a:r>
              <a:rPr lang="en-US" dirty="0"/>
              <a:t>However, when the son reached the hospital, the doctor refused to perform the surgery.</a:t>
            </a:r>
          </a:p>
          <a:p>
            <a:pPr>
              <a:lnSpc>
                <a:spcPct val="170000"/>
              </a:lnSpc>
            </a:pPr>
            <a:r>
              <a:rPr lang="en-US" dirty="0"/>
              <a:t>Saying: “I cannot do this, since he is my son.”</a:t>
            </a:r>
          </a:p>
        </p:txBody>
      </p:sp>
    </p:spTree>
    <p:extLst>
      <p:ext uri="{BB962C8B-B14F-4D97-AF65-F5344CB8AC3E}">
        <p14:creationId xmlns:p14="http://schemas.microsoft.com/office/powerpoint/2010/main" val="235880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636F-C6F5-F2DD-1C64-E69083FC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Previous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ABCB5-FE27-70FF-230B-60FAB9611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Suppose want to search a hotel in Boston on the web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Hostel, motel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How about Airbnb?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Previous approach to represent a word: one-hot vector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Hotel in Boston: [0 0 1 0 0 0 0 … 0 0 0]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Motel in Boston: [0 0 0 0 0 0 … 0 1 0]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Two vectors are orthogonal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Hard to measure a similarity among similar words</a:t>
            </a:r>
          </a:p>
        </p:txBody>
      </p:sp>
    </p:spTree>
    <p:extLst>
      <p:ext uri="{BB962C8B-B14F-4D97-AF65-F5344CB8AC3E}">
        <p14:creationId xmlns:p14="http://schemas.microsoft.com/office/powerpoint/2010/main" val="53501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1294-38EF-005A-98F4-9F2703D2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Representing words by their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9D07-3D32-7536-ADCD-36CBC355F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J. R. Firth 1957: </a:t>
            </a:r>
            <a:r>
              <a:rPr lang="en-US" sz="2400" i="1" dirty="0"/>
              <a:t>You shall know a word by the company it keeps</a:t>
            </a:r>
          </a:p>
          <a:p>
            <a:pPr lvl="1">
              <a:lnSpc>
                <a:spcPct val="200000"/>
              </a:lnSpc>
            </a:pPr>
            <a:r>
              <a:rPr lang="en-US" sz="2400" b="1" dirty="0"/>
              <a:t>Distributional semantics</a:t>
            </a:r>
            <a:endParaRPr lang="en-US" sz="2400" dirty="0"/>
          </a:p>
          <a:p>
            <a:pPr lvl="1">
              <a:lnSpc>
                <a:spcPct val="200000"/>
              </a:lnSpc>
            </a:pPr>
            <a:r>
              <a:rPr lang="en-US" sz="2400" dirty="0"/>
              <a:t>One of the most successful ideas of modern statistical NLP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When a word </a:t>
            </a:r>
            <a:r>
              <a:rPr lang="en-US" sz="2800" i="1" dirty="0"/>
              <a:t>w</a:t>
            </a:r>
            <a:r>
              <a:rPr lang="en-US" sz="2800" dirty="0"/>
              <a:t> appears in a text, its </a:t>
            </a:r>
            <a:r>
              <a:rPr lang="en-US" sz="2800" b="1" dirty="0"/>
              <a:t>context</a:t>
            </a:r>
            <a:r>
              <a:rPr lang="en-US" sz="2800" dirty="0"/>
              <a:t> is the set of words that appear nearby</a:t>
            </a:r>
          </a:p>
        </p:txBody>
      </p:sp>
    </p:spTree>
    <p:extLst>
      <p:ext uri="{BB962C8B-B14F-4D97-AF65-F5344CB8AC3E}">
        <p14:creationId xmlns:p14="http://schemas.microsoft.com/office/powerpoint/2010/main" val="422947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C0A1-70E6-9326-36D4-206755F3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Context, context, context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9CD8-E1B5-B3C6-8C32-9743E8264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Consider the meanings of the word “star” in various contexts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The night sky was clear, and the </a:t>
            </a:r>
            <a:r>
              <a:rPr lang="en-US" sz="2400" b="1" dirty="0"/>
              <a:t>stars</a:t>
            </a:r>
            <a:r>
              <a:rPr lang="en-US" sz="2400" dirty="0"/>
              <a:t> twinkled above.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Kim made a wish upon a </a:t>
            </a:r>
            <a:r>
              <a:rPr lang="en-US" sz="2400" b="1" dirty="0"/>
              <a:t>star</a:t>
            </a:r>
            <a:r>
              <a:rPr lang="en-US" sz="2400" dirty="0"/>
              <a:t>, hoping for a positive change in her life.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She would be the next </a:t>
            </a:r>
            <a:r>
              <a:rPr lang="en-US" sz="2400" b="1" dirty="0"/>
              <a:t>star</a:t>
            </a:r>
            <a:r>
              <a:rPr lang="en-US" sz="2400" dirty="0"/>
              <a:t> of the classical music world.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The movie features a cast of </a:t>
            </a:r>
            <a:r>
              <a:rPr lang="en-US" sz="2400" b="1" dirty="0"/>
              <a:t>stars</a:t>
            </a:r>
            <a:r>
              <a:rPr lang="en-US" sz="2400" dirty="0"/>
              <a:t> from various parts of the world.</a:t>
            </a:r>
          </a:p>
        </p:txBody>
      </p:sp>
    </p:spTree>
    <p:extLst>
      <p:ext uri="{BB962C8B-B14F-4D97-AF65-F5344CB8AC3E}">
        <p14:creationId xmlns:p14="http://schemas.microsoft.com/office/powerpoint/2010/main" val="315421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C0A1-70E6-9326-36D4-206755F3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Context, context, context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9CD8-E1B5-B3C6-8C32-9743E8264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What does the term “</a:t>
            </a:r>
            <a:r>
              <a:rPr lang="en-US" sz="2800" i="1" dirty="0"/>
              <a:t>jejune</a:t>
            </a:r>
            <a:r>
              <a:rPr lang="en-US" sz="2800" dirty="0"/>
              <a:t>” indicate?</a:t>
            </a:r>
          </a:p>
          <a:p>
            <a:pPr lvl="1">
              <a:lnSpc>
                <a:spcPct val="150000"/>
              </a:lnSpc>
            </a:pPr>
            <a:r>
              <a:rPr lang="en-US" sz="2600" i="1" dirty="0"/>
              <a:t>The poem seems to be rather jejune.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Two choices: uninteresting vs. exciting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How did you know?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096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AA65-34D8-D582-3852-1DF657AA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Word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9D3D-A456-07B5-6FB9-F1FE6C37D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Want to build a vector for each word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Dense vector with a limited length (300 - 500)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Previous one-hot vectors or BOW are spare vector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Capture similarity in similar contexts</a:t>
            </a:r>
          </a:p>
          <a:p>
            <a:pPr lvl="1">
              <a:lnSpc>
                <a:spcPct val="150000"/>
              </a:lnSpc>
            </a:pPr>
            <a:r>
              <a:rPr lang="en-US" sz="2400" b="1" dirty="0"/>
              <a:t>Word vectors</a:t>
            </a:r>
            <a:r>
              <a:rPr lang="en-US" sz="2400" dirty="0"/>
              <a:t> are also called (</a:t>
            </a:r>
            <a:r>
              <a:rPr lang="en-US" sz="2400" b="1" dirty="0"/>
              <a:t>word or neural</a:t>
            </a:r>
            <a:r>
              <a:rPr lang="en-US" sz="2400" dirty="0"/>
              <a:t>) </a:t>
            </a:r>
            <a:r>
              <a:rPr lang="en-US" sz="2400" b="1" dirty="0"/>
              <a:t>embeddings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Called </a:t>
            </a:r>
            <a:r>
              <a:rPr lang="en-US" sz="2000" b="1" dirty="0"/>
              <a:t>distributed</a:t>
            </a:r>
            <a:r>
              <a:rPr lang="en-US" sz="2000" dirty="0"/>
              <a:t> representation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Previous representation is called </a:t>
            </a:r>
            <a:r>
              <a:rPr lang="en-US" sz="1800" b="1" dirty="0"/>
              <a:t>denotational</a:t>
            </a:r>
            <a:r>
              <a:rPr lang="en-US" sz="1800" dirty="0"/>
              <a:t> representation </a:t>
            </a:r>
          </a:p>
        </p:txBody>
      </p:sp>
    </p:spTree>
    <p:extLst>
      <p:ext uri="{BB962C8B-B14F-4D97-AF65-F5344CB8AC3E}">
        <p14:creationId xmlns:p14="http://schemas.microsoft.com/office/powerpoint/2010/main" val="381252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AA65-34D8-D582-3852-1DF657AA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Word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9D3D-A456-07B5-6FB9-F1FE6C37D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Why dense vectors for similarity?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More important question is: How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Let’s consider three words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dog, cat, pizza: represent them in vectors</a:t>
            </a:r>
          </a:p>
        </p:txBody>
      </p:sp>
    </p:spTree>
    <p:extLst>
      <p:ext uri="{BB962C8B-B14F-4D97-AF65-F5344CB8AC3E}">
        <p14:creationId xmlns:p14="http://schemas.microsoft.com/office/powerpoint/2010/main" val="276732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{3E024CAA-3AF8-C245-BD79-02A496CC06D4}tf10001070</Template>
  <TotalTime>3102</TotalTime>
  <Words>1500</Words>
  <Application>Microsoft Macintosh PowerPoint</Application>
  <PresentationFormat>Widescreen</PresentationFormat>
  <Paragraphs>183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Cambria Math</vt:lpstr>
      <vt:lpstr>CMSY10</vt:lpstr>
      <vt:lpstr>Rockwell</vt:lpstr>
      <vt:lpstr>Rockwell Condensed</vt:lpstr>
      <vt:lpstr>Rockwell Extra Bold</vt:lpstr>
      <vt:lpstr>Tahoma</vt:lpstr>
      <vt:lpstr>URWPalladioL</vt:lpstr>
      <vt:lpstr>Wingdings</vt:lpstr>
      <vt:lpstr>Wood Type</vt:lpstr>
      <vt:lpstr>BUS 243</vt:lpstr>
      <vt:lpstr>PowerPoint Presentation</vt:lpstr>
      <vt:lpstr>Word vectors </vt:lpstr>
      <vt:lpstr>Previous approach</vt:lpstr>
      <vt:lpstr>Representing words by their context</vt:lpstr>
      <vt:lpstr>Context, context, context</vt:lpstr>
      <vt:lpstr>Context, context, context</vt:lpstr>
      <vt:lpstr>Word vectors</vt:lpstr>
      <vt:lpstr>Word vectors</vt:lpstr>
      <vt:lpstr>Discreteness of language</vt:lpstr>
      <vt:lpstr>Word embeddings in a 1-D space</vt:lpstr>
      <vt:lpstr>Word embeddings in a 2-D space</vt:lpstr>
      <vt:lpstr>How about 3-D? </vt:lpstr>
      <vt:lpstr>Work well on Analogy question</vt:lpstr>
      <vt:lpstr>Work well on Analogy question</vt:lpstr>
      <vt:lpstr>Again, previously</vt:lpstr>
      <vt:lpstr>PowerPoint Presentation</vt:lpstr>
      <vt:lpstr>Word2vec</vt:lpstr>
      <vt:lpstr>Why Word2vec?</vt:lpstr>
      <vt:lpstr>Let’s see what we want, first</vt:lpstr>
      <vt:lpstr>Skip-gram algorithm</vt:lpstr>
      <vt:lpstr>PowerPoint Presentation</vt:lpstr>
      <vt:lpstr>PowerPoint Presentation</vt:lpstr>
      <vt:lpstr>PowerPoint Presentation</vt:lpstr>
      <vt:lpstr>PowerPoint Presentation</vt:lpstr>
      <vt:lpstr>Skip-Gram Training data</vt:lpstr>
      <vt:lpstr>PowerPoint Presentation</vt:lpstr>
      <vt:lpstr>Remember?</vt:lpstr>
      <vt:lpstr>PowerPoint Presentation</vt:lpstr>
      <vt:lpstr>Application: Gensim</vt:lpstr>
      <vt:lpstr>Discussions</vt:lpstr>
      <vt:lpstr>Word analogy, again?</vt:lpstr>
      <vt:lpstr>Vector-oriented reasoning</vt:lpstr>
      <vt:lpstr>Prosperities of Embeddings</vt:lpstr>
      <vt:lpstr>Let’s find out some errors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243</dc:title>
  <dc:creator>Yeabin Moon</dc:creator>
  <cp:lastModifiedBy>Yeabin Moon</cp:lastModifiedBy>
  <cp:revision>125</cp:revision>
  <dcterms:created xsi:type="dcterms:W3CDTF">2023-05-26T09:04:50Z</dcterms:created>
  <dcterms:modified xsi:type="dcterms:W3CDTF">2023-07-26T21:31:56Z</dcterms:modified>
</cp:coreProperties>
</file>