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33"/>
  </p:notesMasterIdLst>
  <p:sldIdLst>
    <p:sldId id="256" r:id="rId2"/>
    <p:sldId id="257" r:id="rId3"/>
    <p:sldId id="259" r:id="rId4"/>
    <p:sldId id="258" r:id="rId5"/>
    <p:sldId id="263" r:id="rId6"/>
    <p:sldId id="260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4" r:id="rId15"/>
    <p:sldId id="273" r:id="rId16"/>
    <p:sldId id="275" r:id="rId17"/>
    <p:sldId id="276" r:id="rId18"/>
    <p:sldId id="277" r:id="rId19"/>
    <p:sldId id="278" r:id="rId20"/>
    <p:sldId id="280" r:id="rId21"/>
    <p:sldId id="269" r:id="rId22"/>
    <p:sldId id="283" r:id="rId23"/>
    <p:sldId id="284" r:id="rId24"/>
    <p:sldId id="285" r:id="rId25"/>
    <p:sldId id="286" r:id="rId26"/>
    <p:sldId id="281" r:id="rId27"/>
    <p:sldId id="282" r:id="rId28"/>
    <p:sldId id="287" r:id="rId29"/>
    <p:sldId id="279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/>
    <p:restoredTop sz="94700"/>
  </p:normalViewPr>
  <p:slideViewPr>
    <p:cSldViewPr snapToGrid="0">
      <p:cViewPr varScale="1">
        <p:scale>
          <a:sx n="110" d="100"/>
          <a:sy n="110" d="100"/>
        </p:scale>
        <p:origin x="20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62D5C-E428-DA43-AA54-C279CF805B17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8F85B-63EA-4646-99A1-442886E31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2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9BCC-BA13-0158-D2F7-20545A1E4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E48E0-83C6-D004-650E-1532D9E0A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DB09-D9C9-8D7A-41BF-E1B3DBCE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D599-26A2-DD04-BA01-99FD4731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D726-22B1-FC06-7BE6-E91E741C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835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296C-F832-104C-9C5D-01439BDD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263E9-96B1-566C-37F9-52A6BCCCB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51EC6-45E9-73AD-E515-AC287F26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A92E-5332-A25D-2C76-BFD99C11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34EB1-13A9-3376-BBA8-641C411B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2B926-AC9D-2574-46AA-09DC011EE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9C62F-64B6-9930-15F8-B2696BC1A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F4A02-11C0-E210-528A-551444DB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6A60-707F-20DD-5631-B71E021F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64438-5162-7994-47F4-B73CADD6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7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941E-156E-DAA3-C363-CA6DC09B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43D0-C7FE-74CC-3D8B-0D44C0381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9C940-5DF4-2EFA-354D-AB46F017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9F047-5B61-4C51-DA58-8F79AB28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C999-BAD5-0C75-FE5F-506177EF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3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382E-CF5C-DD51-BCE5-F091BA8B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93EF9-C60C-8A80-465B-D6164E46F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11C0-4375-E8A9-B9EA-0A0D5FBB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F6FB-6E7F-BBAE-19DC-0EB641BF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B8EB8-AD58-5E71-69F8-79E230B9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6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7CD0-B8CF-0F3D-92A1-D2C2F6BE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1B19-5154-9524-1233-BD8524F8B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7CC44-5CF3-DA73-043B-9991048C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DABE-97A2-6C6F-3BCD-7E9F1AA8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3DB11-BF00-2E54-2F70-EEA6149A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D8A7A-BFF0-EA2A-15EE-21866AD2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D0B1-22DE-DB60-30BF-29EC3F43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585E9-5086-B93F-FC3B-AF7BBCCD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3806C-7236-29B1-C8BF-57B0CDA82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4A62D-AC3B-04BF-4B3C-209D9BD47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3CE7C-22CA-E939-35D1-86A5BDC13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10000-023E-D0FD-99FB-0A5FC865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3/22/23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FDAF0-0ABD-31C6-DFC1-095C7309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08140-E9D4-EBBD-FE75-FC98E8E1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3312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3885-619E-74A3-E3D3-54A950B8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E6316-4C6A-649C-B20F-0DD31AE2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5AE71-E6E4-E207-6E86-91A394ED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908EE-0DD3-EDB9-01CC-1D197059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5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CE5A0-C17B-7CDB-6E56-BF52EAFC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4578A-88B9-A8FF-70BA-B3192805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0DE96-AB3D-691C-956B-AB0C6E4C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05AA-3E2E-2BA7-F826-36D18F14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1A4D-80BB-CEF0-2D63-E733719AA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ACE58-2BBF-734D-1F18-47F856A94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C3EEB-E218-6079-884A-AFC20C9D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C5187-6B61-52A2-F2A8-A8E369CA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C97FA-EBC3-CDAA-C1A3-B04E814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8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CB84-3525-0086-6B20-68F1E93A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61600-8B2A-A32D-24CC-E3F7821C0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441E-B284-DE7C-6B10-8E9E119DA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8B2BE-0756-1B81-9A1A-8E5A944D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D51B7-79CA-9ED3-CB00-3FA61C98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7449F-4B76-5209-B441-F30DC6C8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2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16BC9-EB24-62BC-BC86-D56124E8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BB6F-28EC-D344-B1BC-3DBE8591A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FB6B7-D905-B752-F5D1-93FA98FF7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3/22/23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BDCA-FAC8-4F63-248B-AF8924B1C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E4CF3-4E69-7DDC-3953-A0370C20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7546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726E-DEBA-04C2-69D8-CFBD2E475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69286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sz="3000" b="1" dirty="0"/>
              <a:t>Introduction to </a:t>
            </a:r>
            <a:br>
              <a:rPr lang="en-US" sz="3000" b="1" dirty="0"/>
            </a:br>
            <a:r>
              <a:rPr lang="en-US" sz="3000" b="1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2692B-40B0-9DB2-02C0-9526E5230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BUS 243 F: Spring 2023</a:t>
            </a:r>
          </a:p>
          <a:p>
            <a:pPr algn="l"/>
            <a:r>
              <a:rPr lang="en-US" dirty="0" err="1"/>
              <a:t>Yeabin</a:t>
            </a:r>
            <a:r>
              <a:rPr lang="en-US" dirty="0"/>
              <a:t> Moon</a:t>
            </a:r>
          </a:p>
          <a:p>
            <a:pPr algn="l"/>
            <a:r>
              <a:rPr lang="en-US" dirty="0"/>
              <a:t>Lecture 2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18E3BCE-AC9F-B895-35E7-26EFFA6BA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3" r="23534" b="-1"/>
          <a:stretch/>
        </p:blipFill>
        <p:spPr>
          <a:xfrm>
            <a:off x="6495393" y="10"/>
            <a:ext cx="569660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8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13E6-163B-0373-07C9-874A38FF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BFD2-1F3B-49D1-CFF9-F3AF413BD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first subtask for constructing a BOW vector is </a:t>
            </a:r>
            <a:r>
              <a:rPr lang="en-US" b="1" dirty="0"/>
              <a:t>tokenization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sequence of characters → a sequence of </a:t>
            </a:r>
            <a:r>
              <a:rPr lang="en-US" b="1" dirty="0"/>
              <a:t>word tokens</a:t>
            </a:r>
          </a:p>
          <a:p>
            <a:pPr>
              <a:lnSpc>
                <a:spcPct val="150000"/>
              </a:lnSpc>
            </a:pPr>
            <a:r>
              <a:rPr lang="en-US" dirty="0"/>
              <a:t>Note whitespace-based tokenization is not ideal</a:t>
            </a:r>
          </a:p>
          <a:p>
            <a:pPr>
              <a:lnSpc>
                <a:spcPct val="150000"/>
              </a:lnSpc>
            </a:pPr>
            <a:r>
              <a:rPr lang="en-US" dirty="0"/>
              <a:t>Tokenization is typically performed using regular expressions, with modules designed to handle each cases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Go back to the code example</a:t>
            </a:r>
          </a:p>
        </p:txBody>
      </p:sp>
    </p:spTree>
    <p:extLst>
      <p:ext uri="{BB962C8B-B14F-4D97-AF65-F5344CB8AC3E}">
        <p14:creationId xmlns:p14="http://schemas.microsoft.com/office/powerpoint/2010/main" val="1161657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762D-A379-1B94-6C9D-4B602180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Token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5416F-5CCB-AD5E-93A1-D6304C307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See the text for the regular expressions</a:t>
            </a:r>
          </a:p>
          <a:p>
            <a:pPr>
              <a:lnSpc>
                <a:spcPct val="150000"/>
              </a:lnSpc>
            </a:pPr>
            <a:r>
              <a:rPr lang="en-US" dirty="0"/>
              <a:t>See a number of tokenizers in the code examples</a:t>
            </a:r>
          </a:p>
          <a:p>
            <a:pPr>
              <a:lnSpc>
                <a:spcPct val="150000"/>
              </a:lnSpc>
            </a:pPr>
            <a:r>
              <a:rPr lang="en-US" dirty="0"/>
              <a:t>Social media researchers have found that emoticons and other forms of orthographic variation pose new challenges for tokenization, leading to the development of special purpose tokenizers to handle them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O’Connor, B., M. Krieger, and D. </a:t>
            </a:r>
            <a:r>
              <a:rPr lang="en-US" dirty="0" err="1"/>
              <a:t>Ahn</a:t>
            </a:r>
            <a:r>
              <a:rPr lang="en-US" dirty="0"/>
              <a:t> (2010). </a:t>
            </a:r>
            <a:r>
              <a:rPr lang="en-US" dirty="0" err="1"/>
              <a:t>Tweetmotif</a:t>
            </a:r>
            <a:r>
              <a:rPr lang="en-US" dirty="0"/>
              <a:t>: Exploratory search and topic summarization for twitter. In Proceedings of the International Conference on Web and Social Media (ICWSM), pp. 384–385.</a:t>
            </a:r>
          </a:p>
        </p:txBody>
      </p:sp>
    </p:spTree>
    <p:extLst>
      <p:ext uri="{BB962C8B-B14F-4D97-AF65-F5344CB8AC3E}">
        <p14:creationId xmlns:p14="http://schemas.microsoft.com/office/powerpoint/2010/main" val="1226295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299-5F48-F245-FAEB-07E2F6D7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Tokenization is hard?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9AD51-227C-D095-C249-05A9BB139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Tokenization is a language-specific problem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Each language poses unique challenges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Chinese does not include spaces between words, nor any other consistent orthographic markers of word boundaries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German does not include whitespace in compound nouns</a:t>
            </a:r>
          </a:p>
          <a:p>
            <a:pPr>
              <a:lnSpc>
                <a:spcPct val="150000"/>
              </a:lnSpc>
            </a:pPr>
            <a:r>
              <a:rPr lang="en-US" dirty="0"/>
              <a:t>Social media raises similar problems for English and other languages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#</a:t>
            </a:r>
            <a:r>
              <a:rPr lang="en-US" dirty="0" err="1"/>
              <a:t>TrueLoveInFourWords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Decomposition analysis (Brun and Roux, 2014)</a:t>
            </a:r>
          </a:p>
        </p:txBody>
      </p:sp>
    </p:spTree>
    <p:extLst>
      <p:ext uri="{BB962C8B-B14F-4D97-AF65-F5344CB8AC3E}">
        <p14:creationId xmlns:p14="http://schemas.microsoft.com/office/powerpoint/2010/main" val="774278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313B-2BC5-DEBD-6FD9-9AD2C55E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Extending your vocabulary with n-grams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A253A-ADCB-6AD9-6DFC-7ADC2E2F7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Now we consider a sequence of words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Ice cream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Boston Red Sox</a:t>
            </a:r>
          </a:p>
          <a:p>
            <a:pPr>
              <a:lnSpc>
                <a:spcPct val="160000"/>
              </a:lnSpc>
            </a:pPr>
            <a:r>
              <a:rPr lang="en-US" dirty="0"/>
              <a:t>N-gram is simply a sequence of n words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N-gram could denote characters, but focus on words now</a:t>
            </a:r>
          </a:p>
          <a:p>
            <a:pPr>
              <a:lnSpc>
                <a:spcPct val="160000"/>
              </a:lnSpc>
            </a:pPr>
            <a:r>
              <a:rPr lang="en-US" dirty="0"/>
              <a:t>We have tokenized sentences using 1-gram only thus far</a:t>
            </a:r>
          </a:p>
          <a:p>
            <a:pPr>
              <a:lnSpc>
                <a:spcPct val="160000"/>
              </a:lnSpc>
            </a:pPr>
            <a:r>
              <a:rPr lang="en-US" dirty="0"/>
              <a:t>Using 2-gram or 3-gram words means adding more tokens in the vocabulary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Not difficult to add (see the codes)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N-gram tokens are pretty rare → need some ways to handle them properly</a:t>
            </a:r>
          </a:p>
        </p:txBody>
      </p:sp>
    </p:spTree>
    <p:extLst>
      <p:ext uri="{BB962C8B-B14F-4D97-AF65-F5344CB8AC3E}">
        <p14:creationId xmlns:p14="http://schemas.microsoft.com/office/powerpoint/2010/main" val="4181030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16D8-3DE8-FE19-BEE9-F6F4EEF6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What if only use 1-gram tokens?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F624B-5674-39E8-16A7-4007DA059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What is the problem of rare 2-grams when we add them in the vocab?</a:t>
            </a:r>
          </a:p>
          <a:p>
            <a:pPr lvl="1"/>
            <a:r>
              <a:rPr lang="en-US" dirty="0"/>
              <a:t>Again, they are so rare. Why is this a problem?</a:t>
            </a:r>
          </a:p>
          <a:p>
            <a:r>
              <a:rPr lang="en-US" dirty="0"/>
              <a:t>If use 1-gram tokens only, the stop words are usually counted the most</a:t>
            </a:r>
          </a:p>
          <a:p>
            <a:pPr lvl="1"/>
            <a:r>
              <a:rPr lang="en-US" dirty="0"/>
              <a:t>The, a, an, …</a:t>
            </a:r>
          </a:p>
          <a:p>
            <a:r>
              <a:rPr lang="en-US" dirty="0"/>
              <a:t>If they are removed:</a:t>
            </a:r>
          </a:p>
          <a:p>
            <a:pPr lvl="1"/>
            <a:r>
              <a:rPr lang="en-US" dirty="0"/>
              <a:t>Mark </a:t>
            </a:r>
            <a:r>
              <a:rPr lang="en-US" b="1" dirty="0"/>
              <a:t>reported</a:t>
            </a:r>
            <a:r>
              <a:rPr lang="en-US" dirty="0"/>
              <a:t> to the </a:t>
            </a:r>
            <a:r>
              <a:rPr lang="en-US" b="1" dirty="0"/>
              <a:t>CEO</a:t>
            </a:r>
          </a:p>
          <a:p>
            <a:pPr lvl="1"/>
            <a:r>
              <a:rPr lang="en-US" dirty="0"/>
              <a:t>Suzanne </a:t>
            </a:r>
            <a:r>
              <a:rPr lang="en-US" b="1" dirty="0"/>
              <a:t>reported</a:t>
            </a:r>
            <a:r>
              <a:rPr lang="en-US" dirty="0"/>
              <a:t> as the </a:t>
            </a:r>
            <a:r>
              <a:rPr lang="en-US" b="1" dirty="0"/>
              <a:t>CEO</a:t>
            </a:r>
            <a:r>
              <a:rPr lang="en-US" dirty="0"/>
              <a:t> to the board</a:t>
            </a:r>
          </a:p>
          <a:p>
            <a:pPr lvl="2"/>
            <a:r>
              <a:rPr lang="en-US" dirty="0"/>
              <a:t>Lack of information about the professional hierarchy</a:t>
            </a:r>
          </a:p>
          <a:p>
            <a:r>
              <a:rPr lang="en-US" dirty="0"/>
              <a:t>If not, the length of vocabulary would be the problem</a:t>
            </a:r>
          </a:p>
          <a:p>
            <a:r>
              <a:rPr lang="en-US" dirty="0"/>
              <a:t>Let’s dig this issue a little bit deeper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44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3D4F-0786-F9A1-AB46-C5DCE8B5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Text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85AA9-F432-8389-37B5-93F45E848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After splitting the text into tokens, the next question: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Which tokens are really distinct</a:t>
            </a:r>
          </a:p>
          <a:p>
            <a:pPr>
              <a:lnSpc>
                <a:spcPct val="150000"/>
              </a:lnSpc>
            </a:pPr>
            <a:r>
              <a:rPr lang="en-US" dirty="0"/>
              <a:t>Complete elimination of case distinction will result in a smaller vocab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Necessary to distinguish </a:t>
            </a:r>
            <a:r>
              <a:rPr lang="en-US" i="1" dirty="0"/>
              <a:t>great</a:t>
            </a:r>
            <a:r>
              <a:rPr lang="en-US" dirty="0"/>
              <a:t>, </a:t>
            </a:r>
            <a:r>
              <a:rPr lang="en-US" i="1" dirty="0"/>
              <a:t>Great</a:t>
            </a:r>
            <a:r>
              <a:rPr lang="en-US" dirty="0"/>
              <a:t> and </a:t>
            </a:r>
            <a:r>
              <a:rPr lang="en-US" i="1" dirty="0"/>
              <a:t>GREAT</a:t>
            </a:r>
            <a:r>
              <a:rPr lang="en-US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How about </a:t>
            </a:r>
            <a:r>
              <a:rPr lang="en-US" i="1" dirty="0"/>
              <a:t>apple</a:t>
            </a:r>
            <a:r>
              <a:rPr lang="en-US" dirty="0"/>
              <a:t> and </a:t>
            </a:r>
            <a:r>
              <a:rPr lang="en-US" i="1" dirty="0"/>
              <a:t>Apple</a:t>
            </a:r>
            <a:r>
              <a:rPr lang="en-US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/>
              <a:t>Text normalization refers to string transformation that remove distinctions that are irrelevant to downstream applications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Also include standardization of numbers (1,000 → 1000) or dates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Social media (e.g. </a:t>
            </a:r>
            <a:r>
              <a:rPr lang="en-US" dirty="0" err="1"/>
              <a:t>coooooooool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61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E6CF-2218-ED26-B4E2-2016C22A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Inflections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AA8B-083A-25BF-12A4-451F1F91F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more extreme form of normalization is to eliminate inflectional affixes (e.g. -ed and –s suffixes)</a:t>
            </a:r>
          </a:p>
          <a:p>
            <a:pPr lvl="1"/>
            <a:r>
              <a:rPr lang="en-US" dirty="0"/>
              <a:t>Whale, whales, whaling all refer to the same underlying concept</a:t>
            </a:r>
          </a:p>
          <a:p>
            <a:r>
              <a:rPr lang="en-US" dirty="0"/>
              <a:t>A stemmer is a program for eliminating affixes</a:t>
            </a:r>
          </a:p>
          <a:p>
            <a:pPr lvl="1"/>
            <a:r>
              <a:rPr lang="en-US" dirty="0"/>
              <a:t>Apply a series of regular expression substitutions</a:t>
            </a:r>
          </a:p>
          <a:p>
            <a:pPr lvl="1"/>
            <a:r>
              <a:rPr lang="en-US" dirty="0"/>
              <a:t>Character-based stemming algorithms are necessarily approximate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A5D321-D97D-E894-D60C-F2DBD90E2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79398"/>
              </p:ext>
            </p:extLst>
          </p:nvPr>
        </p:nvGraphicFramePr>
        <p:xfrm>
          <a:off x="1422399" y="4475238"/>
          <a:ext cx="8995230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267858">
                  <a:extLst>
                    <a:ext uri="{9D8B030D-6E8A-4147-A177-3AD203B41FA5}">
                      <a16:colId xmlns:a16="http://schemas.microsoft.com/office/drawing/2014/main" val="1726111976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40425710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1012270688"/>
                    </a:ext>
                  </a:extLst>
                </a:gridCol>
                <a:gridCol w="849086">
                  <a:extLst>
                    <a:ext uri="{9D8B030D-6E8A-4147-A177-3AD203B41FA5}">
                      <a16:colId xmlns:a16="http://schemas.microsoft.com/office/drawing/2014/main" val="1481264614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1290366671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42268458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493918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811710600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1140357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Williams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centre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6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Porter stemmer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william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leav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tenni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centr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43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Lancaster stemmer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william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leav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2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WordNet </a:t>
                      </a:r>
                      <a:r>
                        <a:rPr lang="en-US" dirty="0" err="1"/>
                        <a:t>lemmatizer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Williams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centre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36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71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4926-2350-7E44-7905-3BE7FA93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Inflections matter?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E40A6-FDD2-40DB-DEC0-2BD98DE0E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Lemmatizers</a:t>
            </a:r>
            <a:r>
              <a:rPr lang="en-US" dirty="0"/>
              <a:t> are systems that identify the underlying lemma of a given wordform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Geese → Goose</a:t>
            </a:r>
          </a:p>
          <a:p>
            <a:pPr>
              <a:lnSpc>
                <a:spcPct val="150000"/>
              </a:lnSpc>
            </a:pPr>
            <a:r>
              <a:rPr lang="en-US" dirty="0"/>
              <a:t>Generalization would matter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Even inaccurate stemming can improve bag-of-words classification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merging related strings and thereby reducing the vocabulary size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However, need to avoid the over-generalization errors</a:t>
            </a:r>
          </a:p>
          <a:p>
            <a:pPr>
              <a:lnSpc>
                <a:spcPct val="150000"/>
              </a:lnSpc>
            </a:pPr>
            <a:r>
              <a:rPr lang="en-US" dirty="0"/>
              <a:t>Both stemming and lemmatization are language-specific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English stemmer or </a:t>
            </a:r>
            <a:r>
              <a:rPr lang="en-US" dirty="0" err="1"/>
              <a:t>lemmatizer</a:t>
            </a:r>
            <a:r>
              <a:rPr lang="en-US" dirty="0"/>
              <a:t> is of little use on a text in another language 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8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83CE-2244-3427-CE2D-3043FC51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Normalization is kind of smoothing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67B42-549B-382F-0781-6DED21991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 of normalization depends on the data and the task</a:t>
            </a:r>
          </a:p>
          <a:p>
            <a:pPr lvl="1"/>
            <a:r>
              <a:rPr lang="en-US" dirty="0"/>
              <a:t>Normalization reduces the size of the feature space</a:t>
            </a:r>
          </a:p>
          <a:p>
            <a:pPr lvl="1"/>
            <a:r>
              <a:rPr lang="en-US" dirty="0"/>
              <a:t>Can help in generalization</a:t>
            </a:r>
          </a:p>
          <a:p>
            <a:r>
              <a:rPr lang="en-US" dirty="0"/>
              <a:t>There is always the risk of merging away meaningful distinctions</a:t>
            </a:r>
          </a:p>
          <a:p>
            <a:r>
              <a:rPr lang="en-US" dirty="0"/>
              <a:t>In supervised machine learning, regularization and smoothing can play a similar role to normalization</a:t>
            </a:r>
          </a:p>
          <a:p>
            <a:pPr lvl="1"/>
            <a:r>
              <a:rPr lang="en-US" dirty="0"/>
              <a:t>Mitigate overfitting to rare (language-specific) features</a:t>
            </a:r>
          </a:p>
          <a:p>
            <a:r>
              <a:rPr lang="en-US" dirty="0"/>
              <a:t>In unsupervised learning, such as topic modeling, normalization is even more critical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84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26BB-651F-05E5-73B9-0385E0F0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How many words?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27AB1-81AB-EFF6-22EE-21E931D47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Limiting the size of the feature vector reduces the memory and increases the speed of prediction</a:t>
            </a:r>
          </a:p>
          <a:p>
            <a:r>
              <a:rPr lang="en-US" dirty="0"/>
              <a:t>Normalization can help to play this role, but a more direct approach is simply to limit the vocabulary to the </a:t>
            </a:r>
            <a:r>
              <a:rPr lang="en-US" b="1" i="1" dirty="0"/>
              <a:t>N</a:t>
            </a:r>
            <a:r>
              <a:rPr lang="en-US" dirty="0"/>
              <a:t> most frequent words in the dataset</a:t>
            </a:r>
          </a:p>
          <a:p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E18B823-46D5-8FC4-CE5B-A968DC293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342" y="3920178"/>
            <a:ext cx="62484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0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CD9D-F2C8-A602-4C9D-6FE2535D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Text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DEEC80-4573-D0D1-3636-4824AF13B6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We begin with the problem of text classification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Given a text document, assign it a discrete label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the set of possible labels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Text classification has many applications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Spam filtering, open-ended survey analysis, health records analysis, etc.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It involves a number of design decisions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decision is sometimes clear from the mathematics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Other decisions are more subtle, arising only in the low-level “plumbing” code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dirty="0"/>
                  <a:t>How to process raw data</a:t>
                </a:r>
              </a:p>
              <a:p>
                <a:pPr lvl="1">
                  <a:lnSpc>
                    <a:spcPct val="150000"/>
                  </a:lnSpc>
                </a:pPr>
                <a:endParaRPr lang="en-US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DEEC80-4573-D0D1-3636-4824AF13B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601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A685-8998-CA96-5013-A82A612C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Stopwords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05654-0712-B1B8-F042-57E8A96BB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to reduce the size is to eliminate </a:t>
            </a:r>
            <a:r>
              <a:rPr lang="en-US" dirty="0" err="1"/>
              <a:t>stopwords</a:t>
            </a:r>
            <a:r>
              <a:rPr lang="en-US" dirty="0"/>
              <a:t> (the, to,…)</a:t>
            </a:r>
          </a:p>
          <a:p>
            <a:pPr lvl="1"/>
            <a:r>
              <a:rPr lang="en-US" dirty="0"/>
              <a:t>Typically done by creating a </a:t>
            </a:r>
            <a:r>
              <a:rPr lang="en-US" dirty="0" err="1"/>
              <a:t>stoplist</a:t>
            </a:r>
            <a:r>
              <a:rPr lang="en-US" dirty="0"/>
              <a:t> (</a:t>
            </a:r>
            <a:r>
              <a:rPr lang="en-US" dirty="0" err="1"/>
              <a:t>nltk</a:t>
            </a:r>
            <a:r>
              <a:rPr lang="en-US" dirty="0"/>
              <a:t> </a:t>
            </a:r>
            <a:r>
              <a:rPr lang="en-US" dirty="0" err="1"/>
              <a:t>stopwords</a:t>
            </a:r>
            <a:r>
              <a:rPr lang="en-US" dirty="0"/>
              <a:t>) and ignoring all terms that match the list</a:t>
            </a:r>
          </a:p>
          <a:p>
            <a:r>
              <a:rPr lang="en-US" dirty="0"/>
              <a:t>However, seemingly inconsequential words can offer surprising insights about the author or nature of the text (</a:t>
            </a:r>
            <a:r>
              <a:rPr lang="en-US" dirty="0" err="1"/>
              <a:t>Biber</a:t>
            </a:r>
            <a:r>
              <a:rPr lang="en-US" dirty="0"/>
              <a:t> 1991)</a:t>
            </a:r>
          </a:p>
          <a:p>
            <a:r>
              <a:rPr lang="en-US" dirty="0"/>
              <a:t>High-frequency words are unlikely to cause overfitting in discriminative classifiers</a:t>
            </a:r>
          </a:p>
          <a:p>
            <a:r>
              <a:rPr lang="en-US" dirty="0"/>
              <a:t>As with normalization, </a:t>
            </a:r>
            <a:r>
              <a:rPr lang="en-US" dirty="0" err="1"/>
              <a:t>stopword</a:t>
            </a:r>
            <a:r>
              <a:rPr lang="en-US" dirty="0"/>
              <a:t> filtering is more important for unsupervised problems, such as term-based document retrieval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10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B03F-971E-FF64-71EA-0F702882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Count or binary?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F1CB3-1470-228F-F3C4-530F2391E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Consider whether we want to our vector to include the </a:t>
            </a:r>
            <a:r>
              <a:rPr lang="en-US" b="1" dirty="0"/>
              <a:t>count</a:t>
            </a:r>
            <a:r>
              <a:rPr lang="en-US" dirty="0"/>
              <a:t> of each word or its </a:t>
            </a:r>
            <a:r>
              <a:rPr lang="en-US" b="1" dirty="0"/>
              <a:t>presence</a:t>
            </a:r>
          </a:p>
          <a:p>
            <a:pPr>
              <a:lnSpc>
                <a:spcPct val="150000"/>
              </a:lnSpc>
            </a:pPr>
            <a:r>
              <a:rPr lang="en-US" dirty="0"/>
              <a:t>Pang et al. (2002) shows binary indicators performs better in some case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Words tend to appear in clumps: if a word has appeared once in a document, it is likely to appear again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These subsequent appearances can be attributed to this tendency towards repetition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Counts provide little additional information about the class label document 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39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7171-B256-CC26-E5D2-CEF04951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Sentiment (opinion)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0D766-15B4-7A6C-38CF-3F40977EB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A popular application of text classification is to automatically determine the </a:t>
            </a:r>
            <a:r>
              <a:rPr lang="en-US" sz="2600" b="1" dirty="0"/>
              <a:t>sentiment</a:t>
            </a:r>
            <a:r>
              <a:rPr lang="en-US" sz="2600" dirty="0"/>
              <a:t> or </a:t>
            </a:r>
            <a:r>
              <a:rPr lang="en-US" sz="2600" b="1" dirty="0"/>
              <a:t>opinion polarity </a:t>
            </a:r>
            <a:r>
              <a:rPr lang="en-US" sz="2600" dirty="0"/>
              <a:t>of documents </a:t>
            </a:r>
          </a:p>
          <a:p>
            <a:pPr lvl="1"/>
            <a:r>
              <a:rPr lang="en-US" sz="2200" dirty="0"/>
              <a:t>product reviews and social media posts</a:t>
            </a:r>
          </a:p>
          <a:p>
            <a:r>
              <a:rPr lang="en-US" sz="2600" dirty="0"/>
              <a:t>Numerous application both in academia and practice</a:t>
            </a:r>
          </a:p>
          <a:p>
            <a:pPr lvl="1"/>
            <a:r>
              <a:rPr lang="en-US" sz="2200" dirty="0"/>
              <a:t>Macro-finance indicators from news or policy statements</a:t>
            </a:r>
          </a:p>
          <a:p>
            <a:pPr lvl="1"/>
            <a:r>
              <a:rPr lang="en-US" sz="2200" dirty="0"/>
              <a:t>Mood change by the weather reports</a:t>
            </a:r>
          </a:p>
          <a:p>
            <a:r>
              <a:rPr lang="en-US" sz="2600" dirty="0"/>
              <a:t>Assume reliable labels can be obtained</a:t>
            </a:r>
          </a:p>
          <a:p>
            <a:r>
              <a:rPr lang="en-US" sz="2600" dirty="0"/>
              <a:t>In simple case, it is a two or three-class problem</a:t>
            </a:r>
          </a:p>
          <a:p>
            <a:pPr lvl="1"/>
            <a:r>
              <a:rPr lang="en-US" sz="2200" dirty="0"/>
              <a:t>Positive, negative, or neutral</a:t>
            </a:r>
          </a:p>
          <a:p>
            <a:pPr marL="457200" lvl="1" indent="0">
              <a:buNone/>
            </a:pPr>
            <a:r>
              <a:rPr lang="en-US" sz="2200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54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889A-6A57-6049-533B-3D8A8581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Popular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3E4CD-E8BA-D9D9-736A-C2EA0BCDB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Tweets containing happy emoticons can be marked as positive, sad emoticons as negative (Read, 2005; Pak and </a:t>
            </a:r>
            <a:r>
              <a:rPr lang="en-US" dirty="0" err="1"/>
              <a:t>Paroubek</a:t>
            </a:r>
            <a:r>
              <a:rPr lang="en-US" dirty="0"/>
              <a:t>, 2010). </a:t>
            </a:r>
          </a:p>
          <a:p>
            <a:pPr>
              <a:lnSpc>
                <a:spcPct val="150000"/>
              </a:lnSpc>
            </a:pPr>
            <a:r>
              <a:rPr lang="en-US" dirty="0"/>
              <a:t>Reviews with four or more stars can be marked as positive, three or fewer stars as negative (Pang et al., 2002). </a:t>
            </a:r>
          </a:p>
          <a:p>
            <a:pPr>
              <a:lnSpc>
                <a:spcPct val="150000"/>
              </a:lnSpc>
            </a:pPr>
            <a:r>
              <a:rPr lang="en-US" dirty="0"/>
              <a:t>Statements from politicians who are voting for a given bill are marked as positive (towards that bill); statements from politicians voting against the bill are marked as negative (Thomas et al., 2006)</a:t>
            </a:r>
          </a:p>
        </p:txBody>
      </p:sp>
    </p:spTree>
    <p:extLst>
      <p:ext uri="{BB962C8B-B14F-4D97-AF65-F5344CB8AC3E}">
        <p14:creationId xmlns:p14="http://schemas.microsoft.com/office/powerpoint/2010/main" val="4278347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36F3-B8F6-5BE4-9F39-E394B045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VADER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E42E7-F1DA-1D3C-6BD7-7AECE28D9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VADER, Valence Aware Dictionary for </a:t>
            </a:r>
            <a:r>
              <a:rPr lang="en-US" dirty="0" err="1"/>
              <a:t>sEntiment</a:t>
            </a:r>
            <a:r>
              <a:rPr lang="en-US" dirty="0"/>
              <a:t> Reasoning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Never has beat Darth Vader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Easy to use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Limitations are so obvious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Its intuition would help for understanding distributed semantics (lecture 6)</a:t>
            </a:r>
          </a:p>
          <a:p>
            <a:pPr>
              <a:lnSpc>
                <a:spcPct val="150000"/>
              </a:lnSpc>
            </a:pPr>
            <a:r>
              <a:rPr lang="en-US" dirty="0"/>
              <a:t>Let’s review the code</a:t>
            </a:r>
          </a:p>
        </p:txBody>
      </p:sp>
    </p:spTree>
    <p:extLst>
      <p:ext uri="{BB962C8B-B14F-4D97-AF65-F5344CB8AC3E}">
        <p14:creationId xmlns:p14="http://schemas.microsoft.com/office/powerpoint/2010/main" val="3624700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F6EC-0627-1167-D601-61013028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Sentiment analysis with the bag-of-words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6C661-C03F-9A95-D596-AB42DF34A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Naive Bayes model tries to find keywords in a set of documents that are predictive of your target (output) variable</a:t>
            </a:r>
          </a:p>
          <a:p>
            <a:pPr>
              <a:lnSpc>
                <a:spcPct val="150000"/>
              </a:lnSpc>
            </a:pPr>
            <a:r>
              <a:rPr lang="en-US" dirty="0"/>
              <a:t>When your target variable is </a:t>
            </a:r>
            <a:r>
              <a:rPr lang="en-US"/>
              <a:t>the sentiment, </a:t>
            </a:r>
            <a:r>
              <a:rPr lang="en-US" dirty="0"/>
              <a:t>the model will find words that predict that sentiment</a:t>
            </a:r>
          </a:p>
          <a:p>
            <a:pPr>
              <a:lnSpc>
                <a:spcPct val="150000"/>
              </a:lnSpc>
            </a:pPr>
            <a:r>
              <a:rPr lang="en-US" dirty="0"/>
              <a:t>The nice thing about a Naive Bayes model is that the internal coefficients will map words or tokens to scores just like VADER does</a:t>
            </a:r>
          </a:p>
        </p:txBody>
      </p:sp>
    </p:spTree>
    <p:extLst>
      <p:ext uri="{BB962C8B-B14F-4D97-AF65-F5344CB8AC3E}">
        <p14:creationId xmlns:p14="http://schemas.microsoft.com/office/powerpoint/2010/main" val="2679706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9A5D-AF90-B40E-50DE-9387ECBC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The bag-of-words for text classification task</a:t>
            </a:r>
          </a:p>
        </p:txBody>
      </p:sp>
      <p:pic>
        <p:nvPicPr>
          <p:cNvPr id="5" name="Content Placeholder 4" descr="Chart, diagram&#10;&#10;Description automatically generated">
            <a:extLst>
              <a:ext uri="{FF2B5EF4-FFF2-40B4-BE49-F238E27FC236}">
                <a16:creationId xmlns:a16="http://schemas.microsoft.com/office/drawing/2014/main" id="{6430306F-3A03-1CE6-D2F6-770852CAD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687" y="1825625"/>
            <a:ext cx="6114625" cy="4351338"/>
          </a:xfrm>
        </p:spPr>
      </p:pic>
    </p:spTree>
    <p:extLst>
      <p:ext uri="{BB962C8B-B14F-4D97-AF65-F5344CB8AC3E}">
        <p14:creationId xmlns:p14="http://schemas.microsoft.com/office/powerpoint/2010/main" val="460318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B373-1F1A-97CB-CBEA-0734418A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C52B3-0B7C-BC66-D29D-5865B2F4E7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The joint probability of a BOW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and the label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written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Suppose we have N instances, which we assume IID, then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What does this have to do with classification?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One approach to classification is to set the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to maximize the joint probability of a training set of labeled documents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Known as maximum likelihood estimation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C52B3-0B7C-BC66-D29D-5865B2F4E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910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89FA-BD0C-92BC-F3EA-71924C98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Assumptions in 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877C4-FEE0-4889-2B87-19111AB122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The instances are mutually independent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Neither the label nor the text of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affects the label or text of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instances are identically distributed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distributions over the label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and the text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are the same for all in all instances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That is, every document has the same distribution over labels, and that each document’s distribution over words depends only on the label, and not on anything else about the document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documents don’t affect each other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Now, let’s see the codes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877C4-FEE0-4889-2B87-19111AB122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879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6B6A-B8F5-0C25-57BB-8D90D33E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2DB20-DB71-18F7-B7BD-330A6922D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bag-of-words model is a good fit for sentiment analysis at the document level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If the document is long enough, we would expect the words associated with its true sentiment to overwhelm the others</a:t>
            </a:r>
          </a:p>
          <a:p>
            <a:pPr>
              <a:lnSpc>
                <a:spcPct val="150000"/>
              </a:lnSpc>
            </a:pPr>
            <a:r>
              <a:rPr lang="en-US" dirty="0"/>
              <a:t>But it is less effective for short documents, such as single-sentence reviews or social media posts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Linguistic issues like negation are inevitable</a:t>
            </a:r>
          </a:p>
        </p:txBody>
      </p:sp>
    </p:spTree>
    <p:extLst>
      <p:ext uri="{BB962C8B-B14F-4D97-AF65-F5344CB8AC3E}">
        <p14:creationId xmlns:p14="http://schemas.microsoft.com/office/powerpoint/2010/main" val="99751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24CA-BEB6-9E5A-11A6-8081C17F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Goal of the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B21D8-A8C4-EFA1-8AA0-E0100005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a numerical representation of text</a:t>
            </a:r>
          </a:p>
          <a:p>
            <a:pPr lvl="1"/>
            <a:r>
              <a:rPr lang="en-US" dirty="0"/>
              <a:t>One-hot vectors</a:t>
            </a:r>
          </a:p>
          <a:p>
            <a:pPr lvl="1"/>
            <a:r>
              <a:rPr lang="en-US" dirty="0"/>
              <a:t>Bag-of-words representation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00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8621-D0E8-EAAE-D32A-7E05BB0E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Guess sentiment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CB92-2D47-E6CF-7323-06F6BF8A0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That’s not bad for the first day</a:t>
            </a:r>
          </a:p>
          <a:p>
            <a:pPr>
              <a:lnSpc>
                <a:spcPct val="200000"/>
              </a:lnSpc>
            </a:pPr>
            <a:r>
              <a:rPr lang="en-US" dirty="0"/>
              <a:t>This is not the worst thing that can happen</a:t>
            </a:r>
          </a:p>
          <a:p>
            <a:pPr>
              <a:lnSpc>
                <a:spcPct val="200000"/>
              </a:lnSpc>
            </a:pPr>
            <a:r>
              <a:rPr lang="en-US" dirty="0"/>
              <a:t>It would be nice if you acted like you understood</a:t>
            </a:r>
          </a:p>
          <a:p>
            <a:pPr>
              <a:lnSpc>
                <a:spcPct val="200000"/>
              </a:lnSpc>
            </a:pPr>
            <a:r>
              <a:rPr lang="en-US" dirty="0"/>
              <a:t>This film should be brilliant. The actors are first grade. It should like a great plot, however, the film is a failure. (Pang et al., 2002)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40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EBE4-9046-241C-6800-BE7A94B4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5610-DA16-5650-EC9D-64836EFB7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minimal solution is to move from a bag-of-words model to a bag-of-bigrams model, where each base feature is a pair of adjacent words</a:t>
            </a:r>
          </a:p>
          <a:p>
            <a:pPr lvl="1"/>
            <a:r>
              <a:rPr lang="en-US" dirty="0"/>
              <a:t>(that’s, not), (not, bad), (bad, for),…</a:t>
            </a:r>
          </a:p>
          <a:p>
            <a:r>
              <a:rPr lang="en-US" dirty="0"/>
              <a:t>Bigrams can handle relatively straightforward cases, such as when an adjective is immediately negated</a:t>
            </a:r>
          </a:p>
          <a:p>
            <a:pPr lvl="1"/>
            <a:r>
              <a:rPr lang="en-US" dirty="0"/>
              <a:t>But this approach will not scale to more complex examples</a:t>
            </a:r>
          </a:p>
          <a:p>
            <a:r>
              <a:rPr lang="en-US" dirty="0"/>
              <a:t>Smoothing would be another option</a:t>
            </a:r>
          </a:p>
          <a:p>
            <a:pPr lvl="1"/>
            <a:r>
              <a:rPr lang="en-US" dirty="0"/>
              <a:t>Naïve Bayes use Laplace smoothing</a:t>
            </a:r>
          </a:p>
          <a:p>
            <a:pPr lvl="1"/>
            <a:r>
              <a:rPr lang="en-US" dirty="0"/>
              <a:t>What’s the reasoning behind smoothing in ML?</a:t>
            </a:r>
          </a:p>
          <a:p>
            <a:pPr lvl="1"/>
            <a:r>
              <a:rPr lang="en-US"/>
              <a:t>Let’s see the code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8D8C-F447-D114-78FA-982884A7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Some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42753-CC91-FE8F-2FE8-2D4FB031E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Tokenization is a particular kind of document segmentation</a:t>
            </a:r>
          </a:p>
          <a:p>
            <a:pPr lvl="1"/>
            <a:r>
              <a:rPr lang="en-US" dirty="0"/>
              <a:t>Break up text into smaller chunks</a:t>
            </a:r>
          </a:p>
          <a:p>
            <a:pPr lvl="1"/>
            <a:r>
              <a:rPr lang="en-US" dirty="0"/>
              <a:t>Document → paragraphs → sentences → phrases → tokens</a:t>
            </a:r>
          </a:p>
          <a:p>
            <a:r>
              <a:rPr lang="en-US" dirty="0"/>
              <a:t>Tokenization is the first step in an NLP pipeline</a:t>
            </a:r>
          </a:p>
          <a:p>
            <a:pPr lvl="1"/>
            <a:r>
              <a:rPr lang="en-US" dirty="0"/>
              <a:t>turns an unstructured string (text document) into a numerical data structure suitable for machine learning</a:t>
            </a:r>
          </a:p>
          <a:p>
            <a:r>
              <a:rPr lang="en-US" dirty="0"/>
              <a:t>The distribution of tokens can be used directly </a:t>
            </a:r>
          </a:p>
          <a:p>
            <a:pPr lvl="1"/>
            <a:r>
              <a:rPr lang="en-US" dirty="0"/>
              <a:t>Counts imply the meanings</a:t>
            </a:r>
          </a:p>
          <a:p>
            <a:r>
              <a:rPr lang="en-US" dirty="0"/>
              <a:t>They also used in a ML pipeline as features</a:t>
            </a:r>
          </a:p>
          <a:p>
            <a:r>
              <a:rPr lang="en-US" dirty="0"/>
              <a:t>Let’s see the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5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AF4E-B6C4-C4B4-711A-D4448DD5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Terminology alert: one-hot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666EE-5918-0AFC-6464-10EB17806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sz="3600" dirty="0"/>
              <a:t>One-hot vectors representation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Definition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Characteristics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Let’s see the code</a:t>
            </a:r>
          </a:p>
          <a:p>
            <a:pPr>
              <a:lnSpc>
                <a:spcPct val="170000"/>
              </a:lnSpc>
            </a:pPr>
            <a:r>
              <a:rPr lang="en-US" sz="3600" dirty="0"/>
              <a:t>This representation of a sentence in one-hot word vectors retains all the detail, grammar, and order of the original sentence.</a:t>
            </a:r>
          </a:p>
        </p:txBody>
      </p:sp>
    </p:spTree>
    <p:extLst>
      <p:ext uri="{BB962C8B-B14F-4D97-AF65-F5344CB8AC3E}">
        <p14:creationId xmlns:p14="http://schemas.microsoft.com/office/powerpoint/2010/main" val="208416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8042-8EE1-8DA4-ED68-F6C4DC3D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Need another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6768D-88C2-4475-DAB4-87748943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What’s the downside?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Storing all those zeros, and trying to remember the order of the words in all your documents, doesn’t make much sense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You’d like to compress your document down to a single vector rather than a big table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Trade-off: need to give up something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We will revisit this representation later (sentence-base analysis)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Essential input for CNN (Convolution Neural net)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Let’s go back to the code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24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A301-156D-01D1-D49C-6507CF63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Bag of 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27EF5-F256-A6E0-7D27-51A502757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 common approach is to use a column vector of word counts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0,1,1,0,13,…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count of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length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set of possible words in the vocabulary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a vector, but it is often called a </a:t>
                </a:r>
                <a:r>
                  <a:rPr lang="en-US" b="1" dirty="0"/>
                  <a:t>bag of words</a:t>
                </a:r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Includes only information about the count of each word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NOT the order in which the words appear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Ignore grammar, sentence boundaries, paragraphs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27EF5-F256-A6E0-7D27-51A502757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b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75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7A86-1EA9-0273-E66E-9BA1F4F2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BOW: Everything but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428E7-2CDE-2E9D-40D4-4CB984C3C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BOW model is surprisingly effective for text classification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If you see the word </a:t>
            </a:r>
            <a:r>
              <a:rPr lang="en-US" i="1" dirty="0"/>
              <a:t>whale</a:t>
            </a:r>
            <a:r>
              <a:rPr lang="en-US" dirty="0"/>
              <a:t> in a document, is it fiction or nonfiction?</a:t>
            </a:r>
          </a:p>
          <a:p>
            <a:pPr>
              <a:lnSpc>
                <a:spcPct val="150000"/>
              </a:lnSpc>
            </a:pPr>
            <a:r>
              <a:rPr lang="en-US" dirty="0"/>
              <a:t>For many labeling problems, individual words can be strong predictors</a:t>
            </a:r>
          </a:p>
          <a:p>
            <a:pPr>
              <a:lnSpc>
                <a:spcPct val="150000"/>
              </a:lnSpc>
            </a:pPr>
            <a:r>
              <a:rPr lang="en-US" dirty="0"/>
              <a:t>We need to discuss some steps here</a:t>
            </a:r>
          </a:p>
        </p:txBody>
      </p:sp>
    </p:spTree>
    <p:extLst>
      <p:ext uri="{BB962C8B-B14F-4D97-AF65-F5344CB8AC3E}">
        <p14:creationId xmlns:p14="http://schemas.microsoft.com/office/powerpoint/2010/main" val="862243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9954-0430-4CB4-0EA0-E6E52F61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What is a word?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F3168-40FB-E4F6-E97F-6CBD5E00F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BOW representation presupposes that extracting a vector of word counts from text is unambiguous</a:t>
            </a:r>
          </a:p>
          <a:p>
            <a:pPr>
              <a:lnSpc>
                <a:spcPct val="150000"/>
              </a:lnSpc>
            </a:pPr>
            <a:r>
              <a:rPr lang="en-US" dirty="0"/>
              <a:t>However, text documents are generally represented as a sequences of characters, and the conversion to bag of words presupposes a definition of the “words” that are to be counted </a:t>
            </a:r>
          </a:p>
        </p:txBody>
      </p:sp>
    </p:spTree>
    <p:extLst>
      <p:ext uri="{BB962C8B-B14F-4D97-AF65-F5344CB8AC3E}">
        <p14:creationId xmlns:p14="http://schemas.microsoft.com/office/powerpoint/2010/main" val="48727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1817</TotalTime>
  <Words>2047</Words>
  <Application>Microsoft Macintosh PowerPoint</Application>
  <PresentationFormat>Widescreen</PresentationFormat>
  <Paragraphs>241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Introduction to  Natural Language Processing</vt:lpstr>
      <vt:lpstr>Text Classification</vt:lpstr>
      <vt:lpstr>Goal of the lecture</vt:lpstr>
      <vt:lpstr>Some Keywords</vt:lpstr>
      <vt:lpstr>Terminology alert: one-hot vectors</vt:lpstr>
      <vt:lpstr>Need another approach</vt:lpstr>
      <vt:lpstr>Bag of words</vt:lpstr>
      <vt:lpstr>BOW: Everything but words</vt:lpstr>
      <vt:lpstr>What is a word? </vt:lpstr>
      <vt:lpstr>Tokenization</vt:lpstr>
      <vt:lpstr>Token Improvement</vt:lpstr>
      <vt:lpstr>Tokenization is hard?</vt:lpstr>
      <vt:lpstr>Extending your vocabulary with n-grams</vt:lpstr>
      <vt:lpstr>What if only use 1-gram tokens?</vt:lpstr>
      <vt:lpstr>Text normalization</vt:lpstr>
      <vt:lpstr>Inflections matter?</vt:lpstr>
      <vt:lpstr>Inflections matter?</vt:lpstr>
      <vt:lpstr>Normalization is kind of smoothing </vt:lpstr>
      <vt:lpstr>How many words?</vt:lpstr>
      <vt:lpstr>Stopwords</vt:lpstr>
      <vt:lpstr>Count or binary?</vt:lpstr>
      <vt:lpstr>Sentiment (opinion) analysis</vt:lpstr>
      <vt:lpstr>Popular annotations</vt:lpstr>
      <vt:lpstr>VADER</vt:lpstr>
      <vt:lpstr>Sentiment analysis with the bag-of-words</vt:lpstr>
      <vt:lpstr>The bag-of-words for text classification task</vt:lpstr>
      <vt:lpstr>Naïve Bayes</vt:lpstr>
      <vt:lpstr>Assumptions in words</vt:lpstr>
      <vt:lpstr>Discussion</vt:lpstr>
      <vt:lpstr>Guess sentiment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Yeabin Moon</dc:creator>
  <cp:lastModifiedBy>Yeabin Moon</cp:lastModifiedBy>
  <cp:revision>93</cp:revision>
  <dcterms:created xsi:type="dcterms:W3CDTF">2023-01-11T19:36:13Z</dcterms:created>
  <dcterms:modified xsi:type="dcterms:W3CDTF">2023-03-22T22:16:32Z</dcterms:modified>
</cp:coreProperties>
</file>