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6" r:id="rId6"/>
    <p:sldId id="260" r:id="rId7"/>
    <p:sldId id="261" r:id="rId8"/>
    <p:sldId id="267" r:id="rId9"/>
    <p:sldId id="262" r:id="rId10"/>
    <p:sldId id="268" r:id="rId11"/>
    <p:sldId id="263" r:id="rId12"/>
    <p:sldId id="269" r:id="rId13"/>
    <p:sldId id="270" r:id="rId14"/>
    <p:sldId id="264" r:id="rId15"/>
    <p:sldId id="265" r:id="rId16"/>
  </p:sldIdLst>
  <p:sldSz cx="14630400" cy="8229600"/>
  <p:notesSz cx="8229600" cy="14630400"/>
  <p:embeddedFontLst>
    <p:embeddedFont>
      <p:font typeface="Host Grotesk Medium" panose="020B0504030402000203" pitchFamily="34" charset="0"/>
      <p:regular r:id="rId18"/>
      <p:italic r:id="rId19"/>
    </p:embeddedFont>
    <p:embeddedFont>
      <p:font typeface="Roboto" panose="02000000000000000000" pitchFamily="2" charset="0"/>
      <p:regular r:id="rId20"/>
      <p:bold r:id="rId21"/>
      <p:italic r:id="rId22"/>
      <p:boldItalic r:id="rId23"/>
    </p:embeddedFont>
    <p:embeddedFont>
      <p:font typeface="Roboto Bold" panose="02000000000000000000" charset="0"/>
      <p:bold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8" d="100"/>
          <a:sy n="58"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1945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760720" cy="8229600"/>
          </a:xfrm>
          <a:prstGeom prst="rect">
            <a:avLst/>
          </a:prstGeom>
        </p:spPr>
      </p:pic>
      <p:sp>
        <p:nvSpPr>
          <p:cNvPr id="3" name="Text 0"/>
          <p:cNvSpPr/>
          <p:nvPr/>
        </p:nvSpPr>
        <p:spPr>
          <a:xfrm>
            <a:off x="6280190" y="2385417"/>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2E3C4E"/>
                </a:solidFill>
                <a:latin typeface="Host Grotesk Medium" pitchFamily="34" charset="0"/>
                <a:ea typeface="Host Grotesk Medium" pitchFamily="34" charset="-122"/>
                <a:cs typeface="Host Grotesk Medium" pitchFamily="34" charset="-120"/>
              </a:rPr>
              <a:t>Forecasting Renewable Energy Generation at the Plant Level Using XGBoost</a:t>
            </a:r>
            <a:endParaRPr lang="en-US" sz="4450" dirty="0"/>
          </a:p>
        </p:txBody>
      </p:sp>
      <p:sp>
        <p:nvSpPr>
          <p:cNvPr id="4" name="Text 1"/>
          <p:cNvSpPr/>
          <p:nvPr/>
        </p:nvSpPr>
        <p:spPr>
          <a:xfrm>
            <a:off x="6280190" y="4851916"/>
            <a:ext cx="7556421" cy="340162"/>
          </a:xfrm>
          <a:prstGeom prst="rect">
            <a:avLst/>
          </a:prstGeom>
          <a:noFill/>
          <a:ln/>
        </p:spPr>
        <p:txBody>
          <a:bodyPr wrap="none" lIns="0" tIns="0" rIns="0" bIns="0" rtlCol="0" anchor="t"/>
          <a:lstStyle/>
          <a:p>
            <a:pPr marL="0" indent="0" algn="l">
              <a:lnSpc>
                <a:spcPts val="2650"/>
              </a:lnSpc>
              <a:buNone/>
            </a:pPr>
            <a:r>
              <a:rPr lang="en-US" sz="1750" dirty="0">
                <a:solidFill>
                  <a:srgbClr val="384653"/>
                </a:solidFill>
                <a:latin typeface="Roboto" pitchFamily="34" charset="0"/>
                <a:ea typeface="Roboto" pitchFamily="34" charset="-122"/>
                <a:cs typeface="Roboto" pitchFamily="34" charset="-120"/>
              </a:rPr>
              <a:t>Yeabsra Habtu, PGR/38331/17</a:t>
            </a:r>
            <a:endParaRPr lang="en-US" sz="1750" dirty="0"/>
          </a:p>
        </p:txBody>
      </p:sp>
      <p:sp>
        <p:nvSpPr>
          <p:cNvPr id="5" name="Shape 2"/>
          <p:cNvSpPr/>
          <p:nvPr/>
        </p:nvSpPr>
        <p:spPr>
          <a:xfrm>
            <a:off x="6280190" y="5464135"/>
            <a:ext cx="362903" cy="362903"/>
          </a:xfrm>
          <a:prstGeom prst="roundRect">
            <a:avLst>
              <a:gd name="adj" fmla="val 25194296"/>
            </a:avLst>
          </a:prstGeom>
          <a:noFill/>
          <a:ln w="7620">
            <a:solidFill>
              <a:srgbClr val="FFFFFF"/>
            </a:solidFill>
            <a:prstDash val="solid"/>
          </a:ln>
        </p:spPr>
      </p:sp>
      <p:pic>
        <p:nvPicPr>
          <p:cNvPr id="6" name="Image 1" descr="preencoded.png"/>
          <p:cNvPicPr>
            <a:picLocks noChangeAspect="1"/>
          </p:cNvPicPr>
          <p:nvPr/>
        </p:nvPicPr>
        <p:blipFill>
          <a:blip r:embed="rId4"/>
          <a:stretch>
            <a:fillRect/>
          </a:stretch>
        </p:blipFill>
        <p:spPr>
          <a:xfrm>
            <a:off x="6287810" y="5471755"/>
            <a:ext cx="347663" cy="347663"/>
          </a:xfrm>
          <a:prstGeom prst="rect">
            <a:avLst/>
          </a:prstGeom>
        </p:spPr>
      </p:pic>
      <p:sp>
        <p:nvSpPr>
          <p:cNvPr id="7" name="Text 3"/>
          <p:cNvSpPr/>
          <p:nvPr/>
        </p:nvSpPr>
        <p:spPr>
          <a:xfrm>
            <a:off x="6756440" y="5447228"/>
            <a:ext cx="2234089" cy="396835"/>
          </a:xfrm>
          <a:prstGeom prst="rect">
            <a:avLst/>
          </a:prstGeom>
          <a:noFill/>
          <a:ln/>
        </p:spPr>
        <p:txBody>
          <a:bodyPr wrap="none" lIns="0" tIns="0" rIns="0" bIns="0" rtlCol="0" anchor="t"/>
          <a:lstStyle/>
          <a:p>
            <a:pPr marL="0" indent="0" algn="l">
              <a:lnSpc>
                <a:spcPts val="3100"/>
              </a:lnSpc>
              <a:buNone/>
            </a:pPr>
            <a:r>
              <a:rPr lang="en-US" sz="2200" b="1" dirty="0">
                <a:solidFill>
                  <a:srgbClr val="384653"/>
                </a:solidFill>
                <a:latin typeface="Roboto Bold" pitchFamily="34" charset="0"/>
                <a:ea typeface="Roboto Bold" pitchFamily="34" charset="-122"/>
                <a:cs typeface="Roboto Bold" pitchFamily="34" charset="-120"/>
              </a:rPr>
              <a:t>by Yeabsra Habtu</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0" descr="preencoded.png"/>
          <p:cNvPicPr>
            <a:picLocks noChangeAspect="1"/>
          </p:cNvPicPr>
          <p:nvPr/>
        </p:nvPicPr>
        <p:blipFill>
          <a:blip r:embed="rId2"/>
          <a:stretch>
            <a:fillRect/>
          </a:stretch>
        </p:blipFill>
        <p:spPr>
          <a:xfrm>
            <a:off x="284355" y="1637912"/>
            <a:ext cx="6722864" cy="5193024"/>
          </a:xfrm>
          <a:prstGeom prst="rect">
            <a:avLst/>
          </a:prstGeom>
        </p:spPr>
      </p:pic>
      <p:pic>
        <p:nvPicPr>
          <p:cNvPr id="7" name="Image 1" descr="preencoded.png"/>
          <p:cNvPicPr>
            <a:picLocks noChangeAspect="1"/>
          </p:cNvPicPr>
          <p:nvPr/>
        </p:nvPicPr>
        <p:blipFill>
          <a:blip r:embed="rId3"/>
          <a:stretch>
            <a:fillRect/>
          </a:stretch>
        </p:blipFill>
        <p:spPr>
          <a:xfrm>
            <a:off x="7127115" y="1604662"/>
            <a:ext cx="6722983" cy="5193024"/>
          </a:xfrm>
          <a:prstGeom prst="rect">
            <a:avLst/>
          </a:prstGeom>
        </p:spPr>
      </p:pic>
      <p:sp>
        <p:nvSpPr>
          <p:cNvPr id="2" name="TextBox 1">
            <a:extLst>
              <a:ext uri="{FF2B5EF4-FFF2-40B4-BE49-F238E27FC236}">
                <a16:creationId xmlns:a16="http://schemas.microsoft.com/office/drawing/2014/main" id="{15081A87-901C-8F89-A578-F94937322233}"/>
              </a:ext>
            </a:extLst>
          </p:cNvPr>
          <p:cNvSpPr txBox="1"/>
          <p:nvPr/>
        </p:nvSpPr>
        <p:spPr>
          <a:xfrm>
            <a:off x="1506972" y="7049194"/>
            <a:ext cx="3945119" cy="369332"/>
          </a:xfrm>
          <a:prstGeom prst="rect">
            <a:avLst/>
          </a:prstGeom>
          <a:noFill/>
        </p:spPr>
        <p:txBody>
          <a:bodyPr wrap="none" rtlCol="0">
            <a:spAutoFit/>
          </a:bodyPr>
          <a:lstStyle/>
          <a:p>
            <a:r>
              <a:rPr lang="en-GB" b="1" dirty="0">
                <a:solidFill>
                  <a:schemeClr val="tx2"/>
                </a:solidFill>
                <a:latin typeface="Host Grotesk Medium"/>
              </a:rPr>
              <a:t>Figure 2. </a:t>
            </a:r>
            <a:r>
              <a:rPr lang="en-GB" b="1" dirty="0" err="1">
                <a:solidFill>
                  <a:schemeClr val="tx2"/>
                </a:solidFill>
                <a:latin typeface="Host Grotesk Medium"/>
              </a:rPr>
              <a:t>XGBoost</a:t>
            </a:r>
            <a:r>
              <a:rPr lang="en-GB" b="1" dirty="0">
                <a:solidFill>
                  <a:schemeClr val="tx2"/>
                </a:solidFill>
                <a:latin typeface="Host Grotesk Medium"/>
              </a:rPr>
              <a:t> RMSE Learning Curve</a:t>
            </a:r>
          </a:p>
        </p:txBody>
      </p:sp>
      <p:sp>
        <p:nvSpPr>
          <p:cNvPr id="4" name="TextBox 3">
            <a:extLst>
              <a:ext uri="{FF2B5EF4-FFF2-40B4-BE49-F238E27FC236}">
                <a16:creationId xmlns:a16="http://schemas.microsoft.com/office/drawing/2014/main" id="{CC8D0404-97D0-5C14-7202-EF864AE28F12}"/>
              </a:ext>
            </a:extLst>
          </p:cNvPr>
          <p:cNvSpPr txBox="1"/>
          <p:nvPr/>
        </p:nvSpPr>
        <p:spPr>
          <a:xfrm>
            <a:off x="8945589" y="7049194"/>
            <a:ext cx="4904509" cy="369332"/>
          </a:xfrm>
          <a:prstGeom prst="rect">
            <a:avLst/>
          </a:prstGeom>
          <a:noFill/>
        </p:spPr>
        <p:txBody>
          <a:bodyPr wrap="square">
            <a:spAutoFit/>
          </a:bodyPr>
          <a:lstStyle/>
          <a:p>
            <a:r>
              <a:rPr lang="en-GB" b="1" dirty="0">
                <a:solidFill>
                  <a:schemeClr val="tx2"/>
                </a:solidFill>
                <a:latin typeface="Host Grotesk Medium"/>
              </a:rPr>
              <a:t>Figure 3. Top 10 Feature Importance</a:t>
            </a:r>
          </a:p>
        </p:txBody>
      </p:sp>
      <p:sp>
        <p:nvSpPr>
          <p:cNvPr id="5" name="TextBox 4">
            <a:extLst>
              <a:ext uri="{FF2B5EF4-FFF2-40B4-BE49-F238E27FC236}">
                <a16:creationId xmlns:a16="http://schemas.microsoft.com/office/drawing/2014/main" id="{23753625-8100-C0A2-1AE7-601568A0D6E7}"/>
              </a:ext>
            </a:extLst>
          </p:cNvPr>
          <p:cNvSpPr txBox="1"/>
          <p:nvPr/>
        </p:nvSpPr>
        <p:spPr>
          <a:xfrm>
            <a:off x="774915" y="743953"/>
            <a:ext cx="2021131" cy="584775"/>
          </a:xfrm>
          <a:prstGeom prst="rect">
            <a:avLst/>
          </a:prstGeom>
          <a:noFill/>
        </p:spPr>
        <p:txBody>
          <a:bodyPr wrap="none" rtlCol="0">
            <a:spAutoFit/>
          </a:bodyPr>
          <a:lstStyle/>
          <a:p>
            <a:r>
              <a:rPr lang="en-GB" sz="3200" b="1" dirty="0">
                <a:solidFill>
                  <a:schemeClr val="tx2"/>
                </a:solidFill>
                <a:latin typeface="Host Grotesk Medium"/>
              </a:rPr>
              <a:t>Continue…</a:t>
            </a:r>
          </a:p>
        </p:txBody>
      </p:sp>
    </p:spTree>
    <p:extLst>
      <p:ext uri="{BB962C8B-B14F-4D97-AF65-F5344CB8AC3E}">
        <p14:creationId xmlns:p14="http://schemas.microsoft.com/office/powerpoint/2010/main" val="3082623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5" name="Image 0" descr="preencoded.png"/>
          <p:cNvPicPr>
            <a:picLocks noChangeAspect="1"/>
          </p:cNvPicPr>
          <p:nvPr/>
        </p:nvPicPr>
        <p:blipFill>
          <a:blip r:embed="rId3"/>
          <a:stretch>
            <a:fillRect/>
          </a:stretch>
        </p:blipFill>
        <p:spPr>
          <a:xfrm>
            <a:off x="4896445" y="1857650"/>
            <a:ext cx="4837509" cy="4837509"/>
          </a:xfrm>
          <a:prstGeom prst="rect">
            <a:avLst/>
          </a:prstGeom>
        </p:spPr>
      </p:pic>
      <p:pic>
        <p:nvPicPr>
          <p:cNvPr id="9" name="Image 2" descr="preencoded.png"/>
          <p:cNvPicPr>
            <a:picLocks noChangeAspect="1"/>
          </p:cNvPicPr>
          <p:nvPr/>
        </p:nvPicPr>
        <p:blipFill>
          <a:blip r:embed="rId4"/>
          <a:stretch>
            <a:fillRect/>
          </a:stretch>
        </p:blipFill>
        <p:spPr>
          <a:xfrm>
            <a:off x="4896445" y="1857650"/>
            <a:ext cx="4837509" cy="4837509"/>
          </a:xfrm>
          <a:prstGeom prst="rect">
            <a:avLst/>
          </a:prstGeom>
        </p:spPr>
      </p:pic>
      <p:pic>
        <p:nvPicPr>
          <p:cNvPr id="13" name="Image 4" descr="preencoded.png"/>
          <p:cNvPicPr>
            <a:picLocks noChangeAspect="1"/>
          </p:cNvPicPr>
          <p:nvPr/>
        </p:nvPicPr>
        <p:blipFill>
          <a:blip r:embed="rId5"/>
          <a:stretch>
            <a:fillRect/>
          </a:stretch>
        </p:blipFill>
        <p:spPr>
          <a:xfrm>
            <a:off x="4896445" y="1857650"/>
            <a:ext cx="4837509" cy="4837509"/>
          </a:xfrm>
          <a:prstGeom prst="rect">
            <a:avLst/>
          </a:prstGeom>
        </p:spPr>
      </p:pic>
      <p:pic>
        <p:nvPicPr>
          <p:cNvPr id="17" name="Image 5" descr="preencoded.png"/>
          <p:cNvPicPr>
            <a:picLocks noChangeAspect="1"/>
          </p:cNvPicPr>
          <p:nvPr/>
        </p:nvPicPr>
        <p:blipFill>
          <a:blip r:embed="rId6"/>
          <a:stretch>
            <a:fillRect/>
          </a:stretch>
        </p:blipFill>
        <p:spPr>
          <a:xfrm>
            <a:off x="4896445" y="1857650"/>
            <a:ext cx="4837509" cy="4837509"/>
          </a:xfrm>
          <a:prstGeom prst="rect">
            <a:avLst/>
          </a:prstGeom>
        </p:spPr>
      </p:pic>
      <p:sp>
        <p:nvSpPr>
          <p:cNvPr id="2" name="Text 0"/>
          <p:cNvSpPr/>
          <p:nvPr/>
        </p:nvSpPr>
        <p:spPr>
          <a:xfrm>
            <a:off x="404455" y="317778"/>
            <a:ext cx="7059454" cy="361117"/>
          </a:xfrm>
          <a:prstGeom prst="rect">
            <a:avLst/>
          </a:prstGeom>
          <a:noFill/>
          <a:ln/>
        </p:spPr>
        <p:txBody>
          <a:bodyPr wrap="none" lIns="0" tIns="0" rIns="0" bIns="0" rtlCol="0" anchor="t"/>
          <a:lstStyle/>
          <a:p>
            <a:pPr marL="0" indent="0" algn="l">
              <a:lnSpc>
                <a:spcPts val="2800"/>
              </a:lnSpc>
              <a:buNone/>
            </a:pPr>
            <a:r>
              <a:rPr lang="en-US" sz="4250" b="1" dirty="0">
                <a:solidFill>
                  <a:srgbClr val="2E3C4E"/>
                </a:solidFill>
                <a:latin typeface="Host Grotesk Medium" pitchFamily="34" charset="0"/>
                <a:ea typeface="Host Grotesk Medium" pitchFamily="34" charset="-122"/>
                <a:cs typeface="Host Grotesk Medium" pitchFamily="34" charset="-120"/>
              </a:rPr>
              <a:t>4. Dataset Visualization and Preprocessing Discussion</a:t>
            </a:r>
            <a:endParaRPr lang="en-US" sz="4250" b="1" dirty="0"/>
          </a:p>
        </p:txBody>
      </p:sp>
      <p:sp>
        <p:nvSpPr>
          <p:cNvPr id="3" name="Text 1"/>
          <p:cNvSpPr/>
          <p:nvPr/>
        </p:nvSpPr>
        <p:spPr>
          <a:xfrm>
            <a:off x="3201948" y="1691045"/>
            <a:ext cx="1521262" cy="180499"/>
          </a:xfrm>
          <a:prstGeom prst="rect">
            <a:avLst/>
          </a:prstGeom>
          <a:noFill/>
          <a:ln/>
        </p:spPr>
        <p:txBody>
          <a:bodyPr wrap="none" lIns="0" tIns="0" rIns="0" bIns="0" rtlCol="0" anchor="t"/>
          <a:lstStyle/>
          <a:p>
            <a:pPr marL="0" indent="0" algn="r">
              <a:lnSpc>
                <a:spcPts val="1400"/>
              </a:lnSpc>
              <a:buNone/>
            </a:pPr>
            <a:r>
              <a:rPr lang="en-US" sz="2400" b="1" dirty="0">
                <a:solidFill>
                  <a:srgbClr val="384653"/>
                </a:solidFill>
                <a:latin typeface="Host Grotesk Medium" pitchFamily="34" charset="0"/>
                <a:ea typeface="Host Grotesk Medium" pitchFamily="34" charset="-122"/>
                <a:cs typeface="Host Grotesk Medium" pitchFamily="34" charset="-120"/>
              </a:rPr>
              <a:t>Missing Value Handling</a:t>
            </a:r>
            <a:endParaRPr lang="en-US" sz="2400" b="1" dirty="0"/>
          </a:p>
        </p:txBody>
      </p:sp>
      <p:sp>
        <p:nvSpPr>
          <p:cNvPr id="4" name="Text 2"/>
          <p:cNvSpPr/>
          <p:nvPr/>
        </p:nvSpPr>
        <p:spPr>
          <a:xfrm>
            <a:off x="404455" y="1940838"/>
            <a:ext cx="4318754" cy="1655371"/>
          </a:xfrm>
          <a:prstGeom prst="rect">
            <a:avLst/>
          </a:prstGeom>
          <a:noFill/>
          <a:ln/>
        </p:spPr>
        <p:txBody>
          <a:bodyPr wrap="square" lIns="0" tIns="0" rIns="0" bIns="0" rtlCol="0" anchor="t"/>
          <a:lstStyle/>
          <a:p>
            <a:pPr marL="0" indent="0" algn="r">
              <a:buNone/>
            </a:pPr>
            <a:r>
              <a:rPr lang="en-US" dirty="0">
                <a:solidFill>
                  <a:srgbClr val="384653"/>
                </a:solidFill>
                <a:latin typeface="Roboto" pitchFamily="34" charset="0"/>
                <a:ea typeface="Roboto" pitchFamily="34" charset="-122"/>
                <a:cs typeface="Roboto" pitchFamily="34" charset="-120"/>
              </a:rPr>
              <a:t>To handle missing values in the Global Power Plant dataset, the </a:t>
            </a:r>
            <a:r>
              <a:rPr lang="en-US" i="1" dirty="0">
                <a:solidFill>
                  <a:srgbClr val="384653"/>
                </a:solidFill>
                <a:latin typeface="Roboto" pitchFamily="34" charset="0"/>
                <a:ea typeface="Roboto" pitchFamily="34" charset="-122"/>
                <a:cs typeface="Roboto" pitchFamily="34" charset="-120"/>
              </a:rPr>
              <a:t>Multiple Imputation by Chained Equations (MICE)</a:t>
            </a:r>
            <a:r>
              <a:rPr lang="en-US" dirty="0">
                <a:solidFill>
                  <a:srgbClr val="384653"/>
                </a:solidFill>
                <a:latin typeface="Roboto" pitchFamily="34" charset="0"/>
                <a:ea typeface="Roboto" pitchFamily="34" charset="-122"/>
                <a:cs typeface="Roboto" pitchFamily="34" charset="-120"/>
              </a:rPr>
              <a:t> method was used, employing </a:t>
            </a:r>
            <a:r>
              <a:rPr lang="en-US" i="1" dirty="0">
                <a:solidFill>
                  <a:srgbClr val="384653"/>
                </a:solidFill>
                <a:latin typeface="Roboto" pitchFamily="34" charset="0"/>
                <a:ea typeface="Roboto" pitchFamily="34" charset="-122"/>
                <a:cs typeface="Roboto" pitchFamily="34" charset="-120"/>
              </a:rPr>
              <a:t>predictive mean matching (PMM)</a:t>
            </a:r>
            <a:r>
              <a:rPr lang="en-US" dirty="0">
                <a:solidFill>
                  <a:srgbClr val="384653"/>
                </a:solidFill>
                <a:latin typeface="Roboto" pitchFamily="34" charset="0"/>
                <a:ea typeface="Roboto" pitchFamily="34" charset="-122"/>
                <a:cs typeface="Roboto" pitchFamily="34" charset="-120"/>
              </a:rPr>
              <a:t> as the imputation technique.</a:t>
            </a:r>
            <a:endParaRPr lang="en-US" dirty="0"/>
          </a:p>
        </p:txBody>
      </p:sp>
      <p:pic>
        <p:nvPicPr>
          <p:cNvPr id="6" name="Image 1" descr="preencoded.png"/>
          <p:cNvPicPr>
            <a:picLocks noChangeAspect="1"/>
          </p:cNvPicPr>
          <p:nvPr/>
        </p:nvPicPr>
        <p:blipFill>
          <a:blip r:embed="rId7"/>
          <a:stretch>
            <a:fillRect/>
          </a:stretch>
        </p:blipFill>
        <p:spPr>
          <a:xfrm>
            <a:off x="6016347" y="2460903"/>
            <a:ext cx="736065" cy="920078"/>
          </a:xfrm>
          <a:prstGeom prst="rect">
            <a:avLst/>
          </a:prstGeom>
        </p:spPr>
      </p:pic>
      <p:sp>
        <p:nvSpPr>
          <p:cNvPr id="7" name="Text 3"/>
          <p:cNvSpPr/>
          <p:nvPr/>
        </p:nvSpPr>
        <p:spPr>
          <a:xfrm>
            <a:off x="9907191" y="1604367"/>
            <a:ext cx="1444585" cy="180499"/>
          </a:xfrm>
          <a:prstGeom prst="rect">
            <a:avLst/>
          </a:prstGeom>
          <a:noFill/>
          <a:ln/>
        </p:spPr>
        <p:txBody>
          <a:bodyPr wrap="none" lIns="0" tIns="0" rIns="0" bIns="0" rtlCol="0" anchor="t"/>
          <a:lstStyle/>
          <a:p>
            <a:pPr marL="0" indent="0" algn="l">
              <a:lnSpc>
                <a:spcPts val="1400"/>
              </a:lnSpc>
              <a:buNone/>
            </a:pPr>
            <a:r>
              <a:rPr lang="en-US" sz="2400" b="1" dirty="0">
                <a:solidFill>
                  <a:srgbClr val="384653"/>
                </a:solidFill>
                <a:latin typeface="Host Grotesk Medium" pitchFamily="34" charset="0"/>
                <a:ea typeface="Host Grotesk Medium" pitchFamily="34" charset="-122"/>
                <a:cs typeface="Host Grotesk Medium" pitchFamily="34" charset="-120"/>
              </a:rPr>
              <a:t>Outlier Treatment</a:t>
            </a:r>
            <a:endParaRPr lang="en-US" sz="2400" b="1" dirty="0"/>
          </a:p>
        </p:txBody>
      </p:sp>
      <p:sp>
        <p:nvSpPr>
          <p:cNvPr id="8" name="Text 4"/>
          <p:cNvSpPr/>
          <p:nvPr/>
        </p:nvSpPr>
        <p:spPr>
          <a:xfrm>
            <a:off x="9907191" y="1854160"/>
            <a:ext cx="4318754" cy="2260640"/>
          </a:xfrm>
          <a:prstGeom prst="rect">
            <a:avLst/>
          </a:prstGeom>
          <a:noFill/>
          <a:ln/>
        </p:spPr>
        <p:txBody>
          <a:bodyPr wrap="square" lIns="0" tIns="0" rIns="0" bIns="0" rtlCol="0" anchor="t"/>
          <a:lstStyle/>
          <a:p>
            <a:pPr marL="0" indent="0" algn="l">
              <a:buNone/>
            </a:pPr>
            <a:r>
              <a:rPr lang="en-US" dirty="0">
                <a:solidFill>
                  <a:srgbClr val="384653"/>
                </a:solidFill>
                <a:latin typeface="Roboto" pitchFamily="34" charset="0"/>
                <a:ea typeface="Roboto" pitchFamily="34" charset="-122"/>
                <a:cs typeface="Roboto" pitchFamily="34" charset="-120"/>
              </a:rPr>
              <a:t>Following imputation, outliers in the Global Power Plant dataset were identified and treated using the Interquartile Range (IQR) method. For each numerical feature, the first and third quartiles were computed, and any values lying beyond 1.5 times the IQR from these bounds were flagged as outliers.</a:t>
            </a:r>
            <a:endParaRPr lang="en-US" dirty="0"/>
          </a:p>
        </p:txBody>
      </p:sp>
      <p:pic>
        <p:nvPicPr>
          <p:cNvPr id="10" name="Image 3" descr="preencoded.png"/>
          <p:cNvPicPr>
            <a:picLocks noChangeAspect="1"/>
          </p:cNvPicPr>
          <p:nvPr/>
        </p:nvPicPr>
        <p:blipFill>
          <a:blip r:embed="rId8"/>
          <a:stretch>
            <a:fillRect/>
          </a:stretch>
        </p:blipFill>
        <p:spPr>
          <a:xfrm>
            <a:off x="8288655" y="2676131"/>
            <a:ext cx="736065" cy="920078"/>
          </a:xfrm>
          <a:prstGeom prst="rect">
            <a:avLst/>
          </a:prstGeom>
        </p:spPr>
      </p:pic>
      <p:sp>
        <p:nvSpPr>
          <p:cNvPr id="11" name="Text 5"/>
          <p:cNvSpPr/>
          <p:nvPr/>
        </p:nvSpPr>
        <p:spPr>
          <a:xfrm>
            <a:off x="9907189" y="5411037"/>
            <a:ext cx="1444585" cy="180499"/>
          </a:xfrm>
          <a:prstGeom prst="rect">
            <a:avLst/>
          </a:prstGeom>
          <a:noFill/>
          <a:ln/>
        </p:spPr>
        <p:txBody>
          <a:bodyPr wrap="none" lIns="0" tIns="0" rIns="0" bIns="0" rtlCol="0" anchor="t"/>
          <a:lstStyle/>
          <a:p>
            <a:pPr marL="0" indent="0" algn="l">
              <a:lnSpc>
                <a:spcPts val="1400"/>
              </a:lnSpc>
              <a:buNone/>
            </a:pPr>
            <a:r>
              <a:rPr lang="en-US" sz="2400" b="1" dirty="0">
                <a:solidFill>
                  <a:srgbClr val="384653"/>
                </a:solidFill>
                <a:latin typeface="Host Grotesk Medium" pitchFamily="34" charset="0"/>
                <a:ea typeface="Host Grotesk Medium" pitchFamily="34" charset="-122"/>
                <a:cs typeface="Host Grotesk Medium" pitchFamily="34" charset="-120"/>
              </a:rPr>
              <a:t>Correlation Analysis</a:t>
            </a:r>
            <a:endParaRPr lang="en-US" sz="2400" b="1" dirty="0"/>
          </a:p>
        </p:txBody>
      </p:sp>
      <p:sp>
        <p:nvSpPr>
          <p:cNvPr id="12" name="Text 6"/>
          <p:cNvSpPr/>
          <p:nvPr/>
        </p:nvSpPr>
        <p:spPr>
          <a:xfrm>
            <a:off x="9907189" y="5660830"/>
            <a:ext cx="4318754" cy="2020129"/>
          </a:xfrm>
          <a:prstGeom prst="rect">
            <a:avLst/>
          </a:prstGeom>
          <a:noFill/>
          <a:ln/>
        </p:spPr>
        <p:txBody>
          <a:bodyPr wrap="square" lIns="0" tIns="0" rIns="0" bIns="0" rtlCol="0" anchor="t"/>
          <a:lstStyle/>
          <a:p>
            <a:pPr marL="0" indent="0" algn="l">
              <a:buNone/>
            </a:pPr>
            <a:r>
              <a:rPr lang="en-US" dirty="0">
                <a:solidFill>
                  <a:srgbClr val="384653"/>
                </a:solidFill>
                <a:latin typeface="Roboto" pitchFamily="34" charset="0"/>
                <a:ea typeface="Roboto" pitchFamily="34" charset="-122"/>
                <a:cs typeface="Roboto" pitchFamily="34" charset="-120"/>
              </a:rPr>
              <a:t>A heatmap of pairwise Pearson correlations between numerical variables was generated to assess the relationships among features. This revealed moderate positive correlations between features such as installed capacity and generation values.</a:t>
            </a:r>
            <a:endParaRPr lang="en-US" dirty="0"/>
          </a:p>
        </p:txBody>
      </p:sp>
      <p:sp>
        <p:nvSpPr>
          <p:cNvPr id="14" name="Text 7"/>
          <p:cNvSpPr/>
          <p:nvPr/>
        </p:nvSpPr>
        <p:spPr>
          <a:xfrm>
            <a:off x="8202217" y="5553469"/>
            <a:ext cx="147756" cy="184694"/>
          </a:xfrm>
          <a:prstGeom prst="rect">
            <a:avLst/>
          </a:prstGeom>
          <a:noFill/>
          <a:ln/>
        </p:spPr>
        <p:txBody>
          <a:bodyPr wrap="none" lIns="0" tIns="0" rIns="0" bIns="0" rtlCol="0" anchor="t"/>
          <a:lstStyle/>
          <a:p>
            <a:pPr marL="0" indent="0" algn="l">
              <a:lnSpc>
                <a:spcPts val="2000"/>
              </a:lnSpc>
              <a:buNone/>
            </a:pPr>
            <a:r>
              <a:rPr lang="en-US" sz="6000" dirty="0">
                <a:solidFill>
                  <a:srgbClr val="384653"/>
                </a:solidFill>
                <a:latin typeface="Host Grotesk Medium" pitchFamily="34" charset="0"/>
                <a:ea typeface="Host Grotesk Medium" pitchFamily="34" charset="-122"/>
                <a:cs typeface="Host Grotesk Medium" pitchFamily="34" charset="-120"/>
              </a:rPr>
              <a:t>3</a:t>
            </a:r>
            <a:endParaRPr lang="en-US" sz="6000" dirty="0"/>
          </a:p>
        </p:txBody>
      </p:sp>
      <p:sp>
        <p:nvSpPr>
          <p:cNvPr id="15" name="Text 8"/>
          <p:cNvSpPr/>
          <p:nvPr/>
        </p:nvSpPr>
        <p:spPr>
          <a:xfrm>
            <a:off x="3451860" y="5320787"/>
            <a:ext cx="1444585" cy="180499"/>
          </a:xfrm>
          <a:prstGeom prst="rect">
            <a:avLst/>
          </a:prstGeom>
          <a:noFill/>
          <a:ln/>
        </p:spPr>
        <p:txBody>
          <a:bodyPr wrap="none" lIns="0" tIns="0" rIns="0" bIns="0" rtlCol="0" anchor="t"/>
          <a:lstStyle/>
          <a:p>
            <a:pPr marL="0" indent="0" algn="r">
              <a:lnSpc>
                <a:spcPts val="1400"/>
              </a:lnSpc>
              <a:buNone/>
            </a:pPr>
            <a:r>
              <a:rPr lang="en-US" sz="2400" b="1" dirty="0">
                <a:solidFill>
                  <a:srgbClr val="384653"/>
                </a:solidFill>
                <a:latin typeface="Host Grotesk Medium" pitchFamily="34" charset="0"/>
                <a:ea typeface="Host Grotesk Medium" pitchFamily="34" charset="-122"/>
                <a:cs typeface="Host Grotesk Medium" pitchFamily="34" charset="-120"/>
              </a:rPr>
              <a:t>Data Splitting</a:t>
            </a:r>
            <a:endParaRPr lang="en-US" sz="2400" b="1" dirty="0"/>
          </a:p>
        </p:txBody>
      </p:sp>
      <p:sp>
        <p:nvSpPr>
          <p:cNvPr id="16" name="Text 9"/>
          <p:cNvSpPr/>
          <p:nvPr/>
        </p:nvSpPr>
        <p:spPr>
          <a:xfrm>
            <a:off x="577691" y="5570580"/>
            <a:ext cx="4318754" cy="1777871"/>
          </a:xfrm>
          <a:prstGeom prst="rect">
            <a:avLst/>
          </a:prstGeom>
          <a:noFill/>
          <a:ln/>
        </p:spPr>
        <p:txBody>
          <a:bodyPr wrap="square" lIns="0" tIns="0" rIns="0" bIns="0" rtlCol="0" anchor="t"/>
          <a:lstStyle/>
          <a:p>
            <a:pPr marL="0" indent="0" algn="r">
              <a:buNone/>
            </a:pPr>
            <a:r>
              <a:rPr lang="en-US" dirty="0">
                <a:solidFill>
                  <a:srgbClr val="384653"/>
                </a:solidFill>
                <a:latin typeface="Roboto" pitchFamily="34" charset="0"/>
                <a:ea typeface="Roboto" pitchFamily="34" charset="-122"/>
                <a:cs typeface="Roboto" pitchFamily="34" charset="-120"/>
              </a:rPr>
              <a:t>The dataset was split into training (80%) and test (20%) subsets. The split was performed randomly with stratification (when appropriate) to maintain representative distributions across target classes.</a:t>
            </a:r>
            <a:endParaRPr lang="en-US" dirty="0"/>
          </a:p>
        </p:txBody>
      </p:sp>
      <p:pic>
        <p:nvPicPr>
          <p:cNvPr id="18" name="Image 6" descr="preencoded.png"/>
          <p:cNvPicPr>
            <a:picLocks noChangeAspect="1"/>
          </p:cNvPicPr>
          <p:nvPr/>
        </p:nvPicPr>
        <p:blipFill>
          <a:blip r:embed="rId9"/>
          <a:stretch>
            <a:fillRect/>
          </a:stretch>
        </p:blipFill>
        <p:spPr>
          <a:xfrm>
            <a:off x="5670589" y="4961251"/>
            <a:ext cx="621531" cy="776911"/>
          </a:xfrm>
          <a:prstGeom prst="rect">
            <a:avLst/>
          </a:prstGeom>
        </p:spPr>
      </p:pic>
      <p:sp>
        <p:nvSpPr>
          <p:cNvPr id="20" name="Text 10"/>
          <p:cNvSpPr/>
          <p:nvPr/>
        </p:nvSpPr>
        <p:spPr>
          <a:xfrm>
            <a:off x="404455" y="11195960"/>
            <a:ext cx="3090862" cy="180499"/>
          </a:xfrm>
          <a:prstGeom prst="rect">
            <a:avLst/>
          </a:prstGeom>
          <a:noFill/>
          <a:ln/>
        </p:spPr>
        <p:txBody>
          <a:bodyPr wrap="none" lIns="0" tIns="0" rIns="0" bIns="0" rtlCol="0" anchor="t"/>
          <a:lstStyle/>
          <a:p>
            <a:pPr marL="0" indent="0" algn="l">
              <a:lnSpc>
                <a:spcPts val="1400"/>
              </a:lnSpc>
              <a:buNone/>
            </a:pPr>
            <a:r>
              <a:rPr lang="en-US" sz="1100" dirty="0">
                <a:solidFill>
                  <a:srgbClr val="384653"/>
                </a:solidFill>
                <a:latin typeface="Host Grotesk Medium" pitchFamily="34" charset="0"/>
                <a:ea typeface="Host Grotesk Medium" pitchFamily="34" charset="-122"/>
                <a:cs typeface="Host Grotesk Medium" pitchFamily="34" charset="-120"/>
              </a:rPr>
              <a:t>Figure 4. Correlation for the raw global dataset</a:t>
            </a:r>
            <a:endParaRPr lang="en-US" sz="1100" dirty="0"/>
          </a:p>
        </p:txBody>
      </p:sp>
      <p:sp>
        <p:nvSpPr>
          <p:cNvPr id="22" name="Text 11"/>
          <p:cNvSpPr/>
          <p:nvPr/>
        </p:nvSpPr>
        <p:spPr>
          <a:xfrm>
            <a:off x="7387352" y="11195960"/>
            <a:ext cx="3366135" cy="180499"/>
          </a:xfrm>
          <a:prstGeom prst="rect">
            <a:avLst/>
          </a:prstGeom>
          <a:noFill/>
          <a:ln/>
        </p:spPr>
        <p:txBody>
          <a:bodyPr wrap="none" lIns="0" tIns="0" rIns="0" bIns="0" rtlCol="0" anchor="t"/>
          <a:lstStyle/>
          <a:p>
            <a:pPr marL="0" indent="0" algn="l">
              <a:lnSpc>
                <a:spcPts val="1400"/>
              </a:lnSpc>
              <a:buNone/>
            </a:pPr>
            <a:r>
              <a:rPr lang="en-US" sz="1100" dirty="0">
                <a:solidFill>
                  <a:srgbClr val="384653"/>
                </a:solidFill>
                <a:latin typeface="Host Grotesk Medium" pitchFamily="34" charset="0"/>
                <a:ea typeface="Host Grotesk Medium" pitchFamily="34" charset="-122"/>
                <a:cs typeface="Host Grotesk Medium" pitchFamily="34" charset="-120"/>
              </a:rPr>
              <a:t>Figure 5. Correlation for the cleaned global dataset</a:t>
            </a:r>
            <a:endParaRPr lang="en-US" sz="1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 7" descr="preencoded.png"/>
          <p:cNvPicPr>
            <a:picLocks noChangeAspect="1"/>
          </p:cNvPicPr>
          <p:nvPr/>
        </p:nvPicPr>
        <p:blipFill>
          <a:blip r:embed="rId2"/>
          <a:stretch>
            <a:fillRect/>
          </a:stretch>
        </p:blipFill>
        <p:spPr>
          <a:xfrm>
            <a:off x="548878" y="2001558"/>
            <a:ext cx="6838474" cy="4226481"/>
          </a:xfrm>
          <a:prstGeom prst="rect">
            <a:avLst/>
          </a:prstGeom>
        </p:spPr>
      </p:pic>
      <p:pic>
        <p:nvPicPr>
          <p:cNvPr id="21" name="Image 8" descr="preencoded.png"/>
          <p:cNvPicPr>
            <a:picLocks noChangeAspect="1"/>
          </p:cNvPicPr>
          <p:nvPr/>
        </p:nvPicPr>
        <p:blipFill>
          <a:blip r:embed="rId3"/>
          <a:stretch>
            <a:fillRect/>
          </a:stretch>
        </p:blipFill>
        <p:spPr>
          <a:xfrm>
            <a:off x="7531775" y="2001559"/>
            <a:ext cx="6838593" cy="4226481"/>
          </a:xfrm>
          <a:prstGeom prst="rect">
            <a:avLst/>
          </a:prstGeom>
        </p:spPr>
      </p:pic>
      <p:sp>
        <p:nvSpPr>
          <p:cNvPr id="3" name="TextBox 2">
            <a:extLst>
              <a:ext uri="{FF2B5EF4-FFF2-40B4-BE49-F238E27FC236}">
                <a16:creationId xmlns:a16="http://schemas.microsoft.com/office/drawing/2014/main" id="{107CDF41-19BB-78BF-FDBE-6628979703FE}"/>
              </a:ext>
            </a:extLst>
          </p:cNvPr>
          <p:cNvSpPr txBox="1"/>
          <p:nvPr/>
        </p:nvSpPr>
        <p:spPr>
          <a:xfrm>
            <a:off x="693301" y="6407327"/>
            <a:ext cx="6838474" cy="369332"/>
          </a:xfrm>
          <a:prstGeom prst="rect">
            <a:avLst/>
          </a:prstGeom>
          <a:noFill/>
        </p:spPr>
        <p:txBody>
          <a:bodyPr wrap="square">
            <a:spAutoFit/>
          </a:bodyPr>
          <a:lstStyle/>
          <a:p>
            <a:r>
              <a:rPr lang="en-GB" b="1" dirty="0">
                <a:solidFill>
                  <a:schemeClr val="tx2"/>
                </a:solidFill>
                <a:latin typeface="Host Grotesk Medium"/>
              </a:rPr>
              <a:t>Figure 4. Correlation for global plant dataset before pre-processing</a:t>
            </a:r>
          </a:p>
        </p:txBody>
      </p:sp>
      <p:sp>
        <p:nvSpPr>
          <p:cNvPr id="5" name="TextBox 4">
            <a:extLst>
              <a:ext uri="{FF2B5EF4-FFF2-40B4-BE49-F238E27FC236}">
                <a16:creationId xmlns:a16="http://schemas.microsoft.com/office/drawing/2014/main" id="{28037C7D-82CC-EF70-9AE7-F99C73B7AC33}"/>
              </a:ext>
            </a:extLst>
          </p:cNvPr>
          <p:cNvSpPr txBox="1"/>
          <p:nvPr/>
        </p:nvSpPr>
        <p:spPr>
          <a:xfrm>
            <a:off x="7847215" y="6407327"/>
            <a:ext cx="7315200" cy="369332"/>
          </a:xfrm>
          <a:prstGeom prst="rect">
            <a:avLst/>
          </a:prstGeom>
          <a:noFill/>
        </p:spPr>
        <p:txBody>
          <a:bodyPr wrap="square">
            <a:spAutoFit/>
          </a:bodyPr>
          <a:lstStyle/>
          <a:p>
            <a:r>
              <a:rPr lang="en-GB" b="1" dirty="0">
                <a:solidFill>
                  <a:schemeClr val="tx2"/>
                </a:solidFill>
                <a:latin typeface="Host Grotesk Medium"/>
              </a:rPr>
              <a:t>Figure 5. Correlation for global plant dataset after pre-processing</a:t>
            </a:r>
          </a:p>
        </p:txBody>
      </p:sp>
      <p:sp>
        <p:nvSpPr>
          <p:cNvPr id="7" name="TextBox 6">
            <a:extLst>
              <a:ext uri="{FF2B5EF4-FFF2-40B4-BE49-F238E27FC236}">
                <a16:creationId xmlns:a16="http://schemas.microsoft.com/office/drawing/2014/main" id="{DFE5426E-1677-8A42-5D2C-BE7EEA2E9A33}"/>
              </a:ext>
            </a:extLst>
          </p:cNvPr>
          <p:cNvSpPr txBox="1"/>
          <p:nvPr/>
        </p:nvSpPr>
        <p:spPr>
          <a:xfrm>
            <a:off x="693301" y="920927"/>
            <a:ext cx="2648415" cy="584775"/>
          </a:xfrm>
          <a:prstGeom prst="rect">
            <a:avLst/>
          </a:prstGeom>
          <a:noFill/>
        </p:spPr>
        <p:txBody>
          <a:bodyPr wrap="square">
            <a:spAutoFit/>
          </a:bodyPr>
          <a:lstStyle/>
          <a:p>
            <a:r>
              <a:rPr lang="en-GB" sz="3200" b="1" dirty="0">
                <a:solidFill>
                  <a:schemeClr val="tx2"/>
                </a:solidFill>
                <a:latin typeface="Host Grotesk Medium"/>
              </a:rPr>
              <a:t>Continue…</a:t>
            </a:r>
          </a:p>
        </p:txBody>
      </p:sp>
    </p:spTree>
    <p:extLst>
      <p:ext uri="{BB962C8B-B14F-4D97-AF65-F5344CB8AC3E}">
        <p14:creationId xmlns:p14="http://schemas.microsoft.com/office/powerpoint/2010/main" val="3873169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9B2B5F-3985-AEBD-C449-2DA4BF2FE253}"/>
              </a:ext>
            </a:extLst>
          </p:cNvPr>
          <p:cNvSpPr txBox="1"/>
          <p:nvPr/>
        </p:nvSpPr>
        <p:spPr>
          <a:xfrm>
            <a:off x="748146" y="501489"/>
            <a:ext cx="7315200" cy="659411"/>
          </a:xfrm>
          <a:prstGeom prst="rect">
            <a:avLst/>
          </a:prstGeom>
          <a:noFill/>
        </p:spPr>
        <p:txBody>
          <a:bodyPr wrap="square">
            <a:spAutoFit/>
          </a:bodyPr>
          <a:lstStyle/>
          <a:p>
            <a:pPr marL="0" indent="0" algn="l">
              <a:lnSpc>
                <a:spcPts val="4350"/>
              </a:lnSpc>
              <a:buNone/>
            </a:pPr>
            <a:r>
              <a:rPr lang="en-US" sz="4250" dirty="0">
                <a:solidFill>
                  <a:srgbClr val="2E3C4E"/>
                </a:solidFill>
                <a:latin typeface="Host Grotesk Medium" pitchFamily="34" charset="0"/>
                <a:ea typeface="Host Grotesk Medium" pitchFamily="34" charset="-122"/>
              </a:rPr>
              <a:t>5. Future Works</a:t>
            </a:r>
            <a:endParaRPr lang="en-US" sz="4250" dirty="0"/>
          </a:p>
        </p:txBody>
      </p:sp>
      <p:sp>
        <p:nvSpPr>
          <p:cNvPr id="6" name="TextBox 5">
            <a:extLst>
              <a:ext uri="{FF2B5EF4-FFF2-40B4-BE49-F238E27FC236}">
                <a16:creationId xmlns:a16="http://schemas.microsoft.com/office/drawing/2014/main" id="{C5C2B72D-AC16-59F1-F91A-63046DA4BD6C}"/>
              </a:ext>
            </a:extLst>
          </p:cNvPr>
          <p:cNvSpPr txBox="1"/>
          <p:nvPr/>
        </p:nvSpPr>
        <p:spPr>
          <a:xfrm>
            <a:off x="515390" y="1619473"/>
            <a:ext cx="12967854" cy="830997"/>
          </a:xfrm>
          <a:prstGeom prst="rect">
            <a:avLst/>
          </a:prstGeom>
          <a:noFill/>
        </p:spPr>
        <p:txBody>
          <a:bodyPr wrap="square">
            <a:spAutoFit/>
          </a:bodyPr>
          <a:lstStyle/>
          <a:p>
            <a:pPr marL="342900" indent="-342900" algn="l">
              <a:buFont typeface="Arial" panose="020B0604020202020204" pitchFamily="34" charset="0"/>
              <a:buChar char="•"/>
            </a:pPr>
            <a:r>
              <a:rPr lang="en-US" sz="2400" dirty="0">
                <a:solidFill>
                  <a:srgbClr val="384653"/>
                </a:solidFill>
                <a:latin typeface="Roboto" pitchFamily="34" charset="0"/>
                <a:ea typeface="Roboto" pitchFamily="34" charset="-122"/>
                <a:cs typeface="Roboto" pitchFamily="34" charset="-120"/>
              </a:rPr>
              <a:t>Explore hybrid approaches combining </a:t>
            </a:r>
            <a:r>
              <a:rPr lang="en-US" sz="2400" dirty="0" err="1">
                <a:solidFill>
                  <a:srgbClr val="384653"/>
                </a:solidFill>
                <a:latin typeface="Roboto" pitchFamily="34" charset="0"/>
                <a:ea typeface="Roboto" pitchFamily="34" charset="-122"/>
                <a:cs typeface="Roboto" pitchFamily="34" charset="-120"/>
              </a:rPr>
              <a:t>XGBoost</a:t>
            </a:r>
            <a:r>
              <a:rPr lang="en-US" sz="2400" dirty="0">
                <a:solidFill>
                  <a:srgbClr val="384653"/>
                </a:solidFill>
                <a:latin typeface="Roboto" pitchFamily="34" charset="0"/>
                <a:ea typeface="Roboto" pitchFamily="34" charset="-122"/>
                <a:cs typeface="Roboto" pitchFamily="34" charset="-120"/>
              </a:rPr>
              <a:t> with other models like neural networks, or ensemble stacking to improve the robustness and accuracy.</a:t>
            </a:r>
            <a:endParaRPr lang="en-US" sz="2400" dirty="0"/>
          </a:p>
        </p:txBody>
      </p:sp>
      <p:sp>
        <p:nvSpPr>
          <p:cNvPr id="9" name="TextBox 8">
            <a:extLst>
              <a:ext uri="{FF2B5EF4-FFF2-40B4-BE49-F238E27FC236}">
                <a16:creationId xmlns:a16="http://schemas.microsoft.com/office/drawing/2014/main" id="{81FD363B-7D68-72BB-A509-C154981BDBDE}"/>
              </a:ext>
            </a:extLst>
          </p:cNvPr>
          <p:cNvSpPr txBox="1"/>
          <p:nvPr/>
        </p:nvSpPr>
        <p:spPr>
          <a:xfrm>
            <a:off x="515390" y="4432880"/>
            <a:ext cx="12967854" cy="830997"/>
          </a:xfrm>
          <a:prstGeom prst="rect">
            <a:avLst/>
          </a:prstGeom>
          <a:noFill/>
        </p:spPr>
        <p:txBody>
          <a:bodyPr wrap="square">
            <a:spAutoFit/>
          </a:bodyPr>
          <a:lstStyle/>
          <a:p>
            <a:pPr marL="342900" indent="-342900" algn="l">
              <a:buFont typeface="Arial" panose="020B0604020202020204" pitchFamily="34" charset="0"/>
              <a:buChar char="•"/>
            </a:pPr>
            <a:r>
              <a:rPr lang="en-US" sz="2400" dirty="0">
                <a:solidFill>
                  <a:srgbClr val="384653"/>
                </a:solidFill>
                <a:latin typeface="Roboto" pitchFamily="34" charset="0"/>
                <a:ea typeface="Roboto" pitchFamily="34" charset="-122"/>
                <a:cs typeface="Roboto" pitchFamily="34" charset="-120"/>
              </a:rPr>
              <a:t>Use the model to simulate different policy or investment scenarios – such as change in </a:t>
            </a:r>
            <a:r>
              <a:rPr lang="en-US" sz="2400" dirty="0" err="1">
                <a:solidFill>
                  <a:srgbClr val="384653"/>
                </a:solidFill>
                <a:latin typeface="Roboto" pitchFamily="34" charset="0"/>
                <a:ea typeface="Roboto" pitchFamily="34" charset="-122"/>
                <a:cs typeface="Roboto" pitchFamily="34" charset="-120"/>
              </a:rPr>
              <a:t>fule</a:t>
            </a:r>
            <a:r>
              <a:rPr lang="en-US" sz="2400" dirty="0">
                <a:solidFill>
                  <a:srgbClr val="384653"/>
                </a:solidFill>
                <a:latin typeface="Roboto" pitchFamily="34" charset="0"/>
                <a:ea typeface="Roboto" pitchFamily="34" charset="-122"/>
                <a:cs typeface="Roboto" pitchFamily="34" charset="-120"/>
              </a:rPr>
              <a:t> mix or new installations – to assess potential impact on national or regional generation.</a:t>
            </a:r>
            <a:endParaRPr lang="en-US" sz="2400" dirty="0"/>
          </a:p>
        </p:txBody>
      </p:sp>
      <p:sp>
        <p:nvSpPr>
          <p:cNvPr id="10" name="TextBox 9">
            <a:extLst>
              <a:ext uri="{FF2B5EF4-FFF2-40B4-BE49-F238E27FC236}">
                <a16:creationId xmlns:a16="http://schemas.microsoft.com/office/drawing/2014/main" id="{C5A78D8F-AD61-196C-F251-F45835EC9A2D}"/>
              </a:ext>
            </a:extLst>
          </p:cNvPr>
          <p:cNvSpPr txBox="1"/>
          <p:nvPr/>
        </p:nvSpPr>
        <p:spPr>
          <a:xfrm>
            <a:off x="515390" y="2914471"/>
            <a:ext cx="12967854" cy="1200329"/>
          </a:xfrm>
          <a:prstGeom prst="rect">
            <a:avLst/>
          </a:prstGeom>
          <a:noFill/>
        </p:spPr>
        <p:txBody>
          <a:bodyPr wrap="square">
            <a:spAutoFit/>
          </a:bodyPr>
          <a:lstStyle/>
          <a:p>
            <a:pPr marL="342900" indent="-342900" algn="l">
              <a:buFont typeface="Arial" panose="020B0604020202020204" pitchFamily="34" charset="0"/>
              <a:buChar char="•"/>
            </a:pPr>
            <a:r>
              <a:rPr lang="en-US" sz="2400" dirty="0">
                <a:solidFill>
                  <a:srgbClr val="384653"/>
                </a:solidFill>
                <a:latin typeface="Roboto" pitchFamily="34" charset="0"/>
                <a:ea typeface="Roboto" pitchFamily="34" charset="-122"/>
                <a:cs typeface="Roboto" pitchFamily="34" charset="-120"/>
              </a:rPr>
              <a:t>Integrate geospatial data or use geospatial Machine Learning techniques (e.g. Spatial autocorrelation, spatial clustering) to model location-based generation patterns more accurately.</a:t>
            </a:r>
            <a:endParaRPr lang="en-US" sz="2400" dirty="0"/>
          </a:p>
        </p:txBody>
      </p:sp>
    </p:spTree>
    <p:extLst>
      <p:ext uri="{BB962C8B-B14F-4D97-AF65-F5344CB8AC3E}">
        <p14:creationId xmlns:p14="http://schemas.microsoft.com/office/powerpoint/2010/main" val="2611787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620316" y="615791"/>
            <a:ext cx="4430911" cy="553879"/>
          </a:xfrm>
          <a:prstGeom prst="rect">
            <a:avLst/>
          </a:prstGeom>
          <a:noFill/>
          <a:ln/>
        </p:spPr>
        <p:txBody>
          <a:bodyPr wrap="none" lIns="0" tIns="0" rIns="0" bIns="0" rtlCol="0" anchor="t"/>
          <a:lstStyle/>
          <a:p>
            <a:pPr marL="0" indent="0" algn="l">
              <a:lnSpc>
                <a:spcPts val="4350"/>
              </a:lnSpc>
              <a:buNone/>
            </a:pPr>
            <a:r>
              <a:rPr lang="en-US" sz="4250" dirty="0">
                <a:solidFill>
                  <a:srgbClr val="2E3C4E"/>
                </a:solidFill>
                <a:latin typeface="Host Grotesk Medium" pitchFamily="34" charset="0"/>
                <a:ea typeface="Host Grotesk Medium" pitchFamily="34" charset="-122"/>
                <a:cs typeface="Host Grotesk Medium" pitchFamily="34" charset="-120"/>
              </a:rPr>
              <a:t>6. Conclusion</a:t>
            </a:r>
            <a:endParaRPr lang="en-US" sz="4250" dirty="0"/>
          </a:p>
        </p:txBody>
      </p:sp>
      <p:pic>
        <p:nvPicPr>
          <p:cNvPr id="3" name="Image 0" descr="preencoded.png"/>
          <p:cNvPicPr>
            <a:picLocks noChangeAspect="1"/>
          </p:cNvPicPr>
          <p:nvPr/>
        </p:nvPicPr>
        <p:blipFill>
          <a:blip r:embed="rId3"/>
          <a:stretch>
            <a:fillRect/>
          </a:stretch>
        </p:blipFill>
        <p:spPr>
          <a:xfrm>
            <a:off x="2863096" y="1524119"/>
            <a:ext cx="2209205" cy="1003459"/>
          </a:xfrm>
          <a:prstGeom prst="rect">
            <a:avLst/>
          </a:prstGeom>
        </p:spPr>
      </p:pic>
      <p:pic>
        <p:nvPicPr>
          <p:cNvPr id="4" name="Image 1" descr="preencoded.png"/>
          <p:cNvPicPr>
            <a:picLocks noChangeAspect="1"/>
          </p:cNvPicPr>
          <p:nvPr/>
        </p:nvPicPr>
        <p:blipFill>
          <a:blip r:embed="rId4"/>
          <a:stretch>
            <a:fillRect/>
          </a:stretch>
        </p:blipFill>
        <p:spPr>
          <a:xfrm>
            <a:off x="3843099" y="1994059"/>
            <a:ext cx="249198" cy="311468"/>
          </a:xfrm>
          <a:prstGeom prst="rect">
            <a:avLst/>
          </a:prstGeom>
        </p:spPr>
      </p:pic>
      <p:sp>
        <p:nvSpPr>
          <p:cNvPr id="5" name="Text 1"/>
          <p:cNvSpPr/>
          <p:nvPr/>
        </p:nvSpPr>
        <p:spPr>
          <a:xfrm>
            <a:off x="5249466" y="1701284"/>
            <a:ext cx="3103959" cy="276939"/>
          </a:xfrm>
          <a:prstGeom prst="rect">
            <a:avLst/>
          </a:prstGeom>
          <a:noFill/>
          <a:ln/>
        </p:spPr>
        <p:txBody>
          <a:bodyPr wrap="none" lIns="0" tIns="0" rIns="0" bIns="0" rtlCol="0" anchor="t"/>
          <a:lstStyle/>
          <a:p>
            <a:pPr marL="0" indent="0" algn="l">
              <a:lnSpc>
                <a:spcPts val="2150"/>
              </a:lnSpc>
              <a:buNone/>
            </a:pPr>
            <a:r>
              <a:rPr lang="en-US" sz="1700" dirty="0">
                <a:solidFill>
                  <a:srgbClr val="384653"/>
                </a:solidFill>
                <a:latin typeface="Host Grotesk Medium" pitchFamily="34" charset="0"/>
                <a:ea typeface="Host Grotesk Medium" pitchFamily="34" charset="-122"/>
                <a:cs typeface="Host Grotesk Medium" pitchFamily="34" charset="-120"/>
              </a:rPr>
              <a:t>Predictive Performance</a:t>
            </a:r>
            <a:endParaRPr lang="en-US" sz="1700" dirty="0"/>
          </a:p>
        </p:txBody>
      </p:sp>
      <p:sp>
        <p:nvSpPr>
          <p:cNvPr id="6" name="Text 2"/>
          <p:cNvSpPr/>
          <p:nvPr/>
        </p:nvSpPr>
        <p:spPr>
          <a:xfrm>
            <a:off x="5249466" y="2084546"/>
            <a:ext cx="5832991" cy="265867"/>
          </a:xfrm>
          <a:prstGeom prst="rect">
            <a:avLst/>
          </a:prstGeom>
          <a:noFill/>
          <a:ln/>
        </p:spPr>
        <p:txBody>
          <a:bodyPr wrap="none" lIns="0" tIns="0" rIns="0" bIns="0" rtlCol="0" anchor="t"/>
          <a:lstStyle/>
          <a:p>
            <a:pPr marL="0" indent="0" algn="l">
              <a:lnSpc>
                <a:spcPts val="2050"/>
              </a:lnSpc>
              <a:buNone/>
            </a:pPr>
            <a:r>
              <a:rPr lang="en-US" sz="1350" dirty="0">
                <a:solidFill>
                  <a:srgbClr val="384653"/>
                </a:solidFill>
                <a:latin typeface="Roboto" pitchFamily="34" charset="0"/>
                <a:ea typeface="Roboto" pitchFamily="34" charset="-122"/>
                <a:cs typeface="Roboto" pitchFamily="34" charset="-120"/>
              </a:rPr>
              <a:t>XGBoost demonstrated consistent performance across evaluation metrics</a:t>
            </a:r>
            <a:endParaRPr lang="en-US" sz="1350" dirty="0"/>
          </a:p>
        </p:txBody>
      </p:sp>
      <p:sp>
        <p:nvSpPr>
          <p:cNvPr id="7" name="Shape 3"/>
          <p:cNvSpPr/>
          <p:nvPr/>
        </p:nvSpPr>
        <p:spPr>
          <a:xfrm>
            <a:off x="5116592" y="2540198"/>
            <a:ext cx="8849201" cy="11430"/>
          </a:xfrm>
          <a:prstGeom prst="roundRect">
            <a:avLst>
              <a:gd name="adj" fmla="val 651266"/>
            </a:avLst>
          </a:prstGeom>
          <a:solidFill>
            <a:srgbClr val="BFD3D8"/>
          </a:solidFill>
          <a:ln/>
        </p:spPr>
      </p:sp>
      <p:pic>
        <p:nvPicPr>
          <p:cNvPr id="8" name="Image 2" descr="preencoded.png"/>
          <p:cNvPicPr>
            <a:picLocks noChangeAspect="1"/>
          </p:cNvPicPr>
          <p:nvPr/>
        </p:nvPicPr>
        <p:blipFill>
          <a:blip r:embed="rId5"/>
          <a:stretch>
            <a:fillRect/>
          </a:stretch>
        </p:blipFill>
        <p:spPr>
          <a:xfrm>
            <a:off x="1758434" y="2571869"/>
            <a:ext cx="4418528" cy="1003459"/>
          </a:xfrm>
          <a:prstGeom prst="rect">
            <a:avLst/>
          </a:prstGeom>
        </p:spPr>
      </p:pic>
      <p:sp>
        <p:nvSpPr>
          <p:cNvPr id="9" name="Text 4"/>
          <p:cNvSpPr/>
          <p:nvPr/>
        </p:nvSpPr>
        <p:spPr>
          <a:xfrm>
            <a:off x="3842980" y="2917865"/>
            <a:ext cx="249198" cy="311468"/>
          </a:xfrm>
          <a:prstGeom prst="rect">
            <a:avLst/>
          </a:prstGeom>
          <a:noFill/>
          <a:ln/>
        </p:spPr>
        <p:txBody>
          <a:bodyPr wrap="none" lIns="0" tIns="0" rIns="0" bIns="0" rtlCol="0" anchor="t"/>
          <a:lstStyle/>
          <a:p>
            <a:pPr marL="0" indent="0" algn="ctr">
              <a:lnSpc>
                <a:spcPts val="2900"/>
              </a:lnSpc>
              <a:buNone/>
            </a:pPr>
            <a:r>
              <a:rPr lang="en-US" sz="1950" dirty="0">
                <a:solidFill>
                  <a:srgbClr val="384653"/>
                </a:solidFill>
                <a:latin typeface="Host Grotesk Medium" pitchFamily="34" charset="0"/>
                <a:ea typeface="Host Grotesk Medium" pitchFamily="34" charset="-122"/>
                <a:cs typeface="Host Grotesk Medium" pitchFamily="34" charset="-120"/>
              </a:rPr>
              <a:t>2</a:t>
            </a:r>
            <a:endParaRPr lang="en-US" sz="1950" dirty="0"/>
          </a:p>
        </p:txBody>
      </p:sp>
      <p:sp>
        <p:nvSpPr>
          <p:cNvPr id="10" name="Text 5"/>
          <p:cNvSpPr/>
          <p:nvPr/>
        </p:nvSpPr>
        <p:spPr>
          <a:xfrm>
            <a:off x="6354128" y="2749034"/>
            <a:ext cx="2341959" cy="276939"/>
          </a:xfrm>
          <a:prstGeom prst="rect">
            <a:avLst/>
          </a:prstGeom>
          <a:noFill/>
          <a:ln/>
        </p:spPr>
        <p:txBody>
          <a:bodyPr wrap="none" lIns="0" tIns="0" rIns="0" bIns="0" rtlCol="0" anchor="t"/>
          <a:lstStyle/>
          <a:p>
            <a:pPr marL="0" indent="0" algn="l">
              <a:lnSpc>
                <a:spcPts val="2150"/>
              </a:lnSpc>
              <a:buNone/>
            </a:pPr>
            <a:r>
              <a:rPr lang="en-US" sz="1700" dirty="0">
                <a:solidFill>
                  <a:srgbClr val="384653"/>
                </a:solidFill>
                <a:latin typeface="Host Grotesk Medium" pitchFamily="34" charset="0"/>
                <a:ea typeface="Host Grotesk Medium" pitchFamily="34" charset="-122"/>
                <a:cs typeface="Host Grotesk Medium" pitchFamily="34" charset="-120"/>
              </a:rPr>
              <a:t>Key Predictive Features</a:t>
            </a:r>
            <a:endParaRPr lang="en-US" sz="1700" dirty="0"/>
          </a:p>
        </p:txBody>
      </p:sp>
      <p:sp>
        <p:nvSpPr>
          <p:cNvPr id="11" name="Text 6"/>
          <p:cNvSpPr/>
          <p:nvPr/>
        </p:nvSpPr>
        <p:spPr>
          <a:xfrm>
            <a:off x="6354128" y="3132296"/>
            <a:ext cx="4899660" cy="265867"/>
          </a:xfrm>
          <a:prstGeom prst="rect">
            <a:avLst/>
          </a:prstGeom>
          <a:noFill/>
          <a:ln/>
        </p:spPr>
        <p:txBody>
          <a:bodyPr wrap="none" lIns="0" tIns="0" rIns="0" bIns="0" rtlCol="0" anchor="t"/>
          <a:lstStyle/>
          <a:p>
            <a:pPr marL="0" indent="0" algn="l">
              <a:lnSpc>
                <a:spcPts val="2050"/>
              </a:lnSpc>
              <a:buNone/>
            </a:pPr>
            <a:r>
              <a:rPr lang="en-US" sz="1350" dirty="0">
                <a:solidFill>
                  <a:srgbClr val="384653"/>
                </a:solidFill>
                <a:latin typeface="Roboto" pitchFamily="34" charset="0"/>
                <a:ea typeface="Roboto" pitchFamily="34" charset="-122"/>
                <a:cs typeface="Roboto" pitchFamily="34" charset="-120"/>
              </a:rPr>
              <a:t>Installed capacity and primary fuel type were dominant factors</a:t>
            </a:r>
            <a:endParaRPr lang="en-US" sz="1350" dirty="0"/>
          </a:p>
        </p:txBody>
      </p:sp>
      <p:sp>
        <p:nvSpPr>
          <p:cNvPr id="12" name="Shape 7"/>
          <p:cNvSpPr/>
          <p:nvPr/>
        </p:nvSpPr>
        <p:spPr>
          <a:xfrm>
            <a:off x="6221254" y="3587948"/>
            <a:ext cx="7744539" cy="11430"/>
          </a:xfrm>
          <a:prstGeom prst="roundRect">
            <a:avLst>
              <a:gd name="adj" fmla="val 651266"/>
            </a:avLst>
          </a:prstGeom>
          <a:solidFill>
            <a:srgbClr val="BFD3D8"/>
          </a:solidFill>
          <a:ln/>
        </p:spPr>
      </p:sp>
      <p:pic>
        <p:nvPicPr>
          <p:cNvPr id="13" name="Image 3" descr="preencoded.png"/>
          <p:cNvPicPr>
            <a:picLocks noChangeAspect="1"/>
          </p:cNvPicPr>
          <p:nvPr/>
        </p:nvPicPr>
        <p:blipFill>
          <a:blip r:embed="rId6"/>
          <a:stretch>
            <a:fillRect/>
          </a:stretch>
        </p:blipFill>
        <p:spPr>
          <a:xfrm>
            <a:off x="653772" y="3619619"/>
            <a:ext cx="6627852" cy="1003459"/>
          </a:xfrm>
          <a:prstGeom prst="rect">
            <a:avLst/>
          </a:prstGeom>
        </p:spPr>
      </p:pic>
      <p:sp>
        <p:nvSpPr>
          <p:cNvPr id="14" name="Text 8"/>
          <p:cNvSpPr/>
          <p:nvPr/>
        </p:nvSpPr>
        <p:spPr>
          <a:xfrm>
            <a:off x="3842980" y="3965615"/>
            <a:ext cx="249198" cy="311468"/>
          </a:xfrm>
          <a:prstGeom prst="rect">
            <a:avLst/>
          </a:prstGeom>
          <a:noFill/>
          <a:ln/>
        </p:spPr>
        <p:txBody>
          <a:bodyPr wrap="none" lIns="0" tIns="0" rIns="0" bIns="0" rtlCol="0" anchor="t"/>
          <a:lstStyle/>
          <a:p>
            <a:pPr marL="0" indent="0" algn="ctr">
              <a:lnSpc>
                <a:spcPts val="2900"/>
              </a:lnSpc>
              <a:buNone/>
            </a:pPr>
            <a:r>
              <a:rPr lang="en-US" sz="1950" dirty="0">
                <a:solidFill>
                  <a:srgbClr val="384653"/>
                </a:solidFill>
                <a:latin typeface="Host Grotesk Medium" pitchFamily="34" charset="0"/>
                <a:ea typeface="Host Grotesk Medium" pitchFamily="34" charset="-122"/>
                <a:cs typeface="Host Grotesk Medium" pitchFamily="34" charset="-120"/>
              </a:rPr>
              <a:t>3</a:t>
            </a:r>
            <a:endParaRPr lang="en-US" sz="1950" dirty="0"/>
          </a:p>
        </p:txBody>
      </p:sp>
      <p:sp>
        <p:nvSpPr>
          <p:cNvPr id="15" name="Text 9"/>
          <p:cNvSpPr/>
          <p:nvPr/>
        </p:nvSpPr>
        <p:spPr>
          <a:xfrm>
            <a:off x="7458789" y="3796784"/>
            <a:ext cx="2725341" cy="276939"/>
          </a:xfrm>
          <a:prstGeom prst="rect">
            <a:avLst/>
          </a:prstGeom>
          <a:noFill/>
          <a:ln/>
        </p:spPr>
        <p:txBody>
          <a:bodyPr wrap="none" lIns="0" tIns="0" rIns="0" bIns="0" rtlCol="0" anchor="t"/>
          <a:lstStyle/>
          <a:p>
            <a:pPr marL="0" indent="0" algn="l">
              <a:lnSpc>
                <a:spcPts val="2150"/>
              </a:lnSpc>
              <a:buNone/>
            </a:pPr>
            <a:r>
              <a:rPr lang="en-US" sz="1700" dirty="0">
                <a:solidFill>
                  <a:srgbClr val="384653"/>
                </a:solidFill>
                <a:latin typeface="Host Grotesk Medium" pitchFamily="34" charset="0"/>
                <a:ea typeface="Host Grotesk Medium" pitchFamily="34" charset="-122"/>
                <a:cs typeface="Host Grotesk Medium" pitchFamily="34" charset="-120"/>
              </a:rPr>
              <a:t>Robust Data Preprocessing</a:t>
            </a:r>
            <a:endParaRPr lang="en-US" sz="1700" dirty="0"/>
          </a:p>
        </p:txBody>
      </p:sp>
      <p:sp>
        <p:nvSpPr>
          <p:cNvPr id="16" name="Text 10"/>
          <p:cNvSpPr/>
          <p:nvPr/>
        </p:nvSpPr>
        <p:spPr>
          <a:xfrm>
            <a:off x="7458789" y="4180046"/>
            <a:ext cx="5492472" cy="265867"/>
          </a:xfrm>
          <a:prstGeom prst="rect">
            <a:avLst/>
          </a:prstGeom>
          <a:noFill/>
          <a:ln/>
        </p:spPr>
        <p:txBody>
          <a:bodyPr wrap="none" lIns="0" tIns="0" rIns="0" bIns="0" rtlCol="0" anchor="t"/>
          <a:lstStyle/>
          <a:p>
            <a:pPr marL="0" indent="0" algn="l">
              <a:lnSpc>
                <a:spcPts val="2050"/>
              </a:lnSpc>
              <a:buNone/>
            </a:pPr>
            <a:r>
              <a:rPr lang="en-US" sz="1350" dirty="0">
                <a:solidFill>
                  <a:srgbClr val="384653"/>
                </a:solidFill>
                <a:latin typeface="Roboto" pitchFamily="34" charset="0"/>
                <a:ea typeface="Roboto" pitchFamily="34" charset="-122"/>
                <a:cs typeface="Roboto" pitchFamily="34" charset="-120"/>
              </a:rPr>
              <a:t>Imputation, Winsorization, and normalization improved dataset quality</a:t>
            </a:r>
            <a:endParaRPr lang="en-US" sz="1350" dirty="0"/>
          </a:p>
        </p:txBody>
      </p:sp>
      <p:sp>
        <p:nvSpPr>
          <p:cNvPr id="17" name="Text 11"/>
          <p:cNvSpPr/>
          <p:nvPr/>
        </p:nvSpPr>
        <p:spPr>
          <a:xfrm>
            <a:off x="620316" y="4822388"/>
            <a:ext cx="13389769" cy="797600"/>
          </a:xfrm>
          <a:prstGeom prst="rect">
            <a:avLst/>
          </a:prstGeom>
          <a:noFill/>
          <a:ln/>
        </p:spPr>
        <p:txBody>
          <a:bodyPr wrap="square" lIns="0" tIns="0" rIns="0" bIns="0" rtlCol="0" anchor="t"/>
          <a:lstStyle/>
          <a:p>
            <a:pPr marL="0" indent="0" algn="l">
              <a:buNone/>
            </a:pPr>
            <a:r>
              <a:rPr lang="en-US" sz="2000" dirty="0">
                <a:solidFill>
                  <a:srgbClr val="384653"/>
                </a:solidFill>
                <a:latin typeface="Roboto" pitchFamily="34" charset="0"/>
                <a:ea typeface="Roboto" pitchFamily="34" charset="-122"/>
                <a:cs typeface="Roboto" pitchFamily="34" charset="-120"/>
              </a:rPr>
              <a:t>In this study, machine learning techniques were employed to predict annual electricity generation for global power plants based on multiple technical and contextual features. The data underwent thorough preprocessing, including imputation of missing values using predictive mean matching, treatment of outliers through Winsorization based on the interquartile range, and normalization to ensure scale consistency. These steps helped improve the robustness and suitability of the dataset for modeling.</a:t>
            </a:r>
            <a:endParaRPr lang="en-US" sz="2000" dirty="0"/>
          </a:p>
        </p:txBody>
      </p:sp>
      <p:sp>
        <p:nvSpPr>
          <p:cNvPr id="18" name="Text 12"/>
          <p:cNvSpPr/>
          <p:nvPr/>
        </p:nvSpPr>
        <p:spPr>
          <a:xfrm>
            <a:off x="653772" y="6511659"/>
            <a:ext cx="13389769" cy="797600"/>
          </a:xfrm>
          <a:prstGeom prst="rect">
            <a:avLst/>
          </a:prstGeom>
          <a:noFill/>
          <a:ln/>
        </p:spPr>
        <p:txBody>
          <a:bodyPr wrap="square" lIns="0" tIns="0" rIns="0" bIns="0" rtlCol="0" anchor="t"/>
          <a:lstStyle/>
          <a:p>
            <a:pPr marL="0" indent="0" algn="l">
              <a:buNone/>
            </a:pPr>
            <a:r>
              <a:rPr lang="en-US" dirty="0">
                <a:solidFill>
                  <a:srgbClr val="384653"/>
                </a:solidFill>
                <a:latin typeface="Roboto" pitchFamily="34" charset="0"/>
                <a:ea typeface="Roboto" pitchFamily="34" charset="-122"/>
                <a:cs typeface="Roboto" pitchFamily="34" charset="-120"/>
              </a:rPr>
              <a:t>Among the models tested, XGBoost was selected due to its consistent performance across evaluation metrics and its ability to handle heterogeneous features. The model demonstrated a strong predictive capacity, especially for mid-range generation values, and produced high accuracy with minimal generalization error. Feature importance analysis highlighted the dominance of installed capacity and primary fuel in influencing generation outcomes, reinforcing the reliability of the model's learning.</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985004"/>
            <a:ext cx="13042821" cy="340162"/>
          </a:xfrm>
          <a:prstGeom prst="rect">
            <a:avLst/>
          </a:prstGeom>
          <a:noFill/>
          <a:ln/>
        </p:spPr>
        <p:txBody>
          <a:bodyPr wrap="none" lIns="0" tIns="0" rIns="0" bIns="0" rtlCol="0" anchor="t"/>
          <a:lstStyle/>
          <a:p>
            <a:pPr marL="0" indent="0" algn="l">
              <a:lnSpc>
                <a:spcPts val="2650"/>
              </a:lnSpc>
              <a:buNone/>
            </a:pPr>
            <a:endParaRPr lang="en-US" sz="1750" dirty="0"/>
          </a:p>
        </p:txBody>
      </p:sp>
      <p:sp>
        <p:nvSpPr>
          <p:cNvPr id="3" name="Text 1"/>
          <p:cNvSpPr/>
          <p:nvPr/>
        </p:nvSpPr>
        <p:spPr>
          <a:xfrm>
            <a:off x="793790" y="1580317"/>
            <a:ext cx="13042821" cy="340162"/>
          </a:xfrm>
          <a:prstGeom prst="rect">
            <a:avLst/>
          </a:prstGeom>
          <a:noFill/>
          <a:ln/>
        </p:spPr>
        <p:txBody>
          <a:bodyPr wrap="none" lIns="0" tIns="0" rIns="0" bIns="0" rtlCol="0" anchor="t"/>
          <a:lstStyle/>
          <a:p>
            <a:pPr marL="0" indent="0" algn="l">
              <a:lnSpc>
                <a:spcPts val="2650"/>
              </a:lnSpc>
              <a:buNone/>
            </a:pPr>
            <a:endParaRPr lang="en-US" sz="1750" dirty="0"/>
          </a:p>
        </p:txBody>
      </p:sp>
      <p:sp>
        <p:nvSpPr>
          <p:cNvPr id="4" name="Text 2"/>
          <p:cNvSpPr/>
          <p:nvPr/>
        </p:nvSpPr>
        <p:spPr>
          <a:xfrm>
            <a:off x="793790" y="2175629"/>
            <a:ext cx="13042821" cy="340162"/>
          </a:xfrm>
          <a:prstGeom prst="rect">
            <a:avLst/>
          </a:prstGeom>
          <a:noFill/>
          <a:ln/>
        </p:spPr>
        <p:txBody>
          <a:bodyPr wrap="none" lIns="0" tIns="0" rIns="0" bIns="0" rtlCol="0" anchor="t"/>
          <a:lstStyle/>
          <a:p>
            <a:pPr marL="0" indent="0" algn="l">
              <a:lnSpc>
                <a:spcPts val="2650"/>
              </a:lnSpc>
              <a:buNone/>
            </a:pPr>
            <a:endParaRPr lang="en-US" sz="1750" dirty="0"/>
          </a:p>
        </p:txBody>
      </p:sp>
      <p:sp>
        <p:nvSpPr>
          <p:cNvPr id="5" name="Text 3"/>
          <p:cNvSpPr/>
          <p:nvPr/>
        </p:nvSpPr>
        <p:spPr>
          <a:xfrm>
            <a:off x="793790" y="2855952"/>
            <a:ext cx="13042821" cy="2126456"/>
          </a:xfrm>
          <a:prstGeom prst="rect">
            <a:avLst/>
          </a:prstGeom>
          <a:noFill/>
          <a:ln/>
        </p:spPr>
        <p:txBody>
          <a:bodyPr wrap="none" lIns="0" tIns="0" rIns="0" bIns="0" rtlCol="0" anchor="t"/>
          <a:lstStyle/>
          <a:p>
            <a:pPr marL="0" indent="0" algn="ctr">
              <a:lnSpc>
                <a:spcPts val="16700"/>
              </a:lnSpc>
              <a:buNone/>
            </a:pPr>
            <a:r>
              <a:rPr lang="en-US" sz="13350" dirty="0">
                <a:solidFill>
                  <a:srgbClr val="2E3C4E"/>
                </a:solidFill>
                <a:latin typeface="Host Grotesk Medium" pitchFamily="34" charset="0"/>
                <a:ea typeface="Host Grotesk Medium" pitchFamily="34" charset="-122"/>
                <a:cs typeface="Host Grotesk Medium" pitchFamily="34" charset="-120"/>
              </a:rPr>
              <a:t>Thank You!</a:t>
            </a:r>
            <a:endParaRPr lang="en-US" sz="13350" dirty="0"/>
          </a:p>
        </p:txBody>
      </p:sp>
      <p:sp>
        <p:nvSpPr>
          <p:cNvPr id="6" name="Text 4"/>
          <p:cNvSpPr/>
          <p:nvPr/>
        </p:nvSpPr>
        <p:spPr>
          <a:xfrm>
            <a:off x="793790" y="5322570"/>
            <a:ext cx="13042821" cy="340162"/>
          </a:xfrm>
          <a:prstGeom prst="rect">
            <a:avLst/>
          </a:prstGeom>
          <a:noFill/>
          <a:ln/>
        </p:spPr>
        <p:txBody>
          <a:bodyPr wrap="none" lIns="0" tIns="0" rIns="0" bIns="0" rtlCol="0" anchor="t"/>
          <a:lstStyle/>
          <a:p>
            <a:pPr marL="0" indent="0" algn="ctr">
              <a:lnSpc>
                <a:spcPts val="2650"/>
              </a:lnSpc>
              <a:buNone/>
            </a:pPr>
            <a:endParaRPr lang="en-US" sz="1750" dirty="0"/>
          </a:p>
        </p:txBody>
      </p:sp>
      <p:sp>
        <p:nvSpPr>
          <p:cNvPr id="7" name="Text 5"/>
          <p:cNvSpPr/>
          <p:nvPr/>
        </p:nvSpPr>
        <p:spPr>
          <a:xfrm>
            <a:off x="793790" y="5917883"/>
            <a:ext cx="13042821" cy="340162"/>
          </a:xfrm>
          <a:prstGeom prst="rect">
            <a:avLst/>
          </a:prstGeom>
          <a:noFill/>
          <a:ln/>
        </p:spPr>
        <p:txBody>
          <a:bodyPr wrap="none" lIns="0" tIns="0" rIns="0" bIns="0" rtlCol="0" anchor="t"/>
          <a:lstStyle/>
          <a:p>
            <a:pPr marL="0" indent="0" algn="ctr">
              <a:lnSpc>
                <a:spcPts val="2650"/>
              </a:lnSpc>
              <a:buNone/>
            </a:pPr>
            <a:endParaRPr lang="en-US" sz="1750" dirty="0"/>
          </a:p>
        </p:txBody>
      </p:sp>
      <p:sp>
        <p:nvSpPr>
          <p:cNvPr id="8" name="Text 6"/>
          <p:cNvSpPr/>
          <p:nvPr/>
        </p:nvSpPr>
        <p:spPr>
          <a:xfrm>
            <a:off x="793790" y="6513195"/>
            <a:ext cx="13042821" cy="340162"/>
          </a:xfrm>
          <a:prstGeom prst="rect">
            <a:avLst/>
          </a:prstGeom>
          <a:noFill/>
          <a:ln/>
        </p:spPr>
        <p:txBody>
          <a:bodyPr wrap="none" lIns="0" tIns="0" rIns="0" bIns="0" rtlCol="0" anchor="t"/>
          <a:lstStyle/>
          <a:p>
            <a:pPr marL="0" indent="0" algn="ctr">
              <a:lnSpc>
                <a:spcPts val="2650"/>
              </a:lnSpc>
              <a:buNone/>
            </a:pPr>
            <a:endParaRPr lang="en-US" sz="1750" dirty="0"/>
          </a:p>
        </p:txBody>
      </p:sp>
      <p:sp>
        <p:nvSpPr>
          <p:cNvPr id="9" name="Text 7"/>
          <p:cNvSpPr/>
          <p:nvPr/>
        </p:nvSpPr>
        <p:spPr>
          <a:xfrm>
            <a:off x="793790" y="7108508"/>
            <a:ext cx="13042821" cy="340162"/>
          </a:xfrm>
          <a:prstGeom prst="rect">
            <a:avLst/>
          </a:prstGeom>
          <a:noFill/>
          <a:ln/>
        </p:spPr>
        <p:txBody>
          <a:bodyPr wrap="none" lIns="0" tIns="0" rIns="0" bIns="0" rtlCol="0" anchor="t"/>
          <a:lstStyle/>
          <a:p>
            <a:pPr marL="0" indent="0" algn="ctr">
              <a:lnSpc>
                <a:spcPts val="2650"/>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56047" y="595193"/>
            <a:ext cx="5400556" cy="675084"/>
          </a:xfrm>
          <a:prstGeom prst="rect">
            <a:avLst/>
          </a:prstGeom>
          <a:noFill/>
          <a:ln/>
        </p:spPr>
        <p:txBody>
          <a:bodyPr wrap="none" lIns="0" tIns="0" rIns="0" bIns="0" rtlCol="0" anchor="t"/>
          <a:lstStyle/>
          <a:p>
            <a:pPr marL="0" indent="0" algn="l">
              <a:lnSpc>
                <a:spcPts val="5300"/>
              </a:lnSpc>
              <a:buNone/>
            </a:pPr>
            <a:r>
              <a:rPr lang="en-US" sz="4250" b="1" dirty="0">
                <a:solidFill>
                  <a:srgbClr val="2E3C4E"/>
                </a:solidFill>
                <a:latin typeface="Host Grotesk Medium" pitchFamily="34" charset="0"/>
                <a:ea typeface="Host Grotesk Medium" pitchFamily="34" charset="-122"/>
                <a:cs typeface="Host Grotesk Medium" pitchFamily="34" charset="-120"/>
              </a:rPr>
              <a:t>Abstract</a:t>
            </a:r>
            <a:endParaRPr lang="en-US" sz="4250" b="1" dirty="0"/>
          </a:p>
        </p:txBody>
      </p:sp>
      <p:sp>
        <p:nvSpPr>
          <p:cNvPr id="3" name="Shape 1"/>
          <p:cNvSpPr/>
          <p:nvPr/>
        </p:nvSpPr>
        <p:spPr>
          <a:xfrm>
            <a:off x="756047" y="1702237"/>
            <a:ext cx="6451163" cy="3182064"/>
          </a:xfrm>
          <a:prstGeom prst="roundRect">
            <a:avLst>
              <a:gd name="adj" fmla="val 2851"/>
            </a:avLst>
          </a:prstGeom>
          <a:solidFill>
            <a:srgbClr val="D9EDF2"/>
          </a:solidFill>
          <a:ln w="7620">
            <a:solidFill>
              <a:srgbClr val="BFD3D8"/>
            </a:solidFill>
            <a:prstDash val="solid"/>
          </a:ln>
        </p:spPr>
      </p:sp>
      <p:sp>
        <p:nvSpPr>
          <p:cNvPr id="4" name="Text 2"/>
          <p:cNvSpPr/>
          <p:nvPr/>
        </p:nvSpPr>
        <p:spPr>
          <a:xfrm>
            <a:off x="979646" y="1925836"/>
            <a:ext cx="2700218" cy="337542"/>
          </a:xfrm>
          <a:prstGeom prst="rect">
            <a:avLst/>
          </a:prstGeom>
          <a:noFill/>
          <a:ln/>
        </p:spPr>
        <p:txBody>
          <a:bodyPr wrap="none" lIns="0" tIns="0" rIns="0" bIns="0" rtlCol="0" anchor="t"/>
          <a:lstStyle/>
          <a:p>
            <a:pPr marL="0" indent="0" algn="l">
              <a:lnSpc>
                <a:spcPts val="2650"/>
              </a:lnSpc>
              <a:buNone/>
            </a:pPr>
            <a:r>
              <a:rPr lang="en-US" sz="2400" b="1" dirty="0">
                <a:solidFill>
                  <a:srgbClr val="384653"/>
                </a:solidFill>
                <a:latin typeface="Host Grotesk Medium" pitchFamily="34" charset="0"/>
                <a:ea typeface="Host Grotesk Medium" pitchFamily="34" charset="-122"/>
                <a:cs typeface="Host Grotesk Medium" pitchFamily="34" charset="-120"/>
              </a:rPr>
              <a:t>Research Challenge</a:t>
            </a:r>
            <a:endParaRPr lang="en-US" sz="2400" b="1" dirty="0"/>
          </a:p>
        </p:txBody>
      </p:sp>
      <p:sp>
        <p:nvSpPr>
          <p:cNvPr id="5" name="Text 3"/>
          <p:cNvSpPr/>
          <p:nvPr/>
        </p:nvSpPr>
        <p:spPr>
          <a:xfrm>
            <a:off x="979646" y="2392918"/>
            <a:ext cx="6003965" cy="1295876"/>
          </a:xfrm>
          <a:prstGeom prst="rect">
            <a:avLst/>
          </a:prstGeom>
          <a:noFill/>
          <a:ln/>
        </p:spPr>
        <p:txBody>
          <a:bodyPr wrap="square" lIns="0" tIns="0" rIns="0" bIns="0" rtlCol="0" anchor="t"/>
          <a:lstStyle/>
          <a:p>
            <a:pPr marL="0" indent="0" algn="l">
              <a:buNone/>
            </a:pPr>
            <a:r>
              <a:rPr lang="en-US" i="1" dirty="0">
                <a:solidFill>
                  <a:srgbClr val="384653"/>
                </a:solidFill>
                <a:latin typeface="Roboto" pitchFamily="34" charset="0"/>
                <a:ea typeface="Roboto" pitchFamily="34" charset="-122"/>
                <a:cs typeface="Roboto" pitchFamily="34" charset="-120"/>
              </a:rPr>
              <a:t>General forecasting of renewable energy generation at the power-plant level remains limited by data gaps, variability across regions, and the non-linear nature of influencing factors.</a:t>
            </a:r>
            <a:endParaRPr lang="en-US" dirty="0"/>
          </a:p>
        </p:txBody>
      </p:sp>
      <p:sp>
        <p:nvSpPr>
          <p:cNvPr id="6" name="Shape 4"/>
          <p:cNvSpPr/>
          <p:nvPr/>
        </p:nvSpPr>
        <p:spPr>
          <a:xfrm>
            <a:off x="7423190" y="1702237"/>
            <a:ext cx="6451163" cy="3182064"/>
          </a:xfrm>
          <a:prstGeom prst="roundRect">
            <a:avLst>
              <a:gd name="adj" fmla="val 2851"/>
            </a:avLst>
          </a:prstGeom>
          <a:solidFill>
            <a:srgbClr val="D9EDF2"/>
          </a:solidFill>
          <a:ln w="7620">
            <a:solidFill>
              <a:srgbClr val="BFD3D8"/>
            </a:solidFill>
            <a:prstDash val="solid"/>
          </a:ln>
        </p:spPr>
      </p:sp>
      <p:sp>
        <p:nvSpPr>
          <p:cNvPr id="7" name="Text 5"/>
          <p:cNvSpPr/>
          <p:nvPr/>
        </p:nvSpPr>
        <p:spPr>
          <a:xfrm>
            <a:off x="7646789" y="1925836"/>
            <a:ext cx="2700218" cy="337542"/>
          </a:xfrm>
          <a:prstGeom prst="rect">
            <a:avLst/>
          </a:prstGeom>
          <a:noFill/>
          <a:ln/>
        </p:spPr>
        <p:txBody>
          <a:bodyPr wrap="none" lIns="0" tIns="0" rIns="0" bIns="0" rtlCol="0" anchor="t"/>
          <a:lstStyle/>
          <a:p>
            <a:pPr marL="0" indent="0" algn="l">
              <a:lnSpc>
                <a:spcPts val="2650"/>
              </a:lnSpc>
              <a:buNone/>
            </a:pPr>
            <a:r>
              <a:rPr lang="en-US" sz="2400" b="1" dirty="0">
                <a:solidFill>
                  <a:srgbClr val="384653"/>
                </a:solidFill>
                <a:latin typeface="Host Grotesk Medium" pitchFamily="34" charset="0"/>
                <a:ea typeface="Host Grotesk Medium" pitchFamily="34" charset="-122"/>
                <a:cs typeface="Host Grotesk Medium" pitchFamily="34" charset="-120"/>
              </a:rPr>
              <a:t>Methodology</a:t>
            </a:r>
            <a:endParaRPr lang="en-US" sz="2400" b="1" dirty="0"/>
          </a:p>
        </p:txBody>
      </p:sp>
      <p:sp>
        <p:nvSpPr>
          <p:cNvPr id="8" name="Text 6"/>
          <p:cNvSpPr/>
          <p:nvPr/>
        </p:nvSpPr>
        <p:spPr>
          <a:xfrm>
            <a:off x="7646789" y="2392918"/>
            <a:ext cx="6003965" cy="2267783"/>
          </a:xfrm>
          <a:prstGeom prst="rect">
            <a:avLst/>
          </a:prstGeom>
          <a:noFill/>
          <a:ln/>
        </p:spPr>
        <p:txBody>
          <a:bodyPr wrap="square" lIns="0" tIns="0" rIns="0" bIns="0" rtlCol="0" anchor="t"/>
          <a:lstStyle/>
          <a:p>
            <a:pPr marL="0" indent="0" algn="l">
              <a:lnSpc>
                <a:spcPts val="2550"/>
              </a:lnSpc>
              <a:buNone/>
            </a:pPr>
            <a:r>
              <a:rPr lang="en-US" i="1" dirty="0">
                <a:solidFill>
                  <a:srgbClr val="384653"/>
                </a:solidFill>
                <a:latin typeface="Roboto" pitchFamily="34" charset="0"/>
                <a:ea typeface="Roboto" pitchFamily="34" charset="-122"/>
                <a:cs typeface="Roboto" pitchFamily="34" charset="-120"/>
              </a:rPr>
              <a:t>This study addresses these challenges by developing an XGBoost regression model to predict annual electricity generation (GWh) for global renewable power plants. Using a cleaned and imputed dataset—including capacity, fuel type, location, and commissioning year—we engineer features such as plant age and log-transformed capacity. Missing values are handled via predictive mean matching.</a:t>
            </a:r>
            <a:endParaRPr lang="en-US" dirty="0"/>
          </a:p>
        </p:txBody>
      </p:sp>
      <p:sp>
        <p:nvSpPr>
          <p:cNvPr id="9" name="Shape 7"/>
          <p:cNvSpPr/>
          <p:nvPr/>
        </p:nvSpPr>
        <p:spPr>
          <a:xfrm>
            <a:off x="756047" y="5100280"/>
            <a:ext cx="6451163" cy="2534126"/>
          </a:xfrm>
          <a:prstGeom prst="roundRect">
            <a:avLst>
              <a:gd name="adj" fmla="val 3580"/>
            </a:avLst>
          </a:prstGeom>
          <a:solidFill>
            <a:srgbClr val="D9EDF2"/>
          </a:solidFill>
          <a:ln w="7620">
            <a:solidFill>
              <a:srgbClr val="BFD3D8"/>
            </a:solidFill>
            <a:prstDash val="solid"/>
          </a:ln>
        </p:spPr>
      </p:sp>
      <p:sp>
        <p:nvSpPr>
          <p:cNvPr id="10" name="Text 8"/>
          <p:cNvSpPr/>
          <p:nvPr/>
        </p:nvSpPr>
        <p:spPr>
          <a:xfrm>
            <a:off x="979646" y="5323880"/>
            <a:ext cx="2700218" cy="337542"/>
          </a:xfrm>
          <a:prstGeom prst="rect">
            <a:avLst/>
          </a:prstGeom>
          <a:noFill/>
          <a:ln/>
        </p:spPr>
        <p:txBody>
          <a:bodyPr wrap="none" lIns="0" tIns="0" rIns="0" bIns="0" rtlCol="0" anchor="t"/>
          <a:lstStyle/>
          <a:p>
            <a:pPr marL="0" indent="0" algn="l">
              <a:lnSpc>
                <a:spcPts val="2650"/>
              </a:lnSpc>
              <a:buNone/>
            </a:pPr>
            <a:r>
              <a:rPr lang="en-US" sz="2400" b="1" dirty="0">
                <a:solidFill>
                  <a:srgbClr val="384653"/>
                </a:solidFill>
                <a:latin typeface="Host Grotesk Medium" pitchFamily="34" charset="0"/>
                <a:ea typeface="Host Grotesk Medium" pitchFamily="34" charset="-122"/>
                <a:cs typeface="Host Grotesk Medium" pitchFamily="34" charset="-120"/>
              </a:rPr>
              <a:t>Results</a:t>
            </a:r>
            <a:endParaRPr lang="en-US" sz="2400" b="1" dirty="0"/>
          </a:p>
        </p:txBody>
      </p:sp>
      <p:sp>
        <p:nvSpPr>
          <p:cNvPr id="11" name="Text 9"/>
          <p:cNvSpPr/>
          <p:nvPr/>
        </p:nvSpPr>
        <p:spPr>
          <a:xfrm>
            <a:off x="979646" y="5790962"/>
            <a:ext cx="6003965" cy="1619845"/>
          </a:xfrm>
          <a:prstGeom prst="rect">
            <a:avLst/>
          </a:prstGeom>
          <a:noFill/>
          <a:ln/>
        </p:spPr>
        <p:txBody>
          <a:bodyPr wrap="square" lIns="0" tIns="0" rIns="0" bIns="0" rtlCol="0" anchor="t"/>
          <a:lstStyle/>
          <a:p>
            <a:pPr marL="0" indent="0" algn="l">
              <a:lnSpc>
                <a:spcPts val="2550"/>
              </a:lnSpc>
              <a:buNone/>
            </a:pPr>
            <a:r>
              <a:rPr lang="en-US" i="1" dirty="0">
                <a:solidFill>
                  <a:srgbClr val="384653"/>
                </a:solidFill>
                <a:latin typeface="Roboto" pitchFamily="34" charset="0"/>
                <a:ea typeface="Roboto" pitchFamily="34" charset="-122"/>
                <a:cs typeface="Roboto" pitchFamily="34" charset="-120"/>
              </a:rPr>
              <a:t>The model is trained on 80% of the data and tested on the remaining 20%, achieving an R² of 0.88, RMSE of 698.15 GWh, and MAE of 293.80 GWh. Installed capacity, plant age, and technology type emerged as key predictors. Five-fold crossvalidation confirms the model's robustness.</a:t>
            </a:r>
            <a:endParaRPr lang="en-US" dirty="0"/>
          </a:p>
        </p:txBody>
      </p:sp>
      <p:sp>
        <p:nvSpPr>
          <p:cNvPr id="12" name="Shape 10"/>
          <p:cNvSpPr/>
          <p:nvPr/>
        </p:nvSpPr>
        <p:spPr>
          <a:xfrm>
            <a:off x="7423190" y="5100280"/>
            <a:ext cx="6451163" cy="2534126"/>
          </a:xfrm>
          <a:prstGeom prst="roundRect">
            <a:avLst>
              <a:gd name="adj" fmla="val 3580"/>
            </a:avLst>
          </a:prstGeom>
          <a:solidFill>
            <a:srgbClr val="D9EDF2"/>
          </a:solidFill>
          <a:ln w="7620">
            <a:solidFill>
              <a:srgbClr val="BFD3D8"/>
            </a:solidFill>
            <a:prstDash val="solid"/>
          </a:ln>
        </p:spPr>
      </p:sp>
      <p:sp>
        <p:nvSpPr>
          <p:cNvPr id="13" name="Text 11"/>
          <p:cNvSpPr/>
          <p:nvPr/>
        </p:nvSpPr>
        <p:spPr>
          <a:xfrm>
            <a:off x="7646789" y="5323880"/>
            <a:ext cx="2700218" cy="337542"/>
          </a:xfrm>
          <a:prstGeom prst="rect">
            <a:avLst/>
          </a:prstGeom>
          <a:noFill/>
          <a:ln/>
        </p:spPr>
        <p:txBody>
          <a:bodyPr wrap="none" lIns="0" tIns="0" rIns="0" bIns="0" rtlCol="0" anchor="t"/>
          <a:lstStyle/>
          <a:p>
            <a:pPr marL="0" indent="0" algn="l">
              <a:lnSpc>
                <a:spcPts val="2650"/>
              </a:lnSpc>
              <a:buNone/>
            </a:pPr>
            <a:r>
              <a:rPr lang="en-US" sz="2400" b="1" dirty="0">
                <a:solidFill>
                  <a:srgbClr val="384653"/>
                </a:solidFill>
                <a:latin typeface="Host Grotesk Medium" pitchFamily="34" charset="0"/>
                <a:ea typeface="Host Grotesk Medium" pitchFamily="34" charset="-122"/>
                <a:cs typeface="Host Grotesk Medium" pitchFamily="34" charset="-120"/>
              </a:rPr>
              <a:t>Significance</a:t>
            </a:r>
            <a:endParaRPr lang="en-US" sz="2400" b="1" dirty="0"/>
          </a:p>
        </p:txBody>
      </p:sp>
      <p:sp>
        <p:nvSpPr>
          <p:cNvPr id="14" name="Text 12"/>
          <p:cNvSpPr/>
          <p:nvPr/>
        </p:nvSpPr>
        <p:spPr>
          <a:xfrm>
            <a:off x="7646789" y="5790962"/>
            <a:ext cx="6003965" cy="1295876"/>
          </a:xfrm>
          <a:prstGeom prst="rect">
            <a:avLst/>
          </a:prstGeom>
          <a:noFill/>
          <a:ln/>
        </p:spPr>
        <p:txBody>
          <a:bodyPr wrap="square" lIns="0" tIns="0" rIns="0" bIns="0" rtlCol="0" anchor="t"/>
          <a:lstStyle/>
          <a:p>
            <a:pPr marL="0" indent="0" algn="l">
              <a:lnSpc>
                <a:spcPts val="2550"/>
              </a:lnSpc>
              <a:buNone/>
            </a:pPr>
            <a:r>
              <a:rPr lang="en-US" dirty="0">
                <a:solidFill>
                  <a:srgbClr val="384653"/>
                </a:solidFill>
                <a:latin typeface="Roboto" pitchFamily="34" charset="0"/>
                <a:ea typeface="Roboto" pitchFamily="34" charset="-122"/>
                <a:cs typeface="Roboto" pitchFamily="34" charset="-120"/>
              </a:rPr>
              <a:t>These results highlight the value of gradientboosted trees for capturing complex relationships in heterogeneous datasets, offering a scalable approach to support energy planning, investment, and policy development.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92110" y="616148"/>
            <a:ext cx="6602492" cy="618053"/>
          </a:xfrm>
          <a:prstGeom prst="rect">
            <a:avLst/>
          </a:prstGeom>
          <a:noFill/>
          <a:ln/>
        </p:spPr>
        <p:txBody>
          <a:bodyPr wrap="none" lIns="0" tIns="0" rIns="0" bIns="0" rtlCol="0" anchor="t"/>
          <a:lstStyle/>
          <a:p>
            <a:pPr marL="0" indent="0" algn="l">
              <a:lnSpc>
                <a:spcPts val="4850"/>
              </a:lnSpc>
              <a:buNone/>
            </a:pPr>
            <a:r>
              <a:rPr lang="en-US" sz="4250" b="1" dirty="0">
                <a:solidFill>
                  <a:srgbClr val="2E3C4E"/>
                </a:solidFill>
                <a:latin typeface="Host Grotesk Medium" pitchFamily="34" charset="0"/>
                <a:ea typeface="Host Grotesk Medium" pitchFamily="34" charset="-122"/>
                <a:cs typeface="Host Grotesk Medium" pitchFamily="34" charset="-120"/>
              </a:rPr>
              <a:t>1. Introduction &amp; Background</a:t>
            </a:r>
            <a:endParaRPr lang="en-US" sz="4250" b="1" dirty="0"/>
          </a:p>
        </p:txBody>
      </p:sp>
      <p:sp>
        <p:nvSpPr>
          <p:cNvPr id="3" name="Shape 1"/>
          <p:cNvSpPr/>
          <p:nvPr/>
        </p:nvSpPr>
        <p:spPr>
          <a:xfrm>
            <a:off x="7303770" y="1629728"/>
            <a:ext cx="22860" cy="5983724"/>
          </a:xfrm>
          <a:prstGeom prst="roundRect">
            <a:avLst>
              <a:gd name="adj" fmla="val 363345"/>
            </a:avLst>
          </a:prstGeom>
          <a:solidFill>
            <a:srgbClr val="BFD3D8"/>
          </a:solidFill>
          <a:ln/>
        </p:spPr>
      </p:sp>
      <p:sp>
        <p:nvSpPr>
          <p:cNvPr id="4" name="Shape 2"/>
          <p:cNvSpPr/>
          <p:nvPr/>
        </p:nvSpPr>
        <p:spPr>
          <a:xfrm>
            <a:off x="6522303" y="1840706"/>
            <a:ext cx="593288" cy="22860"/>
          </a:xfrm>
          <a:prstGeom prst="roundRect">
            <a:avLst>
              <a:gd name="adj" fmla="val 363345"/>
            </a:avLst>
          </a:prstGeom>
          <a:solidFill>
            <a:srgbClr val="BFD3D8"/>
          </a:solidFill>
          <a:ln/>
        </p:spPr>
      </p:sp>
      <p:sp>
        <p:nvSpPr>
          <p:cNvPr id="5" name="Shape 3"/>
          <p:cNvSpPr/>
          <p:nvPr/>
        </p:nvSpPr>
        <p:spPr>
          <a:xfrm>
            <a:off x="7092732" y="1629728"/>
            <a:ext cx="444937" cy="444937"/>
          </a:xfrm>
          <a:prstGeom prst="roundRect">
            <a:avLst>
              <a:gd name="adj" fmla="val 18668"/>
            </a:avLst>
          </a:prstGeom>
          <a:solidFill>
            <a:srgbClr val="D9EDF2"/>
          </a:solidFill>
          <a:ln w="7620">
            <a:solidFill>
              <a:srgbClr val="BFD3D8"/>
            </a:solidFill>
            <a:prstDash val="solid"/>
          </a:ln>
        </p:spPr>
      </p:sp>
      <p:pic>
        <p:nvPicPr>
          <p:cNvPr id="6" name="Image 0" descr="preencoded.png"/>
          <p:cNvPicPr>
            <a:picLocks noChangeAspect="1"/>
          </p:cNvPicPr>
          <p:nvPr/>
        </p:nvPicPr>
        <p:blipFill>
          <a:blip r:embed="rId3"/>
          <a:stretch>
            <a:fillRect/>
          </a:stretch>
        </p:blipFill>
        <p:spPr>
          <a:xfrm>
            <a:off x="7166848" y="1666756"/>
            <a:ext cx="296585" cy="370761"/>
          </a:xfrm>
          <a:prstGeom prst="rect">
            <a:avLst/>
          </a:prstGeom>
        </p:spPr>
      </p:pic>
      <p:sp>
        <p:nvSpPr>
          <p:cNvPr id="7" name="Text 4"/>
          <p:cNvSpPr/>
          <p:nvPr/>
        </p:nvSpPr>
        <p:spPr>
          <a:xfrm>
            <a:off x="2555200" y="1697593"/>
            <a:ext cx="3771186" cy="308967"/>
          </a:xfrm>
          <a:prstGeom prst="rect">
            <a:avLst/>
          </a:prstGeom>
          <a:noFill/>
          <a:ln/>
        </p:spPr>
        <p:txBody>
          <a:bodyPr wrap="none" lIns="0" tIns="0" rIns="0" bIns="0" rtlCol="0" anchor="t"/>
          <a:lstStyle/>
          <a:p>
            <a:pPr marL="0" indent="0" algn="r">
              <a:lnSpc>
                <a:spcPts val="2400"/>
              </a:lnSpc>
              <a:buNone/>
            </a:pPr>
            <a:r>
              <a:rPr lang="en-US" sz="2400" b="1" dirty="0">
                <a:solidFill>
                  <a:srgbClr val="384653"/>
                </a:solidFill>
                <a:latin typeface="Host Grotesk Medium" pitchFamily="34" charset="0"/>
                <a:ea typeface="Host Grotesk Medium" pitchFamily="34" charset="-122"/>
                <a:cs typeface="Host Grotesk Medium" pitchFamily="34" charset="-120"/>
              </a:rPr>
              <a:t>Importance of Renewable Energy</a:t>
            </a:r>
            <a:endParaRPr lang="en-US" sz="2400" b="1" dirty="0"/>
          </a:p>
        </p:txBody>
      </p:sp>
      <p:sp>
        <p:nvSpPr>
          <p:cNvPr id="8" name="Text 5"/>
          <p:cNvSpPr/>
          <p:nvPr/>
        </p:nvSpPr>
        <p:spPr>
          <a:xfrm>
            <a:off x="692110" y="2125147"/>
            <a:ext cx="5634276" cy="889754"/>
          </a:xfrm>
          <a:prstGeom prst="rect">
            <a:avLst/>
          </a:prstGeom>
          <a:noFill/>
          <a:ln/>
        </p:spPr>
        <p:txBody>
          <a:bodyPr wrap="square" lIns="0" tIns="0" rIns="0" bIns="0" rtlCol="0" anchor="t"/>
          <a:lstStyle/>
          <a:p>
            <a:pPr marL="0" indent="0" algn="r">
              <a:lnSpc>
                <a:spcPts val="2300"/>
              </a:lnSpc>
              <a:buNone/>
            </a:pPr>
            <a:r>
              <a:rPr lang="en-US" dirty="0">
                <a:solidFill>
                  <a:srgbClr val="384653"/>
                </a:solidFill>
                <a:latin typeface="Roboto" pitchFamily="34" charset="0"/>
                <a:ea typeface="Roboto" pitchFamily="34" charset="-122"/>
                <a:cs typeface="Roboto" pitchFamily="34" charset="-120"/>
              </a:rPr>
              <a:t>The increasing global focus on sustainability has elevated the importance of renewable energy sources, such as solar, wind, and hydroelectric power.</a:t>
            </a:r>
            <a:endParaRPr lang="en-US" dirty="0"/>
          </a:p>
        </p:txBody>
      </p:sp>
      <p:sp>
        <p:nvSpPr>
          <p:cNvPr id="9" name="Shape 6"/>
          <p:cNvSpPr/>
          <p:nvPr/>
        </p:nvSpPr>
        <p:spPr>
          <a:xfrm>
            <a:off x="7514808" y="3027283"/>
            <a:ext cx="593288" cy="22860"/>
          </a:xfrm>
          <a:prstGeom prst="roundRect">
            <a:avLst>
              <a:gd name="adj" fmla="val 363345"/>
            </a:avLst>
          </a:prstGeom>
          <a:solidFill>
            <a:srgbClr val="BFD3D8"/>
          </a:solidFill>
          <a:ln/>
        </p:spPr>
      </p:sp>
      <p:sp>
        <p:nvSpPr>
          <p:cNvPr id="10" name="Shape 7"/>
          <p:cNvSpPr/>
          <p:nvPr/>
        </p:nvSpPr>
        <p:spPr>
          <a:xfrm>
            <a:off x="7092732" y="2816304"/>
            <a:ext cx="444937" cy="444937"/>
          </a:xfrm>
          <a:prstGeom prst="roundRect">
            <a:avLst>
              <a:gd name="adj" fmla="val 18668"/>
            </a:avLst>
          </a:prstGeom>
          <a:solidFill>
            <a:srgbClr val="D9EDF2"/>
          </a:solidFill>
          <a:ln w="7620">
            <a:solidFill>
              <a:srgbClr val="BFD3D8"/>
            </a:solidFill>
            <a:prstDash val="solid"/>
          </a:ln>
        </p:spPr>
      </p:sp>
      <p:pic>
        <p:nvPicPr>
          <p:cNvPr id="11" name="Image 1" descr="preencoded.png"/>
          <p:cNvPicPr>
            <a:picLocks noChangeAspect="1"/>
          </p:cNvPicPr>
          <p:nvPr/>
        </p:nvPicPr>
        <p:blipFill>
          <a:blip r:embed="rId4"/>
          <a:stretch>
            <a:fillRect/>
          </a:stretch>
        </p:blipFill>
        <p:spPr>
          <a:xfrm>
            <a:off x="7166848" y="2853333"/>
            <a:ext cx="296585" cy="370761"/>
          </a:xfrm>
          <a:prstGeom prst="rect">
            <a:avLst/>
          </a:prstGeom>
        </p:spPr>
      </p:pic>
      <p:sp>
        <p:nvSpPr>
          <p:cNvPr id="12" name="Text 8"/>
          <p:cNvSpPr/>
          <p:nvPr/>
        </p:nvSpPr>
        <p:spPr>
          <a:xfrm>
            <a:off x="8304014" y="2884170"/>
            <a:ext cx="2615446" cy="308967"/>
          </a:xfrm>
          <a:prstGeom prst="rect">
            <a:avLst/>
          </a:prstGeom>
          <a:noFill/>
          <a:ln/>
        </p:spPr>
        <p:txBody>
          <a:bodyPr wrap="none" lIns="0" tIns="0" rIns="0" bIns="0" rtlCol="0" anchor="t"/>
          <a:lstStyle/>
          <a:p>
            <a:pPr marL="0" indent="0" algn="l">
              <a:lnSpc>
                <a:spcPts val="2400"/>
              </a:lnSpc>
              <a:buNone/>
            </a:pPr>
            <a:r>
              <a:rPr lang="en-US" sz="2400" b="1" dirty="0">
                <a:solidFill>
                  <a:srgbClr val="384653"/>
                </a:solidFill>
                <a:latin typeface="Host Grotesk Medium" pitchFamily="34" charset="0"/>
                <a:ea typeface="Host Grotesk Medium" pitchFamily="34" charset="-122"/>
                <a:cs typeface="Host Grotesk Medium" pitchFamily="34" charset="-120"/>
              </a:rPr>
              <a:t>Forecasting Challenges</a:t>
            </a:r>
            <a:endParaRPr lang="en-US" sz="2400" b="1" dirty="0"/>
          </a:p>
        </p:txBody>
      </p:sp>
      <p:sp>
        <p:nvSpPr>
          <p:cNvPr id="13" name="Text 9"/>
          <p:cNvSpPr/>
          <p:nvPr/>
        </p:nvSpPr>
        <p:spPr>
          <a:xfrm>
            <a:off x="8304014" y="3311723"/>
            <a:ext cx="5634276" cy="1482923"/>
          </a:xfrm>
          <a:prstGeom prst="rect">
            <a:avLst/>
          </a:prstGeom>
          <a:noFill/>
          <a:ln/>
        </p:spPr>
        <p:txBody>
          <a:bodyPr wrap="square" lIns="0" tIns="0" rIns="0" bIns="0" rtlCol="0" anchor="t"/>
          <a:lstStyle/>
          <a:p>
            <a:pPr marL="0" indent="0" algn="l">
              <a:lnSpc>
                <a:spcPts val="2300"/>
              </a:lnSpc>
              <a:buNone/>
            </a:pPr>
            <a:r>
              <a:rPr lang="en-US" dirty="0">
                <a:solidFill>
                  <a:srgbClr val="384653"/>
                </a:solidFill>
                <a:latin typeface="Roboto" pitchFamily="34" charset="0"/>
                <a:ea typeface="Roboto" pitchFamily="34" charset="-122"/>
                <a:cs typeface="Roboto" pitchFamily="34" charset="-120"/>
              </a:rPr>
              <a:t>Efficiently forecasting renewable energy generation is crucial for optimizing grid stability, energy trading, and planning operations at both regional and plant levels. However, the variable and weather-dependent nature of renewables introduces significant uncertainty, posing challenges to accurate forecasting.</a:t>
            </a:r>
            <a:endParaRPr lang="en-US" dirty="0"/>
          </a:p>
        </p:txBody>
      </p:sp>
      <p:sp>
        <p:nvSpPr>
          <p:cNvPr id="14" name="Shape 10"/>
          <p:cNvSpPr/>
          <p:nvPr/>
        </p:nvSpPr>
        <p:spPr>
          <a:xfrm>
            <a:off x="6522303" y="4214217"/>
            <a:ext cx="593288" cy="22860"/>
          </a:xfrm>
          <a:prstGeom prst="roundRect">
            <a:avLst>
              <a:gd name="adj" fmla="val 363345"/>
            </a:avLst>
          </a:prstGeom>
          <a:solidFill>
            <a:srgbClr val="BFD3D8"/>
          </a:solidFill>
          <a:ln/>
        </p:spPr>
      </p:sp>
      <p:sp>
        <p:nvSpPr>
          <p:cNvPr id="15" name="Shape 11"/>
          <p:cNvSpPr/>
          <p:nvPr/>
        </p:nvSpPr>
        <p:spPr>
          <a:xfrm>
            <a:off x="7092732" y="4003238"/>
            <a:ext cx="444937" cy="444937"/>
          </a:xfrm>
          <a:prstGeom prst="roundRect">
            <a:avLst>
              <a:gd name="adj" fmla="val 18668"/>
            </a:avLst>
          </a:prstGeom>
          <a:solidFill>
            <a:srgbClr val="D9EDF2"/>
          </a:solidFill>
          <a:ln w="7620">
            <a:solidFill>
              <a:srgbClr val="BFD3D8"/>
            </a:solidFill>
            <a:prstDash val="solid"/>
          </a:ln>
        </p:spPr>
      </p:sp>
      <p:pic>
        <p:nvPicPr>
          <p:cNvPr id="16" name="Image 2" descr="preencoded.png"/>
          <p:cNvPicPr>
            <a:picLocks noChangeAspect="1"/>
          </p:cNvPicPr>
          <p:nvPr/>
        </p:nvPicPr>
        <p:blipFill>
          <a:blip r:embed="rId5"/>
          <a:stretch>
            <a:fillRect/>
          </a:stretch>
        </p:blipFill>
        <p:spPr>
          <a:xfrm>
            <a:off x="7166848" y="4040267"/>
            <a:ext cx="296585" cy="370761"/>
          </a:xfrm>
          <a:prstGeom prst="rect">
            <a:avLst/>
          </a:prstGeom>
        </p:spPr>
      </p:pic>
      <p:sp>
        <p:nvSpPr>
          <p:cNvPr id="17" name="Text 12"/>
          <p:cNvSpPr/>
          <p:nvPr/>
        </p:nvSpPr>
        <p:spPr>
          <a:xfrm>
            <a:off x="3700343" y="4071104"/>
            <a:ext cx="2626043" cy="308967"/>
          </a:xfrm>
          <a:prstGeom prst="rect">
            <a:avLst/>
          </a:prstGeom>
          <a:noFill/>
          <a:ln/>
        </p:spPr>
        <p:txBody>
          <a:bodyPr wrap="none" lIns="0" tIns="0" rIns="0" bIns="0" rtlCol="0" anchor="t"/>
          <a:lstStyle/>
          <a:p>
            <a:pPr marL="0" indent="0" algn="r">
              <a:lnSpc>
                <a:spcPts val="2400"/>
              </a:lnSpc>
              <a:buNone/>
            </a:pPr>
            <a:r>
              <a:rPr lang="en-US" sz="2400" b="1" dirty="0">
                <a:solidFill>
                  <a:srgbClr val="384653"/>
                </a:solidFill>
                <a:latin typeface="Host Grotesk Medium" pitchFamily="34" charset="0"/>
                <a:ea typeface="Host Grotesk Medium" pitchFamily="34" charset="-122"/>
                <a:cs typeface="Host Grotesk Medium" pitchFamily="34" charset="-120"/>
              </a:rPr>
              <a:t>Plant-Level Forecasting</a:t>
            </a:r>
            <a:endParaRPr lang="en-US" sz="2400" b="1" dirty="0"/>
          </a:p>
        </p:txBody>
      </p:sp>
      <p:sp>
        <p:nvSpPr>
          <p:cNvPr id="18" name="Text 13"/>
          <p:cNvSpPr/>
          <p:nvPr/>
        </p:nvSpPr>
        <p:spPr>
          <a:xfrm>
            <a:off x="692110" y="4498658"/>
            <a:ext cx="5634276" cy="1779508"/>
          </a:xfrm>
          <a:prstGeom prst="rect">
            <a:avLst/>
          </a:prstGeom>
          <a:noFill/>
          <a:ln/>
        </p:spPr>
        <p:txBody>
          <a:bodyPr wrap="square" lIns="0" tIns="0" rIns="0" bIns="0" rtlCol="0" anchor="t"/>
          <a:lstStyle/>
          <a:p>
            <a:pPr marL="0" indent="0" algn="r">
              <a:lnSpc>
                <a:spcPts val="2300"/>
              </a:lnSpc>
              <a:buNone/>
            </a:pPr>
            <a:r>
              <a:rPr lang="en-US" dirty="0">
                <a:solidFill>
                  <a:srgbClr val="384653"/>
                </a:solidFill>
                <a:latin typeface="Roboto" pitchFamily="34" charset="0"/>
                <a:ea typeface="Roboto" pitchFamily="34" charset="-122"/>
                <a:cs typeface="Roboto" pitchFamily="34" charset="-120"/>
              </a:rPr>
              <a:t>Forecasting at the individual plant level offers a more granular understanding of energy patterns, enabling more precise operational decisions. Unlike aggregate forecasting, plant-level prediction demands handling site-specific characteristics and localized external factors, which increase the complexity of modeling.</a:t>
            </a:r>
            <a:endParaRPr lang="en-US" dirty="0"/>
          </a:p>
        </p:txBody>
      </p:sp>
      <p:sp>
        <p:nvSpPr>
          <p:cNvPr id="19" name="Shape 14"/>
          <p:cNvSpPr/>
          <p:nvPr/>
        </p:nvSpPr>
        <p:spPr>
          <a:xfrm>
            <a:off x="7514808" y="5549384"/>
            <a:ext cx="593288" cy="22860"/>
          </a:xfrm>
          <a:prstGeom prst="roundRect">
            <a:avLst>
              <a:gd name="adj" fmla="val 363345"/>
            </a:avLst>
          </a:prstGeom>
          <a:solidFill>
            <a:srgbClr val="BFD3D8"/>
          </a:solidFill>
          <a:ln/>
        </p:spPr>
      </p:sp>
      <p:sp>
        <p:nvSpPr>
          <p:cNvPr id="20" name="Shape 15"/>
          <p:cNvSpPr/>
          <p:nvPr/>
        </p:nvSpPr>
        <p:spPr>
          <a:xfrm>
            <a:off x="7092732" y="5338405"/>
            <a:ext cx="444937" cy="444937"/>
          </a:xfrm>
          <a:prstGeom prst="roundRect">
            <a:avLst>
              <a:gd name="adj" fmla="val 18668"/>
            </a:avLst>
          </a:prstGeom>
          <a:solidFill>
            <a:srgbClr val="D9EDF2"/>
          </a:solidFill>
          <a:ln w="7620">
            <a:solidFill>
              <a:srgbClr val="BFD3D8"/>
            </a:solidFill>
            <a:prstDash val="solid"/>
          </a:ln>
        </p:spPr>
      </p:sp>
      <p:pic>
        <p:nvPicPr>
          <p:cNvPr id="21" name="Image 3" descr="preencoded.png"/>
          <p:cNvPicPr>
            <a:picLocks noChangeAspect="1"/>
          </p:cNvPicPr>
          <p:nvPr/>
        </p:nvPicPr>
        <p:blipFill>
          <a:blip r:embed="rId6"/>
          <a:stretch>
            <a:fillRect/>
          </a:stretch>
        </p:blipFill>
        <p:spPr>
          <a:xfrm>
            <a:off x="7166848" y="5375434"/>
            <a:ext cx="296585" cy="370761"/>
          </a:xfrm>
          <a:prstGeom prst="rect">
            <a:avLst/>
          </a:prstGeom>
        </p:spPr>
      </p:pic>
      <p:sp>
        <p:nvSpPr>
          <p:cNvPr id="22" name="Text 16"/>
          <p:cNvSpPr/>
          <p:nvPr/>
        </p:nvSpPr>
        <p:spPr>
          <a:xfrm>
            <a:off x="8304014" y="5406271"/>
            <a:ext cx="2471976" cy="308967"/>
          </a:xfrm>
          <a:prstGeom prst="rect">
            <a:avLst/>
          </a:prstGeom>
          <a:noFill/>
          <a:ln/>
        </p:spPr>
        <p:txBody>
          <a:bodyPr wrap="none" lIns="0" tIns="0" rIns="0" bIns="0" rtlCol="0" anchor="t"/>
          <a:lstStyle/>
          <a:p>
            <a:pPr marL="0" indent="0" algn="l">
              <a:lnSpc>
                <a:spcPts val="2400"/>
              </a:lnSpc>
              <a:buNone/>
            </a:pPr>
            <a:r>
              <a:rPr lang="en-US" sz="2400" b="1" dirty="0">
                <a:solidFill>
                  <a:srgbClr val="384653"/>
                </a:solidFill>
                <a:latin typeface="Host Grotesk Medium" pitchFamily="34" charset="0"/>
                <a:ea typeface="Host Grotesk Medium" pitchFamily="34" charset="-122"/>
                <a:cs typeface="Host Grotesk Medium" pitchFamily="34" charset="-120"/>
              </a:rPr>
              <a:t>XGBoost Application</a:t>
            </a:r>
            <a:endParaRPr lang="en-US" sz="2400" b="1" dirty="0"/>
          </a:p>
        </p:txBody>
      </p:sp>
      <p:sp>
        <p:nvSpPr>
          <p:cNvPr id="23" name="Text 17"/>
          <p:cNvSpPr/>
          <p:nvPr/>
        </p:nvSpPr>
        <p:spPr>
          <a:xfrm>
            <a:off x="8304014" y="5833824"/>
            <a:ext cx="5634276" cy="1779508"/>
          </a:xfrm>
          <a:prstGeom prst="rect">
            <a:avLst/>
          </a:prstGeom>
          <a:noFill/>
          <a:ln/>
        </p:spPr>
        <p:txBody>
          <a:bodyPr wrap="square" lIns="0" tIns="0" rIns="0" bIns="0" rtlCol="0" anchor="t"/>
          <a:lstStyle/>
          <a:p>
            <a:pPr marL="0" indent="0" algn="l">
              <a:lnSpc>
                <a:spcPts val="2300"/>
              </a:lnSpc>
              <a:buNone/>
            </a:pPr>
            <a:r>
              <a:rPr lang="en-US" dirty="0">
                <a:solidFill>
                  <a:srgbClr val="384653"/>
                </a:solidFill>
                <a:latin typeface="Roboto" pitchFamily="34" charset="0"/>
                <a:ea typeface="Roboto" pitchFamily="34" charset="-122"/>
                <a:cs typeface="Roboto" pitchFamily="34" charset="-120"/>
              </a:rPr>
              <a:t>Machine learning techniques, particularly tree-based ensemble models, have proven effective in capturing nonlinear patterns in energy data. Among them, Extreme Gradient Boosting (XGBoost) stands out due to its scalability, regularization capabilities, and superior performance in structured data prediction tasks.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15672" y="484227"/>
            <a:ext cx="5205174" cy="549712"/>
          </a:xfrm>
          <a:prstGeom prst="rect">
            <a:avLst/>
          </a:prstGeom>
          <a:noFill/>
          <a:ln/>
        </p:spPr>
        <p:txBody>
          <a:bodyPr wrap="none" lIns="0" tIns="0" rIns="0" bIns="0" rtlCol="0" anchor="t"/>
          <a:lstStyle/>
          <a:p>
            <a:pPr marL="0" indent="0" algn="l">
              <a:lnSpc>
                <a:spcPts val="4300"/>
              </a:lnSpc>
              <a:buNone/>
            </a:pPr>
            <a:r>
              <a:rPr lang="en-US" sz="4250" b="1" dirty="0">
                <a:solidFill>
                  <a:srgbClr val="2E3C4E"/>
                </a:solidFill>
                <a:latin typeface="Host Grotesk Medium" pitchFamily="34" charset="0"/>
                <a:ea typeface="Host Grotesk Medium" pitchFamily="34" charset="-122"/>
                <a:cs typeface="Host Grotesk Medium" pitchFamily="34" charset="-120"/>
              </a:rPr>
              <a:t>2. Related Baseline Works</a:t>
            </a:r>
            <a:endParaRPr lang="en-US" sz="4250" b="1" dirty="0"/>
          </a:p>
        </p:txBody>
      </p:sp>
      <p:pic>
        <p:nvPicPr>
          <p:cNvPr id="3" name="Image 0" descr="preencoded.png"/>
          <p:cNvPicPr>
            <a:picLocks noChangeAspect="1"/>
          </p:cNvPicPr>
          <p:nvPr/>
        </p:nvPicPr>
        <p:blipFill>
          <a:blip r:embed="rId3"/>
          <a:stretch>
            <a:fillRect/>
          </a:stretch>
        </p:blipFill>
        <p:spPr>
          <a:xfrm>
            <a:off x="267059" y="1441273"/>
            <a:ext cx="1395448" cy="2417806"/>
          </a:xfrm>
          <a:prstGeom prst="rect">
            <a:avLst/>
          </a:prstGeom>
        </p:spPr>
      </p:pic>
      <p:sp>
        <p:nvSpPr>
          <p:cNvPr id="4" name="Text 1"/>
          <p:cNvSpPr/>
          <p:nvPr/>
        </p:nvSpPr>
        <p:spPr>
          <a:xfrm>
            <a:off x="1759029" y="1561624"/>
            <a:ext cx="4018478" cy="274796"/>
          </a:xfrm>
          <a:prstGeom prst="rect">
            <a:avLst/>
          </a:prstGeom>
          <a:noFill/>
          <a:ln/>
        </p:spPr>
        <p:txBody>
          <a:bodyPr wrap="none" lIns="0" tIns="0" rIns="0" bIns="0" rtlCol="0" anchor="t"/>
          <a:lstStyle/>
          <a:p>
            <a:pPr marL="0" indent="0" algn="l">
              <a:lnSpc>
                <a:spcPts val="2150"/>
              </a:lnSpc>
              <a:buNone/>
            </a:pPr>
            <a:r>
              <a:rPr lang="en-US" sz="2400" b="1" dirty="0">
                <a:solidFill>
                  <a:srgbClr val="384653"/>
                </a:solidFill>
                <a:latin typeface="Host Grotesk Medium" pitchFamily="34" charset="0"/>
                <a:ea typeface="Host Grotesk Medium" pitchFamily="34" charset="-122"/>
                <a:cs typeface="Host Grotesk Medium" pitchFamily="34" charset="-120"/>
              </a:rPr>
              <a:t>Machine Learning in Energy Forecasting</a:t>
            </a:r>
            <a:endParaRPr lang="en-US" sz="2400" b="1" dirty="0"/>
          </a:p>
        </p:txBody>
      </p:sp>
      <p:sp>
        <p:nvSpPr>
          <p:cNvPr id="5" name="Text 2"/>
          <p:cNvSpPr/>
          <p:nvPr/>
        </p:nvSpPr>
        <p:spPr>
          <a:xfrm>
            <a:off x="1759029" y="1941909"/>
            <a:ext cx="12255698" cy="791885"/>
          </a:xfrm>
          <a:prstGeom prst="rect">
            <a:avLst/>
          </a:prstGeom>
          <a:noFill/>
          <a:ln/>
        </p:spPr>
        <p:txBody>
          <a:bodyPr wrap="square" lIns="0" tIns="0" rIns="0" bIns="0" rtlCol="0" anchor="t"/>
          <a:lstStyle/>
          <a:p>
            <a:pPr marL="0" indent="0" algn="l">
              <a:buNone/>
            </a:pPr>
            <a:r>
              <a:rPr lang="en-US" sz="2400" dirty="0">
                <a:solidFill>
                  <a:srgbClr val="384653"/>
                </a:solidFill>
                <a:latin typeface="Roboto" pitchFamily="34" charset="0"/>
                <a:ea typeface="Roboto" pitchFamily="34" charset="-122"/>
                <a:cs typeface="Roboto" pitchFamily="34" charset="-120"/>
              </a:rPr>
              <a:t>Machine learning techniques have become valuable tools for handling the complexities and non-linear relationships inherent in these forecasting tasks. Extreme Gradient Boosting (XGBoost) is frequently identified for its strong predictive performance, scalability, and ability to manage intricate variable interactions and time series data(Qi et al., 2025).</a:t>
            </a:r>
            <a:endParaRPr lang="en-US" sz="2400" dirty="0"/>
          </a:p>
        </p:txBody>
      </p:sp>
      <p:pic>
        <p:nvPicPr>
          <p:cNvPr id="6" name="Image 1" descr="preencoded.png"/>
          <p:cNvPicPr>
            <a:picLocks noChangeAspect="1"/>
          </p:cNvPicPr>
          <p:nvPr/>
        </p:nvPicPr>
        <p:blipFill>
          <a:blip r:embed="rId4"/>
          <a:stretch>
            <a:fillRect/>
          </a:stretch>
        </p:blipFill>
        <p:spPr>
          <a:xfrm>
            <a:off x="267059" y="4482677"/>
            <a:ext cx="1395448" cy="2836611"/>
          </a:xfrm>
          <a:prstGeom prst="rect">
            <a:avLst/>
          </a:prstGeom>
        </p:spPr>
      </p:pic>
      <p:sp>
        <p:nvSpPr>
          <p:cNvPr id="7" name="Text 3"/>
          <p:cNvSpPr/>
          <p:nvPr/>
        </p:nvSpPr>
        <p:spPr>
          <a:xfrm>
            <a:off x="1759029" y="4464852"/>
            <a:ext cx="3459718" cy="274796"/>
          </a:xfrm>
          <a:prstGeom prst="rect">
            <a:avLst/>
          </a:prstGeom>
          <a:noFill/>
          <a:ln/>
        </p:spPr>
        <p:txBody>
          <a:bodyPr wrap="none" lIns="0" tIns="0" rIns="0" bIns="0" rtlCol="0" anchor="t"/>
          <a:lstStyle/>
          <a:p>
            <a:pPr marL="0" indent="0" algn="l">
              <a:lnSpc>
                <a:spcPts val="2150"/>
              </a:lnSpc>
              <a:buNone/>
            </a:pPr>
            <a:r>
              <a:rPr lang="en-US" sz="2400" b="1" dirty="0">
                <a:solidFill>
                  <a:srgbClr val="384653"/>
                </a:solidFill>
                <a:latin typeface="Host Grotesk Medium" pitchFamily="34" charset="0"/>
                <a:ea typeface="Host Grotesk Medium" pitchFamily="34" charset="-122"/>
                <a:cs typeface="Host Grotesk Medium" pitchFamily="34" charset="-120"/>
              </a:rPr>
              <a:t>Hydropower Generation Prediction</a:t>
            </a:r>
            <a:endParaRPr lang="en-US" sz="2400" b="1" dirty="0"/>
          </a:p>
        </p:txBody>
      </p:sp>
      <p:sp>
        <p:nvSpPr>
          <p:cNvPr id="8" name="Text 4"/>
          <p:cNvSpPr/>
          <p:nvPr/>
        </p:nvSpPr>
        <p:spPr>
          <a:xfrm>
            <a:off x="1759029" y="4845137"/>
            <a:ext cx="12255698" cy="1055846"/>
          </a:xfrm>
          <a:prstGeom prst="rect">
            <a:avLst/>
          </a:prstGeom>
          <a:noFill/>
          <a:ln/>
        </p:spPr>
        <p:txBody>
          <a:bodyPr wrap="square" lIns="0" tIns="0" rIns="0" bIns="0" rtlCol="0" anchor="t"/>
          <a:lstStyle/>
          <a:p>
            <a:pPr marL="0" indent="0" algn="l">
              <a:buNone/>
            </a:pPr>
            <a:r>
              <a:rPr lang="en-US" sz="2400" dirty="0">
                <a:solidFill>
                  <a:srgbClr val="384653"/>
                </a:solidFill>
                <a:latin typeface="Roboto" pitchFamily="34" charset="0"/>
                <a:ea typeface="Roboto" pitchFamily="34" charset="-122"/>
                <a:cs typeface="Roboto" pitchFamily="34" charset="-120"/>
              </a:rPr>
              <a:t>Studies demonstrate the successful application of XGBoost across various energy forecasting domains. For instance, in hydropower generation prediction, XGBoost has been applied both as a standalone predictive model and as part of hybrid models incorporating optimization techniques like the Slime Mould Algorithm (SMA), Aquila Optimizer (AO), and Grey Wolf Optimization (GWO) (Qi et al., 2025). One study found that XGBoost alone achieved an R2 value of 0.8632 and an RMSE of 40.90, outperforming Support Vector Regression (SVR) in single model predictions (Qi et al., 2025).</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2" descr="preencoded.png"/>
          <p:cNvPicPr>
            <a:picLocks noChangeAspect="1"/>
          </p:cNvPicPr>
          <p:nvPr/>
        </p:nvPicPr>
        <p:blipFill>
          <a:blip r:embed="rId2"/>
          <a:stretch>
            <a:fillRect/>
          </a:stretch>
        </p:blipFill>
        <p:spPr>
          <a:xfrm>
            <a:off x="266129" y="1733086"/>
            <a:ext cx="1374618" cy="2381714"/>
          </a:xfrm>
          <a:prstGeom prst="rect">
            <a:avLst/>
          </a:prstGeom>
        </p:spPr>
      </p:pic>
      <p:sp>
        <p:nvSpPr>
          <p:cNvPr id="10" name="Text 5"/>
          <p:cNvSpPr/>
          <p:nvPr/>
        </p:nvSpPr>
        <p:spPr>
          <a:xfrm>
            <a:off x="1981177" y="1792398"/>
            <a:ext cx="2915126" cy="365754"/>
          </a:xfrm>
          <a:prstGeom prst="rect">
            <a:avLst/>
          </a:prstGeom>
          <a:noFill/>
          <a:ln/>
        </p:spPr>
        <p:txBody>
          <a:bodyPr wrap="none" lIns="0" tIns="0" rIns="0" bIns="0" rtlCol="0" anchor="t"/>
          <a:lstStyle/>
          <a:p>
            <a:pPr marL="0" indent="0" algn="l">
              <a:lnSpc>
                <a:spcPts val="2150"/>
              </a:lnSpc>
              <a:buNone/>
            </a:pPr>
            <a:r>
              <a:rPr lang="en-US" sz="2400" b="1" dirty="0">
                <a:solidFill>
                  <a:srgbClr val="384653"/>
                </a:solidFill>
                <a:latin typeface="Host Grotesk Medium" pitchFamily="34" charset="0"/>
                <a:ea typeface="Host Grotesk Medium" pitchFamily="34" charset="-122"/>
                <a:cs typeface="Host Grotesk Medium" pitchFamily="34" charset="-120"/>
              </a:rPr>
              <a:t>Day-Ahead </a:t>
            </a:r>
            <a:r>
              <a:rPr lang="en-US" sz="2400" b="1" dirty="0">
                <a:solidFill>
                  <a:srgbClr val="384653"/>
                </a:solidFill>
                <a:latin typeface="Host Grotesk Medium"/>
                <a:ea typeface="Host Grotesk Medium" pitchFamily="34" charset="-122"/>
                <a:cs typeface="Host Grotesk Medium" pitchFamily="34" charset="-120"/>
              </a:rPr>
              <a:t>Load</a:t>
            </a:r>
            <a:r>
              <a:rPr lang="en-US" sz="2400" b="1" dirty="0">
                <a:solidFill>
                  <a:srgbClr val="384653"/>
                </a:solidFill>
                <a:latin typeface="Host Grotesk Medium" pitchFamily="34" charset="0"/>
                <a:ea typeface="Host Grotesk Medium" pitchFamily="34" charset="-122"/>
                <a:cs typeface="Host Grotesk Medium" pitchFamily="34" charset="-120"/>
              </a:rPr>
              <a:t> Forecasting</a:t>
            </a:r>
            <a:endParaRPr lang="en-US" sz="2400" b="1" dirty="0"/>
          </a:p>
        </p:txBody>
      </p:sp>
      <p:sp>
        <p:nvSpPr>
          <p:cNvPr id="11" name="Text 6"/>
          <p:cNvSpPr/>
          <p:nvPr/>
        </p:nvSpPr>
        <p:spPr>
          <a:xfrm>
            <a:off x="1981177" y="2193392"/>
            <a:ext cx="12096456" cy="1053999"/>
          </a:xfrm>
          <a:prstGeom prst="rect">
            <a:avLst/>
          </a:prstGeom>
          <a:noFill/>
          <a:ln/>
        </p:spPr>
        <p:txBody>
          <a:bodyPr wrap="square" lIns="0" tIns="0" rIns="0" bIns="0" rtlCol="0" anchor="t"/>
          <a:lstStyle/>
          <a:p>
            <a:pPr marL="0" indent="0" algn="l">
              <a:buNone/>
            </a:pPr>
            <a:r>
              <a:rPr lang="en-US" sz="2400" dirty="0">
                <a:solidFill>
                  <a:srgbClr val="384653"/>
                </a:solidFill>
                <a:latin typeface="Roboto" pitchFamily="34" charset="0"/>
                <a:ea typeface="Roboto" pitchFamily="34" charset="-122"/>
                <a:cs typeface="Roboto" pitchFamily="34" charset="-120"/>
              </a:rPr>
              <a:t>For day-ahead load forecasting, especially in systems experiencing distortion from increasing behind-the-meter (BTM) solar PV generation, an XGBoost-based algorithm has been proposed (Bae et al., 2022). This method estimates historical BTM solar PV generation to derive a "reconstituted load," thereby removing the distortion for more accurate forecasting using XGBoost (Bae et al., 2022).</a:t>
            </a:r>
            <a:endParaRPr lang="en-US" sz="2400" dirty="0"/>
          </a:p>
        </p:txBody>
      </p:sp>
      <p:pic>
        <p:nvPicPr>
          <p:cNvPr id="12" name="Image 3" descr="preencoded.png"/>
          <p:cNvPicPr>
            <a:picLocks noChangeAspect="1"/>
          </p:cNvPicPr>
          <p:nvPr/>
        </p:nvPicPr>
        <p:blipFill>
          <a:blip r:embed="rId3"/>
          <a:stretch>
            <a:fillRect/>
          </a:stretch>
        </p:blipFill>
        <p:spPr>
          <a:xfrm>
            <a:off x="266129" y="4930784"/>
            <a:ext cx="1467176" cy="2542084"/>
          </a:xfrm>
          <a:prstGeom prst="rect">
            <a:avLst/>
          </a:prstGeom>
        </p:spPr>
      </p:pic>
      <p:sp>
        <p:nvSpPr>
          <p:cNvPr id="13" name="Text 7"/>
          <p:cNvSpPr/>
          <p:nvPr/>
        </p:nvSpPr>
        <p:spPr>
          <a:xfrm>
            <a:off x="1981177" y="5048094"/>
            <a:ext cx="3433167" cy="365754"/>
          </a:xfrm>
          <a:prstGeom prst="rect">
            <a:avLst/>
          </a:prstGeom>
          <a:noFill/>
          <a:ln/>
        </p:spPr>
        <p:txBody>
          <a:bodyPr wrap="none" lIns="0" tIns="0" rIns="0" bIns="0" rtlCol="0" anchor="t"/>
          <a:lstStyle/>
          <a:p>
            <a:pPr marL="0" indent="0" algn="l">
              <a:lnSpc>
                <a:spcPts val="2150"/>
              </a:lnSpc>
              <a:buNone/>
            </a:pPr>
            <a:r>
              <a:rPr lang="en-US" sz="2400" b="1" dirty="0">
                <a:solidFill>
                  <a:srgbClr val="384653"/>
                </a:solidFill>
                <a:latin typeface="Host Grotesk Medium" pitchFamily="34" charset="0"/>
                <a:ea typeface="Host Grotesk Medium" pitchFamily="34" charset="-122"/>
                <a:cs typeface="Host Grotesk Medium" pitchFamily="34" charset="-120"/>
              </a:rPr>
              <a:t>Net Load Forecasting for Buildings</a:t>
            </a:r>
            <a:endParaRPr lang="en-US" sz="2400" b="1" dirty="0"/>
          </a:p>
        </p:txBody>
      </p:sp>
      <p:sp>
        <p:nvSpPr>
          <p:cNvPr id="14" name="Text 8"/>
          <p:cNvSpPr/>
          <p:nvPr/>
        </p:nvSpPr>
        <p:spPr>
          <a:xfrm>
            <a:off x="1981177" y="5484085"/>
            <a:ext cx="12255698" cy="1053999"/>
          </a:xfrm>
          <a:prstGeom prst="rect">
            <a:avLst/>
          </a:prstGeom>
          <a:noFill/>
          <a:ln/>
        </p:spPr>
        <p:txBody>
          <a:bodyPr wrap="square" lIns="0" tIns="0" rIns="0" bIns="0" rtlCol="0" anchor="t"/>
          <a:lstStyle/>
          <a:p>
            <a:pPr marL="0" indent="0" algn="l">
              <a:buNone/>
            </a:pPr>
            <a:r>
              <a:rPr lang="en-US" sz="2400" dirty="0">
                <a:solidFill>
                  <a:srgbClr val="384653"/>
                </a:solidFill>
                <a:latin typeface="Roboto" pitchFamily="34" charset="0"/>
                <a:ea typeface="Roboto" pitchFamily="34" charset="-122"/>
                <a:cs typeface="Roboto" pitchFamily="34" charset="-120"/>
              </a:rPr>
              <a:t>In day-ahead net load forecasting for buildings with integrated renewable energy, XGBoost has been employed in a decoupled model approach (Kerkau et al., 2025). This involves forecasting gross load demand and PV production separately. When tested on a sunny weekend, the model resulted in an MAPE score of 0.09. For a cloudy weekday scenario, the MAPE was 0.08.</a:t>
            </a:r>
            <a:endParaRPr lang="en-US" sz="2400" dirty="0"/>
          </a:p>
        </p:txBody>
      </p:sp>
      <p:sp>
        <p:nvSpPr>
          <p:cNvPr id="2" name="TextBox 1">
            <a:extLst>
              <a:ext uri="{FF2B5EF4-FFF2-40B4-BE49-F238E27FC236}">
                <a16:creationId xmlns:a16="http://schemas.microsoft.com/office/drawing/2014/main" id="{4106F19F-D9FC-0F1B-E19C-DEBBD692844A}"/>
              </a:ext>
            </a:extLst>
          </p:cNvPr>
          <p:cNvSpPr txBox="1"/>
          <p:nvPr/>
        </p:nvSpPr>
        <p:spPr>
          <a:xfrm>
            <a:off x="431346" y="402789"/>
            <a:ext cx="3099661" cy="584775"/>
          </a:xfrm>
          <a:prstGeom prst="rect">
            <a:avLst/>
          </a:prstGeom>
          <a:noFill/>
        </p:spPr>
        <p:txBody>
          <a:bodyPr wrap="square" rtlCol="0">
            <a:spAutoFit/>
          </a:bodyPr>
          <a:lstStyle/>
          <a:p>
            <a:r>
              <a:rPr lang="en-GB" sz="3200" dirty="0">
                <a:solidFill>
                  <a:srgbClr val="384653"/>
                </a:solidFill>
                <a:latin typeface="Host Grotesk Medium" pitchFamily="34" charset="0"/>
                <a:ea typeface="Host Grotesk Medium" pitchFamily="34" charset="-122"/>
              </a:rPr>
              <a:t>Continue…</a:t>
            </a:r>
          </a:p>
        </p:txBody>
      </p:sp>
    </p:spTree>
    <p:extLst>
      <p:ext uri="{BB962C8B-B14F-4D97-AF65-F5344CB8AC3E}">
        <p14:creationId xmlns:p14="http://schemas.microsoft.com/office/powerpoint/2010/main" val="3035664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819388"/>
            <a:ext cx="6609874" cy="708779"/>
          </a:xfrm>
          <a:prstGeom prst="rect">
            <a:avLst/>
          </a:prstGeom>
          <a:noFill/>
          <a:ln/>
        </p:spPr>
        <p:txBody>
          <a:bodyPr wrap="none" lIns="0" tIns="0" rIns="0" bIns="0" rtlCol="0" anchor="t"/>
          <a:lstStyle/>
          <a:p>
            <a:pPr marL="0" indent="0" algn="l">
              <a:lnSpc>
                <a:spcPts val="5550"/>
              </a:lnSpc>
              <a:buNone/>
            </a:pPr>
            <a:r>
              <a:rPr lang="en-US" sz="4250" b="1" dirty="0">
                <a:solidFill>
                  <a:srgbClr val="2E3C4E"/>
                </a:solidFill>
                <a:latin typeface="Host Grotesk Medium" pitchFamily="34" charset="0"/>
                <a:ea typeface="Host Grotesk Medium" pitchFamily="34" charset="-122"/>
                <a:cs typeface="Host Grotesk Medium" pitchFamily="34" charset="-120"/>
              </a:rPr>
              <a:t>3. Methods and Materials</a:t>
            </a:r>
            <a:endParaRPr lang="en-US" sz="4250" b="1" dirty="0"/>
          </a:p>
        </p:txBody>
      </p:sp>
      <p:sp>
        <p:nvSpPr>
          <p:cNvPr id="3" name="Text 1"/>
          <p:cNvSpPr/>
          <p:nvPr/>
        </p:nvSpPr>
        <p:spPr>
          <a:xfrm>
            <a:off x="793790" y="1868329"/>
            <a:ext cx="5034915" cy="354330"/>
          </a:xfrm>
          <a:prstGeom prst="rect">
            <a:avLst/>
          </a:prstGeom>
          <a:noFill/>
          <a:ln/>
        </p:spPr>
        <p:txBody>
          <a:bodyPr wrap="none" lIns="0" tIns="0" rIns="0" bIns="0" rtlCol="0" anchor="t"/>
          <a:lstStyle/>
          <a:p>
            <a:pPr marL="0" indent="0" algn="l">
              <a:lnSpc>
                <a:spcPts val="2750"/>
              </a:lnSpc>
              <a:buNone/>
            </a:pPr>
            <a:r>
              <a:rPr lang="en-US" sz="3200" b="1" dirty="0">
                <a:solidFill>
                  <a:srgbClr val="2E3C4E"/>
                </a:solidFill>
                <a:latin typeface="Host Grotesk Medium" pitchFamily="34" charset="0"/>
                <a:ea typeface="Host Grotesk Medium" pitchFamily="34" charset="-122"/>
                <a:cs typeface="Host Grotesk Medium" pitchFamily="34" charset="-120"/>
              </a:rPr>
              <a:t>A. Proposed Machine Learning Method</a:t>
            </a:r>
            <a:endParaRPr lang="en-US" sz="3200" b="1" dirty="0"/>
          </a:p>
        </p:txBody>
      </p:sp>
      <p:sp>
        <p:nvSpPr>
          <p:cNvPr id="4" name="Text 2"/>
          <p:cNvSpPr/>
          <p:nvPr/>
        </p:nvSpPr>
        <p:spPr>
          <a:xfrm>
            <a:off x="793790" y="2562820"/>
            <a:ext cx="13042821" cy="1360646"/>
          </a:xfrm>
          <a:prstGeom prst="rect">
            <a:avLst/>
          </a:prstGeom>
          <a:noFill/>
          <a:ln/>
        </p:spPr>
        <p:txBody>
          <a:bodyPr wrap="square" lIns="0" tIns="0" rIns="0" bIns="0" rtlCol="0" anchor="t"/>
          <a:lstStyle/>
          <a:p>
            <a:pPr marL="342900" indent="-342900" algn="l">
              <a:buFont typeface="Arial" panose="020B0604020202020204" pitchFamily="34" charset="0"/>
              <a:buChar char="•"/>
            </a:pPr>
            <a:r>
              <a:rPr lang="en-US" sz="2400" dirty="0">
                <a:solidFill>
                  <a:srgbClr val="384653"/>
                </a:solidFill>
                <a:latin typeface="Roboto" pitchFamily="34" charset="0"/>
                <a:ea typeface="Roboto" pitchFamily="34" charset="-122"/>
                <a:cs typeface="Roboto" pitchFamily="34" charset="-120"/>
              </a:rPr>
              <a:t>XGBoost (Extreme Gradient Boosting) is selected as the primary machine learning model due to its high performance on tabular data and its capacity to handle both numerical and categorical features through encoding. XGBoost is an ensemble learning technique based on gradient boosting decision trees, known for its robustness to multicollinearity and ability to automatically handle feature importance.</a:t>
            </a:r>
            <a:endParaRPr lang="en-US" sz="2400" dirty="0"/>
          </a:p>
        </p:txBody>
      </p:sp>
      <p:sp>
        <p:nvSpPr>
          <p:cNvPr id="5" name="Text 3"/>
          <p:cNvSpPr/>
          <p:nvPr/>
        </p:nvSpPr>
        <p:spPr>
          <a:xfrm>
            <a:off x="793790" y="4688859"/>
            <a:ext cx="13042821" cy="1020485"/>
          </a:xfrm>
          <a:prstGeom prst="rect">
            <a:avLst/>
          </a:prstGeom>
          <a:noFill/>
          <a:ln/>
        </p:spPr>
        <p:txBody>
          <a:bodyPr wrap="square" lIns="0" tIns="0" rIns="0" bIns="0" rtlCol="0" anchor="t"/>
          <a:lstStyle/>
          <a:p>
            <a:pPr marL="342900" indent="-342900" algn="l">
              <a:buFont typeface="Arial" panose="020B0604020202020204" pitchFamily="34" charset="0"/>
              <a:buChar char="•"/>
            </a:pPr>
            <a:r>
              <a:rPr lang="en-US" sz="2400" dirty="0">
                <a:solidFill>
                  <a:srgbClr val="384653"/>
                </a:solidFill>
                <a:latin typeface="Roboto" pitchFamily="34" charset="0"/>
                <a:ea typeface="Roboto" pitchFamily="34" charset="-122"/>
                <a:cs typeface="Roboto" pitchFamily="34" charset="-120"/>
              </a:rPr>
              <a:t>The training process involves an initial model with base parameters followed by a hyperparameter optimization step using GridSearchCV with 3-fold crossvalidation. The model is configured to minimize root mean squared error (RMSE), using reg:squarederror as the objective function. Early stopping is employed to prevent overfitting, using a validation set during training.</a:t>
            </a:r>
            <a:endParaRPr lang="en-US" sz="2400" dirty="0"/>
          </a:p>
        </p:txBody>
      </p:sp>
      <p:sp>
        <p:nvSpPr>
          <p:cNvPr id="6" name="Text 4"/>
          <p:cNvSpPr/>
          <p:nvPr/>
        </p:nvSpPr>
        <p:spPr>
          <a:xfrm>
            <a:off x="793789" y="6720699"/>
            <a:ext cx="13042821" cy="680323"/>
          </a:xfrm>
          <a:prstGeom prst="rect">
            <a:avLst/>
          </a:prstGeom>
          <a:noFill/>
          <a:ln/>
        </p:spPr>
        <p:txBody>
          <a:bodyPr wrap="square" lIns="0" tIns="0" rIns="0" bIns="0" rtlCol="0" anchor="t"/>
          <a:lstStyle/>
          <a:p>
            <a:pPr marL="342900" indent="-342900" algn="l">
              <a:buFont typeface="Arial" panose="020B0604020202020204" pitchFamily="34" charset="0"/>
              <a:buChar char="•"/>
            </a:pPr>
            <a:r>
              <a:rPr lang="en-US" sz="2400" dirty="0">
                <a:solidFill>
                  <a:srgbClr val="384653"/>
                </a:solidFill>
                <a:latin typeface="Roboto" pitchFamily="34" charset="0"/>
                <a:ea typeface="Roboto" pitchFamily="34" charset="-122"/>
                <a:cs typeface="Roboto" pitchFamily="34" charset="-120"/>
              </a:rPr>
              <a:t>After identifying the optimal parameters including max depth, learning rate, number of estimators, and subsampling rate, a final model is trained. The model's performance is then evaluated on a hold-out test set, ensuring it reflects unseen data behavior.</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84108" y="577810"/>
            <a:ext cx="3787854" cy="432316"/>
          </a:xfrm>
          <a:prstGeom prst="rect">
            <a:avLst/>
          </a:prstGeom>
          <a:noFill/>
          <a:ln/>
        </p:spPr>
        <p:txBody>
          <a:bodyPr wrap="none" lIns="0" tIns="0" rIns="0" bIns="0" rtlCol="0" anchor="t"/>
          <a:lstStyle/>
          <a:p>
            <a:pPr marL="0" indent="0" algn="l">
              <a:lnSpc>
                <a:spcPts val="3400"/>
              </a:lnSpc>
              <a:buNone/>
            </a:pPr>
            <a:r>
              <a:rPr lang="en-US" sz="3200" b="1" dirty="0">
                <a:solidFill>
                  <a:srgbClr val="2E3C4E"/>
                </a:solidFill>
                <a:latin typeface="Host Grotesk Medium" pitchFamily="34" charset="0"/>
                <a:ea typeface="Host Grotesk Medium" pitchFamily="34" charset="-122"/>
                <a:cs typeface="Host Grotesk Medium" pitchFamily="34" charset="-120"/>
              </a:rPr>
              <a:t>B. Statistical Description</a:t>
            </a:r>
            <a:endParaRPr lang="en-US" sz="3200" b="1" dirty="0"/>
          </a:p>
        </p:txBody>
      </p:sp>
      <p:sp>
        <p:nvSpPr>
          <p:cNvPr id="3" name="Shape 1"/>
          <p:cNvSpPr/>
          <p:nvPr/>
        </p:nvSpPr>
        <p:spPr>
          <a:xfrm>
            <a:off x="484108" y="1286708"/>
            <a:ext cx="2276951" cy="1630302"/>
          </a:xfrm>
          <a:prstGeom prst="roundRect">
            <a:avLst>
              <a:gd name="adj" fmla="val 5865"/>
            </a:avLst>
          </a:prstGeom>
          <a:solidFill>
            <a:srgbClr val="D9EDF2"/>
          </a:solidFill>
          <a:ln w="7620">
            <a:solidFill>
              <a:srgbClr val="BFD3D8"/>
            </a:solidFill>
            <a:prstDash val="solid"/>
          </a:ln>
        </p:spPr>
      </p:sp>
      <p:pic>
        <p:nvPicPr>
          <p:cNvPr id="4" name="Image 0" descr="preencoded.png"/>
          <p:cNvPicPr>
            <a:picLocks noChangeAspect="1"/>
          </p:cNvPicPr>
          <p:nvPr/>
        </p:nvPicPr>
        <p:blipFill>
          <a:blip r:embed="rId3"/>
          <a:stretch>
            <a:fillRect/>
          </a:stretch>
        </p:blipFill>
        <p:spPr>
          <a:xfrm>
            <a:off x="1141090" y="1605173"/>
            <a:ext cx="768439" cy="960903"/>
          </a:xfrm>
          <a:prstGeom prst="rect">
            <a:avLst/>
          </a:prstGeom>
        </p:spPr>
      </p:pic>
      <p:sp>
        <p:nvSpPr>
          <p:cNvPr id="5" name="Text 2"/>
          <p:cNvSpPr/>
          <p:nvPr/>
        </p:nvSpPr>
        <p:spPr>
          <a:xfrm>
            <a:off x="2899291" y="1424940"/>
            <a:ext cx="1729145" cy="216098"/>
          </a:xfrm>
          <a:prstGeom prst="rect">
            <a:avLst/>
          </a:prstGeom>
          <a:noFill/>
          <a:ln/>
        </p:spPr>
        <p:txBody>
          <a:bodyPr wrap="none" lIns="0" tIns="0" rIns="0" bIns="0" rtlCol="0" anchor="t"/>
          <a:lstStyle/>
          <a:p>
            <a:pPr marL="0" indent="0" algn="l">
              <a:lnSpc>
                <a:spcPts val="1700"/>
              </a:lnSpc>
              <a:buNone/>
            </a:pPr>
            <a:r>
              <a:rPr lang="en-US" sz="2400" b="1" dirty="0">
                <a:solidFill>
                  <a:srgbClr val="384653"/>
                </a:solidFill>
                <a:latin typeface="Host Grotesk Medium" pitchFamily="34" charset="0"/>
                <a:ea typeface="Host Grotesk Medium" pitchFamily="34" charset="-122"/>
                <a:cs typeface="Host Grotesk Medium" pitchFamily="34" charset="-120"/>
              </a:rPr>
              <a:t>Dataset Source</a:t>
            </a:r>
            <a:endParaRPr lang="en-US" sz="2400" b="1" dirty="0"/>
          </a:p>
        </p:txBody>
      </p:sp>
      <p:sp>
        <p:nvSpPr>
          <p:cNvPr id="6" name="Text 3"/>
          <p:cNvSpPr/>
          <p:nvPr/>
        </p:nvSpPr>
        <p:spPr>
          <a:xfrm>
            <a:off x="2899291" y="1724025"/>
            <a:ext cx="11108769" cy="415052"/>
          </a:xfrm>
          <a:prstGeom prst="rect">
            <a:avLst/>
          </a:prstGeom>
          <a:noFill/>
          <a:ln/>
        </p:spPr>
        <p:txBody>
          <a:bodyPr wrap="square" lIns="0" tIns="0" rIns="0" bIns="0" rtlCol="0" anchor="t"/>
          <a:lstStyle/>
          <a:p>
            <a:pPr marL="0" indent="0" algn="l">
              <a:buNone/>
            </a:pPr>
            <a:r>
              <a:rPr lang="en-US" sz="2400" dirty="0">
                <a:solidFill>
                  <a:srgbClr val="384653"/>
                </a:solidFill>
                <a:latin typeface="Roboto" pitchFamily="34" charset="0"/>
                <a:ea typeface="Roboto" pitchFamily="34" charset="-122"/>
                <a:cs typeface="Roboto" pitchFamily="34" charset="-120"/>
              </a:rPr>
              <a:t>The dataset used for this study was obtained from the Global Power Plant (GPP) records, focusing on predicting the annual power generation (generation_gwh_2019) for individual plants.</a:t>
            </a:r>
            <a:endParaRPr lang="en-US" sz="2400" dirty="0"/>
          </a:p>
        </p:txBody>
      </p:sp>
      <p:sp>
        <p:nvSpPr>
          <p:cNvPr id="8" name="Shape 5"/>
          <p:cNvSpPr/>
          <p:nvPr/>
        </p:nvSpPr>
        <p:spPr>
          <a:xfrm>
            <a:off x="484108" y="3090513"/>
            <a:ext cx="4554022" cy="2160234"/>
          </a:xfrm>
          <a:prstGeom prst="roundRect">
            <a:avLst>
              <a:gd name="adj" fmla="val 5865"/>
            </a:avLst>
          </a:prstGeom>
          <a:solidFill>
            <a:srgbClr val="D9EDF2"/>
          </a:solidFill>
          <a:ln w="7620">
            <a:solidFill>
              <a:srgbClr val="BFD3D8"/>
            </a:solidFill>
            <a:prstDash val="solid"/>
          </a:ln>
        </p:spPr>
      </p:sp>
      <p:pic>
        <p:nvPicPr>
          <p:cNvPr id="9" name="Image 1" descr="preencoded.png"/>
          <p:cNvPicPr>
            <a:picLocks noChangeAspect="1"/>
          </p:cNvPicPr>
          <p:nvPr/>
        </p:nvPicPr>
        <p:blipFill>
          <a:blip r:embed="rId4"/>
          <a:stretch>
            <a:fillRect/>
          </a:stretch>
        </p:blipFill>
        <p:spPr>
          <a:xfrm>
            <a:off x="2255838" y="3721425"/>
            <a:ext cx="820854" cy="1026446"/>
          </a:xfrm>
          <a:prstGeom prst="rect">
            <a:avLst/>
          </a:prstGeom>
        </p:spPr>
      </p:pic>
      <p:sp>
        <p:nvSpPr>
          <p:cNvPr id="10" name="Text 6"/>
          <p:cNvSpPr/>
          <p:nvPr/>
        </p:nvSpPr>
        <p:spPr>
          <a:xfrm>
            <a:off x="5176361" y="3120030"/>
            <a:ext cx="1729145" cy="216098"/>
          </a:xfrm>
          <a:prstGeom prst="rect">
            <a:avLst/>
          </a:prstGeom>
          <a:noFill/>
          <a:ln/>
        </p:spPr>
        <p:txBody>
          <a:bodyPr wrap="none" lIns="0" tIns="0" rIns="0" bIns="0" rtlCol="0" anchor="t"/>
          <a:lstStyle/>
          <a:p>
            <a:pPr marL="0" indent="0" algn="l">
              <a:lnSpc>
                <a:spcPts val="1700"/>
              </a:lnSpc>
              <a:buNone/>
            </a:pPr>
            <a:r>
              <a:rPr lang="en-US" sz="2400" b="1" dirty="0">
                <a:solidFill>
                  <a:srgbClr val="384653"/>
                </a:solidFill>
                <a:latin typeface="Host Grotesk Medium" pitchFamily="34" charset="0"/>
                <a:ea typeface="Host Grotesk Medium" pitchFamily="34" charset="-122"/>
                <a:cs typeface="Host Grotesk Medium" pitchFamily="34" charset="-120"/>
              </a:rPr>
              <a:t>Feature Composition</a:t>
            </a:r>
            <a:endParaRPr lang="en-US" sz="2400" b="1" dirty="0"/>
          </a:p>
        </p:txBody>
      </p:sp>
      <p:sp>
        <p:nvSpPr>
          <p:cNvPr id="11" name="Text 7"/>
          <p:cNvSpPr/>
          <p:nvPr/>
        </p:nvSpPr>
        <p:spPr>
          <a:xfrm>
            <a:off x="5176361" y="3419115"/>
            <a:ext cx="8831699" cy="415052"/>
          </a:xfrm>
          <a:prstGeom prst="rect">
            <a:avLst/>
          </a:prstGeom>
          <a:noFill/>
          <a:ln/>
        </p:spPr>
        <p:txBody>
          <a:bodyPr wrap="square" lIns="0" tIns="0" rIns="0" bIns="0" rtlCol="0" anchor="t"/>
          <a:lstStyle/>
          <a:p>
            <a:pPr marL="0" indent="0" algn="l">
              <a:buNone/>
            </a:pPr>
            <a:r>
              <a:rPr lang="en-US" sz="2400" dirty="0">
                <a:solidFill>
                  <a:srgbClr val="384653"/>
                </a:solidFill>
                <a:latin typeface="Roboto" pitchFamily="34" charset="0"/>
                <a:ea typeface="Roboto" pitchFamily="34" charset="-122"/>
                <a:cs typeface="Roboto" pitchFamily="34" charset="-120"/>
              </a:rPr>
              <a:t>The dataset includes a mix of categorical and numerical features such as plant location, capacity in megawatts, commissioning year, and primary fuel type. The target variable is numerical and continuous, making the problem suitable for regression modeling.</a:t>
            </a:r>
            <a:endParaRPr lang="en-US" sz="2400" dirty="0"/>
          </a:p>
        </p:txBody>
      </p:sp>
      <p:sp>
        <p:nvSpPr>
          <p:cNvPr id="13" name="Shape 9"/>
          <p:cNvSpPr/>
          <p:nvPr/>
        </p:nvSpPr>
        <p:spPr>
          <a:xfrm>
            <a:off x="622338" y="5481543"/>
            <a:ext cx="6283167" cy="2170247"/>
          </a:xfrm>
          <a:prstGeom prst="roundRect">
            <a:avLst>
              <a:gd name="adj" fmla="val 5865"/>
            </a:avLst>
          </a:prstGeom>
          <a:solidFill>
            <a:srgbClr val="D9EDF2"/>
          </a:solidFill>
          <a:ln w="7620">
            <a:solidFill>
              <a:srgbClr val="BFD3D8"/>
            </a:solidFill>
            <a:prstDash val="solid"/>
          </a:ln>
        </p:spPr>
      </p:sp>
      <p:pic>
        <p:nvPicPr>
          <p:cNvPr id="14" name="Image 2" descr="preencoded.png"/>
          <p:cNvPicPr>
            <a:picLocks noChangeAspect="1"/>
          </p:cNvPicPr>
          <p:nvPr/>
        </p:nvPicPr>
        <p:blipFill>
          <a:blip r:embed="rId5"/>
          <a:stretch>
            <a:fillRect/>
          </a:stretch>
        </p:blipFill>
        <p:spPr>
          <a:xfrm>
            <a:off x="3517658" y="6289197"/>
            <a:ext cx="718385" cy="898313"/>
          </a:xfrm>
          <a:prstGeom prst="rect">
            <a:avLst/>
          </a:prstGeom>
        </p:spPr>
      </p:pic>
      <p:sp>
        <p:nvSpPr>
          <p:cNvPr id="15" name="Text 10"/>
          <p:cNvSpPr/>
          <p:nvPr/>
        </p:nvSpPr>
        <p:spPr>
          <a:xfrm>
            <a:off x="7158962" y="5481543"/>
            <a:ext cx="1729145" cy="216098"/>
          </a:xfrm>
          <a:prstGeom prst="rect">
            <a:avLst/>
          </a:prstGeom>
          <a:noFill/>
          <a:ln/>
        </p:spPr>
        <p:txBody>
          <a:bodyPr wrap="none" lIns="0" tIns="0" rIns="0" bIns="0" rtlCol="0" anchor="t"/>
          <a:lstStyle/>
          <a:p>
            <a:pPr marL="0" indent="0" algn="l">
              <a:lnSpc>
                <a:spcPts val="1700"/>
              </a:lnSpc>
              <a:buNone/>
            </a:pPr>
            <a:r>
              <a:rPr lang="en-US" sz="2400" b="1" dirty="0">
                <a:solidFill>
                  <a:srgbClr val="384653"/>
                </a:solidFill>
                <a:latin typeface="Host Grotesk Medium" pitchFamily="34" charset="0"/>
                <a:ea typeface="Host Grotesk Medium" pitchFamily="34" charset="-122"/>
                <a:cs typeface="Host Grotesk Medium" pitchFamily="34" charset="-120"/>
              </a:rPr>
              <a:t>Distribution Analysis</a:t>
            </a:r>
            <a:endParaRPr lang="en-US" sz="2400" b="1" dirty="0"/>
          </a:p>
        </p:txBody>
      </p:sp>
      <p:sp>
        <p:nvSpPr>
          <p:cNvPr id="16" name="Text 11"/>
          <p:cNvSpPr/>
          <p:nvPr/>
        </p:nvSpPr>
        <p:spPr>
          <a:xfrm>
            <a:off x="7131362" y="5780628"/>
            <a:ext cx="6876699" cy="553284"/>
          </a:xfrm>
          <a:prstGeom prst="rect">
            <a:avLst/>
          </a:prstGeom>
          <a:noFill/>
          <a:ln/>
        </p:spPr>
        <p:txBody>
          <a:bodyPr wrap="square" lIns="0" tIns="0" rIns="0" bIns="0" rtlCol="0" anchor="t"/>
          <a:lstStyle/>
          <a:p>
            <a:pPr marL="0" indent="0" algn="l">
              <a:buNone/>
            </a:pPr>
            <a:r>
              <a:rPr lang="en-US" sz="2400" dirty="0">
                <a:solidFill>
                  <a:srgbClr val="384653"/>
                </a:solidFill>
                <a:latin typeface="Roboto" pitchFamily="34" charset="0"/>
                <a:ea typeface="Roboto" pitchFamily="34" charset="-122"/>
                <a:cs typeface="Roboto" pitchFamily="34" charset="-120"/>
              </a:rPr>
              <a:t>The distribution of annual electricity generation values was examined using summary statistics of the variable generation_gwh_2019, which records each plant's total output in gigawatt-hours for 2019.</a:t>
            </a:r>
            <a:endParaRPr lang="en-US" sz="2400" dirty="0"/>
          </a:p>
        </p:txBody>
      </p:sp>
      <p:sp>
        <p:nvSpPr>
          <p:cNvPr id="17" name="Shape 12"/>
          <p:cNvSpPr/>
          <p:nvPr/>
        </p:nvSpPr>
        <p:spPr>
          <a:xfrm>
            <a:off x="484108" y="5308040"/>
            <a:ext cx="13662184" cy="2401043"/>
          </a:xfrm>
          <a:prstGeom prst="roundRect">
            <a:avLst>
              <a:gd name="adj" fmla="val 2123"/>
            </a:avLst>
          </a:prstGeom>
          <a:noFill/>
          <a:ln w="7620">
            <a:solidFill>
              <a:srgbClr val="000000">
                <a:alpha val="8000"/>
              </a:srgbClr>
            </a:solidFill>
            <a:prstDash val="solid"/>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hape 13"/>
          <p:cNvSpPr/>
          <p:nvPr/>
        </p:nvSpPr>
        <p:spPr>
          <a:xfrm>
            <a:off x="482679" y="2532848"/>
            <a:ext cx="13645515" cy="388739"/>
          </a:xfrm>
          <a:prstGeom prst="rect">
            <a:avLst/>
          </a:prstGeom>
          <a:solidFill>
            <a:srgbClr val="FFFFFF">
              <a:alpha val="4000"/>
            </a:srgbClr>
          </a:solidFill>
          <a:ln/>
        </p:spPr>
      </p:sp>
      <p:sp>
        <p:nvSpPr>
          <p:cNvPr id="19" name="Text 14"/>
          <p:cNvSpPr/>
          <p:nvPr/>
        </p:nvSpPr>
        <p:spPr>
          <a:xfrm>
            <a:off x="622578" y="2623454"/>
            <a:ext cx="4267676" cy="207526"/>
          </a:xfrm>
          <a:prstGeom prst="rect">
            <a:avLst/>
          </a:prstGeom>
          <a:noFill/>
          <a:ln/>
        </p:spPr>
        <p:txBody>
          <a:bodyPr wrap="none" lIns="0" tIns="0" rIns="0" bIns="0" rtlCol="0" anchor="t"/>
          <a:lstStyle/>
          <a:p>
            <a:pPr marL="0" indent="0" algn="l">
              <a:lnSpc>
                <a:spcPts val="1600"/>
              </a:lnSpc>
              <a:buNone/>
            </a:pPr>
            <a:r>
              <a:rPr lang="en-US" sz="2400" dirty="0">
                <a:solidFill>
                  <a:srgbClr val="384653"/>
                </a:solidFill>
                <a:latin typeface="Roboto" pitchFamily="34" charset="0"/>
                <a:ea typeface="Roboto" pitchFamily="34" charset="-122"/>
                <a:cs typeface="Roboto" pitchFamily="34" charset="-120"/>
              </a:rPr>
              <a:t>Statistic</a:t>
            </a:r>
            <a:endParaRPr lang="en-US" sz="2400" dirty="0"/>
          </a:p>
        </p:txBody>
      </p:sp>
      <p:sp>
        <p:nvSpPr>
          <p:cNvPr id="20" name="Text 15"/>
          <p:cNvSpPr/>
          <p:nvPr/>
        </p:nvSpPr>
        <p:spPr>
          <a:xfrm>
            <a:off x="5174337" y="2623454"/>
            <a:ext cx="4263866" cy="207526"/>
          </a:xfrm>
          <a:prstGeom prst="rect">
            <a:avLst/>
          </a:prstGeom>
          <a:noFill/>
          <a:ln/>
        </p:spPr>
        <p:txBody>
          <a:bodyPr wrap="none" lIns="0" tIns="0" rIns="0" bIns="0" rtlCol="0" anchor="t"/>
          <a:lstStyle/>
          <a:p>
            <a:pPr marL="0" indent="0" algn="l">
              <a:lnSpc>
                <a:spcPts val="1600"/>
              </a:lnSpc>
              <a:buNone/>
            </a:pPr>
            <a:r>
              <a:rPr lang="en-US" sz="2400" dirty="0">
                <a:solidFill>
                  <a:srgbClr val="384653"/>
                </a:solidFill>
                <a:latin typeface="Roboto" pitchFamily="34" charset="0"/>
                <a:ea typeface="Roboto" pitchFamily="34" charset="-122"/>
                <a:cs typeface="Roboto" pitchFamily="34" charset="-120"/>
              </a:rPr>
              <a:t>Before Preprocessing</a:t>
            </a:r>
            <a:endParaRPr lang="en-US" sz="2400" dirty="0"/>
          </a:p>
        </p:txBody>
      </p:sp>
      <p:sp>
        <p:nvSpPr>
          <p:cNvPr id="21" name="Text 16"/>
          <p:cNvSpPr/>
          <p:nvPr/>
        </p:nvSpPr>
        <p:spPr>
          <a:xfrm>
            <a:off x="9722286" y="2623454"/>
            <a:ext cx="4267676" cy="207526"/>
          </a:xfrm>
          <a:prstGeom prst="rect">
            <a:avLst/>
          </a:prstGeom>
          <a:noFill/>
          <a:ln/>
        </p:spPr>
        <p:txBody>
          <a:bodyPr wrap="none" lIns="0" tIns="0" rIns="0" bIns="0" rtlCol="0" anchor="t"/>
          <a:lstStyle/>
          <a:p>
            <a:pPr marL="0" indent="0" algn="l">
              <a:lnSpc>
                <a:spcPts val="1600"/>
              </a:lnSpc>
              <a:buNone/>
            </a:pPr>
            <a:r>
              <a:rPr lang="en-US" sz="2400" dirty="0">
                <a:solidFill>
                  <a:srgbClr val="384653"/>
                </a:solidFill>
                <a:latin typeface="Roboto" pitchFamily="34" charset="0"/>
                <a:ea typeface="Roboto" pitchFamily="34" charset="-122"/>
                <a:cs typeface="Roboto" pitchFamily="34" charset="-120"/>
              </a:rPr>
              <a:t>After Preprocessing</a:t>
            </a:r>
            <a:endParaRPr lang="en-US" sz="2400" dirty="0"/>
          </a:p>
        </p:txBody>
      </p:sp>
      <p:sp>
        <p:nvSpPr>
          <p:cNvPr id="22" name="Shape 17"/>
          <p:cNvSpPr/>
          <p:nvPr/>
        </p:nvSpPr>
        <p:spPr>
          <a:xfrm>
            <a:off x="482679" y="2921587"/>
            <a:ext cx="13645515" cy="388739"/>
          </a:xfrm>
          <a:prstGeom prst="rect">
            <a:avLst/>
          </a:prstGeom>
          <a:solidFill>
            <a:srgbClr val="000000">
              <a:alpha val="4000"/>
            </a:srgbClr>
          </a:solidFill>
          <a:ln/>
        </p:spPr>
      </p:sp>
      <p:sp>
        <p:nvSpPr>
          <p:cNvPr id="23" name="Text 18"/>
          <p:cNvSpPr/>
          <p:nvPr/>
        </p:nvSpPr>
        <p:spPr>
          <a:xfrm>
            <a:off x="622578" y="3012193"/>
            <a:ext cx="4267676" cy="207526"/>
          </a:xfrm>
          <a:prstGeom prst="rect">
            <a:avLst/>
          </a:prstGeom>
          <a:noFill/>
          <a:ln/>
        </p:spPr>
        <p:txBody>
          <a:bodyPr wrap="none" lIns="0" tIns="0" rIns="0" bIns="0" rtlCol="0" anchor="t"/>
          <a:lstStyle/>
          <a:p>
            <a:pPr marL="0" indent="0" algn="l">
              <a:lnSpc>
                <a:spcPts val="1600"/>
              </a:lnSpc>
              <a:buNone/>
            </a:pPr>
            <a:r>
              <a:rPr lang="en-US" sz="2400" dirty="0">
                <a:solidFill>
                  <a:srgbClr val="384653"/>
                </a:solidFill>
                <a:latin typeface="Roboto" pitchFamily="34" charset="0"/>
                <a:ea typeface="Roboto" pitchFamily="34" charset="-122"/>
                <a:cs typeface="Roboto" pitchFamily="34" charset="-120"/>
              </a:rPr>
              <a:t>Min.</a:t>
            </a:r>
            <a:endParaRPr lang="en-US" sz="2400" dirty="0"/>
          </a:p>
        </p:txBody>
      </p:sp>
      <p:sp>
        <p:nvSpPr>
          <p:cNvPr id="24" name="Text 19"/>
          <p:cNvSpPr/>
          <p:nvPr/>
        </p:nvSpPr>
        <p:spPr>
          <a:xfrm>
            <a:off x="5174337" y="3012193"/>
            <a:ext cx="4263866" cy="207526"/>
          </a:xfrm>
          <a:prstGeom prst="rect">
            <a:avLst/>
          </a:prstGeom>
          <a:noFill/>
          <a:ln/>
        </p:spPr>
        <p:txBody>
          <a:bodyPr wrap="none" lIns="0" tIns="0" rIns="0" bIns="0" rtlCol="0" anchor="t"/>
          <a:lstStyle/>
          <a:p>
            <a:pPr marL="0" indent="0" algn="l">
              <a:lnSpc>
                <a:spcPts val="1600"/>
              </a:lnSpc>
              <a:buNone/>
            </a:pPr>
            <a:r>
              <a:rPr lang="en-US" sz="2400" dirty="0">
                <a:solidFill>
                  <a:srgbClr val="384653"/>
                </a:solidFill>
                <a:latin typeface="Roboto" pitchFamily="34" charset="0"/>
                <a:ea typeface="Roboto" pitchFamily="34" charset="-122"/>
                <a:cs typeface="Roboto" pitchFamily="34" charset="-120"/>
              </a:rPr>
              <a:t>-780.3390</a:t>
            </a:r>
            <a:endParaRPr lang="en-US" sz="2400" dirty="0"/>
          </a:p>
        </p:txBody>
      </p:sp>
      <p:sp>
        <p:nvSpPr>
          <p:cNvPr id="25" name="Text 20"/>
          <p:cNvSpPr/>
          <p:nvPr/>
        </p:nvSpPr>
        <p:spPr>
          <a:xfrm>
            <a:off x="9722286" y="3012193"/>
            <a:ext cx="4267676" cy="207526"/>
          </a:xfrm>
          <a:prstGeom prst="rect">
            <a:avLst/>
          </a:prstGeom>
          <a:noFill/>
          <a:ln/>
        </p:spPr>
        <p:txBody>
          <a:bodyPr wrap="none" lIns="0" tIns="0" rIns="0" bIns="0" rtlCol="0" anchor="t"/>
          <a:lstStyle/>
          <a:p>
            <a:pPr marL="0" indent="0" algn="l">
              <a:lnSpc>
                <a:spcPts val="1600"/>
              </a:lnSpc>
              <a:buNone/>
            </a:pPr>
            <a:r>
              <a:rPr lang="en-US" sz="2400" dirty="0">
                <a:solidFill>
                  <a:srgbClr val="384653"/>
                </a:solidFill>
                <a:latin typeface="Roboto" pitchFamily="34" charset="0"/>
                <a:ea typeface="Roboto" pitchFamily="34" charset="-122"/>
                <a:cs typeface="Roboto" pitchFamily="34" charset="-120"/>
              </a:rPr>
              <a:t>-780.3390</a:t>
            </a:r>
            <a:endParaRPr lang="en-US" sz="2400" dirty="0"/>
          </a:p>
        </p:txBody>
      </p:sp>
      <p:sp>
        <p:nvSpPr>
          <p:cNvPr id="26" name="Shape 21"/>
          <p:cNvSpPr/>
          <p:nvPr/>
        </p:nvSpPr>
        <p:spPr>
          <a:xfrm>
            <a:off x="482679" y="3310326"/>
            <a:ext cx="13645515" cy="388739"/>
          </a:xfrm>
          <a:prstGeom prst="rect">
            <a:avLst/>
          </a:prstGeom>
          <a:solidFill>
            <a:srgbClr val="FFFFFF">
              <a:alpha val="4000"/>
            </a:srgbClr>
          </a:solidFill>
          <a:ln/>
        </p:spPr>
      </p:sp>
      <p:sp>
        <p:nvSpPr>
          <p:cNvPr id="27" name="Text 22"/>
          <p:cNvSpPr/>
          <p:nvPr/>
        </p:nvSpPr>
        <p:spPr>
          <a:xfrm>
            <a:off x="622578" y="3400932"/>
            <a:ext cx="4267676" cy="207526"/>
          </a:xfrm>
          <a:prstGeom prst="rect">
            <a:avLst/>
          </a:prstGeom>
          <a:noFill/>
          <a:ln/>
        </p:spPr>
        <p:txBody>
          <a:bodyPr wrap="none" lIns="0" tIns="0" rIns="0" bIns="0" rtlCol="0" anchor="t"/>
          <a:lstStyle/>
          <a:p>
            <a:pPr marL="0" indent="0" algn="l">
              <a:lnSpc>
                <a:spcPts val="1600"/>
              </a:lnSpc>
              <a:buNone/>
            </a:pPr>
            <a:r>
              <a:rPr lang="en-US" sz="2400" dirty="0">
                <a:solidFill>
                  <a:srgbClr val="384653"/>
                </a:solidFill>
                <a:latin typeface="Roboto" pitchFamily="34" charset="0"/>
                <a:ea typeface="Roboto" pitchFamily="34" charset="-122"/>
                <a:cs typeface="Roboto" pitchFamily="34" charset="-120"/>
              </a:rPr>
              <a:t>1st Qu.</a:t>
            </a:r>
            <a:endParaRPr lang="en-US" sz="2400" dirty="0"/>
          </a:p>
        </p:txBody>
      </p:sp>
      <p:sp>
        <p:nvSpPr>
          <p:cNvPr id="28" name="Text 23"/>
          <p:cNvSpPr/>
          <p:nvPr/>
        </p:nvSpPr>
        <p:spPr>
          <a:xfrm>
            <a:off x="5174337" y="3400932"/>
            <a:ext cx="4263866" cy="207526"/>
          </a:xfrm>
          <a:prstGeom prst="rect">
            <a:avLst/>
          </a:prstGeom>
          <a:noFill/>
          <a:ln/>
        </p:spPr>
        <p:txBody>
          <a:bodyPr wrap="none" lIns="0" tIns="0" rIns="0" bIns="0" rtlCol="0" anchor="t"/>
          <a:lstStyle/>
          <a:p>
            <a:pPr marL="0" indent="0" algn="l">
              <a:lnSpc>
                <a:spcPts val="1600"/>
              </a:lnSpc>
              <a:buNone/>
            </a:pPr>
            <a:r>
              <a:rPr lang="en-US" sz="2400" dirty="0">
                <a:solidFill>
                  <a:srgbClr val="384653"/>
                </a:solidFill>
                <a:latin typeface="Roboto" pitchFamily="34" charset="0"/>
                <a:ea typeface="Roboto" pitchFamily="34" charset="-122"/>
                <a:cs typeface="Roboto" pitchFamily="34" charset="-120"/>
              </a:rPr>
              <a:t>2.7515</a:t>
            </a:r>
            <a:endParaRPr lang="en-US" sz="2400" dirty="0"/>
          </a:p>
        </p:txBody>
      </p:sp>
      <p:sp>
        <p:nvSpPr>
          <p:cNvPr id="29" name="Text 24"/>
          <p:cNvSpPr/>
          <p:nvPr/>
        </p:nvSpPr>
        <p:spPr>
          <a:xfrm>
            <a:off x="9722286" y="3400932"/>
            <a:ext cx="4267676" cy="207526"/>
          </a:xfrm>
          <a:prstGeom prst="rect">
            <a:avLst/>
          </a:prstGeom>
          <a:noFill/>
          <a:ln/>
        </p:spPr>
        <p:txBody>
          <a:bodyPr wrap="none" lIns="0" tIns="0" rIns="0" bIns="0" rtlCol="0" anchor="t"/>
          <a:lstStyle/>
          <a:p>
            <a:pPr marL="0" indent="0" algn="l">
              <a:lnSpc>
                <a:spcPts val="1600"/>
              </a:lnSpc>
              <a:buNone/>
            </a:pPr>
            <a:r>
              <a:rPr lang="en-US" sz="2400" dirty="0">
                <a:solidFill>
                  <a:srgbClr val="384653"/>
                </a:solidFill>
                <a:latin typeface="Roboto" pitchFamily="34" charset="0"/>
                <a:ea typeface="Roboto" pitchFamily="34" charset="-122"/>
                <a:cs typeface="Roboto" pitchFamily="34" charset="-120"/>
              </a:rPr>
              <a:t>8.9370</a:t>
            </a:r>
            <a:endParaRPr lang="en-US" sz="2400" dirty="0"/>
          </a:p>
        </p:txBody>
      </p:sp>
      <p:sp>
        <p:nvSpPr>
          <p:cNvPr id="30" name="Shape 25"/>
          <p:cNvSpPr/>
          <p:nvPr/>
        </p:nvSpPr>
        <p:spPr>
          <a:xfrm>
            <a:off x="482679" y="3699065"/>
            <a:ext cx="13645515" cy="388739"/>
          </a:xfrm>
          <a:prstGeom prst="rect">
            <a:avLst/>
          </a:prstGeom>
          <a:solidFill>
            <a:srgbClr val="000000">
              <a:alpha val="4000"/>
            </a:srgbClr>
          </a:solidFill>
          <a:ln/>
        </p:spPr>
      </p:sp>
      <p:sp>
        <p:nvSpPr>
          <p:cNvPr id="31" name="Text 26"/>
          <p:cNvSpPr/>
          <p:nvPr/>
        </p:nvSpPr>
        <p:spPr>
          <a:xfrm>
            <a:off x="622578" y="3789671"/>
            <a:ext cx="4267676" cy="207526"/>
          </a:xfrm>
          <a:prstGeom prst="rect">
            <a:avLst/>
          </a:prstGeom>
          <a:noFill/>
          <a:ln/>
        </p:spPr>
        <p:txBody>
          <a:bodyPr wrap="none" lIns="0" tIns="0" rIns="0" bIns="0" rtlCol="0" anchor="t"/>
          <a:lstStyle/>
          <a:p>
            <a:pPr marL="0" indent="0" algn="l">
              <a:lnSpc>
                <a:spcPts val="1600"/>
              </a:lnSpc>
              <a:buNone/>
            </a:pPr>
            <a:r>
              <a:rPr lang="en-US" sz="2400" dirty="0">
                <a:solidFill>
                  <a:srgbClr val="384653"/>
                </a:solidFill>
                <a:latin typeface="Roboto" pitchFamily="34" charset="0"/>
                <a:ea typeface="Roboto" pitchFamily="34" charset="-122"/>
                <a:cs typeface="Roboto" pitchFamily="34" charset="-120"/>
              </a:rPr>
              <a:t>Median</a:t>
            </a:r>
            <a:endParaRPr lang="en-US" sz="2400" dirty="0"/>
          </a:p>
        </p:txBody>
      </p:sp>
      <p:sp>
        <p:nvSpPr>
          <p:cNvPr id="32" name="Text 27"/>
          <p:cNvSpPr/>
          <p:nvPr/>
        </p:nvSpPr>
        <p:spPr>
          <a:xfrm>
            <a:off x="5174337" y="3789671"/>
            <a:ext cx="4263866" cy="207526"/>
          </a:xfrm>
          <a:prstGeom prst="rect">
            <a:avLst/>
          </a:prstGeom>
          <a:noFill/>
          <a:ln/>
        </p:spPr>
        <p:txBody>
          <a:bodyPr wrap="none" lIns="0" tIns="0" rIns="0" bIns="0" rtlCol="0" anchor="t"/>
          <a:lstStyle/>
          <a:p>
            <a:pPr marL="0" indent="0" algn="l">
              <a:lnSpc>
                <a:spcPts val="1600"/>
              </a:lnSpc>
              <a:buNone/>
            </a:pPr>
            <a:r>
              <a:rPr lang="en-US" sz="2400" dirty="0">
                <a:solidFill>
                  <a:srgbClr val="384653"/>
                </a:solidFill>
                <a:latin typeface="Roboto" pitchFamily="34" charset="0"/>
                <a:ea typeface="Roboto" pitchFamily="34" charset="-122"/>
                <a:cs typeface="Roboto" pitchFamily="34" charset="-120"/>
              </a:rPr>
              <a:t>11.5300</a:t>
            </a:r>
            <a:endParaRPr lang="en-US" sz="2400" dirty="0"/>
          </a:p>
        </p:txBody>
      </p:sp>
      <p:sp>
        <p:nvSpPr>
          <p:cNvPr id="33" name="Text 28"/>
          <p:cNvSpPr/>
          <p:nvPr/>
        </p:nvSpPr>
        <p:spPr>
          <a:xfrm>
            <a:off x="9722286" y="3789671"/>
            <a:ext cx="4267676" cy="207526"/>
          </a:xfrm>
          <a:prstGeom prst="rect">
            <a:avLst/>
          </a:prstGeom>
          <a:noFill/>
          <a:ln/>
        </p:spPr>
        <p:txBody>
          <a:bodyPr wrap="none" lIns="0" tIns="0" rIns="0" bIns="0" rtlCol="0" anchor="t"/>
          <a:lstStyle/>
          <a:p>
            <a:pPr marL="0" indent="0" algn="l">
              <a:lnSpc>
                <a:spcPts val="1600"/>
              </a:lnSpc>
              <a:buNone/>
            </a:pPr>
            <a:r>
              <a:rPr lang="en-US" sz="2400" dirty="0">
                <a:solidFill>
                  <a:srgbClr val="384653"/>
                </a:solidFill>
                <a:latin typeface="Roboto" pitchFamily="34" charset="0"/>
                <a:ea typeface="Roboto" pitchFamily="34" charset="-122"/>
                <a:cs typeface="Roboto" pitchFamily="34" charset="-120"/>
              </a:rPr>
              <a:t>122.2080</a:t>
            </a:r>
            <a:endParaRPr lang="en-US" sz="2400" dirty="0"/>
          </a:p>
        </p:txBody>
      </p:sp>
      <p:sp>
        <p:nvSpPr>
          <p:cNvPr id="34" name="Shape 29"/>
          <p:cNvSpPr/>
          <p:nvPr/>
        </p:nvSpPr>
        <p:spPr>
          <a:xfrm>
            <a:off x="482679" y="4087804"/>
            <a:ext cx="13645515" cy="388739"/>
          </a:xfrm>
          <a:prstGeom prst="rect">
            <a:avLst/>
          </a:prstGeom>
          <a:solidFill>
            <a:srgbClr val="FFFFFF">
              <a:alpha val="4000"/>
            </a:srgbClr>
          </a:solidFill>
          <a:ln/>
        </p:spPr>
      </p:sp>
      <p:sp>
        <p:nvSpPr>
          <p:cNvPr id="35" name="Text 30"/>
          <p:cNvSpPr/>
          <p:nvPr/>
        </p:nvSpPr>
        <p:spPr>
          <a:xfrm>
            <a:off x="622578" y="4178410"/>
            <a:ext cx="4267676" cy="207526"/>
          </a:xfrm>
          <a:prstGeom prst="rect">
            <a:avLst/>
          </a:prstGeom>
          <a:noFill/>
          <a:ln/>
        </p:spPr>
        <p:txBody>
          <a:bodyPr wrap="none" lIns="0" tIns="0" rIns="0" bIns="0" rtlCol="0" anchor="t"/>
          <a:lstStyle/>
          <a:p>
            <a:pPr marL="0" indent="0" algn="l">
              <a:lnSpc>
                <a:spcPts val="1600"/>
              </a:lnSpc>
              <a:buNone/>
            </a:pPr>
            <a:r>
              <a:rPr lang="en-US" sz="2400" dirty="0">
                <a:solidFill>
                  <a:srgbClr val="384653"/>
                </a:solidFill>
                <a:latin typeface="Roboto" pitchFamily="34" charset="0"/>
                <a:ea typeface="Roboto" pitchFamily="34" charset="-122"/>
                <a:cs typeface="Roboto" pitchFamily="34" charset="-120"/>
              </a:rPr>
              <a:t>Mean</a:t>
            </a:r>
            <a:endParaRPr lang="en-US" sz="2400" dirty="0"/>
          </a:p>
        </p:txBody>
      </p:sp>
      <p:sp>
        <p:nvSpPr>
          <p:cNvPr id="36" name="Text 31"/>
          <p:cNvSpPr/>
          <p:nvPr/>
        </p:nvSpPr>
        <p:spPr>
          <a:xfrm>
            <a:off x="5174337" y="4178410"/>
            <a:ext cx="4263866" cy="207526"/>
          </a:xfrm>
          <a:prstGeom prst="rect">
            <a:avLst/>
          </a:prstGeom>
          <a:noFill/>
          <a:ln/>
        </p:spPr>
        <p:txBody>
          <a:bodyPr wrap="none" lIns="0" tIns="0" rIns="0" bIns="0" rtlCol="0" anchor="t"/>
          <a:lstStyle/>
          <a:p>
            <a:pPr marL="0" indent="0" algn="l">
              <a:lnSpc>
                <a:spcPts val="1600"/>
              </a:lnSpc>
              <a:buNone/>
            </a:pPr>
            <a:r>
              <a:rPr lang="en-US" sz="2400" dirty="0">
                <a:solidFill>
                  <a:srgbClr val="384653"/>
                </a:solidFill>
                <a:latin typeface="Roboto" pitchFamily="34" charset="0"/>
                <a:ea typeface="Roboto" pitchFamily="34" charset="-122"/>
                <a:cs typeface="Roboto" pitchFamily="34" charset="-120"/>
              </a:rPr>
              <a:t>423.9224</a:t>
            </a:r>
            <a:endParaRPr lang="en-US" sz="2400" dirty="0"/>
          </a:p>
        </p:txBody>
      </p:sp>
      <p:sp>
        <p:nvSpPr>
          <p:cNvPr id="37" name="Text 32"/>
          <p:cNvSpPr/>
          <p:nvPr/>
        </p:nvSpPr>
        <p:spPr>
          <a:xfrm>
            <a:off x="9722286" y="4178410"/>
            <a:ext cx="4267676" cy="207526"/>
          </a:xfrm>
          <a:prstGeom prst="rect">
            <a:avLst/>
          </a:prstGeom>
          <a:noFill/>
          <a:ln/>
        </p:spPr>
        <p:txBody>
          <a:bodyPr wrap="none" lIns="0" tIns="0" rIns="0" bIns="0" rtlCol="0" anchor="t"/>
          <a:lstStyle/>
          <a:p>
            <a:pPr marL="0" indent="0" algn="l">
              <a:lnSpc>
                <a:spcPts val="1600"/>
              </a:lnSpc>
              <a:buNone/>
            </a:pPr>
            <a:r>
              <a:rPr lang="en-US" sz="2400" dirty="0">
                <a:solidFill>
                  <a:srgbClr val="384653"/>
                </a:solidFill>
                <a:latin typeface="Roboto" pitchFamily="34" charset="0"/>
                <a:ea typeface="Roboto" pitchFamily="34" charset="-122"/>
                <a:cs typeface="Roboto" pitchFamily="34" charset="-120"/>
              </a:rPr>
              <a:t>766.3272</a:t>
            </a:r>
            <a:endParaRPr lang="en-US" sz="2400" dirty="0"/>
          </a:p>
        </p:txBody>
      </p:sp>
      <p:sp>
        <p:nvSpPr>
          <p:cNvPr id="38" name="Shape 33"/>
          <p:cNvSpPr/>
          <p:nvPr/>
        </p:nvSpPr>
        <p:spPr>
          <a:xfrm>
            <a:off x="482679" y="4476543"/>
            <a:ext cx="13645515" cy="388739"/>
          </a:xfrm>
          <a:prstGeom prst="rect">
            <a:avLst/>
          </a:prstGeom>
          <a:solidFill>
            <a:srgbClr val="000000">
              <a:alpha val="4000"/>
            </a:srgbClr>
          </a:solidFill>
          <a:ln/>
        </p:spPr>
      </p:sp>
      <p:sp>
        <p:nvSpPr>
          <p:cNvPr id="39" name="Text 34"/>
          <p:cNvSpPr/>
          <p:nvPr/>
        </p:nvSpPr>
        <p:spPr>
          <a:xfrm>
            <a:off x="622578" y="4567150"/>
            <a:ext cx="4267676" cy="207526"/>
          </a:xfrm>
          <a:prstGeom prst="rect">
            <a:avLst/>
          </a:prstGeom>
          <a:noFill/>
          <a:ln/>
        </p:spPr>
        <p:txBody>
          <a:bodyPr wrap="none" lIns="0" tIns="0" rIns="0" bIns="0" rtlCol="0" anchor="t"/>
          <a:lstStyle/>
          <a:p>
            <a:pPr marL="0" indent="0" algn="l">
              <a:lnSpc>
                <a:spcPts val="1600"/>
              </a:lnSpc>
              <a:buNone/>
            </a:pPr>
            <a:r>
              <a:rPr lang="en-US" sz="2400" dirty="0">
                <a:solidFill>
                  <a:srgbClr val="384653"/>
                </a:solidFill>
                <a:latin typeface="Roboto" pitchFamily="34" charset="0"/>
                <a:ea typeface="Roboto" pitchFamily="34" charset="-122"/>
                <a:cs typeface="Roboto" pitchFamily="34" charset="-120"/>
              </a:rPr>
              <a:t>3rd Qu.</a:t>
            </a:r>
            <a:endParaRPr lang="en-US" sz="2400" dirty="0"/>
          </a:p>
        </p:txBody>
      </p:sp>
      <p:sp>
        <p:nvSpPr>
          <p:cNvPr id="40" name="Text 35"/>
          <p:cNvSpPr/>
          <p:nvPr/>
        </p:nvSpPr>
        <p:spPr>
          <a:xfrm>
            <a:off x="5174337" y="4567150"/>
            <a:ext cx="4263866" cy="207526"/>
          </a:xfrm>
          <a:prstGeom prst="rect">
            <a:avLst/>
          </a:prstGeom>
          <a:noFill/>
          <a:ln/>
        </p:spPr>
        <p:txBody>
          <a:bodyPr wrap="none" lIns="0" tIns="0" rIns="0" bIns="0" rtlCol="0" anchor="t"/>
          <a:lstStyle/>
          <a:p>
            <a:pPr marL="0" indent="0" algn="l">
              <a:lnSpc>
                <a:spcPts val="1600"/>
              </a:lnSpc>
              <a:buNone/>
            </a:pPr>
            <a:r>
              <a:rPr lang="en-US" sz="2400" dirty="0">
                <a:solidFill>
                  <a:srgbClr val="384653"/>
                </a:solidFill>
                <a:latin typeface="Roboto" pitchFamily="34" charset="0"/>
                <a:ea typeface="Roboto" pitchFamily="34" charset="-122"/>
                <a:cs typeface="Roboto" pitchFamily="34" charset="-120"/>
              </a:rPr>
              <a:t>122.7815</a:t>
            </a:r>
            <a:endParaRPr lang="en-US" sz="2400" dirty="0"/>
          </a:p>
        </p:txBody>
      </p:sp>
      <p:sp>
        <p:nvSpPr>
          <p:cNvPr id="41" name="Text 36"/>
          <p:cNvSpPr/>
          <p:nvPr/>
        </p:nvSpPr>
        <p:spPr>
          <a:xfrm>
            <a:off x="9722286" y="4567150"/>
            <a:ext cx="4267676" cy="207526"/>
          </a:xfrm>
          <a:prstGeom prst="rect">
            <a:avLst/>
          </a:prstGeom>
          <a:noFill/>
          <a:ln/>
        </p:spPr>
        <p:txBody>
          <a:bodyPr wrap="none" lIns="0" tIns="0" rIns="0" bIns="0" rtlCol="0" anchor="t"/>
          <a:lstStyle/>
          <a:p>
            <a:pPr marL="0" indent="0" algn="l">
              <a:lnSpc>
                <a:spcPts val="1600"/>
              </a:lnSpc>
              <a:buNone/>
            </a:pPr>
            <a:r>
              <a:rPr lang="en-US" sz="2400" dirty="0">
                <a:solidFill>
                  <a:srgbClr val="384653"/>
                </a:solidFill>
                <a:latin typeface="Roboto" pitchFamily="34" charset="0"/>
                <a:ea typeface="Roboto" pitchFamily="34" charset="-122"/>
                <a:cs typeface="Roboto" pitchFamily="34" charset="-120"/>
              </a:rPr>
              <a:t>497.1860</a:t>
            </a:r>
            <a:endParaRPr lang="en-US" sz="2400" dirty="0"/>
          </a:p>
        </p:txBody>
      </p:sp>
      <p:sp>
        <p:nvSpPr>
          <p:cNvPr id="42" name="Shape 37"/>
          <p:cNvSpPr/>
          <p:nvPr/>
        </p:nvSpPr>
        <p:spPr>
          <a:xfrm>
            <a:off x="482679" y="4865282"/>
            <a:ext cx="13645515" cy="388739"/>
          </a:xfrm>
          <a:prstGeom prst="rect">
            <a:avLst/>
          </a:prstGeom>
          <a:solidFill>
            <a:srgbClr val="FFFFFF">
              <a:alpha val="4000"/>
            </a:srgbClr>
          </a:solidFill>
          <a:ln/>
        </p:spPr>
      </p:sp>
      <p:sp>
        <p:nvSpPr>
          <p:cNvPr id="43" name="Text 38"/>
          <p:cNvSpPr/>
          <p:nvPr/>
        </p:nvSpPr>
        <p:spPr>
          <a:xfrm>
            <a:off x="622578" y="4955889"/>
            <a:ext cx="4267676" cy="207526"/>
          </a:xfrm>
          <a:prstGeom prst="rect">
            <a:avLst/>
          </a:prstGeom>
          <a:noFill/>
          <a:ln/>
        </p:spPr>
        <p:txBody>
          <a:bodyPr wrap="none" lIns="0" tIns="0" rIns="0" bIns="0" rtlCol="0" anchor="t"/>
          <a:lstStyle/>
          <a:p>
            <a:pPr marL="0" indent="0" algn="l">
              <a:lnSpc>
                <a:spcPts val="1600"/>
              </a:lnSpc>
              <a:buNone/>
            </a:pPr>
            <a:r>
              <a:rPr lang="en-US" sz="2400" dirty="0">
                <a:solidFill>
                  <a:srgbClr val="384653"/>
                </a:solidFill>
                <a:latin typeface="Roboto" pitchFamily="34" charset="0"/>
                <a:ea typeface="Roboto" pitchFamily="34" charset="-122"/>
                <a:cs typeface="Roboto" pitchFamily="34" charset="-120"/>
              </a:rPr>
              <a:t>Max.</a:t>
            </a:r>
            <a:endParaRPr lang="en-US" sz="2400" dirty="0"/>
          </a:p>
        </p:txBody>
      </p:sp>
      <p:sp>
        <p:nvSpPr>
          <p:cNvPr id="44" name="Text 39"/>
          <p:cNvSpPr/>
          <p:nvPr/>
        </p:nvSpPr>
        <p:spPr>
          <a:xfrm>
            <a:off x="5174337" y="4955889"/>
            <a:ext cx="4263866" cy="207526"/>
          </a:xfrm>
          <a:prstGeom prst="rect">
            <a:avLst/>
          </a:prstGeom>
          <a:noFill/>
          <a:ln/>
        </p:spPr>
        <p:txBody>
          <a:bodyPr wrap="none" lIns="0" tIns="0" rIns="0" bIns="0" rtlCol="0" anchor="t"/>
          <a:lstStyle/>
          <a:p>
            <a:pPr marL="0" indent="0" algn="l">
              <a:lnSpc>
                <a:spcPts val="1600"/>
              </a:lnSpc>
              <a:buNone/>
            </a:pPr>
            <a:r>
              <a:rPr lang="en-US" sz="2400" dirty="0">
                <a:solidFill>
                  <a:srgbClr val="384653"/>
                </a:solidFill>
                <a:latin typeface="Roboto" pitchFamily="34" charset="0"/>
                <a:ea typeface="Roboto" pitchFamily="34" charset="-122"/>
                <a:cs typeface="Roboto" pitchFamily="34" charset="-120"/>
              </a:rPr>
              <a:t>31920.3680</a:t>
            </a:r>
            <a:endParaRPr lang="en-US" sz="2400" dirty="0"/>
          </a:p>
        </p:txBody>
      </p:sp>
      <p:sp>
        <p:nvSpPr>
          <p:cNvPr id="45" name="Text 40"/>
          <p:cNvSpPr/>
          <p:nvPr/>
        </p:nvSpPr>
        <p:spPr>
          <a:xfrm>
            <a:off x="9722286" y="4955889"/>
            <a:ext cx="4267676" cy="207526"/>
          </a:xfrm>
          <a:prstGeom prst="rect">
            <a:avLst/>
          </a:prstGeom>
          <a:noFill/>
          <a:ln/>
        </p:spPr>
        <p:txBody>
          <a:bodyPr wrap="none" lIns="0" tIns="0" rIns="0" bIns="0" rtlCol="0" anchor="t"/>
          <a:lstStyle/>
          <a:p>
            <a:pPr marL="0" indent="0" algn="l">
              <a:lnSpc>
                <a:spcPts val="1600"/>
              </a:lnSpc>
              <a:buNone/>
            </a:pPr>
            <a:r>
              <a:rPr lang="en-US" sz="2400" dirty="0">
                <a:solidFill>
                  <a:srgbClr val="384653"/>
                </a:solidFill>
                <a:latin typeface="Roboto" pitchFamily="34" charset="0"/>
                <a:ea typeface="Roboto" pitchFamily="34" charset="-122"/>
                <a:cs typeface="Roboto" pitchFamily="34" charset="-120"/>
              </a:rPr>
              <a:t>31920.3680</a:t>
            </a:r>
            <a:endParaRPr lang="en-US" sz="2400" dirty="0"/>
          </a:p>
        </p:txBody>
      </p:sp>
      <p:sp>
        <p:nvSpPr>
          <p:cNvPr id="46" name="Text 41"/>
          <p:cNvSpPr/>
          <p:nvPr/>
        </p:nvSpPr>
        <p:spPr>
          <a:xfrm>
            <a:off x="2975956" y="5897702"/>
            <a:ext cx="9360132" cy="503097"/>
          </a:xfrm>
          <a:prstGeom prst="rect">
            <a:avLst/>
          </a:prstGeom>
          <a:noFill/>
          <a:ln/>
        </p:spPr>
        <p:txBody>
          <a:bodyPr wrap="none" lIns="0" tIns="0" rIns="0" bIns="0" rtlCol="0" anchor="t"/>
          <a:lstStyle/>
          <a:p>
            <a:pPr marL="0" indent="0" algn="ctr">
              <a:lnSpc>
                <a:spcPts val="1600"/>
              </a:lnSpc>
              <a:buNone/>
            </a:pPr>
            <a:r>
              <a:rPr lang="en-US" b="1" dirty="0">
                <a:solidFill>
                  <a:srgbClr val="384653"/>
                </a:solidFill>
                <a:latin typeface="Roboto" pitchFamily="34" charset="0"/>
                <a:ea typeface="Roboto" pitchFamily="34" charset="-122"/>
                <a:cs typeface="Roboto" pitchFamily="34" charset="-120"/>
              </a:rPr>
              <a:t>Figure 1. Statistical Summary of generation_gwh_2019 Target Variable</a:t>
            </a:r>
            <a:endParaRPr lang="en-US" b="1" dirty="0"/>
          </a:p>
        </p:txBody>
      </p:sp>
      <p:sp>
        <p:nvSpPr>
          <p:cNvPr id="2" name="TextBox 1">
            <a:extLst>
              <a:ext uri="{FF2B5EF4-FFF2-40B4-BE49-F238E27FC236}">
                <a16:creationId xmlns:a16="http://schemas.microsoft.com/office/drawing/2014/main" id="{C89EE5E3-B2D6-729B-67DD-42F23E9A72A4}"/>
              </a:ext>
            </a:extLst>
          </p:cNvPr>
          <p:cNvSpPr txBox="1"/>
          <p:nvPr/>
        </p:nvSpPr>
        <p:spPr>
          <a:xfrm>
            <a:off x="774915" y="1084881"/>
            <a:ext cx="2021131" cy="584775"/>
          </a:xfrm>
          <a:prstGeom prst="rect">
            <a:avLst/>
          </a:prstGeom>
          <a:noFill/>
        </p:spPr>
        <p:txBody>
          <a:bodyPr wrap="none" rtlCol="0">
            <a:spAutoFit/>
          </a:bodyPr>
          <a:lstStyle/>
          <a:p>
            <a:r>
              <a:rPr lang="en-GB" sz="3200" b="1" dirty="0">
                <a:solidFill>
                  <a:schemeClr val="tx2"/>
                </a:solidFill>
                <a:latin typeface="Host Grotesk Medium"/>
              </a:rPr>
              <a:t>Continue…</a:t>
            </a:r>
          </a:p>
        </p:txBody>
      </p:sp>
    </p:spTree>
    <p:extLst>
      <p:ext uri="{BB962C8B-B14F-4D97-AF65-F5344CB8AC3E}">
        <p14:creationId xmlns:p14="http://schemas.microsoft.com/office/powerpoint/2010/main" val="2692456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24708" y="877501"/>
            <a:ext cx="6811447" cy="468511"/>
          </a:xfrm>
          <a:prstGeom prst="rect">
            <a:avLst/>
          </a:prstGeom>
          <a:noFill/>
          <a:ln/>
        </p:spPr>
        <p:txBody>
          <a:bodyPr wrap="none" lIns="0" tIns="0" rIns="0" bIns="0" rtlCol="0" anchor="t"/>
          <a:lstStyle/>
          <a:p>
            <a:pPr marL="0" indent="0" algn="l">
              <a:lnSpc>
                <a:spcPts val="3650"/>
              </a:lnSpc>
              <a:buNone/>
            </a:pPr>
            <a:r>
              <a:rPr lang="en-US" sz="3200" b="1" dirty="0">
                <a:solidFill>
                  <a:srgbClr val="2E3C4E"/>
                </a:solidFill>
                <a:latin typeface="Host Grotesk Medium" pitchFamily="34" charset="0"/>
                <a:ea typeface="Host Grotesk Medium" pitchFamily="34" charset="-122"/>
                <a:cs typeface="Host Grotesk Medium" pitchFamily="34" charset="-120"/>
              </a:rPr>
              <a:t>C. Evaluation and Optimization Methods</a:t>
            </a:r>
            <a:endParaRPr lang="en-US" sz="3200" b="1" dirty="0"/>
          </a:p>
        </p:txBody>
      </p:sp>
      <p:sp>
        <p:nvSpPr>
          <p:cNvPr id="3" name="Text 1"/>
          <p:cNvSpPr/>
          <p:nvPr/>
        </p:nvSpPr>
        <p:spPr>
          <a:xfrm>
            <a:off x="524708" y="1702378"/>
            <a:ext cx="13580983" cy="674370"/>
          </a:xfrm>
          <a:prstGeom prst="rect">
            <a:avLst/>
          </a:prstGeom>
          <a:noFill/>
          <a:ln/>
        </p:spPr>
        <p:txBody>
          <a:bodyPr wrap="square" lIns="0" tIns="0" rIns="0" bIns="0" rtlCol="0" anchor="t"/>
          <a:lstStyle/>
          <a:p>
            <a:pPr marL="342900" indent="-342900" algn="l">
              <a:buFont typeface="Arial" panose="020B0604020202020204" pitchFamily="34" charset="0"/>
              <a:buChar char="•"/>
            </a:pPr>
            <a:r>
              <a:rPr lang="en-US" sz="2400" dirty="0">
                <a:solidFill>
                  <a:srgbClr val="384653"/>
                </a:solidFill>
                <a:latin typeface="Roboto" pitchFamily="34" charset="0"/>
                <a:ea typeface="Roboto" pitchFamily="34" charset="-122"/>
                <a:cs typeface="Roboto" pitchFamily="34" charset="-120"/>
              </a:rPr>
              <a:t>Model evaluation is conducted using three primary metrics: Root Mean Squared Error (RMSE), Mean Absolute Error (MAE), and R-squared (R²). RMSE measures the average magnitude of error, penalizing larger errors more than MAE. MAE provides an intuitive measure of the average absolute difference between predicted and actual values. R-squared indicates how much variance in the target variable is explained by the model.</a:t>
            </a:r>
            <a:endParaRPr lang="en-US" sz="2400" dirty="0"/>
          </a:p>
        </p:txBody>
      </p:sp>
      <p:sp>
        <p:nvSpPr>
          <p:cNvPr id="4" name="Text 2"/>
          <p:cNvSpPr/>
          <p:nvPr/>
        </p:nvSpPr>
        <p:spPr>
          <a:xfrm>
            <a:off x="545663" y="3890010"/>
            <a:ext cx="13580983" cy="449580"/>
          </a:xfrm>
          <a:prstGeom prst="rect">
            <a:avLst/>
          </a:prstGeom>
          <a:noFill/>
          <a:ln/>
        </p:spPr>
        <p:txBody>
          <a:bodyPr wrap="square" lIns="0" tIns="0" rIns="0" bIns="0" rtlCol="0" anchor="t"/>
          <a:lstStyle/>
          <a:p>
            <a:pPr marL="342900" indent="-342900" algn="l">
              <a:buFont typeface="Arial" panose="020B0604020202020204" pitchFamily="34" charset="0"/>
              <a:buChar char="•"/>
            </a:pPr>
            <a:r>
              <a:rPr lang="en-US" sz="2400" dirty="0">
                <a:solidFill>
                  <a:srgbClr val="384653"/>
                </a:solidFill>
                <a:latin typeface="Roboto" pitchFamily="34" charset="0"/>
                <a:ea typeface="Roboto" pitchFamily="34" charset="-122"/>
                <a:cs typeface="Roboto" pitchFamily="34" charset="-120"/>
              </a:rPr>
              <a:t>The initial XGBoost model, trained with default settings and early stopping, served as a performance baseline. After tuning, the optimized model achieved an RMSE of 698.15, an R² score of 0.88, and an MAE of 293.80 on the test set. These results demonstrate a strong predictive capability, especially considering the high variability in the dataset.</a:t>
            </a:r>
            <a:endParaRPr lang="en-US" sz="2400" dirty="0"/>
          </a:p>
        </p:txBody>
      </p:sp>
      <p:sp>
        <p:nvSpPr>
          <p:cNvPr id="5" name="Text 3"/>
          <p:cNvSpPr/>
          <p:nvPr/>
        </p:nvSpPr>
        <p:spPr>
          <a:xfrm>
            <a:off x="545663" y="6044608"/>
            <a:ext cx="13580983" cy="449580"/>
          </a:xfrm>
          <a:prstGeom prst="rect">
            <a:avLst/>
          </a:prstGeom>
          <a:noFill/>
          <a:ln/>
        </p:spPr>
        <p:txBody>
          <a:bodyPr wrap="square" lIns="0" tIns="0" rIns="0" bIns="0" rtlCol="0" anchor="t"/>
          <a:lstStyle/>
          <a:p>
            <a:pPr marL="342900" indent="-342900" algn="l">
              <a:buFont typeface="Arial" panose="020B0604020202020204" pitchFamily="34" charset="0"/>
              <a:buChar char="•"/>
            </a:pPr>
            <a:r>
              <a:rPr lang="en-US" sz="2400" dirty="0">
                <a:solidFill>
                  <a:srgbClr val="384653"/>
                </a:solidFill>
                <a:latin typeface="Roboto" pitchFamily="34" charset="0"/>
                <a:ea typeface="Roboto" pitchFamily="34" charset="-122"/>
                <a:cs typeface="Roboto" pitchFamily="34" charset="-120"/>
              </a:rPr>
              <a:t>The optimization process involved tuning the learning rate, tree depth, number of estimators, and subsample ratio using exhaustive grid search. Each configuration was evaluated through cross-validation to ensure that performance improvements were not a result of overfitting.</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1732</Words>
  <Application>Microsoft Office PowerPoint</Application>
  <PresentationFormat>Custom</PresentationFormat>
  <Paragraphs>114</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Host Grotesk Medium</vt:lpstr>
      <vt:lpstr>Roboto Bold</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Yeabsra Habtu</cp:lastModifiedBy>
  <cp:revision>3</cp:revision>
  <dcterms:created xsi:type="dcterms:W3CDTF">2025-05-14T22:08:24Z</dcterms:created>
  <dcterms:modified xsi:type="dcterms:W3CDTF">2025-05-15T05:28:46Z</dcterms:modified>
</cp:coreProperties>
</file>