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57" r:id="rId3"/>
    <p:sldId id="258" r:id="rId4"/>
    <p:sldId id="259" r:id="rId5"/>
    <p:sldId id="260" r:id="rId6"/>
    <p:sldId id="262" r:id="rId7"/>
    <p:sldId id="263" r:id="rId8"/>
    <p:sldId id="264" r:id="rId9"/>
    <p:sldId id="265" r:id="rId10"/>
    <p:sldId id="266" r:id="rId11"/>
    <p:sldId id="302" r:id="rId12"/>
    <p:sldId id="267" r:id="rId13"/>
    <p:sldId id="268" r:id="rId14"/>
    <p:sldId id="269" r:id="rId15"/>
    <p:sldId id="270" r:id="rId16"/>
    <p:sldId id="30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3schools.com/python/python_strings_methods.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zh-CN" altLang="en-US" sz="6000">
                <a:solidFill>
                  <a:schemeClr val="tx1"/>
                </a:solidFill>
                <a:effectLst>
                  <a:outerShdw blurRad="38100" dist="19050" dir="2700000" algn="tl" rotWithShape="0">
                    <a:schemeClr val="dk1">
                      <a:alpha val="40000"/>
                    </a:schemeClr>
                  </a:outerShdw>
                </a:effectLst>
              </a:rPr>
              <a:t>Python</a:t>
            </a:r>
            <a:endParaRPr lang="zh-CN" altLang="en-US" sz="6000">
              <a:solidFill>
                <a:schemeClr val="tx1"/>
              </a:solidFill>
              <a:effectLst>
                <a:outerShdw blurRad="38100" dist="19050" dir="2700000" algn="tl" rotWithShape="0">
                  <a:schemeClr val="dk1">
                    <a:alpha val="40000"/>
                  </a:schemeClr>
                </a:outerShdw>
              </a:effectLst>
            </a:endParaRPr>
          </a:p>
        </p:txBody>
      </p:sp>
      <p:pic>
        <p:nvPicPr>
          <p:cNvPr id="3" name="Picture 2" descr="python-logo"/>
          <p:cNvPicPr>
            <a:picLocks noChangeAspect="1"/>
          </p:cNvPicPr>
          <p:nvPr/>
        </p:nvPicPr>
        <p:blipFill>
          <a:blip r:embed="rId1"/>
          <a:stretch>
            <a:fillRect/>
          </a:stretch>
        </p:blipFill>
        <p:spPr>
          <a:xfrm>
            <a:off x="2941320" y="619125"/>
            <a:ext cx="3807460" cy="3440430"/>
          </a:xfrm>
          <a:prstGeom prst="rect">
            <a:avLst/>
          </a:prstGeom>
        </p:spPr>
      </p:pic>
      <p:sp>
        <p:nvSpPr>
          <p:cNvPr id="5" name="Text Box 4"/>
          <p:cNvSpPr txBox="1"/>
          <p:nvPr/>
        </p:nvSpPr>
        <p:spPr>
          <a:xfrm>
            <a:off x="6583045" y="4845685"/>
            <a:ext cx="4345305" cy="1014730"/>
          </a:xfrm>
          <a:prstGeom prst="rect">
            <a:avLst/>
          </a:prstGeom>
          <a:noFill/>
        </p:spPr>
        <p:txBody>
          <a:bodyPr wrap="square" rtlCol="0">
            <a:spAutoFit/>
          </a:bodyPr>
          <a:p>
            <a:r>
              <a:rPr lang="en-US" sz="6000" b="1"/>
              <a:t>Chapter</a:t>
            </a:r>
            <a:r>
              <a:rPr lang="en-US" sz="6000"/>
              <a:t>: 2</a:t>
            </a:r>
            <a:endParaRPr lang="en-US"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sym typeface="+mn-ea"/>
              </a:rPr>
              <a:t>Exercises </a:t>
            </a:r>
            <a:endParaRPr lang="en-US"/>
          </a:p>
        </p:txBody>
      </p:sp>
      <p:sp>
        <p:nvSpPr>
          <p:cNvPr id="3" name="Content Placeholder 2"/>
          <p:cNvSpPr>
            <a:spLocks noGrp="1"/>
          </p:cNvSpPr>
          <p:nvPr>
            <p:ph idx="1"/>
          </p:nvPr>
        </p:nvSpPr>
        <p:spPr>
          <a:xfrm>
            <a:off x="0" y="935355"/>
            <a:ext cx="12192635" cy="5922645"/>
          </a:xfrm>
        </p:spPr>
        <p:txBody>
          <a:bodyPr/>
          <a:p>
            <a:pPr marL="0" indent="0">
              <a:buNone/>
            </a:pPr>
            <a:r>
              <a:rPr lang="en-US" sz="1800"/>
              <a:t>Assign String to a Variable:</a:t>
            </a:r>
            <a:endParaRPr lang="en-US" sz="1800"/>
          </a:p>
          <a:p>
            <a:r>
              <a:rPr lang="en-US" sz="1800"/>
              <a:t>Create a variable named my_string and assign the string "Hello, World!" to it.</a:t>
            </a:r>
            <a:endParaRPr lang="en-US" sz="1800"/>
          </a:p>
          <a:p>
            <a:pPr>
              <a:buNone/>
            </a:pPr>
            <a:r>
              <a:rPr lang="en-US" sz="1800"/>
              <a:t>Strings are Arrays:</a:t>
            </a:r>
            <a:endParaRPr lang="en-US" sz="1800"/>
          </a:p>
          <a:p>
            <a:r>
              <a:rPr lang="en-US" sz="1800"/>
              <a:t>Access the third character in the my_string variable and print it.</a:t>
            </a:r>
            <a:endParaRPr lang="en-US" sz="1800"/>
          </a:p>
          <a:p>
            <a:r>
              <a:rPr lang="en-US" sz="1800"/>
              <a:t>Create a new variable named substring and assign it the value of the substring from the 7th to the 12th character of my_string. Print the result.</a:t>
            </a:r>
            <a:endParaRPr lang="en-US" sz="1800"/>
          </a:p>
          <a:p>
            <a:pPr marL="0" indent="0">
              <a:buNone/>
            </a:pPr>
            <a:r>
              <a:rPr lang="en-US" sz="1800"/>
              <a:t>String Length:</a:t>
            </a:r>
            <a:endParaRPr lang="en-US" sz="1800"/>
          </a:p>
          <a:p>
            <a:r>
              <a:rPr lang="en-US" sz="1800"/>
              <a:t>Find and print the length of the my_string variable.</a:t>
            </a:r>
            <a:endParaRPr lang="en-US" sz="1800"/>
          </a:p>
          <a:p>
            <a:pPr>
              <a:buNone/>
            </a:pPr>
            <a:r>
              <a:rPr lang="en-US" sz="1800"/>
              <a:t>Checking if a Phrase or Character is Present:</a:t>
            </a:r>
            <a:endParaRPr lang="en-US" sz="1800"/>
          </a:p>
          <a:p>
            <a:r>
              <a:rPr lang="en-US" sz="1800"/>
              <a:t>Check if the word "World" is present in my_string. Print the result.</a:t>
            </a:r>
            <a:endParaRPr lang="en-US" sz="1800"/>
          </a:p>
          <a:p>
            <a:r>
              <a:rPr lang="en-US" sz="1800"/>
              <a:t>Check if the character "!" is present in my_string. Print the result.</a:t>
            </a:r>
            <a:endParaRPr lang="en-US" sz="1800"/>
          </a:p>
          <a:p>
            <a:pPr>
              <a:buNone/>
            </a:pPr>
            <a:r>
              <a:rPr lang="en-US" sz="1800"/>
              <a:t>Checking if a Phrase or Character is NOT Present:</a:t>
            </a:r>
            <a:endParaRPr lang="en-US" sz="1800"/>
          </a:p>
          <a:p>
            <a:r>
              <a:rPr lang="en-US" sz="1800"/>
              <a:t>Check if the word "Python" is not present in my_string. Print the result.</a:t>
            </a:r>
            <a:endParaRPr lang="en-US" sz="1800"/>
          </a:p>
          <a:p>
            <a:r>
              <a:rPr lang="en-US" sz="1800"/>
              <a:t>Check if the character "," is not present in my_string. Print the result.</a:t>
            </a:r>
            <a:endParaRPr lang="en-US" sz="1800"/>
          </a:p>
          <a:p>
            <a:pPr>
              <a:buNone/>
            </a:pPr>
            <a:r>
              <a:rPr lang="en-US" sz="1800"/>
              <a:t>Overall String Exercise:</a:t>
            </a:r>
            <a:endParaRPr lang="en-US" sz="1800"/>
          </a:p>
          <a:p>
            <a:r>
              <a:rPr lang="en-US" sz="1800"/>
              <a:t>Create a new string variable named full_string by concatenating my_string, a space character, and substring. Print the result.</a:t>
            </a:r>
            <a:endParaRPr lang="en-US" sz="1800"/>
          </a:p>
          <a:p>
            <a:r>
              <a:rPr lang="en-US" sz="1800"/>
              <a:t>Check if the word "Hello" is present in full_string. Print the result.</a:t>
            </a:r>
            <a:endParaRPr lang="en-US" sz="1800"/>
          </a:p>
          <a:p>
            <a:pPr>
              <a:buNone/>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solidFill>
                  <a:schemeClr val="tx1"/>
                </a:solidFill>
                <a:effectLst>
                  <a:outerShdw blurRad="38100" dist="19050" dir="2700000" algn="tl" rotWithShape="0">
                    <a:schemeClr val="dk1">
                      <a:alpha val="40000"/>
                    </a:schemeClr>
                  </a:outerShdw>
                </a:effectLst>
                <a:sym typeface="+mn-ea"/>
              </a:rPr>
              <a:t>Slicing Strings</a:t>
            </a:r>
            <a:endParaRPr lang="en-US" sz="44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You can return a range of characters by using the slice syntax.</a:t>
            </a:r>
            <a:endParaRPr lang="en-US"/>
          </a:p>
          <a:p>
            <a:r>
              <a:rPr lang="en-US"/>
              <a:t>Specify the start index and the end index, separated by a colon, to return a part of the string.</a:t>
            </a:r>
            <a:endParaRPr lang="en-US"/>
          </a:p>
          <a:p>
            <a:r>
              <a:rPr lang="en-US"/>
              <a:t>Example: Get the characters from position 2 to position 5 (not included):</a:t>
            </a:r>
            <a:endParaRPr lang="en-US"/>
          </a:p>
          <a:p>
            <a:pPr marL="0" indent="0" algn="ctr">
              <a:buNone/>
            </a:pPr>
            <a:r>
              <a:rPr lang="en-US" sz="4000">
                <a:ln/>
                <a:solidFill>
                  <a:schemeClr val="accent1"/>
                </a:solidFill>
                <a:effectLst>
                  <a:outerShdw blurRad="38100" dist="25400" dir="5400000" algn="ctr" rotWithShape="0">
                    <a:srgbClr val="6E747A">
                      <a:alpha val="43000"/>
                    </a:srgbClr>
                  </a:outerShdw>
                </a:effectLst>
              </a:rPr>
              <a:t>b = "</a:t>
            </a:r>
            <a:r>
              <a:rPr lang="en-US" sz="4000">
                <a:ln/>
                <a:solidFill>
                  <a:srgbClr val="FF0000"/>
                </a:solidFill>
                <a:effectLst>
                  <a:outerShdw blurRad="38100" dist="25400" dir="5400000" algn="ctr" rotWithShape="0">
                    <a:srgbClr val="6E747A">
                      <a:alpha val="43000"/>
                    </a:srgbClr>
                  </a:outerShdw>
                </a:effectLst>
              </a:rPr>
              <a:t>Hello, World!</a:t>
            </a:r>
            <a:r>
              <a:rPr lang="en-US" sz="4000">
                <a:ln/>
                <a:solidFill>
                  <a:schemeClr val="accent1"/>
                </a:solidFill>
                <a:effectLst>
                  <a:outerShdw blurRad="38100" dist="25400" dir="5400000" algn="ctr" rotWithShape="0">
                    <a:srgbClr val="6E747A">
                      <a:alpha val="43000"/>
                    </a:srgbClr>
                  </a:outerShdw>
                </a:effectLst>
              </a:rPr>
              <a:t>"</a:t>
            </a:r>
            <a:endParaRPr lang="en-US" sz="4000">
              <a:ln/>
              <a:solidFill>
                <a:schemeClr val="accent1"/>
              </a:solidFill>
              <a:effectLst>
                <a:outerShdw blurRad="38100" dist="25400" dir="5400000" algn="ctr" rotWithShape="0">
                  <a:srgbClr val="6E747A">
                    <a:alpha val="43000"/>
                  </a:srgbClr>
                </a:outerShdw>
              </a:effectLst>
            </a:endParaRPr>
          </a:p>
          <a:p>
            <a:pPr marL="0" indent="0" algn="ctr">
              <a:buNone/>
            </a:pPr>
            <a:r>
              <a:rPr lang="en-US" sz="4000">
                <a:ln/>
                <a:solidFill>
                  <a:schemeClr val="accent1"/>
                </a:solidFill>
                <a:effectLst>
                  <a:outerShdw blurRad="38100" dist="25400" dir="5400000" algn="ctr" rotWithShape="0">
                    <a:srgbClr val="6E747A">
                      <a:alpha val="43000"/>
                    </a:srgbClr>
                  </a:outerShdw>
                </a:effectLst>
              </a:rPr>
              <a:t>print</a:t>
            </a:r>
            <a:r>
              <a:rPr lang="en-US" sz="4000">
                <a:ln/>
                <a:solidFill>
                  <a:schemeClr val="tx1"/>
                </a:solidFill>
                <a:effectLst>
                  <a:outerShdw blurRad="38100" dist="19050" dir="2700000" algn="tl" rotWithShape="0">
                    <a:schemeClr val="dk1">
                      <a:alpha val="40000"/>
                    </a:schemeClr>
                  </a:outerShdw>
                </a:effectLst>
              </a:rPr>
              <a:t>(</a:t>
            </a:r>
            <a:r>
              <a:rPr lang="en-US" sz="4000">
                <a:ln/>
                <a:solidFill>
                  <a:schemeClr val="accent1"/>
                </a:solidFill>
                <a:effectLst>
                  <a:outerShdw blurRad="38100" dist="25400" dir="5400000" algn="ctr" rotWithShape="0">
                    <a:srgbClr val="6E747A">
                      <a:alpha val="43000"/>
                    </a:srgbClr>
                  </a:outerShdw>
                </a:effectLst>
              </a:rPr>
              <a:t>b</a:t>
            </a:r>
            <a:r>
              <a:rPr lang="en-US" sz="4000">
                <a:ln/>
                <a:solidFill>
                  <a:schemeClr val="tx1"/>
                </a:solidFill>
                <a:effectLst>
                  <a:outerShdw blurRad="38100" dist="19050" dir="2700000" algn="tl" rotWithShape="0">
                    <a:schemeClr val="dk1">
                      <a:alpha val="40000"/>
                    </a:schemeClr>
                  </a:outerShdw>
                </a:effectLst>
              </a:rPr>
              <a:t>[</a:t>
            </a:r>
            <a:r>
              <a:rPr lang="en-US" sz="4000">
                <a:ln/>
                <a:solidFill>
                  <a:srgbClr val="FF0000"/>
                </a:solidFill>
                <a:effectLst>
                  <a:outerShdw blurRad="38100" dist="25400" dir="5400000" algn="ctr" rotWithShape="0">
                    <a:srgbClr val="6E747A">
                      <a:alpha val="43000"/>
                    </a:srgbClr>
                  </a:outerShdw>
                </a:effectLst>
              </a:rPr>
              <a:t>2</a:t>
            </a:r>
            <a:r>
              <a:rPr lang="en-US" sz="4000">
                <a:ln/>
                <a:solidFill>
                  <a:schemeClr val="tx1"/>
                </a:solidFill>
                <a:effectLst>
                  <a:outerShdw blurRad="38100" dist="19050" dir="2700000" algn="tl" rotWithShape="0">
                    <a:schemeClr val="dk1">
                      <a:alpha val="40000"/>
                    </a:schemeClr>
                  </a:outerShdw>
                </a:effectLst>
              </a:rPr>
              <a:t>:</a:t>
            </a:r>
            <a:r>
              <a:rPr lang="en-US" sz="4000">
                <a:ln/>
                <a:solidFill>
                  <a:srgbClr val="FF0000"/>
                </a:solidFill>
                <a:effectLst>
                  <a:outerShdw blurRad="38100" dist="25400" dir="5400000" algn="ctr" rotWithShape="0">
                    <a:srgbClr val="6E747A">
                      <a:alpha val="43000"/>
                    </a:srgbClr>
                  </a:outerShdw>
                </a:effectLst>
              </a:rPr>
              <a:t>5</a:t>
            </a:r>
            <a:r>
              <a:rPr lang="en-US" sz="4000">
                <a:ln/>
                <a:solidFill>
                  <a:schemeClr val="tx1"/>
                </a:solidFill>
                <a:effectLst>
                  <a:outerShdw blurRad="38100" dist="19050" dir="2700000" algn="tl" rotWithShape="0">
                    <a:schemeClr val="dk1">
                      <a:alpha val="40000"/>
                    </a:schemeClr>
                  </a:outerShdw>
                </a:effectLst>
              </a:rPr>
              <a:t>])</a:t>
            </a:r>
            <a:endParaRPr lang="en-US" sz="40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Slicing Strings</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sz="3600" b="1"/>
              <a:t>Slice From the Start</a:t>
            </a:r>
            <a:endParaRPr lang="en-US" sz="3600" b="1"/>
          </a:p>
          <a:p>
            <a:pPr lvl="1">
              <a:buFont typeface="Arial" panose="020B0604020202020204" pitchFamily="34" charset="0"/>
              <a:buChar char="•"/>
            </a:pPr>
            <a:r>
              <a:rPr lang="en-US" sz="3200"/>
              <a:t>By leaving out the start index, the range will start at the first character:</a:t>
            </a:r>
            <a:endParaRPr lang="en-US" sz="3200"/>
          </a:p>
          <a:p>
            <a:pPr lvl="1">
              <a:buFont typeface="Arial" panose="020B0604020202020204" pitchFamily="34" charset="0"/>
              <a:buChar char="•"/>
            </a:pPr>
            <a:r>
              <a:rPr lang="en-US" sz="3200" b="1"/>
              <a:t>Example</a:t>
            </a:r>
            <a:r>
              <a:rPr lang="en-US" sz="3200"/>
              <a:t>: Get the characters from the start to position 5 (not included):</a:t>
            </a:r>
            <a:endParaRPr lang="en-US" sz="3200"/>
          </a:p>
          <a:p>
            <a:pPr marL="457200" lvl="1" indent="0" algn="ctr">
              <a:buNone/>
            </a:pPr>
            <a:r>
              <a:rPr lang="en-US" sz="3600">
                <a:ln/>
                <a:solidFill>
                  <a:schemeClr val="accent1"/>
                </a:solidFill>
                <a:effectLst>
                  <a:outerShdw blurRad="38100" dist="25400" dir="5400000" algn="ctr" rotWithShape="0">
                    <a:srgbClr val="6E747A">
                      <a:alpha val="43000"/>
                    </a:srgbClr>
                  </a:outerShdw>
                </a:effectLst>
              </a:rPr>
              <a:t>b = "</a:t>
            </a:r>
            <a:r>
              <a:rPr lang="en-US" sz="3600">
                <a:ln/>
                <a:solidFill>
                  <a:srgbClr val="FF0000"/>
                </a:solidFill>
                <a:effectLst>
                  <a:outerShdw blurRad="38100" dist="25400" dir="5400000" algn="ctr" rotWithShape="0">
                    <a:srgbClr val="6E747A">
                      <a:alpha val="43000"/>
                    </a:srgbClr>
                  </a:outerShdw>
                </a:effectLst>
              </a:rPr>
              <a:t>Hello, World!</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ln/>
                <a:solidFill>
                  <a:schemeClr val="accent1"/>
                </a:solidFill>
                <a:effectLst>
                  <a:outerShdw blurRad="38100" dist="25400" dir="5400000" algn="ctr" rotWithShape="0">
                    <a:srgbClr val="6E747A">
                      <a:alpha val="43000"/>
                    </a:srgbClr>
                  </a:outerShdw>
                </a:effectLst>
              </a:rPr>
              <a:t>print</a:t>
            </a:r>
            <a:r>
              <a:rPr lang="en-US" sz="3600">
                <a:ln/>
                <a:solidFill>
                  <a:schemeClr val="tx1"/>
                </a:solidFill>
                <a:effectLst>
                  <a:outerShdw blurRad="38100" dist="19050" dir="2700000" algn="tl" rotWithShape="0">
                    <a:schemeClr val="dk1">
                      <a:alpha val="40000"/>
                    </a:schemeClr>
                  </a:outerShdw>
                </a:effectLst>
              </a:rPr>
              <a:t>(</a:t>
            </a:r>
            <a:r>
              <a:rPr lang="en-US" sz="3600">
                <a:ln/>
                <a:solidFill>
                  <a:schemeClr val="accent1"/>
                </a:solidFill>
                <a:effectLst>
                  <a:outerShdw blurRad="38100" dist="25400" dir="5400000" algn="ctr" rotWithShape="0">
                    <a:srgbClr val="6E747A">
                      <a:alpha val="43000"/>
                    </a:srgbClr>
                  </a:outerShdw>
                </a:effectLst>
              </a:rPr>
              <a:t>b</a:t>
            </a:r>
            <a:r>
              <a:rPr lang="en-US" sz="3600">
                <a:ln/>
                <a:solidFill>
                  <a:schemeClr val="tx1"/>
                </a:solidFill>
                <a:effectLst>
                  <a:outerShdw blurRad="38100" dist="19050" dir="2700000" algn="tl" rotWithShape="0">
                    <a:schemeClr val="dk1">
                      <a:alpha val="40000"/>
                    </a:schemeClr>
                  </a:outerShdw>
                </a:effectLst>
              </a:rPr>
              <a:t>[:</a:t>
            </a:r>
            <a:r>
              <a:rPr lang="en-US" sz="3600">
                <a:ln/>
                <a:solidFill>
                  <a:srgbClr val="FF0000"/>
                </a:solidFill>
                <a:effectLst>
                  <a:outerShdw blurRad="38100" dist="25400" dir="5400000" algn="ctr" rotWithShape="0">
                    <a:srgbClr val="6E747A">
                      <a:alpha val="43000"/>
                    </a:srgbClr>
                  </a:outerShdw>
                </a:effectLst>
              </a:rPr>
              <a:t>5</a:t>
            </a:r>
            <a:r>
              <a:rPr lang="en-US" sz="3600">
                <a:ln/>
                <a:solidFill>
                  <a:schemeClr val="tx1"/>
                </a:solidFill>
                <a:effectLst>
                  <a:outerShdw blurRad="38100" dist="19050" dir="2700000" algn="tl" rotWithShape="0">
                    <a:schemeClr val="dk1">
                      <a:alpha val="40000"/>
                    </a:schemeClr>
                  </a:outerShdw>
                </a:effectLst>
              </a:rPr>
              <a:t>])</a:t>
            </a:r>
            <a:endParaRPr lang="en-US" sz="36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Slicing Strings</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sz="3600" b="1"/>
              <a:t>Slice To the End</a:t>
            </a:r>
            <a:endParaRPr lang="en-US" sz="3600" b="1"/>
          </a:p>
          <a:p>
            <a:pPr lvl="1">
              <a:buFont typeface="Arial" panose="020B0604020202020204" pitchFamily="34" charset="0"/>
              <a:buChar char="•"/>
            </a:pPr>
            <a:r>
              <a:rPr lang="en-US" sz="3200"/>
              <a:t>By leaving out the end index, the range will go to the end:</a:t>
            </a:r>
            <a:endParaRPr lang="en-US" sz="3200"/>
          </a:p>
          <a:p>
            <a:pPr lvl="1">
              <a:buFont typeface="Arial" panose="020B0604020202020204" pitchFamily="34" charset="0"/>
              <a:buChar char="•"/>
            </a:pPr>
            <a:r>
              <a:rPr lang="en-US" sz="3200" b="1"/>
              <a:t>Example</a:t>
            </a:r>
            <a:r>
              <a:rPr lang="en-US" sz="3200"/>
              <a:t>: Get the characters from position 2, and all the way to the end:</a:t>
            </a:r>
            <a:endParaRPr lang="en-US" sz="3200"/>
          </a:p>
          <a:p>
            <a:pPr marL="457200" lvl="1" indent="0" algn="ctr">
              <a:buNone/>
            </a:pPr>
            <a:r>
              <a:rPr lang="en-US" sz="3600">
                <a:solidFill>
                  <a:schemeClr val="accent1"/>
                </a:solidFill>
                <a:effectLst>
                  <a:outerShdw blurRad="38100" dist="25400" dir="5400000" algn="ctr" rotWithShape="0">
                    <a:srgbClr val="6E747A">
                      <a:alpha val="43000"/>
                    </a:srgbClr>
                  </a:outerShdw>
                </a:effectLst>
              </a:rPr>
              <a:t>b = "</a:t>
            </a:r>
            <a:r>
              <a:rPr lang="en-US" sz="3600">
                <a:solidFill>
                  <a:srgbClr val="FF0000"/>
                </a:solidFill>
                <a:effectLst>
                  <a:outerShdw blurRad="38100" dist="25400" dir="5400000" algn="ctr" rotWithShape="0">
                    <a:srgbClr val="6E747A">
                      <a:alpha val="43000"/>
                    </a:srgbClr>
                  </a:outerShdw>
                </a:effectLst>
              </a:rPr>
              <a:t>Hello, World!</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solidFill>
                  <a:schemeClr val="accent1"/>
                </a:solidFill>
                <a:effectLst>
                  <a:outerShdw blurRad="38100" dist="25400" dir="5400000" algn="ctr" rotWithShape="0">
                    <a:srgbClr val="6E747A">
                      <a:alpha val="43000"/>
                    </a:srgbClr>
                  </a:outerShdw>
                </a:effectLst>
              </a:rPr>
              <a:t>print</a:t>
            </a:r>
            <a:r>
              <a:rPr lang="en-US" sz="3600">
                <a:solidFill>
                  <a:schemeClr val="tx1"/>
                </a:solidFill>
                <a:effectLst>
                  <a:outerShdw blurRad="38100" dist="19050" dir="2700000" algn="tl" rotWithShape="0">
                    <a:schemeClr val="dk1">
                      <a:alpha val="40000"/>
                    </a:schemeClr>
                  </a:outerShdw>
                </a:effectLst>
              </a:rPr>
              <a:t>(</a:t>
            </a:r>
            <a:r>
              <a:rPr lang="en-US" sz="3600">
                <a:solidFill>
                  <a:schemeClr val="accent1"/>
                </a:solidFill>
                <a:effectLst>
                  <a:outerShdw blurRad="38100" dist="25400" dir="5400000" algn="ctr" rotWithShape="0">
                    <a:srgbClr val="6E747A">
                      <a:alpha val="43000"/>
                    </a:srgbClr>
                  </a:outerShdw>
                </a:effectLst>
              </a:rPr>
              <a:t>b</a:t>
            </a:r>
            <a:r>
              <a:rPr lang="en-US" sz="3600">
                <a:solidFill>
                  <a:schemeClr val="tx1"/>
                </a:solidFill>
                <a:effectLst>
                  <a:outerShdw blurRad="38100" dist="19050" dir="2700000" algn="tl" rotWithShape="0">
                    <a:schemeClr val="dk1">
                      <a:alpha val="40000"/>
                    </a:schemeClr>
                  </a:outerShdw>
                </a:effectLst>
              </a:rPr>
              <a:t>[</a:t>
            </a:r>
            <a:r>
              <a:rPr lang="en-US" sz="3600">
                <a:solidFill>
                  <a:srgbClr val="FF0000"/>
                </a:solidFill>
                <a:effectLst>
                  <a:outerShdw blurRad="38100" dist="25400" dir="5400000" algn="ctr" rotWithShape="0">
                    <a:srgbClr val="6E747A">
                      <a:alpha val="43000"/>
                    </a:srgbClr>
                  </a:outerShdw>
                </a:effectLst>
              </a:rPr>
              <a:t>2</a:t>
            </a:r>
            <a:r>
              <a:rPr lang="en-US" sz="3600">
                <a:effectLst>
                  <a:outerShdw blurRad="38100" dist="19050" dir="2700000" algn="tl" rotWithShape="0">
                    <a:schemeClr val="dk1">
                      <a:alpha val="40000"/>
                    </a:schemeClr>
                  </a:outerShdw>
                </a:effectLst>
                <a:sym typeface="+mn-ea"/>
              </a:rPr>
              <a:t>:</a:t>
            </a:r>
            <a:r>
              <a:rPr lang="en-US" sz="3600">
                <a:solidFill>
                  <a:schemeClr val="tx1"/>
                </a:solidFill>
                <a:effectLst>
                  <a:outerShdw blurRad="38100" dist="19050" dir="2700000" algn="tl" rotWithShape="0">
                    <a:schemeClr val="dk1">
                      <a:alpha val="40000"/>
                    </a:schemeClr>
                  </a:outerShdw>
                </a:effectLst>
              </a:rPr>
              <a:t>])</a:t>
            </a:r>
            <a:endParaRPr lang="en-US"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Slicing Strings</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79730" y="1174750"/>
            <a:ext cx="11202670" cy="5424805"/>
          </a:xfrm>
        </p:spPr>
        <p:txBody>
          <a:bodyPr/>
          <a:p>
            <a:pPr marL="0" indent="0">
              <a:buNone/>
            </a:pPr>
            <a:r>
              <a:rPr lang="en-US" sz="4000" b="1"/>
              <a:t>Negative Indexing</a:t>
            </a:r>
            <a:endParaRPr lang="en-US" sz="4000" b="1"/>
          </a:p>
          <a:p>
            <a:pPr lvl="1">
              <a:buFont typeface="Arial" panose="020B0604020202020204" pitchFamily="34" charset="0"/>
              <a:buChar char="•"/>
            </a:pPr>
            <a:r>
              <a:rPr lang="en-US" sz="3600"/>
              <a:t>Use negative indexes to start the slice from the end of the string:</a:t>
            </a:r>
            <a:endParaRPr lang="en-US" sz="3600"/>
          </a:p>
          <a:p>
            <a:pPr lvl="1">
              <a:buFont typeface="Arial" panose="020B0604020202020204" pitchFamily="34" charset="0"/>
              <a:buChar char="•"/>
            </a:pPr>
            <a:r>
              <a:rPr lang="en-US" sz="3600" b="1"/>
              <a:t>Example</a:t>
            </a:r>
            <a:r>
              <a:rPr lang="en-US" sz="3600"/>
              <a:t>: Get the characters:</a:t>
            </a:r>
            <a:endParaRPr lang="en-US" sz="3600"/>
          </a:p>
          <a:p>
            <a:pPr lvl="2">
              <a:buNone/>
            </a:pPr>
            <a:r>
              <a:rPr lang="en-US" sz="2800"/>
              <a:t>From: "o" in "World!" (position -5)</a:t>
            </a:r>
            <a:endParaRPr lang="en-US" sz="2800"/>
          </a:p>
          <a:p>
            <a:pPr marL="914400" lvl="2" indent="0">
              <a:buNone/>
            </a:pPr>
            <a:r>
              <a:rPr lang="en-US" sz="2800"/>
              <a:t>To, but not included: "d" in "World!" (position -2):</a:t>
            </a:r>
            <a:endParaRPr lang="en-US" sz="2800"/>
          </a:p>
          <a:p>
            <a:pPr marL="457200" lvl="1" indent="0">
              <a:buNone/>
            </a:pPr>
            <a:r>
              <a:rPr lang="en-US" sz="3600">
                <a:ln/>
                <a:solidFill>
                  <a:schemeClr val="accent1"/>
                </a:solidFill>
                <a:effectLst>
                  <a:outerShdw blurRad="38100" dist="25400" dir="5400000" algn="ctr" rotWithShape="0">
                    <a:srgbClr val="6E747A">
                      <a:alpha val="43000"/>
                    </a:srgbClr>
                  </a:outerShdw>
                </a:effectLst>
              </a:rPr>
              <a:t>b = "</a:t>
            </a:r>
            <a:r>
              <a:rPr lang="en-US" sz="3600">
                <a:ln/>
                <a:solidFill>
                  <a:srgbClr val="FF0000"/>
                </a:solidFill>
                <a:effectLst>
                  <a:outerShdw blurRad="38100" dist="25400" dir="5400000" algn="ctr" rotWithShape="0">
                    <a:srgbClr val="6E747A">
                      <a:alpha val="43000"/>
                    </a:srgbClr>
                  </a:outerShdw>
                </a:effectLst>
              </a:rPr>
              <a:t>Hello, World!</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457200" lvl="1" indent="0">
              <a:buNone/>
            </a:pPr>
            <a:r>
              <a:rPr lang="en-US" sz="3600">
                <a:ln/>
                <a:solidFill>
                  <a:schemeClr val="accent1"/>
                </a:solidFill>
                <a:effectLst>
                  <a:outerShdw blurRad="38100" dist="25400" dir="5400000" algn="ctr" rotWithShape="0">
                    <a:srgbClr val="6E747A">
                      <a:alpha val="43000"/>
                    </a:srgbClr>
                  </a:outerShdw>
                </a:effectLst>
              </a:rPr>
              <a:t>print</a:t>
            </a:r>
            <a:r>
              <a:rPr lang="en-US" sz="3600">
                <a:ln/>
                <a:solidFill>
                  <a:schemeClr val="tx1"/>
                </a:solidFill>
                <a:effectLst>
                  <a:outerShdw blurRad="38100" dist="19050" dir="2700000" algn="tl" rotWithShape="0">
                    <a:schemeClr val="dk1">
                      <a:alpha val="40000"/>
                    </a:schemeClr>
                  </a:outerShdw>
                </a:effectLst>
              </a:rPr>
              <a:t>(</a:t>
            </a:r>
            <a:r>
              <a:rPr lang="en-US" sz="3600">
                <a:ln/>
                <a:solidFill>
                  <a:schemeClr val="accent1"/>
                </a:solidFill>
                <a:effectLst>
                  <a:outerShdw blurRad="38100" dist="25400" dir="5400000" algn="ctr" rotWithShape="0">
                    <a:srgbClr val="6E747A">
                      <a:alpha val="43000"/>
                    </a:srgbClr>
                  </a:outerShdw>
                </a:effectLst>
              </a:rPr>
              <a:t>b</a:t>
            </a:r>
            <a:r>
              <a:rPr lang="en-US" sz="3600">
                <a:ln/>
                <a:solidFill>
                  <a:schemeClr val="tx1"/>
                </a:solidFill>
                <a:effectLst>
                  <a:outerShdw blurRad="38100" dist="19050" dir="2700000" algn="tl" rotWithShape="0">
                    <a:schemeClr val="dk1">
                      <a:alpha val="40000"/>
                    </a:schemeClr>
                  </a:outerShdw>
                </a:effectLst>
              </a:rPr>
              <a:t>[</a:t>
            </a:r>
            <a:r>
              <a:rPr lang="en-US" sz="3600">
                <a:ln/>
                <a:solidFill>
                  <a:srgbClr val="FF0000"/>
                </a:solidFill>
                <a:effectLst>
                  <a:outerShdw blurRad="38100" dist="25400" dir="5400000" algn="ctr" rotWithShape="0">
                    <a:srgbClr val="6E747A">
                      <a:alpha val="43000"/>
                    </a:srgbClr>
                  </a:outerShdw>
                </a:effectLst>
              </a:rPr>
              <a:t>-5</a:t>
            </a:r>
            <a:r>
              <a:rPr lang="en-US" sz="3600">
                <a:ln/>
                <a:solidFill>
                  <a:schemeClr val="tx1"/>
                </a:solidFill>
                <a:effectLst>
                  <a:outerShdw blurRad="38100" dist="19050" dir="2700000" algn="tl" rotWithShape="0">
                    <a:schemeClr val="dk1">
                      <a:alpha val="40000"/>
                    </a:schemeClr>
                  </a:outerShdw>
                </a:effectLst>
              </a:rPr>
              <a:t>:</a:t>
            </a:r>
            <a:r>
              <a:rPr lang="en-US" sz="3600">
                <a:ln/>
                <a:solidFill>
                  <a:srgbClr val="FF0000"/>
                </a:solidFill>
                <a:effectLst>
                  <a:outerShdw blurRad="38100" dist="25400" dir="5400000" algn="ctr" rotWithShape="0">
                    <a:srgbClr val="6E747A">
                      <a:alpha val="43000"/>
                    </a:srgbClr>
                  </a:outerShdw>
                </a:effectLst>
              </a:rPr>
              <a:t>-2</a:t>
            </a:r>
            <a:r>
              <a:rPr lang="en-US" sz="3600">
                <a:ln/>
                <a:solidFill>
                  <a:schemeClr val="tx1"/>
                </a:solidFill>
                <a:effectLst>
                  <a:outerShdw blurRad="38100" dist="19050" dir="2700000" algn="tl" rotWithShape="0">
                    <a:schemeClr val="dk1">
                      <a:alpha val="40000"/>
                    </a:schemeClr>
                  </a:outerShdw>
                </a:effectLst>
              </a:rPr>
              <a:t>])</a:t>
            </a:r>
            <a:endParaRPr lang="en-US" sz="36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sym typeface="+mn-ea"/>
              </a:rPr>
              <a:t>Exercises </a:t>
            </a:r>
            <a:endParaRPr lang="en-US"/>
          </a:p>
        </p:txBody>
      </p:sp>
      <p:sp>
        <p:nvSpPr>
          <p:cNvPr id="3" name="Content Placeholder 2"/>
          <p:cNvSpPr>
            <a:spLocks noGrp="1"/>
          </p:cNvSpPr>
          <p:nvPr>
            <p:ph idx="1"/>
          </p:nvPr>
        </p:nvSpPr>
        <p:spPr>
          <a:xfrm>
            <a:off x="0" y="935355"/>
            <a:ext cx="12192635" cy="5922645"/>
          </a:xfrm>
        </p:spPr>
        <p:txBody>
          <a:bodyPr/>
          <a:p>
            <a:pPr marL="0" indent="0">
              <a:buNone/>
            </a:pPr>
            <a:r>
              <a:rPr lang="en-US" sz="1800"/>
              <a:t>Slice From the Start:</a:t>
            </a:r>
            <a:endParaRPr lang="en-US" sz="1800"/>
          </a:p>
          <a:p>
            <a:r>
              <a:rPr lang="en-US" sz="1800"/>
              <a:t>Create a variable named my_string and assign the value "Python is awesome!" to it.</a:t>
            </a:r>
            <a:endParaRPr lang="en-US" sz="1800"/>
          </a:p>
          <a:p>
            <a:r>
              <a:rPr lang="en-US" sz="1800"/>
              <a:t>Slice the first 6 characters from my_string and print the result.</a:t>
            </a:r>
            <a:endParaRPr lang="en-US" sz="1800"/>
          </a:p>
          <a:p>
            <a:pPr marL="0" indent="0">
              <a:buNone/>
            </a:pPr>
            <a:r>
              <a:rPr lang="en-US" sz="1800"/>
              <a:t>Slice To the End:</a:t>
            </a:r>
            <a:endParaRPr lang="en-US" sz="1800"/>
          </a:p>
          <a:p>
            <a:r>
              <a:rPr lang="en-US" sz="1800"/>
              <a:t>Slice the characters from the 8th position to the end of my_string and print the result.</a:t>
            </a:r>
            <a:endParaRPr lang="en-US" sz="1800"/>
          </a:p>
          <a:p>
            <a:pPr marL="0" indent="0">
              <a:buNone/>
            </a:pPr>
            <a:r>
              <a:rPr lang="en-US" sz="1800"/>
              <a:t>Negative Indexing:</a:t>
            </a:r>
            <a:endParaRPr lang="en-US" sz="1800"/>
          </a:p>
          <a:p>
            <a:r>
              <a:rPr lang="en-US" sz="1800"/>
              <a:t>Using negative indexing, slice the last 5 characters from my_string and print the result.</a:t>
            </a:r>
            <a:endParaRPr lang="en-US" sz="1800"/>
          </a:p>
          <a:p>
            <a:r>
              <a:rPr lang="en-US" sz="1800"/>
              <a:t>Slice the substring between the 3rd character from the end and the last character in my_string. Print the result.</a:t>
            </a:r>
            <a:endParaRPr lang="en-US" sz="1800"/>
          </a:p>
          <a:p>
            <a:pPr marL="0" indent="0">
              <a:buNone/>
            </a:pPr>
            <a:r>
              <a:rPr lang="en-US" sz="1800"/>
              <a:t>Combining Slicing Techniques:</a:t>
            </a:r>
            <a:endParaRPr lang="en-US" sz="1800"/>
          </a:p>
          <a:p>
            <a:r>
              <a:rPr lang="en-US" sz="1800"/>
              <a:t>Create a new variable named middle_part by slicing my_string to include characters from the 7th to the 14th position. Print the result.</a:t>
            </a:r>
            <a:endParaRPr lang="en-US" sz="1800"/>
          </a:p>
          <a:p>
            <a:pPr marL="0" indent="0">
              <a:buNone/>
            </a:pPr>
            <a:r>
              <a:rPr lang="en-US" sz="1800"/>
              <a:t>String Concatenation with Sliced Parts:</a:t>
            </a:r>
            <a:endParaRPr lang="en-US" sz="1800"/>
          </a:p>
          <a:p>
            <a:r>
              <a:rPr lang="en-US" sz="1800"/>
              <a:t>Create a new string named modified_string by concatenating the middle_part, a space character, and the last 6 characters of my_string. Print the result.</a:t>
            </a:r>
            <a:endParaRPr lang="en-US" sz="1800"/>
          </a:p>
          <a:p>
            <a:pPr marL="0" indent="0">
              <a:buNone/>
            </a:pPr>
            <a:r>
              <a:rPr lang="en-US" sz="1800"/>
              <a:t>Chaining Slices:</a:t>
            </a:r>
            <a:endParaRPr lang="en-US" sz="1800"/>
          </a:p>
          <a:p>
            <a:r>
              <a:rPr lang="en-US" sz="1800"/>
              <a:t>Create a variable named chained_slices by slicing my_string to include every second character, starting from the 2nd character. Print the result.</a:t>
            </a:r>
            <a:endParaRPr lang="en-US" sz="1800"/>
          </a:p>
          <a:p>
            <a:pPr marL="0" indent="0">
              <a:buNone/>
            </a:pP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Python - Modify Strings</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0" indent="0">
              <a:buNone/>
            </a:pPr>
            <a:r>
              <a:rPr lang="en-US" sz="3600" b="1"/>
              <a:t>String Methods</a:t>
            </a:r>
            <a:endParaRPr lang="en-US" sz="3200"/>
          </a:p>
          <a:p>
            <a:pPr lvl="1" algn="just">
              <a:buFont typeface="Arial" panose="020B0604020202020204" pitchFamily="34" charset="0"/>
              <a:buChar char="•"/>
            </a:pPr>
            <a:r>
              <a:rPr lang="en-US" sz="3200"/>
              <a:t>In Python, string methods are pre-defined functions that you can apply to strings to perform various operations or manipulations. These methods are built into the language and are accessible for any string object.</a:t>
            </a:r>
            <a:endParaRPr lang="en-US" sz="3200"/>
          </a:p>
          <a:p>
            <a:pPr lvl="1" algn="just">
              <a:buFont typeface="Arial" panose="020B0604020202020204" pitchFamily="34" charset="0"/>
              <a:buChar char="•"/>
            </a:pPr>
            <a:r>
              <a:rPr lang="en-US" sz="3200"/>
              <a:t>String methods, when applied, do not modify the original string. Instead, they create and return a new string with the desired changes. This is known as immutability. The original string remains unchanged, and the result is a modified version of the string.</a:t>
            </a:r>
            <a:endParaRPr lang="en-US" sz="3200"/>
          </a:p>
          <a:p>
            <a:pPr marL="457200" lvl="1" indent="0">
              <a:buFont typeface="Arial" panose="020B0604020202020204" pitchFamily="34" charset="0"/>
              <a:buNone/>
            </a:pPr>
            <a:endParaRPr lang="en-US"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n/>
                <a:solidFill>
                  <a:schemeClr val="tx1"/>
                </a:solidFill>
                <a:effectLst>
                  <a:outerShdw blurRad="38100" dist="19050" dir="2700000" algn="tl" rotWithShape="0">
                    <a:schemeClr val="dk1">
                      <a:alpha val="40000"/>
                    </a:schemeClr>
                  </a:outerShdw>
                </a:effectLst>
                <a:sym typeface="+mn-ea"/>
              </a:rPr>
              <a:t>String Methods</a:t>
            </a:r>
            <a:endParaRPr lang="en-US" sz="48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0" indent="0">
              <a:buNone/>
            </a:pPr>
            <a:r>
              <a:rPr lang="en-US" sz="3600" b="1"/>
              <a:t>Upper Case</a:t>
            </a:r>
            <a:endParaRPr lang="en-US" sz="3600" b="1"/>
          </a:p>
          <a:p>
            <a:pPr lvl="1">
              <a:buFont typeface="Arial" panose="020B0604020202020204" pitchFamily="34" charset="0"/>
              <a:buChar char="•"/>
            </a:pPr>
            <a:r>
              <a:rPr lang="en-US" sz="3200" b="1"/>
              <a:t>Example</a:t>
            </a:r>
            <a:r>
              <a:rPr lang="en-US" sz="3200"/>
              <a:t>: The </a:t>
            </a:r>
            <a:r>
              <a:rPr lang="en-US" sz="3200">
                <a:ln/>
                <a:solidFill>
                  <a:schemeClr val="accent1"/>
                </a:solidFill>
                <a:effectLst>
                  <a:outerShdw blurRad="38100" dist="25400" dir="5400000" algn="ctr" rotWithShape="0">
                    <a:srgbClr val="6E747A">
                      <a:alpha val="43000"/>
                    </a:srgbClr>
                  </a:outerShdw>
                </a:effectLst>
              </a:rPr>
              <a:t>upper()</a:t>
            </a:r>
            <a:r>
              <a:rPr lang="en-US" sz="3200"/>
              <a:t> method returns the string in upper case:</a:t>
            </a:r>
            <a:endParaRPr lang="en-US" sz="3200"/>
          </a:p>
          <a:p>
            <a:pPr marL="457200" lvl="1" indent="0" algn="ctr">
              <a:buNone/>
            </a:pPr>
            <a:r>
              <a:rPr lang="en-US" sz="3600">
                <a:ln/>
                <a:solidFill>
                  <a:schemeClr val="accent1"/>
                </a:solidFill>
                <a:effectLst>
                  <a:outerShdw blurRad="38100" dist="25400" dir="5400000" algn="ctr" rotWithShape="0">
                    <a:srgbClr val="6E747A">
                      <a:alpha val="43000"/>
                    </a:srgbClr>
                  </a:outerShdw>
                </a:effectLst>
              </a:rPr>
              <a:t>a = "</a:t>
            </a:r>
            <a:r>
              <a:rPr lang="en-US" sz="3600">
                <a:ln/>
                <a:solidFill>
                  <a:srgbClr val="FF0000"/>
                </a:solidFill>
                <a:effectLst>
                  <a:outerShdw blurRad="38100" dist="25400" dir="5400000" algn="ctr" rotWithShape="0">
                    <a:srgbClr val="6E747A">
                      <a:alpha val="43000"/>
                    </a:srgbClr>
                  </a:outerShdw>
                </a:effectLst>
              </a:rPr>
              <a:t>Hello, World!</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ln/>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ln/>
                <a:solidFill>
                  <a:schemeClr val="accent1"/>
                </a:solidFill>
                <a:effectLst>
                  <a:outerShdw blurRad="38100" dist="25400" dir="5400000" algn="ctr" rotWithShape="0">
                    <a:srgbClr val="6E747A">
                      <a:alpha val="43000"/>
                    </a:srgbClr>
                  </a:outerShdw>
                </a:effectLst>
              </a:rPr>
              <a:t>print(a</a:t>
            </a:r>
            <a:r>
              <a:rPr lang="en-US" sz="3600">
                <a:ln/>
                <a:solidFill>
                  <a:schemeClr val="tx1"/>
                </a:solidFill>
                <a:effectLst>
                  <a:outerShdw blurRad="38100" dist="19050" dir="2700000" algn="tl" rotWithShape="0">
                    <a:schemeClr val="dk1">
                      <a:alpha val="40000"/>
                    </a:schemeClr>
                  </a:outerShdw>
                </a:effectLst>
              </a:rPr>
              <a:t>.upper()</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endParaRPr lang="en-US" sz="3600">
              <a:ln/>
              <a:solidFill>
                <a:schemeClr val="accent1"/>
              </a:solidFill>
              <a:effectLst>
                <a:outerShdw blurRad="38100" dist="25400" dir="5400000" algn="ctr" rotWithShape="0">
                  <a:srgbClr val="6E747A">
                    <a:alpha val="43000"/>
                  </a:srgbClr>
                </a:outerShdw>
              </a:effectLst>
            </a:endParaRPr>
          </a:p>
          <a:p>
            <a:pPr marL="457200" lvl="1" indent="0" algn="l">
              <a:buNone/>
            </a:pPr>
            <a:endParaRPr lang="en-US" sz="3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String Methods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0" indent="0">
              <a:buNone/>
            </a:pPr>
            <a:r>
              <a:rPr lang="en-US" sz="3600" b="1"/>
              <a:t>Lower Case</a:t>
            </a:r>
            <a:endParaRPr lang="en-US" sz="3600" b="1"/>
          </a:p>
          <a:p>
            <a:pPr lvl="1">
              <a:buFont typeface="Arial" panose="020B0604020202020204" pitchFamily="34" charset="0"/>
              <a:buChar char="•"/>
            </a:pPr>
            <a:r>
              <a:rPr lang="en-US" sz="3200" b="1"/>
              <a:t>Example</a:t>
            </a:r>
            <a:r>
              <a:rPr lang="en-US" sz="3200"/>
              <a:t>:The </a:t>
            </a:r>
            <a:r>
              <a:rPr lang="en-US" sz="3200">
                <a:ln/>
                <a:solidFill>
                  <a:schemeClr val="accent1"/>
                </a:solidFill>
                <a:effectLst>
                  <a:outerShdw blurRad="38100" dist="25400" dir="5400000" algn="ctr" rotWithShape="0">
                    <a:srgbClr val="6E747A">
                      <a:alpha val="43000"/>
                    </a:srgbClr>
                  </a:outerShdw>
                </a:effectLst>
              </a:rPr>
              <a:t>lower() </a:t>
            </a:r>
            <a:r>
              <a:rPr lang="en-US" sz="3200"/>
              <a:t>method returns the string in lower case:</a:t>
            </a:r>
            <a:endParaRPr lang="en-US" sz="3200"/>
          </a:p>
          <a:p>
            <a:pPr marL="457200" lvl="1" indent="0" algn="ctr">
              <a:buNone/>
            </a:pPr>
            <a:r>
              <a:rPr lang="en-US" sz="3600">
                <a:solidFill>
                  <a:schemeClr val="accent1"/>
                </a:solidFill>
                <a:effectLst>
                  <a:outerShdw blurRad="38100" dist="25400" dir="5400000" algn="ctr" rotWithShape="0">
                    <a:srgbClr val="6E747A">
                      <a:alpha val="43000"/>
                    </a:srgbClr>
                  </a:outerShdw>
                </a:effectLst>
              </a:rPr>
              <a:t>a = "</a:t>
            </a:r>
            <a:r>
              <a:rPr lang="en-US" sz="3600">
                <a:solidFill>
                  <a:srgbClr val="FF0000"/>
                </a:solidFill>
                <a:effectLst>
                  <a:outerShdw blurRad="38100" dist="25400" dir="5400000" algn="ctr" rotWithShape="0">
                    <a:srgbClr val="6E747A">
                      <a:alpha val="43000"/>
                    </a:srgbClr>
                  </a:outerShdw>
                </a:effectLst>
              </a:rPr>
              <a:t>Hello, World!</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solidFill>
                  <a:schemeClr val="accent1"/>
                </a:solidFill>
                <a:effectLst>
                  <a:outerShdw blurRad="38100" dist="25400" dir="5400000" algn="ctr" rotWithShape="0">
                    <a:srgbClr val="6E747A">
                      <a:alpha val="43000"/>
                    </a:srgbClr>
                  </a:outerShdw>
                </a:effectLst>
              </a:rPr>
              <a:t>print(a</a:t>
            </a:r>
            <a:r>
              <a:rPr lang="en-US" sz="3600">
                <a:solidFill>
                  <a:schemeClr val="tx1"/>
                </a:solidFill>
                <a:effectLst>
                  <a:outerShdw blurRad="38100" dist="19050" dir="2700000" algn="tl" rotWithShape="0">
                    <a:schemeClr val="dk1">
                      <a:alpha val="40000"/>
                    </a:schemeClr>
                  </a:outerShdw>
                </a:effectLst>
              </a:rPr>
              <a:t>.lower()</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endParaRPr lang="en-US" sz="3600">
              <a:solidFill>
                <a:schemeClr val="accent1"/>
              </a:solidFill>
              <a:effectLst>
                <a:outerShdw blurRad="38100" dist="25400" dir="5400000" algn="ctr" rotWithShape="0">
                  <a:srgbClr val="6E747A">
                    <a:alpha val="43000"/>
                  </a:srgbClr>
                </a:outerShdw>
              </a:effectLst>
            </a:endParaRPr>
          </a:p>
          <a:p>
            <a:pPr marL="457200" lvl="1" indent="0" algn="l">
              <a:buNone/>
            </a:pPr>
            <a:endParaRPr 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String Methods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0" indent="0">
              <a:buNone/>
            </a:pPr>
            <a:r>
              <a:rPr lang="en-US" sz="3600" b="1"/>
              <a:t>Remove Whitespace</a:t>
            </a:r>
            <a:endParaRPr lang="en-US" sz="3600" b="1"/>
          </a:p>
          <a:p>
            <a:pPr lvl="1">
              <a:buFont typeface="Arial" panose="020B0604020202020204" pitchFamily="34" charset="0"/>
              <a:buChar char="•"/>
            </a:pPr>
            <a:r>
              <a:rPr lang="en-US" sz="3150"/>
              <a:t>Whitespace is the space before and/or after the actual text, and very often you want to remove this space.</a:t>
            </a:r>
            <a:endParaRPr lang="en-US" sz="3150"/>
          </a:p>
          <a:p>
            <a:pPr lvl="1">
              <a:buFont typeface="Arial" panose="020B0604020202020204" pitchFamily="34" charset="0"/>
              <a:buChar char="•"/>
            </a:pPr>
            <a:r>
              <a:rPr lang="en-US" sz="3200" b="1"/>
              <a:t>Example</a:t>
            </a:r>
            <a:r>
              <a:rPr lang="en-US" sz="3200"/>
              <a:t>:The </a:t>
            </a:r>
            <a:r>
              <a:rPr lang="en-US" sz="3200">
                <a:ln/>
                <a:solidFill>
                  <a:schemeClr val="accent1"/>
                </a:solidFill>
                <a:effectLst>
                  <a:outerShdw blurRad="38100" dist="25400" dir="5400000" algn="ctr" rotWithShape="0">
                    <a:srgbClr val="6E747A">
                      <a:alpha val="43000"/>
                    </a:srgbClr>
                  </a:outerShdw>
                </a:effectLst>
              </a:rPr>
              <a:t>strip()</a:t>
            </a:r>
            <a:r>
              <a:rPr lang="en-US" sz="3200"/>
              <a:t> method removes any whitespace from the beginning or the end:</a:t>
            </a:r>
            <a:endParaRPr lang="en-US" sz="3200"/>
          </a:p>
          <a:p>
            <a:pPr marL="457200" lvl="1" indent="0" algn="ctr">
              <a:buNone/>
            </a:pPr>
            <a:r>
              <a:rPr lang="en-US" sz="3600">
                <a:solidFill>
                  <a:schemeClr val="accent1"/>
                </a:solidFill>
                <a:effectLst>
                  <a:outerShdw blurRad="38100" dist="25400" dir="5400000" algn="ctr" rotWithShape="0">
                    <a:srgbClr val="6E747A">
                      <a:alpha val="43000"/>
                    </a:srgbClr>
                  </a:outerShdw>
                </a:effectLst>
              </a:rPr>
              <a:t>a = "    </a:t>
            </a:r>
            <a:r>
              <a:rPr lang="en-US" sz="3600">
                <a:solidFill>
                  <a:srgbClr val="FF0000"/>
                </a:solidFill>
                <a:effectLst>
                  <a:outerShdw blurRad="38100" dist="25400" dir="5400000" algn="ctr" rotWithShape="0">
                    <a:srgbClr val="6E747A">
                      <a:alpha val="43000"/>
                    </a:srgbClr>
                  </a:outerShdw>
                </a:effectLst>
              </a:rPr>
              <a:t>Hello, World!     </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solidFill>
                  <a:schemeClr val="accent1"/>
                </a:solidFill>
                <a:effectLst>
                  <a:outerShdw blurRad="38100" dist="25400" dir="5400000" algn="ctr" rotWithShape="0">
                    <a:srgbClr val="6E747A">
                      <a:alpha val="43000"/>
                    </a:srgbClr>
                  </a:outerShdw>
                </a:effectLst>
              </a:rPr>
              <a:t>print(a</a:t>
            </a:r>
            <a:r>
              <a:rPr lang="en-US" sz="3600">
                <a:solidFill>
                  <a:schemeClr val="tx1"/>
                </a:solidFill>
                <a:effectLst>
                  <a:outerShdw blurRad="38100" dist="19050" dir="2700000" algn="tl" rotWithShape="0">
                    <a:schemeClr val="dk1">
                      <a:alpha val="40000"/>
                    </a:schemeClr>
                  </a:outerShdw>
                </a:effectLst>
              </a:rPr>
              <a:t>.strip()</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endParaRPr lang="en-US" sz="3600">
              <a:solidFill>
                <a:schemeClr val="accent1"/>
              </a:solidFill>
              <a:effectLst>
                <a:outerShdw blurRad="38100" dist="25400" dir="5400000" algn="ctr" rotWithShape="0">
                  <a:srgbClr val="6E747A">
                    <a:alpha val="43000"/>
                  </a:srgbClr>
                </a:outerShdw>
              </a:effectLst>
            </a:endParaRPr>
          </a:p>
          <a:p>
            <a:pPr marL="457200" lvl="1" indent="0" algn="l">
              <a:buNone/>
            </a:pPr>
            <a:endParaRPr 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Overview</a:t>
            </a:r>
            <a:endParaRPr lang="en-US" sz="4400">
              <a:solidFill>
                <a:schemeClr val="tx1"/>
              </a:solidFill>
              <a:effectLst>
                <a:outerShdw blurRad="38100" dist="19050" dir="2700000" algn="tl" rotWithShape="0">
                  <a:schemeClr val="dk1">
                    <a:alpha val="40000"/>
                  </a:schemeClr>
                </a:outerShdw>
              </a:effectLst>
            </a:endParaRPr>
          </a:p>
        </p:txBody>
      </p:sp>
      <p:sp>
        <p:nvSpPr>
          <p:cNvPr id="5" name="Content Placeholder 4"/>
          <p:cNvSpPr/>
          <p:nvPr>
            <p:ph idx="1"/>
          </p:nvPr>
        </p:nvSpPr>
        <p:spPr>
          <a:xfrm>
            <a:off x="609600" y="1174750"/>
            <a:ext cx="10972800" cy="5262880"/>
          </a:xfrm>
        </p:spPr>
        <p:txBody>
          <a:bodyPr/>
          <a:p>
            <a:pPr marL="514350" indent="-514350">
              <a:buAutoNum type="arabicPeriod"/>
            </a:pPr>
            <a:r>
              <a:rPr lang="en-US"/>
              <a:t>Python Strings</a:t>
            </a:r>
            <a:endParaRPr lang="en-US"/>
          </a:p>
          <a:p>
            <a:pPr marL="971550" lvl="1" indent="-514350">
              <a:buAutoNum type="arabicPeriod"/>
            </a:pPr>
            <a:r>
              <a:rPr lang="en-US" sz="2450">
                <a:sym typeface="+mn-ea"/>
              </a:rPr>
              <a:t>Slicing Strings</a:t>
            </a:r>
            <a:endParaRPr lang="en-US" sz="2450"/>
          </a:p>
          <a:p>
            <a:pPr marL="971550" lvl="1" indent="-514350">
              <a:buAutoNum type="arabicPeriod"/>
            </a:pPr>
            <a:r>
              <a:rPr lang="en-US" sz="2450">
                <a:sym typeface="+mn-ea"/>
              </a:rPr>
              <a:t>Modify Strings</a:t>
            </a:r>
            <a:endParaRPr lang="en-US" sz="2450"/>
          </a:p>
          <a:p>
            <a:pPr marL="971550" lvl="1" indent="-514350">
              <a:buAutoNum type="arabicPeriod"/>
            </a:pPr>
            <a:r>
              <a:rPr lang="en-US" sz="2450">
                <a:sym typeface="+mn-ea"/>
              </a:rPr>
              <a:t>String Concatenation</a:t>
            </a:r>
            <a:endParaRPr lang="en-US" sz="2450"/>
          </a:p>
          <a:p>
            <a:pPr marL="971550" lvl="1" indent="-514350">
              <a:buAutoNum type="arabicPeriod"/>
            </a:pPr>
            <a:r>
              <a:rPr lang="en-US" sz="2450">
                <a:sym typeface="+mn-ea"/>
              </a:rPr>
              <a:t>Format - Strings</a:t>
            </a:r>
            <a:endParaRPr lang="en-US" sz="2450"/>
          </a:p>
          <a:p>
            <a:pPr marL="971550" lvl="1" indent="-514350">
              <a:buAutoNum type="arabicPeriod"/>
            </a:pPr>
            <a:r>
              <a:rPr lang="en-US" sz="2450">
                <a:sym typeface="+mn-ea"/>
              </a:rPr>
              <a:t>Escape Characters</a:t>
            </a:r>
            <a:endParaRPr lang="en-US" sz="2450"/>
          </a:p>
          <a:p>
            <a:pPr marL="971550" lvl="1" indent="-514350">
              <a:buAutoNum type="arabicPeriod"/>
            </a:pPr>
            <a:r>
              <a:rPr lang="en-US" sz="2450">
                <a:sym typeface="+mn-ea"/>
              </a:rPr>
              <a:t>String Methods</a:t>
            </a:r>
            <a:endParaRPr lang="en-US" sz="2450"/>
          </a:p>
          <a:p>
            <a:pPr marL="514350" indent="-514350">
              <a:buAutoNum type="arabicPeriod"/>
            </a:pPr>
            <a:r>
              <a:rPr lang="en-US"/>
              <a:t>Python Operators</a:t>
            </a:r>
            <a:endParaRPr lang="en-US"/>
          </a:p>
          <a:p>
            <a:pPr marL="514350" indent="-514350">
              <a:buAutoNum type="arabicPeriod"/>
            </a:pPr>
            <a:r>
              <a:rPr lang="en-US"/>
              <a:t>Control Flow</a:t>
            </a:r>
            <a:endParaRPr lang="en-US"/>
          </a:p>
          <a:p>
            <a:pPr marL="971550" lvl="1" indent="-514350">
              <a:buAutoNum type="arabicPeriod"/>
            </a:pPr>
            <a:r>
              <a:rPr lang="en-US"/>
              <a:t>Python Conditions and If statements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String Methods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0" indent="0">
              <a:buNone/>
            </a:pPr>
            <a:r>
              <a:rPr lang="en-US" sz="3600" b="1"/>
              <a:t>Replace String</a:t>
            </a:r>
            <a:endParaRPr lang="en-US" sz="3600" b="1"/>
          </a:p>
          <a:p>
            <a:pPr lvl="1">
              <a:buFont typeface="Arial" panose="020B0604020202020204" pitchFamily="34" charset="0"/>
              <a:buChar char="•"/>
            </a:pPr>
            <a:r>
              <a:rPr lang="en-US" sz="3200" b="1"/>
              <a:t>Example</a:t>
            </a:r>
            <a:r>
              <a:rPr lang="en-US" sz="3200"/>
              <a:t>:The </a:t>
            </a:r>
            <a:r>
              <a:rPr lang="en-US" sz="3200">
                <a:ln/>
                <a:solidFill>
                  <a:schemeClr val="accent1"/>
                </a:solidFill>
                <a:effectLst>
                  <a:outerShdw blurRad="38100" dist="25400" dir="5400000" algn="ctr" rotWithShape="0">
                    <a:srgbClr val="6E747A">
                      <a:alpha val="43000"/>
                    </a:srgbClr>
                  </a:outerShdw>
                </a:effectLst>
              </a:rPr>
              <a:t>replace()</a:t>
            </a:r>
            <a:r>
              <a:rPr lang="en-US" sz="3200"/>
              <a:t> method replaces a string with another string:</a:t>
            </a:r>
            <a:endParaRPr lang="en-US" sz="3200"/>
          </a:p>
          <a:p>
            <a:pPr marL="457200" lvl="1" indent="0" algn="ctr">
              <a:buNone/>
            </a:pPr>
            <a:r>
              <a:rPr lang="en-US" sz="3600">
                <a:solidFill>
                  <a:schemeClr val="accent1"/>
                </a:solidFill>
                <a:effectLst>
                  <a:outerShdw blurRad="38100" dist="25400" dir="5400000" algn="ctr" rotWithShape="0">
                    <a:srgbClr val="6E747A">
                      <a:alpha val="43000"/>
                    </a:srgbClr>
                  </a:outerShdw>
                </a:effectLst>
              </a:rPr>
              <a:t>a = "</a:t>
            </a:r>
            <a:r>
              <a:rPr lang="en-US" sz="3600">
                <a:solidFill>
                  <a:srgbClr val="FF0000"/>
                </a:solidFill>
                <a:effectLst>
                  <a:outerShdw blurRad="38100" dist="25400" dir="5400000" algn="ctr" rotWithShape="0">
                    <a:srgbClr val="6E747A">
                      <a:alpha val="43000"/>
                    </a:srgbClr>
                  </a:outerShdw>
                </a:effectLst>
              </a:rPr>
              <a:t>Hello, World!</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solidFill>
                  <a:schemeClr val="accent1"/>
                </a:solidFill>
                <a:effectLst>
                  <a:outerShdw blurRad="38100" dist="25400" dir="5400000" algn="ctr" rotWithShape="0">
                    <a:srgbClr val="6E747A">
                      <a:alpha val="43000"/>
                    </a:srgbClr>
                  </a:outerShdw>
                </a:effectLst>
              </a:rPr>
              <a:t>print(a</a:t>
            </a:r>
            <a:r>
              <a:rPr lang="en-US" sz="3600">
                <a:solidFill>
                  <a:schemeClr val="tx1"/>
                </a:solidFill>
                <a:effectLst>
                  <a:outerShdw blurRad="38100" dist="19050" dir="2700000" algn="tl" rotWithShape="0">
                    <a:schemeClr val="dk1">
                      <a:alpha val="40000"/>
                    </a:schemeClr>
                  </a:outerShdw>
                </a:effectLst>
              </a:rPr>
              <a:t>.</a:t>
            </a:r>
            <a:r>
              <a:rPr lang="en-US" sz="3600">
                <a:solidFill>
                  <a:schemeClr val="accent1"/>
                </a:solidFill>
                <a:effectLst>
                  <a:outerShdw blurRad="38100" dist="25400" dir="5400000" algn="ctr" rotWithShape="0">
                    <a:srgbClr val="6E747A">
                      <a:alpha val="43000"/>
                    </a:srgbClr>
                  </a:outerShdw>
                </a:effectLst>
                <a:sym typeface="+mn-ea"/>
              </a:rPr>
              <a:t>replace("</a:t>
            </a:r>
            <a:r>
              <a:rPr lang="en-US" sz="3600">
                <a:solidFill>
                  <a:srgbClr val="FF0000"/>
                </a:solidFill>
                <a:effectLst>
                  <a:outerShdw blurRad="38100" dist="25400" dir="5400000" algn="ctr" rotWithShape="0">
                    <a:srgbClr val="6E747A">
                      <a:alpha val="43000"/>
                    </a:srgbClr>
                  </a:outerShdw>
                </a:effectLst>
                <a:sym typeface="+mn-ea"/>
              </a:rPr>
              <a:t>H</a:t>
            </a:r>
            <a:r>
              <a:rPr lang="en-US" sz="3600">
                <a:solidFill>
                  <a:schemeClr val="accent1"/>
                </a:solidFill>
                <a:effectLst>
                  <a:outerShdw blurRad="38100" dist="25400" dir="5400000" algn="ctr" rotWithShape="0">
                    <a:srgbClr val="6E747A">
                      <a:alpha val="43000"/>
                    </a:srgbClr>
                  </a:outerShdw>
                </a:effectLst>
                <a:sym typeface="+mn-ea"/>
              </a:rPr>
              <a:t>", "</a:t>
            </a:r>
            <a:r>
              <a:rPr lang="en-US" sz="3600">
                <a:solidFill>
                  <a:srgbClr val="FF0000"/>
                </a:solidFill>
                <a:effectLst>
                  <a:outerShdw blurRad="38100" dist="25400" dir="5400000" algn="ctr" rotWithShape="0">
                    <a:srgbClr val="6E747A">
                      <a:alpha val="43000"/>
                    </a:srgbClr>
                  </a:outerShdw>
                </a:effectLst>
                <a:sym typeface="+mn-ea"/>
              </a:rPr>
              <a:t>J</a:t>
            </a:r>
            <a:r>
              <a:rPr lang="en-US" sz="3600">
                <a:solidFill>
                  <a:schemeClr val="accent1"/>
                </a:solidFill>
                <a:effectLst>
                  <a:outerShdw blurRad="38100" dist="25400" dir="5400000" algn="ctr" rotWithShape="0">
                    <a:srgbClr val="6E747A">
                      <a:alpha val="43000"/>
                    </a:srgbClr>
                  </a:outerShdw>
                </a:effectLst>
                <a:sym typeface="+mn-ea"/>
              </a:rPr>
              <a:t>")</a:t>
            </a:r>
            <a:r>
              <a:rPr lang="en-US" sz="3600">
                <a:solidFill>
                  <a:schemeClr val="accent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0" lvl="1" indent="0" algn="ctr">
              <a:buNone/>
            </a:pPr>
            <a:r>
              <a:rPr lang="en-US" sz="3600">
                <a:solidFill>
                  <a:schemeClr val="accent1"/>
                </a:solidFill>
                <a:effectLst>
                  <a:outerShdw blurRad="38100" dist="25400" dir="5400000" algn="ctr" rotWithShape="0">
                    <a:srgbClr val="6E747A">
                      <a:alpha val="43000"/>
                    </a:srgbClr>
                  </a:outerShdw>
                </a:effectLst>
                <a:sym typeface="+mn-ea"/>
              </a:rPr>
              <a:t>print(a)</a:t>
            </a:r>
            <a:endParaRPr lang="en-US" sz="3600">
              <a:solidFill>
                <a:schemeClr val="accent1"/>
              </a:solidFill>
              <a:effectLst>
                <a:outerShdw blurRad="38100" dist="25400" dir="5400000" algn="ctr" rotWithShape="0">
                  <a:srgbClr val="6E747A">
                    <a:alpha val="43000"/>
                  </a:srgbClr>
                </a:outerShdw>
              </a:effectLst>
            </a:endParaRPr>
          </a:p>
          <a:p>
            <a:pPr marL="457200" lvl="1" indent="0" algn="ctr">
              <a:buNone/>
            </a:pPr>
            <a:endParaRPr lang="en-US" sz="3600">
              <a:solidFill>
                <a:schemeClr val="accent1"/>
              </a:solidFill>
              <a:effectLst>
                <a:outerShdw blurRad="38100" dist="25400" dir="5400000" algn="ctr" rotWithShape="0">
                  <a:srgbClr val="6E747A">
                    <a:alpha val="43000"/>
                  </a:srgbClr>
                </a:outerShdw>
              </a:effectLst>
            </a:endParaRPr>
          </a:p>
          <a:p>
            <a:pPr marL="457200" lvl="1" indent="0" algn="l">
              <a:buNone/>
            </a:pPr>
            <a:endParaRPr 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String Methods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marL="457200" lvl="1" indent="0" algn="l">
              <a:buNone/>
            </a:pPr>
            <a:r>
              <a:rPr lang="en-US" sz="4000" b="1">
                <a:ln/>
                <a:solidFill>
                  <a:schemeClr val="tx1"/>
                </a:solidFill>
                <a:effectLst/>
              </a:rPr>
              <a:t>MORE</a:t>
            </a:r>
            <a:endParaRPr lang="en-US" sz="4000" b="1">
              <a:ln/>
              <a:solidFill>
                <a:schemeClr val="tx1"/>
              </a:solidFill>
              <a:effectLst/>
            </a:endParaRPr>
          </a:p>
          <a:p>
            <a:pPr marL="914400" lvl="2" indent="0" algn="l">
              <a:buNone/>
            </a:pPr>
            <a:r>
              <a:rPr lang="en-US" sz="3085">
                <a:solidFill>
                  <a:schemeClr val="accent1"/>
                </a:solidFill>
                <a:effectLst>
                  <a:outerShdw blurRad="38100" dist="25400" dir="5400000" algn="ctr" rotWithShape="0">
                    <a:srgbClr val="6E747A">
                      <a:alpha val="43000"/>
                    </a:srgbClr>
                  </a:outerShdw>
                </a:effectLst>
                <a:hlinkClick r:id="rId1" tooltip="" action="ppaction://hlinkfile"/>
              </a:rPr>
              <a:t>https://www.w3schools.com/python/python_strings_methods.asp</a:t>
            </a:r>
            <a:endParaRPr lang="en-US" sz="3085">
              <a:solidFill>
                <a:schemeClr val="accent1"/>
              </a:solidFill>
              <a:effectLst>
                <a:outerShdw blurRad="38100" dist="25400" dir="5400000" algn="ctr" rotWithShape="0">
                  <a:srgbClr val="6E747A">
                    <a:alpha val="43000"/>
                  </a:srgbClr>
                </a:outerShdw>
              </a:effectLst>
              <a:hlinkClick r:id="rId1" tooltip="" action="ppaction://hlinkfile"/>
            </a:endParaRPr>
          </a:p>
          <a:p>
            <a:pPr marL="914400" lvl="2" indent="0" algn="l">
              <a:buNone/>
            </a:pPr>
            <a:r>
              <a:rPr lang="en-US" sz="3200" b="1">
                <a:solidFill>
                  <a:schemeClr val="accent1"/>
                </a:solidFill>
                <a:effectLst>
                  <a:outerShdw blurRad="38100" dist="25400" dir="5400000" algn="ctr" rotWithShape="0">
                    <a:srgbClr val="6E747A">
                      <a:alpha val="43000"/>
                    </a:srgbClr>
                  </a:outerShdw>
                </a:effectLst>
              </a:rPr>
              <a:t>Exercises </a:t>
            </a:r>
            <a:endParaRPr lang="en-US" sz="3200" b="1">
              <a:solidFill>
                <a:schemeClr val="accent1"/>
              </a:solidFill>
              <a:effectLst>
                <a:outerShdw blurRad="38100" dist="25400" dir="5400000" algn="ctr" rotWithShape="0">
                  <a:srgbClr val="6E747A">
                    <a:alpha val="43000"/>
                  </a:srgbClr>
                </a:outerShdw>
              </a:effectLst>
            </a:endParaRPr>
          </a:p>
          <a:p>
            <a:pPr marL="914400" lvl="2" indent="0" algn="l">
              <a:buNone/>
            </a:pPr>
            <a:r>
              <a:rPr lang="en-US" sz="3085">
                <a:solidFill>
                  <a:schemeClr val="accent1"/>
                </a:solidFill>
                <a:effectLst>
                  <a:outerShdw blurRad="38100" dist="25400" dir="5400000" algn="ctr" rotWithShape="0">
                    <a:srgbClr val="6E747A">
                      <a:alpha val="43000"/>
                    </a:srgbClr>
                  </a:outerShdw>
                </a:effectLst>
              </a:rPr>
              <a:t>Get a string from the user and use the above methods.</a:t>
            </a:r>
            <a:endParaRPr lang="en-US" sz="3085">
              <a:solidFill>
                <a:schemeClr val="accent1"/>
              </a:solidFill>
              <a:effectLst>
                <a:outerShdw blurRad="38100" dist="25400" dir="5400000" algn="ctr" rotWithShape="0">
                  <a:srgbClr val="6E747A">
                    <a:alpha val="43000"/>
                  </a:srgbClr>
                </a:outerShdw>
              </a:effectLst>
            </a:endParaRPr>
          </a:p>
          <a:p>
            <a:pPr marL="914400" lvl="2" indent="0" algn="l">
              <a:buNone/>
            </a:pPr>
            <a:r>
              <a:rPr lang="en-US" sz="3085" b="1">
                <a:sym typeface="+mn-ea"/>
              </a:rPr>
              <a:t>Upper Case</a:t>
            </a:r>
            <a:endParaRPr lang="en-US" sz="3085" b="1"/>
          </a:p>
          <a:p>
            <a:pPr marL="914400" lvl="2" indent="0" algn="l">
              <a:buNone/>
            </a:pPr>
            <a:r>
              <a:rPr lang="en-US" sz="3085" b="1">
                <a:sym typeface="+mn-ea"/>
              </a:rPr>
              <a:t>Lower Case</a:t>
            </a:r>
            <a:endParaRPr lang="en-US" sz="3085" b="1">
              <a:sym typeface="+mn-ea"/>
            </a:endParaRPr>
          </a:p>
          <a:p>
            <a:pPr marL="914400" lvl="2" indent="0" algn="l">
              <a:buNone/>
            </a:pPr>
            <a:r>
              <a:rPr lang="en-US" sz="3085" b="1">
                <a:sym typeface="+mn-ea"/>
              </a:rPr>
              <a:t>Remove Whitespace</a:t>
            </a:r>
            <a:endParaRPr lang="en-US" sz="3085" b="1">
              <a:sym typeface="+mn-ea"/>
            </a:endParaRPr>
          </a:p>
          <a:p>
            <a:pPr marL="914400" lvl="2" indent="0" algn="l">
              <a:buNone/>
            </a:pPr>
            <a:r>
              <a:rPr lang="en-US" sz="3085" b="1">
                <a:sym typeface="+mn-ea"/>
              </a:rPr>
              <a:t>Replace String</a:t>
            </a:r>
            <a:endParaRPr lang="en-US" sz="3085" b="1"/>
          </a:p>
          <a:p>
            <a:pPr marL="914400" lvl="2" indent="0" algn="l">
              <a:buNone/>
            </a:pPr>
            <a:endParaRPr lang="en-US" sz="3085" b="1"/>
          </a:p>
          <a:p>
            <a:pPr marL="914400" lvl="2" indent="0" algn="l">
              <a:buNone/>
            </a:pPr>
            <a:endParaRPr lang="en-US" sz="3085" b="1"/>
          </a:p>
          <a:p>
            <a:pPr marL="914400" lvl="2" indent="0" algn="l">
              <a:buNone/>
            </a:pPr>
            <a:endParaRPr lang="en-US" sz="3085">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String Concatenation</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715750" cy="5546090"/>
          </a:xfrm>
        </p:spPr>
        <p:txBody>
          <a:bodyPr/>
          <a:p>
            <a:pPr marL="457200" lvl="1" indent="0" algn="l">
              <a:buNone/>
            </a:pPr>
            <a:r>
              <a:rPr lang="en-US" sz="3600" b="1">
                <a:solidFill>
                  <a:schemeClr val="tx1"/>
                </a:solidFill>
                <a:effectLst/>
              </a:rPr>
              <a:t>String Concatenation</a:t>
            </a:r>
            <a:endParaRPr lang="en-US" sz="3600" b="1">
              <a:solidFill>
                <a:schemeClr val="tx1"/>
              </a:solidFill>
              <a:effectLst/>
            </a:endParaRPr>
          </a:p>
          <a:p>
            <a:pPr lvl="2" algn="l"/>
            <a:r>
              <a:rPr lang="en-US" sz="3200">
                <a:solidFill>
                  <a:schemeClr val="tx1"/>
                </a:solidFill>
                <a:effectLst/>
              </a:rPr>
              <a:t>To concatenate, or combine, two strings you can use the + operator.</a:t>
            </a:r>
            <a:endParaRPr lang="en-US" sz="3200">
              <a:solidFill>
                <a:schemeClr val="tx1"/>
              </a:solidFill>
              <a:effectLst/>
            </a:endParaRPr>
          </a:p>
          <a:p>
            <a:pPr lvl="2" algn="l"/>
            <a:r>
              <a:rPr lang="en-US" sz="3200" b="1">
                <a:solidFill>
                  <a:schemeClr val="tx1"/>
                </a:solidFill>
                <a:effectLst/>
              </a:rPr>
              <a:t>Example</a:t>
            </a:r>
            <a:r>
              <a:rPr lang="en-US" sz="3200">
                <a:solidFill>
                  <a:schemeClr val="tx1"/>
                </a:solidFill>
                <a:effectLst/>
              </a:rPr>
              <a:t>: Merge variable a with variable b into variable c:</a:t>
            </a:r>
            <a:endParaRPr lang="en-US" sz="3200">
              <a:solidFill>
                <a:schemeClr val="tx1"/>
              </a:solidFill>
              <a:effectLst/>
            </a:endParaRPr>
          </a:p>
          <a:p>
            <a:pPr lvl="2" algn="ctr">
              <a:buNone/>
            </a:pPr>
            <a:r>
              <a:rPr lang="en-US" sz="3200">
                <a:ln/>
                <a:solidFill>
                  <a:schemeClr val="accent1"/>
                </a:solidFill>
                <a:effectLst>
                  <a:outerShdw blurRad="38100" dist="25400" dir="5400000" algn="ctr" rotWithShape="0">
                    <a:srgbClr val="6E747A">
                      <a:alpha val="43000"/>
                    </a:srgbClr>
                  </a:outerShdw>
                </a:effectLst>
              </a:rPr>
              <a:t>a = "</a:t>
            </a:r>
            <a:r>
              <a:rPr lang="en-US" sz="3200">
                <a:ln/>
                <a:solidFill>
                  <a:srgbClr val="FF0000"/>
                </a:solidFill>
                <a:effectLst>
                  <a:outerShdw blurRad="38100" dist="25400" dir="5400000" algn="ctr" rotWithShape="0">
                    <a:srgbClr val="6E747A">
                      <a:alpha val="43000"/>
                    </a:srgbClr>
                  </a:outerShdw>
                </a:effectLst>
              </a:rPr>
              <a:t>Hello</a:t>
            </a:r>
            <a:r>
              <a:rPr lang="en-US" sz="3200">
                <a:ln/>
                <a:solidFill>
                  <a:schemeClr val="accent1"/>
                </a:solidFill>
                <a:effectLst>
                  <a:outerShdw blurRad="38100" dist="25400" dir="5400000" algn="ctr" rotWithShape="0">
                    <a:srgbClr val="6E747A">
                      <a:alpha val="43000"/>
                    </a:srgbClr>
                  </a:outerShdw>
                </a:effectLst>
              </a:rPr>
              <a:t>"</a:t>
            </a:r>
            <a:endParaRPr lang="en-US" sz="32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200">
                <a:ln/>
                <a:solidFill>
                  <a:schemeClr val="accent1"/>
                </a:solidFill>
                <a:effectLst>
                  <a:outerShdw blurRad="38100" dist="25400" dir="5400000" algn="ctr" rotWithShape="0">
                    <a:srgbClr val="6E747A">
                      <a:alpha val="43000"/>
                    </a:srgbClr>
                  </a:outerShdw>
                </a:effectLst>
              </a:rPr>
              <a:t>b = "</a:t>
            </a:r>
            <a:r>
              <a:rPr lang="en-US" sz="3200">
                <a:ln/>
                <a:solidFill>
                  <a:srgbClr val="FF0000"/>
                </a:solidFill>
                <a:effectLst>
                  <a:outerShdw blurRad="38100" dist="25400" dir="5400000" algn="ctr" rotWithShape="0">
                    <a:srgbClr val="6E747A">
                      <a:alpha val="43000"/>
                    </a:srgbClr>
                  </a:outerShdw>
                </a:effectLst>
              </a:rPr>
              <a:t>World</a:t>
            </a:r>
            <a:r>
              <a:rPr lang="en-US" sz="3200">
                <a:ln/>
                <a:solidFill>
                  <a:schemeClr val="accent1"/>
                </a:solidFill>
                <a:effectLst>
                  <a:outerShdw blurRad="38100" dist="25400" dir="5400000" algn="ctr" rotWithShape="0">
                    <a:srgbClr val="6E747A">
                      <a:alpha val="43000"/>
                    </a:srgbClr>
                  </a:outerShdw>
                </a:effectLst>
              </a:rPr>
              <a:t>"</a:t>
            </a:r>
            <a:endParaRPr lang="en-US" sz="32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200">
                <a:ln/>
                <a:solidFill>
                  <a:schemeClr val="accent1"/>
                </a:solidFill>
                <a:effectLst>
                  <a:outerShdw blurRad="38100" dist="25400" dir="5400000" algn="ctr" rotWithShape="0">
                    <a:srgbClr val="6E747A">
                      <a:alpha val="43000"/>
                    </a:srgbClr>
                  </a:outerShdw>
                </a:effectLst>
              </a:rPr>
              <a:t>c = a + b</a:t>
            </a:r>
            <a:endParaRPr lang="en-US" sz="32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200">
                <a:ln/>
                <a:solidFill>
                  <a:schemeClr val="accent1"/>
                </a:solidFill>
                <a:effectLst>
                  <a:outerShdw blurRad="38100" dist="25400" dir="5400000" algn="ctr" rotWithShape="0">
                    <a:srgbClr val="6E747A">
                      <a:alpha val="43000"/>
                    </a:srgbClr>
                  </a:outerShdw>
                </a:effectLst>
              </a:rPr>
              <a:t>print(c, a, b)</a:t>
            </a:r>
            <a:endParaRPr lang="en-US" sz="32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Format - Strings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773430"/>
            <a:ext cx="12192635" cy="6084570"/>
          </a:xfrm>
        </p:spPr>
        <p:txBody>
          <a:bodyPr/>
          <a:p>
            <a:pPr lvl="1" algn="l">
              <a:buFont typeface="Arial" panose="020B0604020202020204" pitchFamily="34" charset="0"/>
              <a:buChar char="•"/>
            </a:pPr>
            <a:r>
              <a:rPr lang="en-US" sz="3200">
                <a:solidFill>
                  <a:schemeClr val="tx1"/>
                </a:solidFill>
                <a:effectLst/>
              </a:rPr>
              <a:t>we cannot combine strings and numbers like this:</a:t>
            </a:r>
            <a:endParaRPr lang="en-US" sz="3200">
              <a:solidFill>
                <a:schemeClr val="tx1"/>
              </a:solidFill>
              <a:effectLst/>
            </a:endParaRPr>
          </a:p>
          <a:p>
            <a:pPr lvl="1" algn="ctr">
              <a:buNone/>
            </a:pPr>
            <a:r>
              <a:rPr lang="en-US" sz="3600">
                <a:ln/>
                <a:solidFill>
                  <a:schemeClr val="accent1"/>
                </a:solidFill>
                <a:effectLst>
                  <a:outerShdw blurRad="38100" dist="25400" dir="5400000" algn="ctr" rotWithShape="0">
                    <a:srgbClr val="6E747A">
                      <a:alpha val="43000"/>
                    </a:srgbClr>
                  </a:outerShdw>
                </a:effectLst>
              </a:rPr>
              <a:t>age = </a:t>
            </a:r>
            <a:r>
              <a:rPr lang="en-US" sz="3600">
                <a:ln/>
                <a:solidFill>
                  <a:srgbClr val="FF0000"/>
                </a:solidFill>
                <a:effectLst>
                  <a:outerShdw blurRad="38100" dist="25400" dir="5400000" algn="ctr" rotWithShape="0">
                    <a:srgbClr val="6E747A">
                      <a:alpha val="43000"/>
                    </a:srgbClr>
                  </a:outerShdw>
                </a:effectLst>
              </a:rPr>
              <a:t>36</a:t>
            </a:r>
            <a:endParaRPr lang="en-US" sz="3600">
              <a:ln/>
              <a:solidFill>
                <a:schemeClr val="accent1"/>
              </a:solidFill>
              <a:effectLst>
                <a:outerShdw blurRad="38100" dist="25400" dir="5400000" algn="ctr" rotWithShape="0">
                  <a:srgbClr val="6E747A">
                    <a:alpha val="43000"/>
                  </a:srgbClr>
                </a:outerShdw>
              </a:effectLst>
            </a:endParaRPr>
          </a:p>
          <a:p>
            <a:pPr marL="457200" lvl="1" indent="0" algn="ctr">
              <a:buNone/>
            </a:pPr>
            <a:r>
              <a:rPr lang="en-US" sz="3600">
                <a:ln/>
                <a:solidFill>
                  <a:schemeClr val="accent1"/>
                </a:solidFill>
                <a:effectLst>
                  <a:outerShdw blurRad="38100" dist="25400" dir="5400000" algn="ctr" rotWithShape="0">
                    <a:srgbClr val="6E747A">
                      <a:alpha val="43000"/>
                    </a:srgbClr>
                  </a:outerShdw>
                </a:effectLst>
              </a:rPr>
              <a:t>txt = "</a:t>
            </a:r>
            <a:r>
              <a:rPr lang="en-US" sz="3600">
                <a:ln/>
                <a:solidFill>
                  <a:srgbClr val="FF0000"/>
                </a:solidFill>
                <a:effectLst>
                  <a:outerShdw blurRad="38100" dist="25400" dir="5400000" algn="ctr" rotWithShape="0">
                    <a:srgbClr val="6E747A">
                      <a:alpha val="43000"/>
                    </a:srgbClr>
                  </a:outerShdw>
                </a:effectLst>
              </a:rPr>
              <a:t>My name is John, I am</a:t>
            </a:r>
            <a:r>
              <a:rPr lang="en-US" sz="3600">
                <a:ln/>
                <a:solidFill>
                  <a:schemeClr val="accent1"/>
                </a:solidFill>
                <a:effectLst>
                  <a:outerShdw blurRad="38100" dist="25400" dir="5400000" algn="ctr" rotWithShape="0">
                    <a:srgbClr val="6E747A">
                      <a:alpha val="43000"/>
                    </a:srgbClr>
                  </a:outerShdw>
                </a:effectLst>
              </a:rPr>
              <a:t> " + age</a:t>
            </a:r>
            <a:endParaRPr lang="en-US" sz="3600">
              <a:ln/>
              <a:solidFill>
                <a:schemeClr val="accent1"/>
              </a:solidFill>
              <a:effectLst>
                <a:outerShdw blurRad="38100" dist="25400" dir="5400000" algn="ctr" rotWithShape="0">
                  <a:srgbClr val="6E747A">
                    <a:alpha val="43000"/>
                  </a:srgbClr>
                </a:outerShdw>
              </a:effectLst>
            </a:endParaRPr>
          </a:p>
          <a:p>
            <a:pPr lvl="1" algn="l">
              <a:buFont typeface="Arial" panose="020B0604020202020204" pitchFamily="34" charset="0"/>
              <a:buChar char="•"/>
            </a:pPr>
            <a:r>
              <a:rPr lang="en-US" sz="3100">
                <a:solidFill>
                  <a:schemeClr val="tx1"/>
                </a:solidFill>
                <a:effectLst/>
              </a:rPr>
              <a:t>The format() method takes the passed arguments, formats them, and places them in the string where the placeholders {} are:</a:t>
            </a:r>
            <a:endParaRPr lang="en-US" sz="3100">
              <a:solidFill>
                <a:schemeClr val="tx1"/>
              </a:solidFill>
              <a:effectLst/>
            </a:endParaRPr>
          </a:p>
          <a:p>
            <a:pPr lvl="1" algn="l">
              <a:buNone/>
            </a:pPr>
            <a:r>
              <a:rPr lang="en-US" sz="3100" b="1">
                <a:solidFill>
                  <a:schemeClr val="tx1"/>
                </a:solidFill>
                <a:effectLst/>
              </a:rPr>
              <a:t>Example</a:t>
            </a:r>
            <a:r>
              <a:rPr lang="en-US" sz="3100">
                <a:solidFill>
                  <a:schemeClr val="tx1"/>
                </a:solidFill>
                <a:effectLst/>
              </a:rPr>
              <a:t>:Use the format() method to insert numbers into strings:</a:t>
            </a:r>
            <a:endParaRPr lang="en-US" sz="3100">
              <a:solidFill>
                <a:schemeClr val="tx1"/>
              </a:solidFill>
              <a:effectLst/>
            </a:endParaRPr>
          </a:p>
          <a:p>
            <a:pPr marL="914400" lvl="2" indent="0" algn="ctr">
              <a:buNone/>
            </a:pPr>
            <a:r>
              <a:rPr lang="en-US" sz="3600">
                <a:ln/>
                <a:solidFill>
                  <a:schemeClr val="accent1"/>
                </a:solidFill>
                <a:effectLst>
                  <a:outerShdw blurRad="38100" dist="25400" dir="5400000" algn="ctr" rotWithShape="0">
                    <a:srgbClr val="6E747A">
                      <a:alpha val="43000"/>
                    </a:srgbClr>
                  </a:outerShdw>
                </a:effectLst>
              </a:rPr>
              <a:t>age = 36</a:t>
            </a:r>
            <a:endParaRPr lang="en-US" sz="36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600">
                <a:ln/>
                <a:solidFill>
                  <a:schemeClr val="accent1"/>
                </a:solidFill>
                <a:effectLst>
                  <a:outerShdw blurRad="38100" dist="25400" dir="5400000" algn="ctr" rotWithShape="0">
                    <a:srgbClr val="6E747A">
                      <a:alpha val="43000"/>
                    </a:srgbClr>
                  </a:outerShdw>
                </a:effectLst>
              </a:rPr>
              <a:t>txt = "</a:t>
            </a:r>
            <a:r>
              <a:rPr lang="en-US" sz="3600">
                <a:ln/>
                <a:solidFill>
                  <a:srgbClr val="FF0000"/>
                </a:solidFill>
                <a:effectLst>
                  <a:outerShdw blurRad="38100" dist="25400" dir="5400000" algn="ctr" rotWithShape="0">
                    <a:srgbClr val="6E747A">
                      <a:alpha val="43000"/>
                    </a:srgbClr>
                  </a:outerShdw>
                </a:effectLst>
              </a:rPr>
              <a:t>My name is John, and I am </a:t>
            </a:r>
            <a:r>
              <a:rPr lang="en-US" sz="3600">
                <a:ln/>
                <a:solidFill>
                  <a:schemeClr val="tx1"/>
                </a:solidFill>
                <a:effectLst>
                  <a:outerShdw blurRad="38100" dist="19050" dir="2700000" algn="tl" rotWithShape="0">
                    <a:schemeClr val="dk1">
                      <a:alpha val="40000"/>
                    </a:schemeClr>
                  </a:outerShdw>
                </a:effectLst>
              </a:rPr>
              <a:t>{}</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600">
                <a:ln/>
                <a:solidFill>
                  <a:schemeClr val="accent1"/>
                </a:solidFill>
                <a:effectLst>
                  <a:outerShdw blurRad="38100" dist="25400" dir="5400000" algn="ctr" rotWithShape="0">
                    <a:srgbClr val="6E747A">
                      <a:alpha val="43000"/>
                    </a:srgbClr>
                  </a:outerShdw>
                </a:effectLst>
              </a:rPr>
              <a:t>print(txt.format(age))</a:t>
            </a:r>
            <a:endParaRPr lang="en-US" sz="3600">
              <a:ln/>
              <a:solidFill>
                <a:schemeClr val="accent1"/>
              </a:solidFill>
              <a:effectLst>
                <a:outerShdw blurRad="38100" dist="25400" dir="5400000" algn="ctr" rotWithShape="0">
                  <a:srgbClr val="6E747A">
                    <a:alpha val="43000"/>
                  </a:srgbClr>
                </a:outerShdw>
              </a:effectLst>
            </a:endParaRPr>
          </a:p>
          <a:p>
            <a:pPr marL="914400" lvl="2" indent="0" algn="ctr">
              <a:buNone/>
            </a:pPr>
            <a:r>
              <a:rPr lang="en-US" sz="3600">
                <a:ln/>
                <a:solidFill>
                  <a:schemeClr val="accent1"/>
                </a:solidFill>
                <a:effectLst>
                  <a:outerShdw blurRad="38100" dist="25400" dir="5400000" algn="ctr" rotWithShape="0">
                    <a:srgbClr val="6E747A">
                      <a:alpha val="43000"/>
                    </a:srgbClr>
                  </a:outerShdw>
                </a:effectLst>
              </a:rPr>
              <a:t>print(myorder) </a:t>
            </a:r>
            <a:endParaRPr lang="en-US" sz="3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Format - Strings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890905"/>
            <a:ext cx="12192635" cy="5967095"/>
          </a:xfrm>
        </p:spPr>
        <p:txBody>
          <a:bodyPr/>
          <a:p>
            <a:pPr lvl="1" algn="l">
              <a:buFont typeface="Arial" panose="020B0604020202020204" pitchFamily="34" charset="0"/>
              <a:buChar char="•"/>
            </a:pPr>
            <a:r>
              <a:rPr lang="en-US" sz="3200">
                <a:solidFill>
                  <a:schemeClr val="tx1"/>
                </a:solidFill>
                <a:effectLst/>
              </a:rPr>
              <a:t>You can use index numbers {0} to be sure the arguments are placed in the correct placeholders:</a:t>
            </a:r>
            <a:endParaRPr lang="en-US" sz="3200">
              <a:solidFill>
                <a:schemeClr val="tx1"/>
              </a:solidFill>
              <a:effectLst/>
            </a:endParaRPr>
          </a:p>
          <a:p>
            <a:pPr lvl="1" algn="l">
              <a:buFont typeface="Arial" panose="020B0604020202020204" pitchFamily="34" charset="0"/>
              <a:buChar char="•"/>
            </a:pPr>
            <a:r>
              <a:rPr lang="en-US" sz="3200">
                <a:solidFill>
                  <a:schemeClr val="tx1"/>
                </a:solidFill>
                <a:effectLst/>
              </a:rPr>
              <a:t>Example</a:t>
            </a:r>
            <a:endParaRPr lang="en-US" sz="3200">
              <a:solidFill>
                <a:schemeClr val="tx1"/>
              </a:solidFill>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quantity = </a:t>
            </a:r>
            <a:r>
              <a:rPr lang="en-US" sz="3200">
                <a:ln/>
                <a:solidFill>
                  <a:srgbClr val="FF0000"/>
                </a:solidFill>
                <a:effectLst>
                  <a:outerShdw blurRad="38100" dist="25400" dir="5400000" algn="ctr" rotWithShape="0">
                    <a:srgbClr val="6E747A">
                      <a:alpha val="43000"/>
                    </a:srgbClr>
                  </a:outerShdw>
                </a:effectLst>
              </a:rPr>
              <a:t>3</a:t>
            </a:r>
            <a:endParaRPr lang="en-US" sz="3200">
              <a:ln/>
              <a:solidFill>
                <a:schemeClr val="accent1"/>
              </a:solidFill>
              <a:effectLst>
                <a:outerShdw blurRad="38100" dist="25400" dir="5400000" algn="ctr" rotWithShape="0">
                  <a:srgbClr val="6E747A">
                    <a:alpha val="43000"/>
                  </a:srgbClr>
                </a:outerShdw>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itemno = </a:t>
            </a:r>
            <a:r>
              <a:rPr lang="en-US" sz="3200">
                <a:ln/>
                <a:solidFill>
                  <a:srgbClr val="FF0000"/>
                </a:solidFill>
                <a:effectLst>
                  <a:outerShdw blurRad="38100" dist="25400" dir="5400000" algn="ctr" rotWithShape="0">
                    <a:srgbClr val="6E747A">
                      <a:alpha val="43000"/>
                    </a:srgbClr>
                  </a:outerShdw>
                </a:effectLst>
              </a:rPr>
              <a:t>567</a:t>
            </a:r>
            <a:endParaRPr lang="en-US" sz="3200">
              <a:ln/>
              <a:solidFill>
                <a:schemeClr val="accent1"/>
              </a:solidFill>
              <a:effectLst>
                <a:outerShdw blurRad="38100" dist="25400" dir="5400000" algn="ctr" rotWithShape="0">
                  <a:srgbClr val="6E747A">
                    <a:alpha val="43000"/>
                  </a:srgbClr>
                </a:outerShdw>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price = </a:t>
            </a:r>
            <a:r>
              <a:rPr lang="en-US" sz="3200">
                <a:ln/>
                <a:solidFill>
                  <a:srgbClr val="FF0000"/>
                </a:solidFill>
                <a:effectLst>
                  <a:outerShdw blurRad="38100" dist="25400" dir="5400000" algn="ctr" rotWithShape="0">
                    <a:srgbClr val="6E747A">
                      <a:alpha val="43000"/>
                    </a:srgbClr>
                  </a:outerShdw>
                </a:effectLst>
              </a:rPr>
              <a:t>49.95</a:t>
            </a:r>
            <a:endParaRPr lang="en-US" sz="3200">
              <a:ln/>
              <a:solidFill>
                <a:schemeClr val="accent1"/>
              </a:solidFill>
              <a:effectLst>
                <a:outerShdw blurRad="38100" dist="25400" dir="5400000" algn="ctr" rotWithShape="0">
                  <a:srgbClr val="6E747A">
                    <a:alpha val="43000"/>
                  </a:srgbClr>
                </a:outerShdw>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myorder = "</a:t>
            </a:r>
            <a:r>
              <a:rPr lang="en-US" sz="3200">
                <a:ln/>
                <a:solidFill>
                  <a:srgbClr val="FF0000"/>
                </a:solidFill>
                <a:effectLst>
                  <a:outerShdw blurRad="38100" dist="25400" dir="5400000" algn="ctr" rotWithShape="0">
                    <a:srgbClr val="6E747A">
                      <a:alpha val="43000"/>
                    </a:srgbClr>
                  </a:outerShdw>
                </a:effectLst>
              </a:rPr>
              <a:t>I want to pay </a:t>
            </a:r>
            <a:r>
              <a:rPr lang="en-US" sz="3200">
                <a:ln/>
                <a:solidFill>
                  <a:schemeClr val="tx1"/>
                </a:solidFill>
                <a:effectLst>
                  <a:outerShdw blurRad="38100" dist="19050" dir="2700000" algn="tl" rotWithShape="0">
                    <a:schemeClr val="dk1">
                      <a:alpha val="40000"/>
                    </a:schemeClr>
                  </a:outerShdw>
                </a:effectLst>
              </a:rPr>
              <a:t>{</a:t>
            </a:r>
            <a:r>
              <a:rPr lang="en-US" sz="3200">
                <a:ln/>
                <a:solidFill>
                  <a:srgbClr val="FF0000"/>
                </a:solidFill>
                <a:effectLst>
                  <a:outerShdw blurRad="38100" dist="25400" dir="5400000" algn="ctr" rotWithShape="0">
                    <a:srgbClr val="6E747A">
                      <a:alpha val="43000"/>
                    </a:srgbClr>
                  </a:outerShdw>
                </a:effectLst>
              </a:rPr>
              <a:t>2</a:t>
            </a:r>
            <a:r>
              <a:rPr lang="en-US" sz="3200">
                <a:ln/>
                <a:solidFill>
                  <a:schemeClr val="tx1"/>
                </a:solidFill>
                <a:effectLst>
                  <a:outerShdw blurRad="38100" dist="19050" dir="2700000" algn="tl" rotWithShape="0">
                    <a:schemeClr val="dk1">
                      <a:alpha val="40000"/>
                    </a:schemeClr>
                  </a:outerShdw>
                </a:effectLst>
              </a:rPr>
              <a:t>} </a:t>
            </a:r>
            <a:r>
              <a:rPr lang="en-US" sz="3200">
                <a:ln/>
                <a:solidFill>
                  <a:srgbClr val="FF0000"/>
                </a:solidFill>
                <a:effectLst>
                  <a:outerShdw blurRad="38100" dist="25400" dir="5400000" algn="ctr" rotWithShape="0">
                    <a:srgbClr val="6E747A">
                      <a:alpha val="43000"/>
                    </a:srgbClr>
                  </a:outerShdw>
                </a:effectLst>
              </a:rPr>
              <a:t>dollars for </a:t>
            </a:r>
            <a:r>
              <a:rPr lang="en-US" sz="3200">
                <a:ln/>
                <a:solidFill>
                  <a:schemeClr val="tx1"/>
                </a:solidFill>
                <a:effectLst>
                  <a:outerShdw blurRad="38100" dist="19050" dir="2700000" algn="tl" rotWithShape="0">
                    <a:schemeClr val="dk1">
                      <a:alpha val="40000"/>
                    </a:schemeClr>
                  </a:outerShdw>
                </a:effectLst>
              </a:rPr>
              <a:t>{</a:t>
            </a:r>
            <a:r>
              <a:rPr lang="en-US" sz="3200">
                <a:ln/>
                <a:solidFill>
                  <a:srgbClr val="FF0000"/>
                </a:solidFill>
                <a:effectLst>
                  <a:outerShdw blurRad="38100" dist="25400" dir="5400000" algn="ctr" rotWithShape="0">
                    <a:srgbClr val="6E747A">
                      <a:alpha val="43000"/>
                    </a:srgbClr>
                  </a:outerShdw>
                </a:effectLst>
              </a:rPr>
              <a:t>0</a:t>
            </a:r>
            <a:r>
              <a:rPr lang="en-US" sz="3200">
                <a:ln/>
                <a:solidFill>
                  <a:schemeClr val="tx1"/>
                </a:solidFill>
                <a:effectLst>
                  <a:outerShdw blurRad="38100" dist="19050" dir="2700000" algn="tl" rotWithShape="0">
                    <a:schemeClr val="dk1">
                      <a:alpha val="40000"/>
                    </a:schemeClr>
                  </a:outerShdw>
                </a:effectLst>
              </a:rPr>
              <a:t>}</a:t>
            </a:r>
            <a:r>
              <a:rPr lang="en-US" sz="3200">
                <a:ln/>
                <a:solidFill>
                  <a:srgbClr val="FF0000"/>
                </a:solidFill>
                <a:effectLst>
                  <a:outerShdw blurRad="38100" dist="25400" dir="5400000" algn="ctr" rotWithShape="0">
                    <a:srgbClr val="6E747A">
                      <a:alpha val="43000"/>
                    </a:srgbClr>
                  </a:outerShdw>
                </a:effectLst>
              </a:rPr>
              <a:t> pieces of item </a:t>
            </a:r>
            <a:r>
              <a:rPr lang="en-US" sz="3200">
                <a:ln/>
                <a:solidFill>
                  <a:schemeClr val="tx1"/>
                </a:solidFill>
                <a:effectLst>
                  <a:outerShdw blurRad="38100" dist="19050" dir="2700000" algn="tl" rotWithShape="0">
                    <a:schemeClr val="dk1">
                      <a:alpha val="40000"/>
                    </a:schemeClr>
                  </a:outerShdw>
                </a:effectLst>
              </a:rPr>
              <a:t>{</a:t>
            </a:r>
            <a:r>
              <a:rPr lang="en-US" sz="3200">
                <a:ln/>
                <a:solidFill>
                  <a:srgbClr val="FF0000"/>
                </a:solidFill>
                <a:effectLst>
                  <a:outerShdw blurRad="38100" dist="19050" dir="2700000" algn="tl" rotWithShape="0">
                    <a:schemeClr val="dk1">
                      <a:alpha val="40000"/>
                    </a:schemeClr>
                  </a:outerShdw>
                </a:effectLst>
              </a:rPr>
              <a:t>1</a:t>
            </a:r>
            <a:r>
              <a:rPr lang="en-US" sz="3200">
                <a:ln/>
                <a:solidFill>
                  <a:schemeClr val="tx1"/>
                </a:solidFill>
                <a:effectLst>
                  <a:outerShdw blurRad="38100" dist="19050" dir="2700000" algn="tl" rotWithShape="0">
                    <a:schemeClr val="dk1">
                      <a:alpha val="40000"/>
                    </a:schemeClr>
                  </a:outerShdw>
                </a:effectLst>
              </a:rPr>
              <a:t>}</a:t>
            </a:r>
            <a:r>
              <a:rPr lang="en-US" sz="3200">
                <a:ln/>
                <a:solidFill>
                  <a:srgbClr val="FF0000"/>
                </a:solidFill>
                <a:effectLst>
                  <a:outerShdw blurRad="38100" dist="25400" dir="5400000" algn="ctr" rotWithShape="0">
                    <a:srgbClr val="6E747A">
                      <a:alpha val="43000"/>
                    </a:srgbClr>
                  </a:outerShdw>
                </a:effectLst>
              </a:rPr>
              <a:t>.</a:t>
            </a:r>
            <a:r>
              <a:rPr lang="en-US" sz="3200">
                <a:ln/>
                <a:solidFill>
                  <a:schemeClr val="accent1"/>
                </a:solidFill>
                <a:effectLst>
                  <a:outerShdw blurRad="38100" dist="25400" dir="5400000" algn="ctr" rotWithShape="0">
                    <a:srgbClr val="6E747A">
                      <a:alpha val="43000"/>
                    </a:srgbClr>
                  </a:outerShdw>
                </a:effectLst>
              </a:rPr>
              <a:t>"</a:t>
            </a:r>
            <a:endParaRPr lang="en-US" sz="3200">
              <a:ln/>
              <a:solidFill>
                <a:schemeClr val="accent1"/>
              </a:solidFill>
              <a:effectLst>
                <a:outerShdw blurRad="38100" dist="25400" dir="5400000" algn="ctr" rotWithShape="0">
                  <a:srgbClr val="6E747A">
                    <a:alpha val="43000"/>
                  </a:srgbClr>
                </a:outerShdw>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print(myorder.format(quantity, itemno, price))</a:t>
            </a:r>
            <a:endParaRPr lang="en-US" sz="3200">
              <a:ln/>
              <a:solidFill>
                <a:schemeClr val="accent1"/>
              </a:solidFill>
              <a:effectLst>
                <a:outerShdw blurRad="38100" dist="25400" dir="5400000" algn="ctr" rotWithShape="0">
                  <a:srgbClr val="6E747A">
                    <a:alpha val="43000"/>
                  </a:srgbClr>
                </a:outerShdw>
              </a:effectLst>
            </a:endParaRPr>
          </a:p>
          <a:p>
            <a:pPr marL="914400" lvl="2" indent="0" algn="l">
              <a:buNone/>
            </a:pPr>
            <a:r>
              <a:rPr lang="en-US" sz="3200">
                <a:ln/>
                <a:solidFill>
                  <a:schemeClr val="accent1"/>
                </a:solidFill>
                <a:effectLst>
                  <a:outerShdw blurRad="38100" dist="25400" dir="5400000" algn="ctr" rotWithShape="0">
                    <a:srgbClr val="6E747A">
                      <a:alpha val="43000"/>
                    </a:srgbClr>
                  </a:outerShdw>
                </a:effectLst>
              </a:rPr>
              <a:t>print(myorder) </a:t>
            </a:r>
            <a:endParaRPr lang="en-US" sz="32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Escape Characters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20140"/>
            <a:ext cx="12192000" cy="5737860"/>
          </a:xfrm>
        </p:spPr>
        <p:txBody>
          <a:bodyPr/>
          <a:p>
            <a:pPr lvl="1" algn="just">
              <a:buFont typeface="Arial" panose="020B0604020202020204" pitchFamily="34" charset="0"/>
              <a:buChar char="•"/>
            </a:pPr>
            <a:r>
              <a:rPr lang="en-US">
                <a:solidFill>
                  <a:schemeClr val="tx1"/>
                </a:solidFill>
                <a:effectLst/>
              </a:rPr>
              <a:t>Escape characters in Python are special characters preceded by a backslash (\). They are used to represent certain non-printable or special characters within a string. Escape characters are a way to include characters that would otherwise be difficult or impossible to type directly into a string.</a:t>
            </a:r>
            <a:endParaRPr lang="en-US">
              <a:solidFill>
                <a:schemeClr val="tx1"/>
              </a:solidFill>
              <a:effectLst/>
            </a:endParaRPr>
          </a:p>
          <a:p>
            <a:pPr lvl="1" algn="just">
              <a:buFont typeface="Arial" panose="020B0604020202020204" pitchFamily="34" charset="0"/>
              <a:buChar char="•"/>
            </a:pPr>
            <a:r>
              <a:rPr lang="en-US" b="1">
                <a:solidFill>
                  <a:schemeClr val="tx1"/>
                </a:solidFill>
                <a:effectLst/>
              </a:rPr>
              <a:t>Example</a:t>
            </a:r>
            <a:r>
              <a:rPr lang="en-US">
                <a:solidFill>
                  <a:schemeClr val="tx1"/>
                </a:solidFill>
                <a:effectLst/>
              </a:rPr>
              <a:t>: You will get an error if you use double quotes inside a string that is surrounded by double quotes:</a:t>
            </a:r>
            <a:endParaRPr lang="en-US">
              <a:solidFill>
                <a:schemeClr val="tx1"/>
              </a:solidFill>
              <a:effectLst/>
            </a:endParaRPr>
          </a:p>
          <a:p>
            <a:pPr marL="457200" lvl="1" indent="0" algn="ctr">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txt = "</a:t>
            </a:r>
            <a:r>
              <a:rPr lang="en-US">
                <a:ln/>
                <a:solidFill>
                  <a:srgbClr val="FF0000"/>
                </a:solidFill>
                <a:effectLst>
                  <a:outerShdw blurRad="38100" dist="25400" dir="5400000" algn="ctr" rotWithShape="0">
                    <a:srgbClr val="6E747A">
                      <a:alpha val="43000"/>
                    </a:srgbClr>
                  </a:outerShdw>
                </a:effectLst>
              </a:rPr>
              <a:t>We are the so-called </a:t>
            </a:r>
            <a:r>
              <a:rPr lang="en-US">
                <a:ln/>
                <a:solidFill>
                  <a:schemeClr val="tx1"/>
                </a:solidFill>
                <a:effectLst>
                  <a:outerShdw blurRad="38100" dist="19050" dir="2700000" algn="tl" rotWithShape="0">
                    <a:schemeClr val="dk1">
                      <a:alpha val="40000"/>
                    </a:schemeClr>
                  </a:outerShdw>
                </a:effectLst>
              </a:rPr>
              <a:t>"</a:t>
            </a:r>
            <a:r>
              <a:rPr lang="en-US">
                <a:ln/>
                <a:solidFill>
                  <a:srgbClr val="FF0000"/>
                </a:solidFill>
                <a:effectLst>
                  <a:outerShdw blurRad="38100" dist="25400" dir="5400000" algn="ctr" rotWithShape="0">
                    <a:srgbClr val="6E747A">
                      <a:alpha val="43000"/>
                    </a:srgbClr>
                  </a:outerShdw>
                </a:effectLst>
              </a:rPr>
              <a:t>Vikings</a:t>
            </a:r>
            <a:r>
              <a:rPr lang="en-US">
                <a:ln/>
                <a:solidFill>
                  <a:schemeClr val="tx1"/>
                </a:solidFill>
                <a:effectLst>
                  <a:outerShdw blurRad="38100" dist="19050" dir="2700000" algn="tl" rotWithShape="0">
                    <a:schemeClr val="dk1">
                      <a:alpha val="40000"/>
                    </a:schemeClr>
                  </a:outerShdw>
                </a:effectLst>
              </a:rPr>
              <a:t>"</a:t>
            </a:r>
            <a:r>
              <a:rPr lang="en-US">
                <a:ln/>
                <a:solidFill>
                  <a:srgbClr val="FF0000"/>
                </a:solidFill>
                <a:effectLst>
                  <a:outerShdw blurRad="38100" dist="25400" dir="5400000" algn="ctr" rotWithShape="0">
                    <a:srgbClr val="6E747A">
                      <a:alpha val="43000"/>
                    </a:srgbClr>
                  </a:outerShdw>
                </a:effectLst>
              </a:rPr>
              <a:t> from the north.</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lvl="1" algn="just">
              <a:buFont typeface="Arial" panose="020B0604020202020204" pitchFamily="34" charset="0"/>
              <a:buChar char="•"/>
            </a:pPr>
            <a:r>
              <a:rPr lang="en-US">
                <a:solidFill>
                  <a:schemeClr val="tx1"/>
                </a:solidFill>
                <a:effectLst/>
              </a:rPr>
              <a:t>To fix this problem, use the escape character \":</a:t>
            </a:r>
            <a:endParaRPr lang="en-US">
              <a:solidFill>
                <a:schemeClr val="tx1"/>
              </a:solidFill>
              <a:effectLst/>
            </a:endParaRPr>
          </a:p>
          <a:p>
            <a:pPr lvl="1" algn="just">
              <a:buFont typeface="Arial" panose="020B0604020202020204" pitchFamily="34" charset="0"/>
              <a:buChar char="•"/>
            </a:pPr>
            <a:r>
              <a:rPr lang="en-US" b="1">
                <a:solidFill>
                  <a:schemeClr val="tx1"/>
                </a:solidFill>
                <a:effectLst/>
              </a:rPr>
              <a:t>Example: </a:t>
            </a:r>
            <a:r>
              <a:rPr lang="en-US">
                <a:solidFill>
                  <a:schemeClr val="tx1"/>
                </a:solidFill>
                <a:effectLst/>
              </a:rPr>
              <a:t>The escape character allows you to use double quotes when you normally would not be allowed:</a:t>
            </a:r>
            <a:endParaRPr lang="en-US">
              <a:solidFill>
                <a:schemeClr val="tx1"/>
              </a:solidFill>
              <a:effectLst/>
            </a:endParaRPr>
          </a:p>
          <a:p>
            <a:pPr marL="457200" lvl="1" indent="0" algn="ctr">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txt = "</a:t>
            </a:r>
            <a:r>
              <a:rPr lang="en-US">
                <a:ln/>
                <a:solidFill>
                  <a:srgbClr val="FF0000"/>
                </a:solidFill>
                <a:effectLst>
                  <a:outerShdw blurRad="38100" dist="25400" dir="5400000" algn="ctr" rotWithShape="0">
                    <a:srgbClr val="6E747A">
                      <a:alpha val="43000"/>
                    </a:srgbClr>
                  </a:outerShdw>
                </a:effectLst>
              </a:rPr>
              <a:t>We are the so-called \"Vikings\" from the north.</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solidFill>
                  <a:schemeClr val="tx1"/>
                </a:solidFill>
                <a:effectLst>
                  <a:outerShdw blurRad="38100" dist="19050" dir="2700000" algn="tl" rotWithShape="0">
                    <a:schemeClr val="dk1">
                      <a:alpha val="40000"/>
                    </a:schemeClr>
                  </a:outerShdw>
                </a:effectLst>
              </a:rPr>
              <a:t>Escape Characters</a:t>
            </a:r>
            <a:endParaRPr lang="en-US" sz="4400">
              <a:ln/>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p:nvPr>
            <p:ph idx="1"/>
          </p:nvPr>
        </p:nvGraphicFramePr>
        <p:xfrm>
          <a:off x="448310" y="1174750"/>
          <a:ext cx="11376660" cy="5410200"/>
        </p:xfrm>
        <a:graphic>
          <a:graphicData uri="http://schemas.openxmlformats.org/drawingml/2006/table">
            <a:tbl>
              <a:tblPr firstRow="1" bandRow="1">
                <a:tableStyleId>{5C22544A-7EE6-4342-B048-85BDC9FD1C3A}</a:tableStyleId>
              </a:tblPr>
              <a:tblGrid>
                <a:gridCol w="5688330"/>
                <a:gridCol w="5688330"/>
              </a:tblGrid>
              <a:tr h="541020">
                <a:tc>
                  <a:txBody>
                    <a:bodyPr/>
                    <a:p>
                      <a:pPr>
                        <a:buNone/>
                      </a:pPr>
                      <a:r>
                        <a:rPr lang="en-US"/>
                        <a:t>Code</a:t>
                      </a:r>
                      <a:endParaRPr lang="en-US"/>
                    </a:p>
                  </a:txBody>
                  <a:tcPr/>
                </a:tc>
                <a:tc>
                  <a:txBody>
                    <a:bodyPr/>
                    <a:p>
                      <a:pPr>
                        <a:buNone/>
                      </a:pPr>
                      <a:r>
                        <a:rPr lang="en-US"/>
                        <a:t>Result</a:t>
                      </a:r>
                      <a:endParaRPr lang="en-US"/>
                    </a:p>
                  </a:txBody>
                  <a:tcPr/>
                </a:tc>
              </a:tr>
              <a:tr h="541020">
                <a:tc>
                  <a:txBody>
                    <a:bodyPr/>
                    <a:p>
                      <a:pPr>
                        <a:buNone/>
                      </a:pPr>
                      <a:r>
                        <a:rPr lang="en-US"/>
                        <a:t>\'</a:t>
                      </a:r>
                      <a:endParaRPr lang="en-US"/>
                    </a:p>
                  </a:txBody>
                  <a:tcPr/>
                </a:tc>
                <a:tc>
                  <a:txBody>
                    <a:bodyPr/>
                    <a:p>
                      <a:pPr>
                        <a:buNone/>
                      </a:pPr>
                      <a:r>
                        <a:rPr lang="en-US"/>
                        <a:t>Single Quote</a:t>
                      </a:r>
                      <a:endParaRPr lang="en-US"/>
                    </a:p>
                  </a:txBody>
                  <a:tcPr/>
                </a:tc>
              </a:tr>
              <a:tr h="541020">
                <a:tc>
                  <a:txBody>
                    <a:bodyPr/>
                    <a:p>
                      <a:pPr>
                        <a:buNone/>
                      </a:pPr>
                      <a:r>
                        <a:rPr lang="en-US"/>
                        <a:t>\\</a:t>
                      </a:r>
                      <a:endParaRPr lang="en-US"/>
                    </a:p>
                  </a:txBody>
                  <a:tcPr/>
                </a:tc>
                <a:tc>
                  <a:txBody>
                    <a:bodyPr/>
                    <a:p>
                      <a:pPr>
                        <a:buNone/>
                      </a:pPr>
                      <a:r>
                        <a:rPr lang="en-US"/>
                        <a:t>Backslash</a:t>
                      </a:r>
                      <a:endParaRPr lang="en-US"/>
                    </a:p>
                  </a:txBody>
                  <a:tcPr/>
                </a:tc>
              </a:tr>
              <a:tr h="541020">
                <a:tc>
                  <a:txBody>
                    <a:bodyPr/>
                    <a:p>
                      <a:pPr>
                        <a:buNone/>
                      </a:pPr>
                      <a:r>
                        <a:rPr lang="en-US"/>
                        <a:t>\n</a:t>
                      </a:r>
                      <a:endParaRPr lang="en-US"/>
                    </a:p>
                  </a:txBody>
                  <a:tcPr/>
                </a:tc>
                <a:tc>
                  <a:txBody>
                    <a:bodyPr/>
                    <a:p>
                      <a:pPr>
                        <a:buNone/>
                      </a:pPr>
                      <a:r>
                        <a:rPr lang="en-US"/>
                        <a:t>New Line</a:t>
                      </a:r>
                      <a:endParaRPr lang="en-US"/>
                    </a:p>
                  </a:txBody>
                  <a:tcPr/>
                </a:tc>
              </a:tr>
              <a:tr h="541020">
                <a:tc>
                  <a:txBody>
                    <a:bodyPr/>
                    <a:p>
                      <a:pPr>
                        <a:buNone/>
                      </a:pPr>
                      <a:r>
                        <a:rPr lang="en-US"/>
                        <a:t>\r</a:t>
                      </a:r>
                      <a:endParaRPr lang="en-US"/>
                    </a:p>
                  </a:txBody>
                  <a:tcPr/>
                </a:tc>
                <a:tc>
                  <a:txBody>
                    <a:bodyPr/>
                    <a:p>
                      <a:pPr>
                        <a:buNone/>
                      </a:pPr>
                      <a:r>
                        <a:rPr lang="en-US"/>
                        <a:t>Carriage Return</a:t>
                      </a:r>
                      <a:endParaRPr lang="en-US"/>
                    </a:p>
                  </a:txBody>
                  <a:tcPr/>
                </a:tc>
              </a:tr>
              <a:tr h="541020">
                <a:tc>
                  <a:txBody>
                    <a:bodyPr/>
                    <a:p>
                      <a:pPr>
                        <a:buNone/>
                      </a:pPr>
                      <a:r>
                        <a:rPr lang="en-US"/>
                        <a:t>\t</a:t>
                      </a:r>
                      <a:endParaRPr lang="en-US"/>
                    </a:p>
                  </a:txBody>
                  <a:tcPr/>
                </a:tc>
                <a:tc>
                  <a:txBody>
                    <a:bodyPr/>
                    <a:p>
                      <a:pPr>
                        <a:buNone/>
                      </a:pPr>
                      <a:r>
                        <a:rPr lang="en-US"/>
                        <a:t>Tab</a:t>
                      </a:r>
                      <a:endParaRPr lang="en-US"/>
                    </a:p>
                  </a:txBody>
                  <a:tcPr/>
                </a:tc>
              </a:tr>
              <a:tr h="541020">
                <a:tc>
                  <a:txBody>
                    <a:bodyPr/>
                    <a:p>
                      <a:pPr>
                        <a:buNone/>
                      </a:pPr>
                      <a:r>
                        <a:rPr lang="en-US"/>
                        <a:t>\b</a:t>
                      </a:r>
                      <a:endParaRPr lang="en-US"/>
                    </a:p>
                  </a:txBody>
                  <a:tcPr/>
                </a:tc>
                <a:tc>
                  <a:txBody>
                    <a:bodyPr/>
                    <a:p>
                      <a:pPr>
                        <a:buNone/>
                      </a:pPr>
                      <a:r>
                        <a:rPr lang="en-US"/>
                        <a:t>Backspace</a:t>
                      </a:r>
                      <a:endParaRPr lang="en-US"/>
                    </a:p>
                  </a:txBody>
                  <a:tcPr/>
                </a:tc>
              </a:tr>
              <a:tr h="541020">
                <a:tc>
                  <a:txBody>
                    <a:bodyPr/>
                    <a:p>
                      <a:pPr>
                        <a:buNone/>
                      </a:pPr>
                      <a:r>
                        <a:rPr lang="en-US"/>
                        <a:t>\f</a:t>
                      </a:r>
                      <a:endParaRPr lang="en-US"/>
                    </a:p>
                  </a:txBody>
                  <a:tcPr/>
                </a:tc>
                <a:tc>
                  <a:txBody>
                    <a:bodyPr/>
                    <a:p>
                      <a:pPr>
                        <a:buNone/>
                      </a:pPr>
                      <a:r>
                        <a:rPr lang="en-US"/>
                        <a:t>Form Feed</a:t>
                      </a:r>
                      <a:endParaRPr lang="en-US"/>
                    </a:p>
                  </a:txBody>
                  <a:tcPr/>
                </a:tc>
              </a:tr>
              <a:tr h="541020">
                <a:tc>
                  <a:txBody>
                    <a:bodyPr/>
                    <a:p>
                      <a:pPr>
                        <a:buNone/>
                      </a:pPr>
                      <a:r>
                        <a:rPr lang="en-US"/>
                        <a:t>\ooo</a:t>
                      </a:r>
                      <a:endParaRPr lang="en-US"/>
                    </a:p>
                  </a:txBody>
                  <a:tcPr/>
                </a:tc>
                <a:tc>
                  <a:txBody>
                    <a:bodyPr/>
                    <a:p>
                      <a:pPr>
                        <a:buNone/>
                      </a:pPr>
                      <a:r>
                        <a:rPr lang="en-US"/>
                        <a:t>Octal value</a:t>
                      </a:r>
                      <a:endParaRPr lang="en-US"/>
                    </a:p>
                  </a:txBody>
                  <a:tcPr/>
                </a:tc>
              </a:tr>
              <a:tr h="541020">
                <a:tc>
                  <a:txBody>
                    <a:bodyPr/>
                    <a:p>
                      <a:pPr>
                        <a:buNone/>
                      </a:pPr>
                      <a:r>
                        <a:rPr lang="en-US"/>
                        <a:t>\xhh</a:t>
                      </a:r>
                      <a:endParaRPr lang="en-US"/>
                    </a:p>
                  </a:txBody>
                  <a:tcPr/>
                </a:tc>
                <a:tc>
                  <a:txBody>
                    <a:bodyPr/>
                    <a:p>
                      <a:pPr>
                        <a:buNone/>
                      </a:pPr>
                      <a:r>
                        <a:rPr lang="en-US"/>
                        <a:t>Hex value</a:t>
                      </a:r>
                      <a:endParaRPr 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Operators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90500" y="1174750"/>
            <a:ext cx="11634470" cy="5546090"/>
          </a:xfrm>
        </p:spPr>
        <p:txBody>
          <a:bodyPr/>
          <a:p>
            <a:pPr algn="just"/>
            <a:r>
              <a:rPr lang="en-US" sz="2800"/>
              <a:t>In Python, operators are special symbols or keywords that perform operations on one or more operands. Operators allow you to manipulate variables and values in various ways. Python supports a variety of operators, which can be broadly classified into the following categories:</a:t>
            </a:r>
            <a:endParaRPr lang="en-US" sz="2800"/>
          </a:p>
          <a:p>
            <a:pPr lvl="2" algn="just"/>
            <a:r>
              <a:rPr lang="en-US"/>
              <a:t>Arithmetic operators</a:t>
            </a:r>
            <a:endParaRPr lang="en-US"/>
          </a:p>
          <a:p>
            <a:pPr lvl="2" algn="just"/>
            <a:r>
              <a:rPr lang="en-US"/>
              <a:t>Assignment operators</a:t>
            </a:r>
            <a:endParaRPr lang="en-US"/>
          </a:p>
          <a:p>
            <a:pPr lvl="2" algn="just"/>
            <a:r>
              <a:rPr lang="en-US"/>
              <a:t>Comparison operators</a:t>
            </a:r>
            <a:endParaRPr lang="en-US"/>
          </a:p>
          <a:p>
            <a:pPr lvl="2" algn="just"/>
            <a:r>
              <a:rPr lang="en-US"/>
              <a:t>Logical operators</a:t>
            </a:r>
            <a:endParaRPr lang="en-US"/>
          </a:p>
          <a:p>
            <a:pPr lvl="2" algn="just"/>
            <a:r>
              <a:rPr lang="en-US"/>
              <a:t>Identity operators</a:t>
            </a:r>
            <a:endParaRPr lang="en-US"/>
          </a:p>
          <a:p>
            <a:pPr lvl="2" algn="just"/>
            <a:r>
              <a:rPr lang="en-US"/>
              <a:t>Membership operators</a:t>
            </a:r>
            <a:endParaRPr lang="en-US"/>
          </a:p>
          <a:p>
            <a:pPr lvl="2" algn="just"/>
            <a:r>
              <a:rPr lang="en-US"/>
              <a:t>Bitwise operators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rPr>
              <a:t>Python Assignment Operators</a:t>
            </a:r>
            <a:endParaRPr lang="en-US" sz="4000">
              <a:solidFill>
                <a:schemeClr val="tx1"/>
              </a:solidFill>
              <a:effectLst>
                <a:outerShdw blurRad="38100" dist="19050" dir="2700000" algn="tl" rotWithShape="0">
                  <a:schemeClr val="dk1">
                    <a:alpha val="40000"/>
                  </a:schemeClr>
                </a:outerShdw>
              </a:effectLst>
            </a:endParaRPr>
          </a:p>
        </p:txBody>
      </p:sp>
      <p:graphicFrame>
        <p:nvGraphicFramePr>
          <p:cNvPr id="6" name="Content Placeholder 5"/>
          <p:cNvGraphicFramePr/>
          <p:nvPr>
            <p:ph idx="1"/>
          </p:nvPr>
        </p:nvGraphicFramePr>
        <p:xfrm>
          <a:off x="609600" y="1174750"/>
          <a:ext cx="10808970" cy="5140960"/>
        </p:xfrm>
        <a:graphic>
          <a:graphicData uri="http://schemas.openxmlformats.org/drawingml/2006/table">
            <a:tbl>
              <a:tblPr firstRow="1" bandRow="1">
                <a:tableStyleId>{5C22544A-7EE6-4342-B048-85BDC9FD1C3A}</a:tableStyleId>
              </a:tblPr>
              <a:tblGrid>
                <a:gridCol w="3602990"/>
                <a:gridCol w="3602990"/>
                <a:gridCol w="3602990"/>
              </a:tblGrid>
              <a:tr h="642620">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642620">
                <a:tc>
                  <a:txBody>
                    <a:bodyPr/>
                    <a:p>
                      <a:pPr>
                        <a:buNone/>
                      </a:pPr>
                      <a:r>
                        <a:rPr lang="en-US"/>
                        <a:t>+</a:t>
                      </a:r>
                      <a:endParaRPr lang="en-US"/>
                    </a:p>
                  </a:txBody>
                  <a:tcPr/>
                </a:tc>
                <a:tc>
                  <a:txBody>
                    <a:bodyPr/>
                    <a:p>
                      <a:pPr>
                        <a:buNone/>
                      </a:pPr>
                      <a:r>
                        <a:rPr lang="en-US"/>
                        <a:t>Addition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Subtraction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Multiplication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Division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Modulus</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Exponentiation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Floor division</a:t>
                      </a:r>
                      <a:endParaRPr lang="en-US"/>
                    </a:p>
                  </a:txBody>
                  <a:tcPr/>
                </a:tc>
                <a:tc>
                  <a:txBody>
                    <a:bodyPr/>
                    <a:p>
                      <a:pPr>
                        <a:buNone/>
                      </a:pPr>
                      <a:r>
                        <a:rPr lang="en-US"/>
                        <a:t>x // y</a:t>
                      </a:r>
                      <a:endParaRPr 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rPr>
              <a:t>Python Comparison Operators</a:t>
            </a:r>
            <a:endParaRPr lang="en-US" sz="4000">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p:nvPr>
            <p:ph idx="1"/>
          </p:nvPr>
        </p:nvGraphicFramePr>
        <p:xfrm>
          <a:off x="502920" y="1859915"/>
          <a:ext cx="11186160" cy="4810760"/>
        </p:xfrm>
        <a:graphic>
          <a:graphicData uri="http://schemas.openxmlformats.org/drawingml/2006/table">
            <a:tbl>
              <a:tblPr firstRow="1" bandRow="1">
                <a:tableStyleId>{5C22544A-7EE6-4342-B048-85BDC9FD1C3A}</a:tableStyleId>
              </a:tblPr>
              <a:tblGrid>
                <a:gridCol w="3728720"/>
                <a:gridCol w="3728720"/>
                <a:gridCol w="3728720"/>
              </a:tblGrid>
              <a:tr h="601345">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601345">
                <a:tc>
                  <a:txBody>
                    <a:bodyPr/>
                    <a:p>
                      <a:pPr>
                        <a:buNone/>
                      </a:pPr>
                      <a:r>
                        <a:rPr lang="en-US"/>
                        <a:t>==</a:t>
                      </a:r>
                      <a:endParaRPr lang="en-US"/>
                    </a:p>
                  </a:txBody>
                  <a:tcPr/>
                </a:tc>
                <a:tc>
                  <a:txBody>
                    <a:bodyPr/>
                    <a:p>
                      <a:pPr>
                        <a:buNone/>
                      </a:pPr>
                      <a:r>
                        <a:rPr lang="en-US"/>
                        <a:t>Equal</a:t>
                      </a:r>
                      <a:endParaRPr lang="en-US"/>
                    </a:p>
                  </a:txBody>
                  <a:tcPr/>
                </a:tc>
                <a:tc>
                  <a:txBody>
                    <a:bodyPr/>
                    <a:p>
                      <a:pPr>
                        <a:buNone/>
                      </a:pPr>
                      <a:r>
                        <a:rPr lang="en-US"/>
                        <a:t>x == y</a:t>
                      </a:r>
                      <a:endParaRPr lang="en-US"/>
                    </a:p>
                  </a:txBody>
                  <a:tcPr/>
                </a:tc>
              </a:tr>
              <a:tr h="601345">
                <a:tc>
                  <a:txBody>
                    <a:bodyPr/>
                    <a:p>
                      <a:pPr>
                        <a:buNone/>
                      </a:pPr>
                      <a:r>
                        <a:rPr lang="en-US"/>
                        <a:t>!=</a:t>
                      </a:r>
                      <a:endParaRPr lang="en-US"/>
                    </a:p>
                  </a:txBody>
                  <a:tcPr/>
                </a:tc>
                <a:tc>
                  <a:txBody>
                    <a:bodyPr/>
                    <a:p>
                      <a:pPr>
                        <a:buNone/>
                      </a:pPr>
                      <a:r>
                        <a:rPr lang="en-US"/>
                        <a:t>Not equal</a:t>
                      </a:r>
                      <a:endParaRPr lang="en-US"/>
                    </a:p>
                  </a:txBody>
                  <a:tcPr/>
                </a:tc>
                <a:tc>
                  <a:txBody>
                    <a:bodyPr/>
                    <a:p>
                      <a:pPr>
                        <a:buNone/>
                      </a:pPr>
                      <a:r>
                        <a:rPr lang="en-US"/>
                        <a:t>x != y</a:t>
                      </a:r>
                      <a:endParaRPr lang="en-US"/>
                    </a:p>
                  </a:txBody>
                  <a:tcPr/>
                </a:tc>
              </a:tr>
              <a:tr h="601345">
                <a:tc>
                  <a:txBody>
                    <a:bodyPr/>
                    <a:p>
                      <a:pPr>
                        <a:buNone/>
                      </a:pPr>
                      <a:r>
                        <a:rPr lang="en-US"/>
                        <a:t>&gt;</a:t>
                      </a:r>
                      <a:endParaRPr lang="en-US"/>
                    </a:p>
                  </a:txBody>
                  <a:tcPr/>
                </a:tc>
                <a:tc>
                  <a:txBody>
                    <a:bodyPr/>
                    <a:p>
                      <a:pPr>
                        <a:buNone/>
                      </a:pPr>
                      <a:r>
                        <a:rPr lang="en-US"/>
                        <a:t>Greater than</a:t>
                      </a:r>
                      <a:endParaRPr lang="en-US"/>
                    </a:p>
                  </a:txBody>
                  <a:tcPr/>
                </a:tc>
                <a:tc>
                  <a:txBody>
                    <a:bodyPr/>
                    <a:p>
                      <a:pPr>
                        <a:buNone/>
                      </a:pPr>
                      <a:r>
                        <a:rPr lang="en-US"/>
                        <a:t>x &gt; y</a:t>
                      </a:r>
                      <a:endParaRPr lang="en-US"/>
                    </a:p>
                  </a:txBody>
                  <a:tcPr/>
                </a:tc>
              </a:tr>
              <a:tr h="601345">
                <a:tc>
                  <a:txBody>
                    <a:bodyPr/>
                    <a:p>
                      <a:pPr>
                        <a:buNone/>
                      </a:pPr>
                      <a:r>
                        <a:rPr lang="en-US"/>
                        <a:t>&lt;</a:t>
                      </a:r>
                      <a:endParaRPr lang="en-US"/>
                    </a:p>
                  </a:txBody>
                  <a:tcPr/>
                </a:tc>
                <a:tc>
                  <a:txBody>
                    <a:bodyPr/>
                    <a:p>
                      <a:pPr>
                        <a:buNone/>
                      </a:pPr>
                      <a:r>
                        <a:rPr lang="en-US"/>
                        <a:t>Less than</a:t>
                      </a:r>
                      <a:endParaRPr lang="en-US"/>
                    </a:p>
                  </a:txBody>
                  <a:tcPr/>
                </a:tc>
                <a:tc>
                  <a:txBody>
                    <a:bodyPr/>
                    <a:p>
                      <a:pPr>
                        <a:buNone/>
                      </a:pPr>
                      <a:r>
                        <a:rPr lang="en-US"/>
                        <a:t>x &lt; y</a:t>
                      </a:r>
                      <a:endParaRPr lang="en-US"/>
                    </a:p>
                  </a:txBody>
                  <a:tcPr/>
                </a:tc>
              </a:tr>
              <a:tr h="601345">
                <a:tc>
                  <a:txBody>
                    <a:bodyPr/>
                    <a:p>
                      <a:pPr>
                        <a:buNone/>
                      </a:pPr>
                      <a:r>
                        <a:rPr lang="en-US"/>
                        <a:t>&gt;=</a:t>
                      </a:r>
                      <a:endParaRPr lang="en-US"/>
                    </a:p>
                  </a:txBody>
                  <a:tcPr/>
                </a:tc>
                <a:tc>
                  <a:txBody>
                    <a:bodyPr/>
                    <a:p>
                      <a:pPr>
                        <a:buNone/>
                      </a:pPr>
                      <a:r>
                        <a:rPr lang="en-US"/>
                        <a:t>Greater than or equal to</a:t>
                      </a:r>
                      <a:endParaRPr lang="en-US"/>
                    </a:p>
                  </a:txBody>
                  <a:tcPr/>
                </a:tc>
                <a:tc>
                  <a:txBody>
                    <a:bodyPr/>
                    <a:p>
                      <a:pPr>
                        <a:buNone/>
                      </a:pPr>
                      <a:r>
                        <a:rPr lang="en-US"/>
                        <a:t>x &gt;= y</a:t>
                      </a:r>
                      <a:endParaRPr lang="en-US"/>
                    </a:p>
                  </a:txBody>
                  <a:tcPr/>
                </a:tc>
              </a:tr>
              <a:tr h="601345">
                <a:tc>
                  <a:txBody>
                    <a:bodyPr/>
                    <a:p>
                      <a:pPr>
                        <a:buNone/>
                      </a:pPr>
                      <a:r>
                        <a:rPr lang="en-US"/>
                        <a:t>&lt;=</a:t>
                      </a:r>
                      <a:endParaRPr lang="en-US"/>
                    </a:p>
                  </a:txBody>
                  <a:tcPr/>
                </a:tc>
                <a:tc>
                  <a:txBody>
                    <a:bodyPr/>
                    <a:p>
                      <a:pPr>
                        <a:buNone/>
                      </a:pPr>
                      <a:r>
                        <a:rPr lang="en-US"/>
                        <a:t>Less than or equal to</a:t>
                      </a:r>
                      <a:endParaRPr lang="en-US"/>
                    </a:p>
                  </a:txBody>
                  <a:tcPr/>
                </a:tc>
                <a:tc>
                  <a:txBody>
                    <a:bodyPr/>
                    <a:p>
                      <a:pPr>
                        <a:buNone/>
                      </a:pPr>
                      <a:r>
                        <a:rPr lang="en-US"/>
                        <a:t>x &lt;= y</a:t>
                      </a:r>
                      <a:endParaRPr lang="en-US"/>
                    </a:p>
                  </a:txBody>
                  <a:tcPr/>
                </a:tc>
              </a:tr>
            </a:tbl>
          </a:graphicData>
        </a:graphic>
      </p:graphicFrame>
      <p:sp>
        <p:nvSpPr>
          <p:cNvPr id="5" name="Text Box 4"/>
          <p:cNvSpPr txBox="1"/>
          <p:nvPr/>
        </p:nvSpPr>
        <p:spPr>
          <a:xfrm>
            <a:off x="704215" y="1001395"/>
            <a:ext cx="8931910" cy="521970"/>
          </a:xfrm>
          <a:prstGeom prst="rect">
            <a:avLst/>
          </a:prstGeom>
          <a:noFill/>
        </p:spPr>
        <p:txBody>
          <a:bodyPr wrap="none" rtlCol="0">
            <a:spAutoFit/>
          </a:bodyPr>
          <a:p>
            <a:pPr algn="l"/>
            <a:r>
              <a:rPr lang="en-US" sz="2800"/>
              <a:t>Comparison operators are used to compare two values:</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609600" y="1174750"/>
            <a:ext cx="11148060" cy="4953000"/>
          </a:xfrm>
        </p:spPr>
        <p:txBody>
          <a:bodyPr/>
          <a:p>
            <a:r>
              <a:rPr lang="en-US"/>
              <a:t>Strings in python are surrounded by either single quotation marks, or double quotation marks.</a:t>
            </a:r>
            <a:endParaRPr lang="en-US"/>
          </a:p>
          <a:p>
            <a:pPr marL="0" indent="0">
              <a:buNone/>
            </a:pPr>
            <a:r>
              <a:rPr lang="en-US"/>
              <a:t>		</a:t>
            </a:r>
            <a:r>
              <a:rPr lang="en-US">
                <a:ln/>
                <a:solidFill>
                  <a:schemeClr val="accent1"/>
                </a:solidFill>
                <a:effectLst>
                  <a:outerShdw blurRad="38100" dist="25400" dir="5400000" algn="ctr" rotWithShape="0">
                    <a:srgbClr val="6E747A">
                      <a:alpha val="43000"/>
                    </a:srgbClr>
                  </a:outerShdw>
                </a:effectLst>
              </a:rPr>
              <a:t>'</a:t>
            </a:r>
            <a:r>
              <a:rPr lang="en-US">
                <a:ln/>
                <a:solidFill>
                  <a:srgbClr val="FF0000"/>
                </a:solidFill>
                <a:effectLst>
                  <a:outerShdw blurRad="38100" dist="25400" dir="5400000" algn="ctr" rotWithShape="0">
                    <a:srgbClr val="6E747A">
                      <a:alpha val="43000"/>
                    </a:srgbClr>
                  </a:outerShdw>
                </a:effectLst>
              </a:rPr>
              <a:t>hello</a:t>
            </a:r>
            <a:r>
              <a:rPr lang="en-US">
                <a:ln/>
                <a:solidFill>
                  <a:schemeClr val="accent1"/>
                </a:solidFill>
                <a:effectLst>
                  <a:outerShdw blurRad="38100" dist="25400" dir="5400000" algn="ctr" rotWithShape="0">
                    <a:srgbClr val="6E747A">
                      <a:alpha val="43000"/>
                    </a:srgbClr>
                  </a:outerShdw>
                </a:effectLst>
              </a:rPr>
              <a:t>' </a:t>
            </a:r>
            <a:r>
              <a:rPr lang="en-US">
                <a:ln/>
                <a:solidFill>
                  <a:schemeClr val="tx1"/>
                </a:solidFill>
                <a:effectLst>
                  <a:outerShdw blurRad="38100" dist="19050" dir="2700000" algn="tl" rotWithShape="0">
                    <a:schemeClr val="dk1">
                      <a:alpha val="40000"/>
                    </a:schemeClr>
                  </a:outerShdw>
                </a:effectLst>
              </a:rPr>
              <a:t>is the same as </a:t>
            </a:r>
            <a:r>
              <a:rPr lang="en-US">
                <a:ln/>
                <a:solidFill>
                  <a:schemeClr val="accent1"/>
                </a:solidFill>
                <a:effectLst>
                  <a:outerShdw blurRad="38100" dist="25400" dir="5400000" algn="ctr" rotWithShape="0">
                    <a:srgbClr val="6E747A">
                      <a:alpha val="43000"/>
                    </a:srgbClr>
                  </a:outerShdw>
                </a:effectLst>
              </a:rPr>
              <a:t>"</a:t>
            </a:r>
            <a:r>
              <a:rPr lang="en-US">
                <a:ln/>
                <a:solidFill>
                  <a:srgbClr val="FF0000"/>
                </a:solidFill>
                <a:effectLst>
                  <a:outerShdw blurRad="38100" dist="25400" dir="5400000" algn="ctr" rotWithShape="0">
                    <a:srgbClr val="6E747A">
                      <a:alpha val="43000"/>
                    </a:srgbClr>
                  </a:outerShdw>
                </a:effectLst>
              </a:rPr>
              <a:t>hello</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0" indent="0">
              <a:buNone/>
            </a:pPr>
            <a:endParaRPr lang="en-US"/>
          </a:p>
          <a:p>
            <a:r>
              <a:rPr lang="en-US"/>
              <a:t>You can display a string literal with the print() function:</a:t>
            </a:r>
            <a:endParaRPr lang="en-US"/>
          </a:p>
          <a:p>
            <a:pPr marL="0" indent="0" algn="ctr">
              <a:buNone/>
            </a:pPr>
            <a:r>
              <a:rPr lang="en-US">
                <a:ln/>
                <a:solidFill>
                  <a:schemeClr val="accent1"/>
                </a:solidFill>
                <a:effectLst>
                  <a:outerShdw blurRad="38100" dist="25400" dir="5400000" algn="ctr" rotWithShape="0">
                    <a:srgbClr val="6E747A">
                      <a:alpha val="43000"/>
                    </a:srgbClr>
                  </a:outerShdw>
                </a:effectLst>
              </a:rPr>
              <a:t>print("</a:t>
            </a:r>
            <a:r>
              <a:rPr lang="en-US">
                <a:ln/>
                <a:solidFill>
                  <a:srgbClr val="FF0000"/>
                </a:solidFill>
                <a:effectLst>
                  <a:outerShdw blurRad="38100" dist="25400" dir="5400000" algn="ctr" rotWithShape="0">
                    <a:srgbClr val="6E747A">
                      <a:alpha val="43000"/>
                    </a:srgbClr>
                  </a:outerShdw>
                </a:effectLst>
              </a:rPr>
              <a:t>Hello</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0" indent="0" algn="ctr">
              <a:buNone/>
            </a:pPr>
            <a:r>
              <a:rPr lang="en-US">
                <a:solidFill>
                  <a:schemeClr val="accent1"/>
                </a:solidFill>
                <a:effectLst>
                  <a:outerShdw blurRad="38100" dist="25400" dir="5400000" algn="ctr" rotWithShape="0">
                    <a:srgbClr val="6E747A">
                      <a:alpha val="43000"/>
                    </a:srgbClr>
                  </a:outerShdw>
                </a:effectLst>
                <a:sym typeface="+mn-ea"/>
              </a:rPr>
              <a:t>print(‘</a:t>
            </a:r>
            <a:r>
              <a:rPr lang="en-US">
                <a:solidFill>
                  <a:srgbClr val="FF0000"/>
                </a:solidFill>
                <a:effectLst>
                  <a:outerShdw blurRad="38100" dist="25400" dir="5400000" algn="ctr" rotWithShape="0">
                    <a:srgbClr val="6E747A">
                      <a:alpha val="43000"/>
                    </a:srgbClr>
                  </a:outerShdw>
                </a:effectLst>
                <a:sym typeface="+mn-ea"/>
              </a:rPr>
              <a:t>Hello’</a:t>
            </a:r>
            <a:r>
              <a:rPr lang="en-US">
                <a:solidFill>
                  <a:schemeClr val="accent1"/>
                </a:solidFill>
                <a:effectLst>
                  <a:outerShdw blurRad="38100" dist="25400" dir="5400000" algn="ctr" rotWithShape="0">
                    <a:srgbClr val="6E747A">
                      <a:alpha val="43000"/>
                    </a:srgbClr>
                  </a:outerShdw>
                </a:effectLst>
                <a:sym typeface="+mn-ea"/>
              </a:rPr>
              <a:t>)</a:t>
            </a:r>
            <a:endParaRPr lang="en-US">
              <a:ln/>
              <a:solidFill>
                <a:schemeClr val="accent1"/>
              </a:solidFill>
              <a:effectLst>
                <a:outerShdw blurRad="38100" dist="25400" dir="5400000" algn="ctr" rotWithShape="0">
                  <a:srgbClr val="6E747A">
                    <a:alpha val="43000"/>
                  </a:srgbClr>
                </a:outerShdw>
              </a:effectLst>
            </a:endParaRPr>
          </a:p>
          <a:p>
            <a:pPr marL="0" indent="0">
              <a:buNone/>
            </a:pPr>
            <a:r>
              <a:rPr lang="en-US">
                <a:ln/>
                <a:solidFill>
                  <a:schemeClr val="accent1"/>
                </a:solidFill>
                <a:effectLst>
                  <a:outerShdw blurRad="38100" dist="25400" dir="5400000" algn="ctr" rotWithShape="0">
                    <a:srgbClr val="6E747A">
                      <a:alpha val="43000"/>
                    </a:srgbClr>
                  </a:outerShdw>
                </a:effectLst>
              </a:rPr>
              <a:t>			</a:t>
            </a:r>
            <a:endParaRPr lang="en-US"/>
          </a:p>
          <a:p>
            <a:pPr lvl="4"/>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rPr>
              <a:t>Python Assignment Operators</a:t>
            </a:r>
            <a:endParaRPr lang="en-US" sz="40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704215" y="1001395"/>
            <a:ext cx="9782810" cy="521970"/>
          </a:xfrm>
          <a:prstGeom prst="rect">
            <a:avLst/>
          </a:prstGeom>
          <a:noFill/>
        </p:spPr>
        <p:txBody>
          <a:bodyPr wrap="none" rtlCol="0">
            <a:spAutoFit/>
          </a:bodyPr>
          <a:p>
            <a:pPr algn="l"/>
            <a:r>
              <a:rPr lang="en-US" sz="2800"/>
              <a:t>Assignment operators are used to assign values to variables:</a:t>
            </a:r>
            <a:endParaRPr lang="en-US" sz="2800"/>
          </a:p>
        </p:txBody>
      </p:sp>
      <p:graphicFrame>
        <p:nvGraphicFramePr>
          <p:cNvPr id="7" name="Content Placeholder 6"/>
          <p:cNvGraphicFramePr/>
          <p:nvPr>
            <p:ph idx="1"/>
          </p:nvPr>
        </p:nvGraphicFramePr>
        <p:xfrm>
          <a:off x="704850" y="1631950"/>
          <a:ext cx="10877550" cy="4937760"/>
        </p:xfrm>
        <a:graphic>
          <a:graphicData uri="http://schemas.openxmlformats.org/drawingml/2006/table">
            <a:tbl>
              <a:tblPr firstRow="1" bandRow="1">
                <a:tableStyleId>{5C22544A-7EE6-4342-B048-85BDC9FD1C3A}</a:tableStyleId>
              </a:tblPr>
              <a:tblGrid>
                <a:gridCol w="3625850"/>
                <a:gridCol w="3625850"/>
                <a:gridCol w="3625850"/>
              </a:tblGrid>
              <a:tr h="548640">
                <a:tc>
                  <a:txBody>
                    <a:bodyPr/>
                    <a:p>
                      <a:pPr>
                        <a:buNone/>
                      </a:pPr>
                      <a:r>
                        <a:rPr lang="en-US"/>
                        <a:t>Operator</a:t>
                      </a:r>
                      <a:endParaRPr lang="en-US"/>
                    </a:p>
                  </a:txBody>
                  <a:tcPr/>
                </a:tc>
                <a:tc>
                  <a:txBody>
                    <a:bodyPr/>
                    <a:p>
                      <a:pPr>
                        <a:buNone/>
                      </a:pPr>
                      <a:r>
                        <a:rPr lang="en-US"/>
                        <a:t>Example</a:t>
                      </a:r>
                      <a:endParaRPr lang="en-US"/>
                    </a:p>
                  </a:txBody>
                  <a:tcPr/>
                </a:tc>
                <a:tc>
                  <a:txBody>
                    <a:bodyPr/>
                    <a:p>
                      <a:pPr>
                        <a:buNone/>
                      </a:pPr>
                      <a:r>
                        <a:rPr lang="en-US"/>
                        <a:t>Same As</a:t>
                      </a:r>
                      <a:endParaRPr lang="en-US"/>
                    </a:p>
                  </a:txBody>
                  <a:tcPr/>
                </a:tc>
              </a:tr>
              <a:tr h="548640">
                <a:tc>
                  <a:txBody>
                    <a:bodyPr/>
                    <a:p>
                      <a:pPr>
                        <a:buNone/>
                      </a:pPr>
                      <a:r>
                        <a:rPr lang="en-US"/>
                        <a:t>=</a:t>
                      </a:r>
                      <a:endParaRPr lang="en-US"/>
                    </a:p>
                  </a:txBody>
                  <a:tcPr/>
                </a:tc>
                <a:tc>
                  <a:txBody>
                    <a:bodyPr/>
                    <a:p>
                      <a:pPr>
                        <a:buNone/>
                      </a:pPr>
                      <a:r>
                        <a:rPr lang="en-US"/>
                        <a:t>x = 5</a:t>
                      </a:r>
                      <a:endParaRPr lang="en-US"/>
                    </a:p>
                  </a:txBody>
                  <a:tcPr/>
                </a:tc>
                <a:tc>
                  <a:txBody>
                    <a:bodyPr/>
                    <a:p>
                      <a:pPr>
                        <a:buNone/>
                      </a:pPr>
                      <a:r>
                        <a:rPr lang="en-US"/>
                        <a:t>x = 5</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54864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Python Operators</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5" name="Content Placeholder 4"/>
          <p:cNvSpPr/>
          <p:nvPr>
            <p:ph idx="1"/>
          </p:nvPr>
        </p:nvSpPr>
        <p:spPr>
          <a:xfrm>
            <a:off x="142875" y="1066165"/>
            <a:ext cx="11905615" cy="5586730"/>
          </a:xfrm>
        </p:spPr>
        <p:txBody>
          <a:bodyPr/>
          <a:p>
            <a:pPr marL="0" indent="0">
              <a:buNone/>
            </a:pPr>
            <a:r>
              <a:rPr lang="en-US" sz="3600" b="1"/>
              <a:t>Operator Precedence</a:t>
            </a:r>
            <a:endParaRPr lang="en-US" sz="3600" b="1"/>
          </a:p>
          <a:p>
            <a:r>
              <a:rPr lang="en-US"/>
              <a:t>Operator precedence describes the order in which operations are performed.</a:t>
            </a:r>
            <a:endParaRPr lang="en-US"/>
          </a:p>
          <a:p>
            <a:r>
              <a:rPr lang="en-US" b="1"/>
              <a:t>Example</a:t>
            </a:r>
            <a:r>
              <a:rPr lang="en-US"/>
              <a:t>: Parentheses has the highest precedence, meaning that expressions inside parentheses must be evaluated first:</a:t>
            </a:r>
            <a:endParaRPr lang="en-US"/>
          </a:p>
          <a:p>
            <a:pPr marL="0" indent="0" algn="ctr">
              <a:buNone/>
            </a:pPr>
            <a:r>
              <a:rPr lang="en-US" sz="3600">
                <a:ln/>
                <a:solidFill>
                  <a:schemeClr val="accent1"/>
                </a:solidFill>
                <a:effectLst>
                  <a:outerShdw blurRad="38100" dist="25400" dir="5400000" algn="ctr" rotWithShape="0">
                    <a:srgbClr val="6E747A">
                      <a:alpha val="43000"/>
                    </a:srgbClr>
                  </a:outerShdw>
                </a:effectLst>
              </a:rPr>
              <a:t>print((6 + 3) - (6 + 3))</a:t>
            </a:r>
            <a:endParaRPr lang="en-US" sz="3600">
              <a:ln/>
              <a:solidFill>
                <a:schemeClr val="accent1"/>
              </a:solidFill>
              <a:effectLst>
                <a:outerShdw blurRad="38100" dist="25400" dir="5400000" algn="ctr" rotWithShape="0">
                  <a:srgbClr val="6E747A">
                    <a:alpha val="43000"/>
                  </a:srgbClr>
                </a:outerShdw>
              </a:effectLst>
            </a:endParaRPr>
          </a:p>
          <a:p>
            <a:r>
              <a:rPr lang="en-US" b="1"/>
              <a:t>Example</a:t>
            </a:r>
            <a:r>
              <a:rPr lang="en-US"/>
              <a:t>: Multiplication * has higher precedence than addition +, and therefor multiplications are evaluated before additions:</a:t>
            </a:r>
            <a:endParaRPr lang="en-US"/>
          </a:p>
          <a:p>
            <a:pPr algn="ctr">
              <a:buNone/>
            </a:pPr>
            <a:r>
              <a:rPr lang="en-US" sz="3600">
                <a:ln/>
                <a:solidFill>
                  <a:schemeClr val="accent1"/>
                </a:solidFill>
                <a:effectLst>
                  <a:outerShdw blurRad="38100" dist="25400" dir="5400000" algn="ctr" rotWithShape="0">
                    <a:srgbClr val="6E747A">
                      <a:alpha val="43000"/>
                    </a:srgbClr>
                  </a:outerShdw>
                </a:effectLst>
              </a:rPr>
              <a:t>print(100 + 5 * 3)</a:t>
            </a:r>
            <a:endParaRPr lang="en-US" sz="3600">
              <a:ln/>
              <a:solidFill>
                <a:schemeClr val="accent1"/>
              </a:solidFill>
              <a:effectLst>
                <a:outerShdw blurRad="38100" dist="25400" dir="5400000" algn="ctr" rotWithShape="0">
                  <a:srgbClr val="6E747A">
                    <a:alpha val="43000"/>
                  </a:srgbClr>
                </a:outerShdw>
              </a:effectLst>
            </a:endParaRPr>
          </a:p>
          <a:p>
            <a:pPr marL="0" indent="0">
              <a:buNone/>
            </a:pPr>
            <a:endParaRPr lang="en-US" sz="36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b="1">
                <a:ln/>
                <a:solidFill>
                  <a:schemeClr val="tx1"/>
                </a:solidFill>
                <a:effectLst>
                  <a:outerShdw blurRad="38100" dist="19050" dir="2700000" algn="tl" rotWithShape="0">
                    <a:schemeClr val="dk1">
                      <a:alpha val="40000"/>
                    </a:schemeClr>
                  </a:outerShdw>
                </a:effectLst>
                <a:sym typeface="+mn-ea"/>
              </a:rPr>
              <a:t>Operator Precedence</a:t>
            </a:r>
            <a:endParaRPr lang="en-US" sz="4400" b="1">
              <a:ln/>
              <a:solidFill>
                <a:schemeClr val="tx1"/>
              </a:solidFill>
              <a:effectLst>
                <a:outerShdw blurRad="38100" dist="19050" dir="2700000" algn="tl" rotWithShape="0">
                  <a:schemeClr val="dk1">
                    <a:alpha val="40000"/>
                  </a:schemeClr>
                </a:outerShdw>
              </a:effectLst>
              <a:sym typeface="+mn-ea"/>
            </a:endParaRPr>
          </a:p>
        </p:txBody>
      </p:sp>
      <p:graphicFrame>
        <p:nvGraphicFramePr>
          <p:cNvPr id="7" name="Content Placeholder 6"/>
          <p:cNvGraphicFramePr/>
          <p:nvPr>
            <p:ph idx="1"/>
          </p:nvPr>
        </p:nvGraphicFramePr>
        <p:xfrm>
          <a:off x="-635" y="862330"/>
          <a:ext cx="12192635" cy="6000750"/>
        </p:xfrm>
        <a:graphic>
          <a:graphicData uri="http://schemas.openxmlformats.org/drawingml/2006/table">
            <a:tbl>
              <a:tblPr firstRow="1" bandRow="1">
                <a:tableStyleId>{5C22544A-7EE6-4342-B048-85BDC9FD1C3A}</a:tableStyleId>
              </a:tblPr>
              <a:tblGrid>
                <a:gridCol w="5293360"/>
                <a:gridCol w="6899275"/>
              </a:tblGrid>
              <a:tr h="428625">
                <a:tc>
                  <a:txBody>
                    <a:bodyPr/>
                    <a:p>
                      <a:pPr>
                        <a:buNone/>
                      </a:pPr>
                      <a:r>
                        <a:rPr lang="en-US" sz="2200"/>
                        <a:t>Operator</a:t>
                      </a:r>
                      <a:endParaRPr lang="en-US" sz="2200"/>
                    </a:p>
                  </a:txBody>
                  <a:tcPr/>
                </a:tc>
                <a:tc>
                  <a:txBody>
                    <a:bodyPr/>
                    <a:p>
                      <a:pPr>
                        <a:buNone/>
                      </a:pPr>
                      <a:r>
                        <a:rPr lang="en-US" sz="2200"/>
                        <a:t>Description</a:t>
                      </a:r>
                      <a:endParaRPr lang="en-US" sz="2200"/>
                    </a:p>
                  </a:txBody>
                  <a:tcPr/>
                </a:tc>
              </a:tr>
              <a:tr h="428625">
                <a:tc>
                  <a:txBody>
                    <a:bodyPr/>
                    <a:p>
                      <a:pPr>
                        <a:buNone/>
                      </a:pPr>
                      <a:r>
                        <a:rPr lang="en-US" sz="2200"/>
                        <a:t>()</a:t>
                      </a:r>
                      <a:endParaRPr lang="en-US" sz="2200"/>
                    </a:p>
                  </a:txBody>
                  <a:tcPr/>
                </a:tc>
                <a:tc>
                  <a:txBody>
                    <a:bodyPr/>
                    <a:p>
                      <a:pPr>
                        <a:buNone/>
                      </a:pPr>
                      <a:r>
                        <a:rPr lang="en-US" sz="2200"/>
                        <a:t>Parentheses</a:t>
                      </a:r>
                      <a:endParaRPr lang="en-US" sz="2200"/>
                    </a:p>
                  </a:txBody>
                  <a:tcPr/>
                </a:tc>
              </a:tr>
              <a:tr h="428625">
                <a:tc>
                  <a:txBody>
                    <a:bodyPr/>
                    <a:p>
                      <a:pPr>
                        <a:buNone/>
                      </a:pPr>
                      <a:r>
                        <a:rPr lang="en-US" sz="2200"/>
                        <a:t>**</a:t>
                      </a:r>
                      <a:endParaRPr lang="en-US" sz="2200"/>
                    </a:p>
                  </a:txBody>
                  <a:tcPr/>
                </a:tc>
                <a:tc>
                  <a:txBody>
                    <a:bodyPr/>
                    <a:p>
                      <a:pPr>
                        <a:buNone/>
                      </a:pPr>
                      <a:r>
                        <a:rPr lang="en-US" sz="2200"/>
                        <a:t>Exponentiation</a:t>
                      </a:r>
                      <a:endParaRPr lang="en-US" sz="2200"/>
                    </a:p>
                  </a:txBody>
                  <a:tcPr/>
                </a:tc>
              </a:tr>
              <a:tr h="428625">
                <a:tc>
                  <a:txBody>
                    <a:bodyPr/>
                    <a:p>
                      <a:pPr>
                        <a:buNone/>
                      </a:pPr>
                      <a:r>
                        <a:rPr lang="en-US" sz="2200"/>
                        <a:t>+x  -x  ~x</a:t>
                      </a:r>
                      <a:endParaRPr lang="en-US" sz="2200"/>
                    </a:p>
                  </a:txBody>
                  <a:tcPr/>
                </a:tc>
                <a:tc>
                  <a:txBody>
                    <a:bodyPr/>
                    <a:p>
                      <a:pPr>
                        <a:buNone/>
                      </a:pPr>
                      <a:r>
                        <a:rPr lang="en-US" sz="2200"/>
                        <a:t>Unary plus, unary minus, and bitwise NOT</a:t>
                      </a:r>
                      <a:endParaRPr lang="en-US" sz="2200"/>
                    </a:p>
                  </a:txBody>
                  <a:tcPr/>
                </a:tc>
              </a:tr>
              <a:tr h="428625">
                <a:tc>
                  <a:txBody>
                    <a:bodyPr/>
                    <a:p>
                      <a:pPr>
                        <a:buNone/>
                      </a:pPr>
                      <a:r>
                        <a:rPr lang="en-US" sz="2200"/>
                        <a:t>*  /  //  %</a:t>
                      </a:r>
                      <a:endParaRPr lang="en-US" sz="2200"/>
                    </a:p>
                  </a:txBody>
                  <a:tcPr/>
                </a:tc>
                <a:tc>
                  <a:txBody>
                    <a:bodyPr/>
                    <a:p>
                      <a:pPr>
                        <a:buNone/>
                      </a:pPr>
                      <a:r>
                        <a:rPr lang="en-US" sz="2200"/>
                        <a:t>Multiplication, division, floor division, and modulus</a:t>
                      </a:r>
                      <a:endParaRPr lang="en-US" sz="2200"/>
                    </a:p>
                  </a:txBody>
                  <a:tcPr/>
                </a:tc>
              </a:tr>
              <a:tr h="428625">
                <a:tc>
                  <a:txBody>
                    <a:bodyPr/>
                    <a:p>
                      <a:pPr>
                        <a:buNone/>
                      </a:pPr>
                      <a:r>
                        <a:rPr lang="en-US" sz="2200"/>
                        <a:t>+  -</a:t>
                      </a:r>
                      <a:endParaRPr lang="en-US" sz="2200"/>
                    </a:p>
                  </a:txBody>
                  <a:tcPr/>
                </a:tc>
                <a:tc>
                  <a:txBody>
                    <a:bodyPr/>
                    <a:p>
                      <a:pPr>
                        <a:buNone/>
                      </a:pPr>
                      <a:r>
                        <a:rPr lang="en-US" sz="2200"/>
                        <a:t>Addition and subtraction</a:t>
                      </a:r>
                      <a:endParaRPr lang="en-US" sz="2200"/>
                    </a:p>
                  </a:txBody>
                  <a:tcPr/>
                </a:tc>
              </a:tr>
              <a:tr h="428625">
                <a:tc>
                  <a:txBody>
                    <a:bodyPr/>
                    <a:p>
                      <a:pPr>
                        <a:buNone/>
                      </a:pPr>
                      <a:r>
                        <a:rPr lang="en-US" sz="2200"/>
                        <a:t>&lt;&lt;  &gt;&gt;</a:t>
                      </a:r>
                      <a:endParaRPr lang="en-US" sz="2200"/>
                    </a:p>
                  </a:txBody>
                  <a:tcPr/>
                </a:tc>
                <a:tc>
                  <a:txBody>
                    <a:bodyPr/>
                    <a:p>
                      <a:pPr>
                        <a:buNone/>
                      </a:pPr>
                      <a:r>
                        <a:rPr lang="en-US" sz="2200"/>
                        <a:t>Bitwise left and right shifts</a:t>
                      </a:r>
                      <a:endParaRPr lang="en-US" sz="2200"/>
                    </a:p>
                  </a:txBody>
                  <a:tcPr/>
                </a:tc>
              </a:tr>
              <a:tr h="428625">
                <a:tc>
                  <a:txBody>
                    <a:bodyPr/>
                    <a:p>
                      <a:pPr>
                        <a:buNone/>
                      </a:pPr>
                      <a:r>
                        <a:rPr lang="en-US" sz="2200"/>
                        <a:t>&amp;</a:t>
                      </a:r>
                      <a:endParaRPr lang="en-US" sz="2200"/>
                    </a:p>
                  </a:txBody>
                  <a:tcPr/>
                </a:tc>
                <a:tc>
                  <a:txBody>
                    <a:bodyPr/>
                    <a:p>
                      <a:pPr>
                        <a:buNone/>
                      </a:pPr>
                      <a:r>
                        <a:rPr lang="en-US" sz="2200"/>
                        <a:t>Bitwise AND</a:t>
                      </a:r>
                      <a:endParaRPr lang="en-US" sz="2200"/>
                    </a:p>
                  </a:txBody>
                  <a:tcPr/>
                </a:tc>
              </a:tr>
              <a:tr h="428625">
                <a:tc>
                  <a:txBody>
                    <a:bodyPr/>
                    <a:p>
                      <a:pPr>
                        <a:buNone/>
                      </a:pPr>
                      <a:r>
                        <a:rPr lang="en-US" sz="2200"/>
                        <a:t>^</a:t>
                      </a:r>
                      <a:endParaRPr lang="en-US" sz="2200"/>
                    </a:p>
                  </a:txBody>
                  <a:tcPr/>
                </a:tc>
                <a:tc>
                  <a:txBody>
                    <a:bodyPr/>
                    <a:p>
                      <a:pPr>
                        <a:buNone/>
                      </a:pPr>
                      <a:r>
                        <a:rPr lang="en-US" sz="2200"/>
                        <a:t>Bitwise XOR</a:t>
                      </a:r>
                      <a:endParaRPr lang="en-US" sz="2200"/>
                    </a:p>
                  </a:txBody>
                  <a:tcPr/>
                </a:tc>
              </a:tr>
              <a:tr h="428625">
                <a:tc>
                  <a:txBody>
                    <a:bodyPr/>
                    <a:p>
                      <a:pPr>
                        <a:buNone/>
                      </a:pPr>
                      <a:r>
                        <a:rPr lang="en-US" sz="2200"/>
                        <a:t>|</a:t>
                      </a:r>
                      <a:endParaRPr lang="en-US" sz="2200"/>
                    </a:p>
                  </a:txBody>
                  <a:tcPr/>
                </a:tc>
                <a:tc>
                  <a:txBody>
                    <a:bodyPr/>
                    <a:p>
                      <a:pPr>
                        <a:buNone/>
                      </a:pPr>
                      <a:r>
                        <a:rPr lang="en-US" sz="2200"/>
                        <a:t>Bitwise OR</a:t>
                      </a:r>
                      <a:endParaRPr lang="en-US" sz="2200"/>
                    </a:p>
                  </a:txBody>
                  <a:tcPr/>
                </a:tc>
              </a:tr>
              <a:tr h="428625">
                <a:tc>
                  <a:txBody>
                    <a:bodyPr/>
                    <a:p>
                      <a:pPr>
                        <a:buNone/>
                      </a:pPr>
                      <a:r>
                        <a:rPr lang="en-US" sz="2200"/>
                        <a:t>==  !=  &gt;  &gt;=  &lt;  &lt;=  is  is not  in  not in </a:t>
                      </a:r>
                      <a:endParaRPr lang="en-US" sz="2200"/>
                    </a:p>
                  </a:txBody>
                  <a:tcPr/>
                </a:tc>
                <a:tc>
                  <a:txBody>
                    <a:bodyPr/>
                    <a:p>
                      <a:pPr>
                        <a:buNone/>
                      </a:pPr>
                      <a:r>
                        <a:rPr lang="en-US" sz="2200"/>
                        <a:t>Comparisons, identity, and membership operators</a:t>
                      </a:r>
                      <a:endParaRPr lang="en-US" sz="2200"/>
                    </a:p>
                  </a:txBody>
                  <a:tcPr/>
                </a:tc>
              </a:tr>
              <a:tr h="428625">
                <a:tc>
                  <a:txBody>
                    <a:bodyPr/>
                    <a:p>
                      <a:pPr>
                        <a:buNone/>
                      </a:pPr>
                      <a:r>
                        <a:rPr lang="en-US" sz="2200"/>
                        <a:t>not</a:t>
                      </a:r>
                      <a:endParaRPr lang="en-US" sz="2200"/>
                    </a:p>
                  </a:txBody>
                  <a:tcPr/>
                </a:tc>
                <a:tc>
                  <a:txBody>
                    <a:bodyPr/>
                    <a:p>
                      <a:pPr>
                        <a:buNone/>
                      </a:pPr>
                      <a:r>
                        <a:rPr lang="en-US" sz="2200"/>
                        <a:t>Logical NOT</a:t>
                      </a:r>
                      <a:endParaRPr lang="en-US" sz="2200"/>
                    </a:p>
                  </a:txBody>
                  <a:tcPr/>
                </a:tc>
              </a:tr>
              <a:tr h="428625">
                <a:tc>
                  <a:txBody>
                    <a:bodyPr/>
                    <a:p>
                      <a:pPr>
                        <a:buNone/>
                      </a:pPr>
                      <a:r>
                        <a:rPr lang="en-US" sz="2200"/>
                        <a:t>and</a:t>
                      </a:r>
                      <a:endParaRPr lang="en-US" sz="2200"/>
                    </a:p>
                  </a:txBody>
                  <a:tcPr/>
                </a:tc>
                <a:tc>
                  <a:txBody>
                    <a:bodyPr/>
                    <a:p>
                      <a:pPr>
                        <a:buNone/>
                      </a:pPr>
                      <a:r>
                        <a:rPr lang="en-US" sz="2200"/>
                        <a:t>AND</a:t>
                      </a:r>
                      <a:endParaRPr lang="en-US" sz="2200"/>
                    </a:p>
                  </a:txBody>
                  <a:tcPr/>
                </a:tc>
              </a:tr>
              <a:tr h="428625">
                <a:tc>
                  <a:txBody>
                    <a:bodyPr/>
                    <a:p>
                      <a:pPr>
                        <a:buNone/>
                      </a:pPr>
                      <a:r>
                        <a:rPr lang="en-US" sz="2200"/>
                        <a:t>or</a:t>
                      </a:r>
                      <a:endParaRPr lang="en-US" sz="2200"/>
                    </a:p>
                  </a:txBody>
                  <a:tcPr/>
                </a:tc>
                <a:tc>
                  <a:txBody>
                    <a:bodyPr/>
                    <a:p>
                      <a:pPr>
                        <a:buNone/>
                      </a:pPr>
                      <a:r>
                        <a:rPr lang="en-US" sz="2200"/>
                        <a:t>OR</a:t>
                      </a:r>
                      <a:endParaRPr lang="en-US" sz="220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Else</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878840"/>
            <a:ext cx="12192000" cy="5979160"/>
          </a:xfrm>
        </p:spPr>
        <p:txBody>
          <a:bodyPr/>
          <a:p>
            <a:pPr lvl="1" algn="just">
              <a:buFont typeface="Arial" panose="020B0604020202020204" pitchFamily="34" charset="0"/>
              <a:buChar char="•"/>
            </a:pPr>
            <a:r>
              <a:rPr lang="en-US" sz="3000">
                <a:solidFill>
                  <a:schemeClr val="tx1"/>
                </a:solidFill>
                <a:effectLst/>
              </a:rPr>
              <a:t>There are situations in real life when we need to make some decisions and based on these decisions, we decide what we should do next. Similar situations arise in programming also where we need to make some decisions and based on these decisions we will execute the next block of code. Conditional statements in Python languages decide the direction(Control Flow) of the flow of program execution.</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Types of Control Flow in Python</a:t>
            </a:r>
            <a:endParaRPr lang="en-US" sz="3000">
              <a:solidFill>
                <a:schemeClr val="tx1"/>
              </a:solidFill>
              <a:effectLst/>
            </a:endParaRPr>
          </a:p>
          <a:p>
            <a:pPr lvl="2" algn="l"/>
            <a:r>
              <a:rPr lang="en-US" sz="2800">
                <a:solidFill>
                  <a:schemeClr val="tx1"/>
                </a:solidFill>
                <a:effectLst/>
              </a:rPr>
              <a:t>The if statement</a:t>
            </a:r>
            <a:endParaRPr lang="en-US" sz="2800">
              <a:solidFill>
                <a:schemeClr val="tx1"/>
              </a:solidFill>
              <a:effectLst/>
            </a:endParaRPr>
          </a:p>
          <a:p>
            <a:pPr lvl="2" algn="l"/>
            <a:r>
              <a:rPr lang="en-US" sz="2800">
                <a:solidFill>
                  <a:schemeClr val="tx1"/>
                </a:solidFill>
                <a:effectLst/>
              </a:rPr>
              <a:t>The if-else statement</a:t>
            </a:r>
            <a:endParaRPr lang="en-US" sz="2800">
              <a:solidFill>
                <a:schemeClr val="tx1"/>
              </a:solidFill>
              <a:effectLst/>
            </a:endParaRPr>
          </a:p>
          <a:p>
            <a:pPr lvl="2" algn="l"/>
            <a:r>
              <a:rPr lang="en-US" sz="2800">
                <a:solidFill>
                  <a:schemeClr val="tx1"/>
                </a:solidFill>
                <a:effectLst/>
              </a:rPr>
              <a:t>The nested-if statement</a:t>
            </a:r>
            <a:endParaRPr lang="en-US" sz="2800">
              <a:solidFill>
                <a:schemeClr val="tx1"/>
              </a:solidFill>
              <a:effectLst/>
            </a:endParaRPr>
          </a:p>
          <a:p>
            <a:pPr lvl="2" algn="l"/>
            <a:r>
              <a:rPr lang="en-US" sz="2800">
                <a:solidFill>
                  <a:schemeClr val="tx1"/>
                </a:solidFill>
                <a:effectLst/>
              </a:rPr>
              <a:t>The if-elif-else ladder</a:t>
            </a:r>
            <a:endParaRPr lang="en-US" sz="2800">
              <a:solidFill>
                <a:schemeClr val="tx1"/>
              </a:solidFill>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ln/>
                <a:solidFill>
                  <a:schemeClr val="tx1"/>
                </a:solidFill>
                <a:effectLst>
                  <a:outerShdw blurRad="38100" dist="19050" dir="2700000" algn="tl" rotWithShape="0">
                    <a:schemeClr val="dk1">
                      <a:alpha val="40000"/>
                    </a:schemeClr>
                  </a:outerShdw>
                </a:effectLst>
                <a:sym typeface="+mn-ea"/>
              </a:rPr>
              <a:t>statement </a:t>
            </a:r>
            <a:r>
              <a:rPr lang="en-US" sz="4800">
                <a:ln/>
                <a:solidFill>
                  <a:schemeClr val="tx1"/>
                </a:solidFill>
                <a:effectLst>
                  <a:outerShdw blurRad="38100" dist="19050" dir="2700000" algn="tl" rotWithShape="0">
                    <a:schemeClr val="dk1">
                      <a:alpha val="40000"/>
                    </a:schemeClr>
                  </a:outerShdw>
                </a:effectLst>
                <a:sym typeface="+mn-ea"/>
              </a:rPr>
              <a:t> </a:t>
            </a:r>
            <a:endParaRPr lang="en-US" sz="48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lvl="1" algn="just">
              <a:buFont typeface="Arial" panose="020B0604020202020204" pitchFamily="34" charset="0"/>
              <a:buChar char="•"/>
            </a:pPr>
            <a:r>
              <a:rPr lang="en-US" sz="3000">
                <a:solidFill>
                  <a:schemeClr val="tx1"/>
                </a:solidFill>
                <a:effectLst/>
              </a:rPr>
              <a:t>The if statement is the most simple decision-making statement. It is used to decide whether a certain statement or block of statements will be executed or not.</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Syntax: </a:t>
            </a:r>
            <a:endParaRPr lang="en-US" sz="3000">
              <a:solidFill>
                <a:schemeClr val="tx1"/>
              </a:solidFill>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if condition:</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   # Statements to execute if</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   # condition is true</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ln/>
                <a:solidFill>
                  <a:schemeClr val="tx1"/>
                </a:solidFill>
                <a:effectLst>
                  <a:outerShdw blurRad="38100" dist="19050" dir="2700000" algn="tl" rotWithShape="0">
                    <a:schemeClr val="dk1">
                      <a:alpha val="40000"/>
                    </a:schemeClr>
                  </a:outerShdw>
                </a:effectLst>
                <a:sym typeface="+mn-ea"/>
              </a:rPr>
              <a:t>statement </a:t>
            </a:r>
            <a:endParaRPr lang="en-US" sz="48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08075"/>
            <a:ext cx="12192000" cy="5749925"/>
          </a:xfrm>
        </p:spPr>
        <p:txBody>
          <a:bodyPr/>
          <a:p>
            <a:pPr lvl="1" algn="just">
              <a:buFont typeface="Arial" panose="020B0604020202020204" pitchFamily="34" charset="0"/>
              <a:buChar char="•"/>
            </a:pPr>
            <a:r>
              <a:rPr lang="en-US">
                <a:solidFill>
                  <a:schemeClr val="tx1"/>
                </a:solidFill>
                <a:effectLst/>
              </a:rPr>
              <a:t>Here, the condition after evaluation will be either true or false. if the statement accepts boolean values – if the value is true then it will execute the block of statements below it otherwise not.</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As we know, python uses indentation to identify a block. So the block under an if statement will be identified as shown in the below example:  </a:t>
            </a:r>
            <a:endParaRPr lang="en-US">
              <a:solidFill>
                <a:schemeClr val="tx1"/>
              </a:solidFill>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if condition:</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statement1</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statement2</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Here if the condition is true, if block </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will consider only statement1 to be inside </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its block.</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ln/>
                <a:solidFill>
                  <a:schemeClr val="tx1"/>
                </a:solidFill>
                <a:effectLst>
                  <a:outerShdw blurRad="38100" dist="19050" dir="2700000" algn="tl" rotWithShape="0">
                    <a:schemeClr val="dk1">
                      <a:alpha val="40000"/>
                    </a:schemeClr>
                  </a:outerShdw>
                </a:effectLst>
                <a:sym typeface="+mn-ea"/>
              </a:rPr>
              <a:t>Python If </a:t>
            </a:r>
            <a:r>
              <a:rPr lang="en-US" sz="4000">
                <a:ln/>
                <a:solidFill>
                  <a:schemeClr val="tx1"/>
                </a:solidFill>
                <a:effectLst>
                  <a:outerShdw blurRad="38100" dist="19050" dir="2700000" algn="tl" rotWithShape="0">
                    <a:schemeClr val="dk1">
                      <a:alpha val="40000"/>
                    </a:schemeClr>
                  </a:outerShdw>
                </a:effectLst>
                <a:sym typeface="+mn-ea"/>
              </a:rPr>
              <a:t>statement </a:t>
            </a:r>
            <a:endParaRPr lang="en-US" sz="4000">
              <a:ln/>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if-statement"/>
          <p:cNvPicPr>
            <a:picLocks noChangeAspect="1"/>
          </p:cNvPicPr>
          <p:nvPr>
            <p:ph idx="1"/>
          </p:nvPr>
        </p:nvPicPr>
        <p:blipFill>
          <a:blip r:embed="rId1"/>
          <a:stretch>
            <a:fillRect/>
          </a:stretch>
        </p:blipFill>
        <p:spPr>
          <a:xfrm>
            <a:off x="-635" y="0"/>
            <a:ext cx="7185660" cy="68573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ln/>
                <a:solidFill>
                  <a:schemeClr val="tx1"/>
                </a:solidFill>
                <a:effectLst>
                  <a:outerShdw blurRad="38100" dist="19050" dir="2700000" algn="tl" rotWithShape="0">
                    <a:schemeClr val="dk1">
                      <a:alpha val="40000"/>
                    </a:schemeClr>
                  </a:outerShdw>
                </a:effectLst>
                <a:sym typeface="+mn-ea"/>
              </a:rPr>
              <a:t>statement </a:t>
            </a:r>
            <a:endParaRPr lang="en-US" sz="4800">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sz="3000">
                <a:solidFill>
                  <a:schemeClr val="tx1"/>
                </a:solidFill>
                <a:effectLst/>
              </a:rPr>
              <a:t>Example of Python if Statement</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As the condition present in the if statement is false. So, the block below the if statement is executed.</a:t>
            </a:r>
            <a:endParaRPr lang="en-US" sz="3000">
              <a:solidFill>
                <a:schemeClr val="tx1"/>
              </a:solidFill>
              <a:effectLst/>
            </a:endParaRPr>
          </a:p>
          <a:p>
            <a:pPr marL="457200" lvl="1" indent="0" algn="just">
              <a:buNone/>
            </a:pPr>
            <a:r>
              <a:rPr lang="en-US" sz="3000">
                <a:ln/>
                <a:solidFill>
                  <a:schemeClr val="accent1"/>
                </a:solidFill>
                <a:effectLst>
                  <a:outerShdw blurRad="38100" dist="25400" dir="5400000" algn="ctr" rotWithShape="0">
                    <a:srgbClr val="6E747A">
                      <a:alpha val="43000"/>
                    </a:srgbClr>
                  </a:outerShdw>
                </a:effectLst>
              </a:rPr>
              <a:t>i = </a:t>
            </a:r>
            <a:r>
              <a:rPr lang="en-US" sz="3000">
                <a:ln/>
                <a:solidFill>
                  <a:srgbClr val="FF0000"/>
                </a:solidFill>
                <a:effectLst>
                  <a:outerShdw blurRad="38100" dist="25400" dir="5400000" algn="ctr" rotWithShape="0">
                    <a:srgbClr val="6E747A">
                      <a:alpha val="43000"/>
                    </a:srgbClr>
                  </a:outerShdw>
                </a:effectLst>
              </a:rPr>
              <a:t>10</a:t>
            </a:r>
            <a:endParaRPr lang="en-US" sz="3000">
              <a:ln/>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ln/>
                <a:solidFill>
                  <a:schemeClr val="accent1"/>
                </a:solidFill>
                <a:effectLst>
                  <a:outerShdw blurRad="38100" dist="25400" dir="5400000" algn="ctr" rotWithShape="0">
                    <a:srgbClr val="6E747A">
                      <a:alpha val="43000"/>
                    </a:srgbClr>
                  </a:outerShdw>
                </a:effectLst>
              </a:rPr>
              <a:t>if (i &gt; </a:t>
            </a:r>
            <a:r>
              <a:rPr lang="en-US" sz="3000">
                <a:ln/>
                <a:solidFill>
                  <a:srgbClr val="FF0000"/>
                </a:solidFill>
                <a:effectLst>
                  <a:outerShdw blurRad="38100" dist="25400" dir="5400000" algn="ctr" rotWithShape="0">
                    <a:srgbClr val="6E747A">
                      <a:alpha val="43000"/>
                    </a:srgbClr>
                  </a:outerShdw>
                </a:effectLst>
              </a:rPr>
              <a:t>15</a:t>
            </a:r>
            <a:r>
              <a:rPr lang="en-US" sz="3000">
                <a:ln/>
                <a:solidFill>
                  <a:schemeClr val="accent1"/>
                </a:solidFill>
                <a:effectLst>
                  <a:outerShdw blurRad="38100" dist="25400" dir="5400000" algn="ctr" rotWithShape="0">
                    <a:srgbClr val="6E747A">
                      <a:alpha val="43000"/>
                    </a:srgbClr>
                  </a:outerShdw>
                </a:effectLst>
              </a:rPr>
              <a:t>):</a:t>
            </a:r>
            <a:endParaRPr lang="en-US" sz="3000">
              <a:ln/>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ln/>
                <a:solidFill>
                  <a:schemeClr val="accent1"/>
                </a:solidFill>
                <a:effectLst>
                  <a:outerShdw blurRad="38100" dist="25400" dir="5400000" algn="ctr" rotWithShape="0">
                    <a:srgbClr val="6E747A">
                      <a:alpha val="43000"/>
                    </a:srgbClr>
                  </a:outerShdw>
                </a:effectLst>
              </a:rPr>
              <a:t>    print("</a:t>
            </a:r>
            <a:r>
              <a:rPr lang="en-US" sz="3000">
                <a:ln/>
                <a:solidFill>
                  <a:srgbClr val="FF0000"/>
                </a:solidFill>
                <a:effectLst>
                  <a:outerShdw blurRad="38100" dist="25400" dir="5400000" algn="ctr" rotWithShape="0">
                    <a:srgbClr val="6E747A">
                      <a:alpha val="43000"/>
                    </a:srgbClr>
                  </a:outerShdw>
                </a:effectLst>
              </a:rPr>
              <a:t>10 is less than 15</a:t>
            </a:r>
            <a:r>
              <a:rPr lang="en-US" sz="3000">
                <a:ln/>
                <a:solidFill>
                  <a:schemeClr val="accent1"/>
                </a:solidFill>
                <a:effectLst>
                  <a:outerShdw blurRad="38100" dist="25400" dir="5400000" algn="ctr" rotWithShape="0">
                    <a:srgbClr val="6E747A">
                      <a:alpha val="43000"/>
                    </a:srgbClr>
                  </a:outerShdw>
                </a:effectLst>
              </a:rPr>
              <a:t>")</a:t>
            </a:r>
            <a:endParaRPr lang="en-US" sz="3000">
              <a:ln/>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ln/>
                <a:solidFill>
                  <a:schemeClr val="accent1"/>
                </a:solidFill>
                <a:effectLst>
                  <a:outerShdw blurRad="38100" dist="25400" dir="5400000" algn="ctr" rotWithShape="0">
                    <a:srgbClr val="6E747A">
                      <a:alpha val="43000"/>
                    </a:srgbClr>
                  </a:outerShdw>
                </a:effectLst>
              </a:rPr>
              <a:t>print("</a:t>
            </a:r>
            <a:r>
              <a:rPr lang="en-US" sz="3000">
                <a:ln/>
                <a:solidFill>
                  <a:srgbClr val="FF0000"/>
                </a:solidFill>
                <a:effectLst>
                  <a:outerShdw blurRad="38100" dist="25400" dir="5400000" algn="ctr" rotWithShape="0">
                    <a:srgbClr val="6E747A">
                      <a:alpha val="43000"/>
                    </a:srgbClr>
                  </a:outerShdw>
                </a:effectLst>
              </a:rPr>
              <a:t>I am Not in if</a:t>
            </a:r>
            <a:r>
              <a:rPr lang="en-US" sz="3000">
                <a:ln/>
                <a:solidFill>
                  <a:schemeClr val="accent1"/>
                </a:solidFill>
                <a:effectLst>
                  <a:outerShdw blurRad="38100" dist="25400" dir="5400000" algn="ctr" rotWithShape="0">
                    <a:srgbClr val="6E747A">
                      <a:alpha val="43000"/>
                    </a:srgbClr>
                  </a:outerShdw>
                </a:effectLst>
              </a:rPr>
              <a:t>")</a:t>
            </a:r>
            <a:endParaRPr lang="en-US" sz="3000">
              <a:ln/>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solidFill>
                  <a:schemeClr val="tx1"/>
                </a:solidFill>
                <a:effectLst/>
              </a:rPr>
              <a:t>Output: </a:t>
            </a:r>
            <a:endParaRPr lang="en-US" sz="3000">
              <a:solidFill>
                <a:schemeClr val="tx1"/>
              </a:solidFill>
              <a:effectLst/>
            </a:endParaRPr>
          </a:p>
          <a:p>
            <a:pPr marL="457200" lvl="1" indent="0" algn="just">
              <a:buNone/>
            </a:pPr>
            <a:r>
              <a:rPr lang="en-US" sz="3000">
                <a:solidFill>
                  <a:schemeClr val="tx1"/>
                </a:solidFill>
                <a:effectLst/>
              </a:rPr>
              <a:t>I am Not in if</a:t>
            </a:r>
            <a:endParaRPr lang="en-US" sz="3000">
              <a:solidFill>
                <a:schemeClr val="tx1"/>
              </a:solidFill>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Else</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lvl="1" algn="just">
              <a:buFont typeface="Arial" panose="020B0604020202020204" pitchFamily="34" charset="0"/>
              <a:buChar char="•"/>
            </a:pPr>
            <a:r>
              <a:rPr lang="en-US">
                <a:solidFill>
                  <a:schemeClr val="tx1"/>
                </a:solidFill>
                <a:effectLst/>
              </a:rPr>
              <a:t>The if statement alone tells us that if a condition is true it will execute a block of statements and if the condition is false it won’t. But if we want to do something else if the condition is false, we can use the else statement with if statement to execute a block of code when the if condition is false. </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Syntax of Python If-Else: </a:t>
            </a:r>
            <a:endParaRPr lang="en-US">
              <a:solidFill>
                <a:schemeClr val="tx1"/>
              </a:solidFill>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if (condition):</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Executes this block if</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condition is true</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else:</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Executes this block if</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condition is false</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if-else.jpgif-else"/>
          <p:cNvPicPr>
            <a:picLocks noChangeAspect="1"/>
          </p:cNvPicPr>
          <p:nvPr>
            <p:ph idx="1"/>
          </p:nvPr>
        </p:nvPicPr>
        <p:blipFill>
          <a:blip r:embed="rId1"/>
          <a:srcRect/>
          <a:stretch>
            <a:fillRect/>
          </a:stretch>
        </p:blipFill>
        <p:spPr>
          <a:xfrm>
            <a:off x="0" y="0"/>
            <a:ext cx="6927850" cy="6857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609600" y="1174750"/>
            <a:ext cx="11148060" cy="4953000"/>
          </a:xfrm>
        </p:spPr>
        <p:txBody>
          <a:bodyPr/>
          <a:p>
            <a:pPr marL="0" indent="0">
              <a:buNone/>
            </a:pPr>
            <a:r>
              <a:rPr lang="en-US" sz="3600" b="1"/>
              <a:t>Assign String to a Variable</a:t>
            </a:r>
            <a:endParaRPr lang="en-US" sz="3600" b="1"/>
          </a:p>
          <a:p>
            <a:r>
              <a:rPr lang="en-US" sz="3600"/>
              <a:t>Assigning a string to a variable is done with the variable name followed by an equal sign and the string:</a:t>
            </a:r>
            <a:endParaRPr lang="en-US" sz="3600"/>
          </a:p>
          <a:p>
            <a:pPr marL="0" indent="0">
              <a:buNone/>
            </a:pPr>
            <a:r>
              <a:rPr lang="en-US" sz="3600" b="1"/>
              <a:t>Example:</a:t>
            </a:r>
            <a:endParaRPr lang="en-US" sz="3600" b="1"/>
          </a:p>
          <a:p>
            <a:pPr marL="0" indent="0" algn="ctr">
              <a:buNone/>
            </a:pPr>
            <a:r>
              <a:rPr lang="en-US" sz="3600">
                <a:ln/>
                <a:solidFill>
                  <a:schemeClr val="accent1"/>
                </a:solidFill>
                <a:effectLst>
                  <a:outerShdw blurRad="38100" dist="25400" dir="5400000" algn="ctr" rotWithShape="0">
                    <a:srgbClr val="6E747A">
                      <a:alpha val="43000"/>
                    </a:srgbClr>
                  </a:outerShdw>
                </a:effectLst>
              </a:rPr>
              <a:t>a = "</a:t>
            </a:r>
            <a:r>
              <a:rPr lang="en-US" sz="3600">
                <a:ln/>
                <a:solidFill>
                  <a:srgbClr val="FF0000"/>
                </a:solidFill>
                <a:effectLst>
                  <a:outerShdw blurRad="38100" dist="25400" dir="5400000" algn="ctr" rotWithShape="0">
                    <a:srgbClr val="6E747A">
                      <a:alpha val="43000"/>
                    </a:srgbClr>
                  </a:outerShdw>
                </a:effectLst>
              </a:rPr>
              <a:t>Hello</a:t>
            </a:r>
            <a:r>
              <a:rPr lang="en-US" sz="3600">
                <a:ln/>
                <a:solidFill>
                  <a:schemeClr val="accent1"/>
                </a:solidFill>
                <a:effectLst>
                  <a:outerShdw blurRad="38100" dist="25400" dir="5400000" algn="ctr" rotWithShape="0">
                    <a:srgbClr val="6E747A">
                      <a:alpha val="43000"/>
                    </a:srgbClr>
                  </a:outerShdw>
                </a:effectLst>
              </a:rPr>
              <a:t>"</a:t>
            </a:r>
            <a:endParaRPr lang="en-US" sz="3600">
              <a:ln/>
              <a:solidFill>
                <a:schemeClr val="accent1"/>
              </a:solidFill>
              <a:effectLst>
                <a:outerShdw blurRad="38100" dist="25400" dir="5400000" algn="ctr" rotWithShape="0">
                  <a:srgbClr val="6E747A">
                    <a:alpha val="43000"/>
                  </a:srgbClr>
                </a:outerShdw>
              </a:effectLst>
            </a:endParaRPr>
          </a:p>
          <a:p>
            <a:pPr marL="0" indent="0" algn="ctr">
              <a:buNone/>
            </a:pPr>
            <a:r>
              <a:rPr lang="en-US" sz="3600">
                <a:ln/>
                <a:solidFill>
                  <a:schemeClr val="accent1"/>
                </a:solidFill>
                <a:effectLst>
                  <a:outerShdw blurRad="38100" dist="25400" dir="5400000" algn="ctr" rotWithShape="0">
                    <a:srgbClr val="6E747A">
                      <a:alpha val="43000"/>
                    </a:srgbClr>
                  </a:outerShdw>
                </a:effectLst>
              </a:rPr>
              <a:t>		print(a)	</a:t>
            </a:r>
            <a:r>
              <a:rPr lang="en-US" sz="2800">
                <a:solidFill>
                  <a:schemeClr val="accent1"/>
                </a:solidFill>
                <a:effectLst>
                  <a:outerShdw blurRad="38100" dist="25400" dir="5400000" algn="ctr" rotWithShape="0">
                    <a:srgbClr val="6E747A">
                      <a:alpha val="43000"/>
                    </a:srgbClr>
                  </a:outerShdw>
                </a:effectLst>
              </a:rPr>
              <a:t>	</a:t>
            </a:r>
            <a:r>
              <a:rPr lang="en-US">
                <a:solidFill>
                  <a:schemeClr val="accent1"/>
                </a:solidFill>
                <a:effectLst>
                  <a:outerShdw blurRad="38100" dist="25400" dir="5400000" algn="ctr" rotWithShape="0">
                    <a:srgbClr val="6E747A">
                      <a:alpha val="43000"/>
                    </a:srgbClr>
                  </a:outerShdw>
                </a:effectLst>
              </a:rPr>
              <a:t>	</a:t>
            </a:r>
            <a:endParaRPr lang="en-US"/>
          </a:p>
          <a:p>
            <a:pPr lvl="4"/>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solidFill>
                  <a:schemeClr val="tx1"/>
                </a:solidFill>
                <a:effectLst>
                  <a:outerShdw blurRad="38100" dist="19050" dir="2700000" algn="tl" rotWithShape="0">
                    <a:schemeClr val="dk1">
                      <a:alpha val="40000"/>
                    </a:schemeClr>
                  </a:outerShdw>
                </a:effectLst>
                <a:sym typeface="+mn-ea"/>
              </a:rPr>
              <a:t>statement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Using Python if-else statement</a:t>
            </a:r>
            <a:endParaRPr lang="en-US" b="1">
              <a:solidFill>
                <a:schemeClr val="tx1"/>
              </a:solidFill>
              <a:effectLst/>
            </a:endParaRPr>
          </a:p>
          <a:p>
            <a:pPr marL="457200" lvl="1" indent="0" algn="just">
              <a:buFont typeface="Arial" panose="020B0604020202020204" pitchFamily="34" charset="0"/>
              <a:buNone/>
            </a:pPr>
            <a:r>
              <a:rPr lang="en-US" sz="2400">
                <a:solidFill>
                  <a:schemeClr val="tx1"/>
                </a:solidFill>
                <a:effectLst/>
              </a:rPr>
              <a:t>The block of code following the else statement is executed as the condition present in the if statement is false after calling the statement which is not in the block(without spaces). </a:t>
            </a:r>
            <a:endParaRPr lang="en-US" sz="2400">
              <a:solidFill>
                <a:schemeClr val="tx1"/>
              </a:solidFill>
              <a:effectLst/>
            </a:endParaRPr>
          </a:p>
          <a:p>
            <a:pPr marL="457200" lvl="1" indent="0" algn="just">
              <a:buFont typeface="Arial" panose="020B0604020202020204" pitchFamily="34" charset="0"/>
              <a:buNone/>
            </a:pPr>
            <a:endParaRPr lang="en-US" sz="2400">
              <a:solidFill>
                <a:schemeClr val="tx1"/>
              </a:solidFill>
              <a:effectLst/>
            </a:endParaRPr>
          </a:p>
        </p:txBody>
      </p:sp>
      <p:graphicFrame>
        <p:nvGraphicFramePr>
          <p:cNvPr id="5" name="Table 4"/>
          <p:cNvGraphicFramePr/>
          <p:nvPr/>
        </p:nvGraphicFramePr>
        <p:xfrm>
          <a:off x="331470" y="3213735"/>
          <a:ext cx="11527155" cy="3644900"/>
        </p:xfrm>
        <a:graphic>
          <a:graphicData uri="http://schemas.openxmlformats.org/drawingml/2006/table">
            <a:tbl>
              <a:tblPr firstRow="1" bandRow="1">
                <a:tableStyleId>{5C22544A-7EE6-4342-B048-85BDC9FD1C3A}</a:tableStyleId>
              </a:tblPr>
              <a:tblGrid>
                <a:gridCol w="6574155"/>
                <a:gridCol w="4953000"/>
              </a:tblGrid>
              <a:tr h="3644900">
                <a:tc>
                  <a:txBody>
                    <a:bodyPr/>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i = </a:t>
                      </a:r>
                      <a:r>
                        <a:rPr lang="en-US" sz="2600" b="0">
                          <a:solidFill>
                            <a:srgbClr val="FF0000"/>
                          </a:solidFill>
                          <a:effectLst>
                            <a:outerShdw blurRad="38100" dist="25400" dir="5400000" algn="ctr" rotWithShape="0">
                              <a:srgbClr val="6E747A">
                                <a:alpha val="43000"/>
                              </a:srgbClr>
                            </a:outerShdw>
                          </a:effectLst>
                          <a:sym typeface="+mn-ea"/>
                        </a:rPr>
                        <a:t>20</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if (i &lt; </a:t>
                      </a:r>
                      <a:r>
                        <a:rPr lang="en-US" sz="2600" b="0">
                          <a:solidFill>
                            <a:srgbClr val="FF0000"/>
                          </a:solidFill>
                          <a:effectLst>
                            <a:outerShdw blurRad="38100" dist="25400" dir="5400000" algn="ctr" rotWithShape="0">
                              <a:srgbClr val="6E747A">
                                <a:alpha val="43000"/>
                              </a:srgbClr>
                            </a:outerShdw>
                          </a:effectLst>
                          <a:sym typeface="+mn-ea"/>
                        </a:rPr>
                        <a:t>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 is smaller than 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i'm in if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else:</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 is greater than 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i'm in else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print("</a:t>
                      </a:r>
                      <a:r>
                        <a:rPr lang="en-US" sz="2600" b="0">
                          <a:solidFill>
                            <a:srgbClr val="FF0000"/>
                          </a:solidFill>
                          <a:effectLst>
                            <a:outerShdw blurRad="38100" dist="25400" dir="5400000" algn="ctr" rotWithShape="0">
                              <a:srgbClr val="6E747A">
                                <a:alpha val="43000"/>
                              </a:srgbClr>
                            </a:outerShdw>
                          </a:effectLst>
                          <a:sym typeface="+mn-ea"/>
                        </a:rPr>
                        <a:t>i'm not in if and not in else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2400">
                          <a:solidFill>
                            <a:schemeClr val="tx1"/>
                          </a:solidFill>
                        </a:rPr>
                        <a:t>Output: </a:t>
                      </a:r>
                      <a:endParaRPr lang="en-US" sz="2400">
                        <a:solidFill>
                          <a:schemeClr val="tx1"/>
                        </a:solidFill>
                      </a:endParaRPr>
                    </a:p>
                    <a:p>
                      <a:pPr>
                        <a:buNone/>
                      </a:pPr>
                      <a:r>
                        <a:rPr lang="en-US" sz="2400">
                          <a:solidFill>
                            <a:schemeClr val="tx1"/>
                          </a:solidFill>
                        </a:rPr>
                        <a:t>i is greater than 15</a:t>
                      </a:r>
                      <a:endParaRPr lang="en-US" sz="2400">
                        <a:solidFill>
                          <a:schemeClr val="tx1"/>
                        </a:solidFill>
                      </a:endParaRPr>
                    </a:p>
                    <a:p>
                      <a:pPr>
                        <a:buNone/>
                      </a:pPr>
                      <a:r>
                        <a:rPr lang="en-US" sz="2400">
                          <a:solidFill>
                            <a:schemeClr val="tx1"/>
                          </a:solidFill>
                        </a:rPr>
                        <a:t>i'm in else Block</a:t>
                      </a:r>
                      <a:endParaRPr lang="en-US" sz="2400">
                        <a:solidFill>
                          <a:schemeClr val="tx1"/>
                        </a:solidFill>
                      </a:endParaRPr>
                    </a:p>
                    <a:p>
                      <a:pPr>
                        <a:buNone/>
                      </a:pPr>
                      <a:r>
                        <a:rPr lang="en-US" sz="2400">
                          <a:solidFill>
                            <a:schemeClr val="tx1"/>
                          </a:solidFill>
                        </a:rPr>
                        <a:t>i'm not in if and not in else Block</a:t>
                      </a:r>
                      <a:endParaRPr lang="en-US" sz="2400">
                        <a:solidFill>
                          <a:schemeClr val="tx1"/>
                        </a:solidFill>
                      </a:endParaRPr>
                    </a:p>
                  </a:txBody>
                  <a:tcP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Nested-If Statement</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066800"/>
            <a:ext cx="12192000" cy="5791200"/>
          </a:xfrm>
        </p:spPr>
        <p:txBody>
          <a:bodyPr/>
          <a:p>
            <a:pPr marL="457200" lvl="1" indent="0" algn="just">
              <a:buFont typeface="Arial" panose="020B0604020202020204" pitchFamily="34" charset="0"/>
              <a:buNone/>
            </a:pPr>
            <a:r>
              <a:rPr lang="en-US">
                <a:solidFill>
                  <a:schemeClr val="tx1"/>
                </a:solidFill>
                <a:effectLst/>
              </a:rPr>
              <a:t>A nested if is an if statement that is the target of another if statement. Nested if statements mean an if statement inside another if statement. Yes, Python allows us to nest if statements within if statements. i.e., we can place an if statement inside another if statement.</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Syntax: </a:t>
            </a:r>
            <a:endParaRPr lang="en-US">
              <a:solidFill>
                <a:schemeClr val="tx1"/>
              </a:solidFill>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if (condition1):</a:t>
            </a:r>
            <a:endParaRPr lang="en-US">
              <a:ln/>
              <a:solidFill>
                <a:schemeClr val="accent1"/>
              </a:solidFill>
              <a:effectLst>
                <a:outerShdw blurRad="38100" dist="25400" dir="5400000" algn="ctr" rotWithShape="0">
                  <a:srgbClr val="6E747A">
                    <a:alpha val="43000"/>
                  </a:srgbClr>
                </a:outerShdw>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   # Executes when condition1 is true</a:t>
            </a:r>
            <a:endParaRPr lang="en-US">
              <a:ln/>
              <a:solidFill>
                <a:schemeClr val="accent1"/>
              </a:solidFill>
              <a:effectLst>
                <a:outerShdw blurRad="38100" dist="25400" dir="5400000" algn="ctr" rotWithShape="0">
                  <a:srgbClr val="6E747A">
                    <a:alpha val="43000"/>
                  </a:srgbClr>
                </a:outerShdw>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   if (condition2): </a:t>
            </a:r>
            <a:endParaRPr lang="en-US">
              <a:ln/>
              <a:solidFill>
                <a:schemeClr val="accent1"/>
              </a:solidFill>
              <a:effectLst>
                <a:outerShdw blurRad="38100" dist="25400" dir="5400000" algn="ctr" rotWithShape="0">
                  <a:srgbClr val="6E747A">
                    <a:alpha val="43000"/>
                  </a:srgbClr>
                </a:outerShdw>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      # Executes when condition2 is true</a:t>
            </a:r>
            <a:endParaRPr lang="en-US">
              <a:ln/>
              <a:solidFill>
                <a:schemeClr val="accent1"/>
              </a:solidFill>
              <a:effectLst>
                <a:outerShdw blurRad="38100" dist="25400" dir="5400000" algn="ctr" rotWithShape="0">
                  <a:srgbClr val="6E747A">
                    <a:alpha val="43000"/>
                  </a:srgbClr>
                </a:outerShdw>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   # if Block is end here</a:t>
            </a:r>
            <a:endParaRPr lang="en-US">
              <a:ln/>
              <a:solidFill>
                <a:schemeClr val="accent1"/>
              </a:solidFill>
              <a:effectLst>
                <a:outerShdw blurRad="38100" dist="25400" dir="5400000" algn="ctr" rotWithShape="0">
                  <a:srgbClr val="6E747A">
                    <a:alpha val="43000"/>
                  </a:srgbClr>
                </a:outerShdw>
              </a:effectLst>
            </a:endParaRPr>
          </a:p>
          <a:p>
            <a:pPr marL="457200" lvl="1" indent="0" algn="just">
              <a:buNone/>
            </a:pPr>
            <a:r>
              <a:rPr lang="en-US">
                <a:ln/>
                <a:solidFill>
                  <a:schemeClr val="accent1"/>
                </a:solidFill>
                <a:effectLst>
                  <a:outerShdw blurRad="38100" dist="25400" dir="5400000" algn="ctr" rotWithShape="0">
                    <a:srgbClr val="6E747A">
                      <a:alpha val="43000"/>
                    </a:srgbClr>
                  </a:outerShdw>
                </a:effectLst>
              </a:rPr>
              <a:t># if Block is end here</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Nested_if.jpgNested_if"/>
          <p:cNvPicPr>
            <a:picLocks noChangeAspect="1"/>
          </p:cNvPicPr>
          <p:nvPr>
            <p:ph idx="1"/>
          </p:nvPr>
        </p:nvPicPr>
        <p:blipFill>
          <a:blip r:embed="rId1"/>
          <a:srcRect/>
          <a:stretch>
            <a:fillRect/>
          </a:stretch>
        </p:blipFill>
        <p:spPr>
          <a:xfrm>
            <a:off x="0" y="635"/>
            <a:ext cx="12191365" cy="60674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Nested-If Statement</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Example of Python Nested if statement</a:t>
            </a:r>
            <a:endParaRPr lang="en-US" b="1">
              <a:solidFill>
                <a:schemeClr val="tx1"/>
              </a:solidFill>
              <a:effectLst/>
            </a:endParaRPr>
          </a:p>
          <a:p>
            <a:pPr marL="457200" lvl="1" indent="0" algn="just">
              <a:buFont typeface="Arial" panose="020B0604020202020204" pitchFamily="34" charset="0"/>
              <a:buNone/>
            </a:pPr>
            <a:r>
              <a:rPr lang="en-US" sz="2400">
                <a:solidFill>
                  <a:schemeClr val="tx1"/>
                </a:solidFill>
                <a:effectLst/>
              </a:rPr>
              <a:t>In this example, we are showing nested if conditions in the code, All the If conditions will be executed one by one.</a:t>
            </a:r>
            <a:endParaRPr lang="en-US" sz="2400">
              <a:solidFill>
                <a:schemeClr val="tx1"/>
              </a:solidFill>
              <a:effectLst/>
            </a:endParaRPr>
          </a:p>
        </p:txBody>
      </p:sp>
      <p:graphicFrame>
        <p:nvGraphicFramePr>
          <p:cNvPr id="5" name="Table 4"/>
          <p:cNvGraphicFramePr/>
          <p:nvPr/>
        </p:nvGraphicFramePr>
        <p:xfrm>
          <a:off x="331470" y="2889885"/>
          <a:ext cx="11527155" cy="3968750"/>
        </p:xfrm>
        <a:graphic>
          <a:graphicData uri="http://schemas.openxmlformats.org/drawingml/2006/table">
            <a:tbl>
              <a:tblPr firstRow="1" bandRow="1">
                <a:tableStyleId>{5C22544A-7EE6-4342-B048-85BDC9FD1C3A}</a:tableStyleId>
              </a:tblPr>
              <a:tblGrid>
                <a:gridCol w="6574155"/>
                <a:gridCol w="4953000"/>
              </a:tblGrid>
              <a:tr h="3968750">
                <a:tc>
                  <a:txBody>
                    <a:bodyPr/>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i = </a:t>
                      </a:r>
                      <a:r>
                        <a:rPr lang="en-US" sz="2000" b="0">
                          <a:solidFill>
                            <a:srgbClr val="FF0000"/>
                          </a:solidFill>
                          <a:effectLst>
                            <a:outerShdw blurRad="38100" dist="25400" dir="5400000" algn="ctr" rotWithShape="0">
                              <a:srgbClr val="6E747A">
                                <a:alpha val="43000"/>
                              </a:srgbClr>
                            </a:outerShdw>
                          </a:effectLst>
                          <a:sym typeface="+mn-ea"/>
                        </a:rPr>
                        <a:t>10</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if (i == </a:t>
                      </a:r>
                      <a:r>
                        <a:rPr lang="en-US" sz="2000" b="0">
                          <a:solidFill>
                            <a:srgbClr val="FF0000"/>
                          </a:solidFill>
                          <a:effectLst>
                            <a:outerShdw blurRad="38100" dist="25400" dir="5400000" algn="ctr" rotWithShape="0">
                              <a:srgbClr val="6E747A">
                                <a:alpha val="43000"/>
                              </a:srgbClr>
                            </a:outerShdw>
                          </a:effectLst>
                          <a:sym typeface="+mn-ea"/>
                        </a:rPr>
                        <a:t>10</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a:t>
                      </a:r>
                      <a:r>
                        <a:rPr lang="en-US" sz="2000" b="0">
                          <a:solidFill>
                            <a:schemeClr val="tx1"/>
                          </a:solidFill>
                          <a:effectLst>
                            <a:outerShdw blurRad="38100" dist="25400" dir="5400000" algn="ctr" rotWithShape="0">
                              <a:srgbClr val="6E747A">
                                <a:alpha val="43000"/>
                              </a:srgbClr>
                            </a:outerShdw>
                          </a:effectLst>
                          <a:sym typeface="+mn-ea"/>
                        </a:rPr>
                        <a:t>#  First if statement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if (i &lt; </a:t>
                      </a:r>
                      <a:r>
                        <a:rPr lang="en-US" sz="2000" b="0">
                          <a:solidFill>
                            <a:srgbClr val="FF0000"/>
                          </a:solidFill>
                          <a:effectLst>
                            <a:outerShdw blurRad="38100" dist="25400" dir="5400000" algn="ctr" rotWithShape="0">
                              <a:srgbClr val="6E747A">
                                <a:alpha val="43000"/>
                              </a:srgbClr>
                            </a:outerShdw>
                          </a:effectLst>
                          <a:sym typeface="+mn-ea"/>
                        </a:rPr>
                        <a:t>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smaller than 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a:t>
                      </a:r>
                      <a:r>
                        <a:rPr lang="en-US" sz="2000" b="0">
                          <a:solidFill>
                            <a:schemeClr val="tx1"/>
                          </a:solidFill>
                          <a:effectLst>
                            <a:outerShdw blurRad="38100" dist="25400" dir="5400000" algn="ctr" rotWithShape="0">
                              <a:srgbClr val="6E747A">
                                <a:alpha val="43000"/>
                              </a:srgbClr>
                            </a:outerShdw>
                          </a:effectLst>
                          <a:sym typeface="+mn-ea"/>
                        </a:rPr>
                        <a:t># Nested - if statement</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tx1"/>
                          </a:solidFill>
                          <a:effectLst>
                            <a:outerShdw blurRad="38100" dist="25400" dir="5400000" algn="ctr" rotWithShape="0">
                              <a:srgbClr val="6E747A">
                                <a:alpha val="43000"/>
                              </a:srgbClr>
                            </a:outerShdw>
                          </a:effectLst>
                          <a:sym typeface="+mn-ea"/>
                        </a:rPr>
                        <a:t>    # Will only be executed if statement above</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tx1"/>
                          </a:solidFill>
                          <a:effectLst>
                            <a:outerShdw blurRad="38100" dist="25400" dir="5400000" algn="ctr" rotWithShape="0">
                              <a:srgbClr val="6E747A">
                                <a:alpha val="43000"/>
                              </a:srgbClr>
                            </a:outerShdw>
                          </a:effectLst>
                          <a:sym typeface="+mn-ea"/>
                        </a:rPr>
                        <a:t>    # it is true</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if (i &lt; 12):</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smaller than 12 too</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else:</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greater than 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1800">
                          <a:solidFill>
                            <a:schemeClr val="tx1"/>
                          </a:solidFill>
                        </a:rPr>
                        <a:t>Output: </a:t>
                      </a:r>
                      <a:endParaRPr lang="en-US" sz="1800">
                        <a:solidFill>
                          <a:schemeClr val="tx1"/>
                        </a:solidFill>
                      </a:endParaRPr>
                    </a:p>
                    <a:p>
                      <a:pPr>
                        <a:buNone/>
                      </a:pPr>
                      <a:r>
                        <a:rPr lang="en-US" sz="1800">
                          <a:solidFill>
                            <a:schemeClr val="tx1"/>
                          </a:solidFill>
                        </a:rPr>
                        <a:t>i is smaller than 15</a:t>
                      </a:r>
                      <a:endParaRPr lang="en-US" sz="1800">
                        <a:solidFill>
                          <a:schemeClr val="tx1"/>
                        </a:solidFill>
                      </a:endParaRPr>
                    </a:p>
                    <a:p>
                      <a:pPr>
                        <a:buNone/>
                      </a:pPr>
                      <a:r>
                        <a:rPr lang="en-US" sz="1800">
                          <a:solidFill>
                            <a:schemeClr val="tx1"/>
                          </a:solidFill>
                        </a:rPr>
                        <a:t>i is smaller than 12 too</a:t>
                      </a:r>
                      <a:endParaRPr lang="en-US" sz="1800">
                        <a:solidFill>
                          <a:schemeClr val="tx1"/>
                        </a:solidFill>
                      </a:endParaRPr>
                    </a:p>
                  </a:txBody>
                  <a:tcP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Python if-elif-else Ladder</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066800"/>
            <a:ext cx="12192000" cy="5791200"/>
          </a:xfrm>
        </p:spPr>
        <p:txBody>
          <a:bodyPr/>
          <a:p>
            <a:pPr marL="457200" lvl="1" indent="0" algn="just">
              <a:buFont typeface="Arial" panose="020B0604020202020204" pitchFamily="34" charset="0"/>
              <a:buNone/>
            </a:pPr>
            <a:r>
              <a:rPr lang="en-US" sz="2500">
                <a:solidFill>
                  <a:schemeClr val="tx1"/>
                </a:solidFill>
                <a:effectLst/>
              </a:rPr>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lang="en-US" sz="2500">
              <a:solidFill>
                <a:schemeClr val="tx1"/>
              </a:solidFill>
              <a:effectLst/>
            </a:endParaRPr>
          </a:p>
          <a:p>
            <a:pPr marL="457200" lvl="1" indent="0" algn="just">
              <a:buFont typeface="Arial" panose="020B0604020202020204" pitchFamily="34" charset="0"/>
              <a:buNone/>
            </a:pPr>
            <a:r>
              <a:rPr lang="en-US" sz="2500">
                <a:solidFill>
                  <a:schemeClr val="tx1"/>
                </a:solidFill>
                <a:effectLst/>
              </a:rPr>
              <a:t>Syntax: </a:t>
            </a:r>
            <a:endParaRPr lang="en-US" sz="2500">
              <a:solidFill>
                <a:schemeClr val="tx1"/>
              </a:solidFill>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if (condition):</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    statement</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elif (condition):</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    statement</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else:</a:t>
            </a:r>
            <a:endParaRPr lang="en-US">
              <a:ln/>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ln/>
                <a:solidFill>
                  <a:schemeClr val="accent1"/>
                </a:solidFill>
                <a:effectLst>
                  <a:outerShdw blurRad="38100" dist="25400" dir="5400000" algn="ctr" rotWithShape="0">
                    <a:srgbClr val="6E747A">
                      <a:alpha val="43000"/>
                    </a:srgbClr>
                  </a:outerShdw>
                </a:effectLst>
              </a:rPr>
              <a:t>    statement</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if-elseif-ladder.jpgif-elseif-ladder"/>
          <p:cNvPicPr>
            <a:picLocks noChangeAspect="1"/>
          </p:cNvPicPr>
          <p:nvPr>
            <p:ph idx="1"/>
          </p:nvPr>
        </p:nvPicPr>
        <p:blipFill>
          <a:blip r:embed="rId1"/>
          <a:srcRect/>
          <a:stretch>
            <a:fillRect/>
          </a:stretch>
        </p:blipFill>
        <p:spPr>
          <a:xfrm>
            <a:off x="0" y="635"/>
            <a:ext cx="12190730" cy="68573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Python if-elif-else Ladder</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Example of Python if-elif-else ladder</a:t>
            </a:r>
            <a:endParaRPr lang="en-US" b="1">
              <a:solidFill>
                <a:schemeClr val="tx1"/>
              </a:solidFill>
              <a:effectLst/>
            </a:endParaRPr>
          </a:p>
          <a:p>
            <a:pPr marL="457200" lvl="1" indent="0" algn="just">
              <a:buFont typeface="Arial" panose="020B0604020202020204" pitchFamily="34" charset="0"/>
              <a:buNone/>
            </a:pPr>
            <a:r>
              <a:rPr lang="en-US">
                <a:solidFill>
                  <a:schemeClr val="tx1"/>
                </a:solidFill>
                <a:effectLst/>
              </a:rPr>
              <a:t>In the example, we are showing single if condition and multiple elif conditions, and single else condition.</a:t>
            </a:r>
            <a:endParaRPr lang="en-US">
              <a:solidFill>
                <a:schemeClr val="tx1"/>
              </a:solidFill>
              <a:effectLst/>
            </a:endParaRPr>
          </a:p>
          <a:p>
            <a:pPr marL="457200" lvl="1" indent="0" algn="just">
              <a:buFont typeface="Arial" panose="020B0604020202020204" pitchFamily="34" charset="0"/>
              <a:buNone/>
            </a:pPr>
            <a:endParaRPr lang="en-US">
              <a:solidFill>
                <a:schemeClr val="tx1"/>
              </a:solidFill>
              <a:effectLst/>
            </a:endParaRPr>
          </a:p>
        </p:txBody>
      </p:sp>
      <p:graphicFrame>
        <p:nvGraphicFramePr>
          <p:cNvPr id="5" name="Table 4"/>
          <p:cNvGraphicFramePr/>
          <p:nvPr/>
        </p:nvGraphicFramePr>
        <p:xfrm>
          <a:off x="331470" y="2889885"/>
          <a:ext cx="11527155" cy="3968750"/>
        </p:xfrm>
        <a:graphic>
          <a:graphicData uri="http://schemas.openxmlformats.org/drawingml/2006/table">
            <a:tbl>
              <a:tblPr firstRow="1" bandRow="1">
                <a:tableStyleId>{5C22544A-7EE6-4342-B048-85BDC9FD1C3A}</a:tableStyleId>
              </a:tblPr>
              <a:tblGrid>
                <a:gridCol w="6574155"/>
                <a:gridCol w="4953000"/>
              </a:tblGrid>
              <a:tr h="3968750">
                <a:tc>
                  <a:txBody>
                    <a:bodyPr/>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i = </a:t>
                      </a:r>
                      <a:r>
                        <a:rPr lang="en-US" sz="2800" b="0">
                          <a:solidFill>
                            <a:srgbClr val="FF0000"/>
                          </a:solidFill>
                          <a:effectLst>
                            <a:outerShdw blurRad="38100" dist="25400" dir="5400000" algn="ctr" rotWithShape="0">
                              <a:srgbClr val="6E747A">
                                <a:alpha val="43000"/>
                              </a:srgbClr>
                            </a:outerShdw>
                          </a:effectLst>
                          <a:sym typeface="+mn-ea"/>
                        </a:rPr>
                        <a:t>20</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if (i == </a:t>
                      </a:r>
                      <a:r>
                        <a:rPr lang="en-US" sz="2800" b="0">
                          <a:solidFill>
                            <a:srgbClr val="FF0000"/>
                          </a:solidFill>
                          <a:effectLst>
                            <a:outerShdw blurRad="38100" dist="25400" dir="5400000" algn="ctr" rotWithShape="0">
                              <a:srgbClr val="6E747A">
                                <a:alpha val="43000"/>
                              </a:srgbClr>
                            </a:outerShdw>
                          </a:effectLst>
                          <a:sym typeface="+mn-ea"/>
                        </a:rPr>
                        <a:t>10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10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elif (i == </a:t>
                      </a:r>
                      <a:r>
                        <a:rPr lang="en-US" sz="2800" b="0">
                          <a:solidFill>
                            <a:srgbClr val="FF0000"/>
                          </a:solidFill>
                          <a:effectLst>
                            <a:outerShdw blurRad="38100" dist="25400" dir="5400000" algn="ctr" rotWithShape="0">
                              <a:srgbClr val="6E747A">
                                <a:alpha val="43000"/>
                              </a:srgbClr>
                            </a:outerShdw>
                          </a:effectLst>
                          <a:sym typeface="+mn-ea"/>
                        </a:rPr>
                        <a:t>15</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15</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elif (i == </a:t>
                      </a:r>
                      <a:r>
                        <a:rPr lang="en-US" sz="2800" b="0">
                          <a:solidFill>
                            <a:srgbClr val="FF0000"/>
                          </a:solidFill>
                          <a:effectLst>
                            <a:outerShdw blurRad="38100" dist="25400" dir="5400000" algn="ctr" rotWithShape="0">
                              <a:srgbClr val="6E747A">
                                <a:alpha val="43000"/>
                              </a:srgbClr>
                            </a:outerShdw>
                          </a:effectLst>
                          <a:sym typeface="+mn-ea"/>
                        </a:rPr>
                        <a:t>20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20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else:</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not present</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2000">
                          <a:solidFill>
                            <a:schemeClr val="tx1"/>
                          </a:solidFill>
                        </a:rPr>
                        <a:t>Output: </a:t>
                      </a:r>
                      <a:endParaRPr lang="en-US" sz="2000">
                        <a:solidFill>
                          <a:schemeClr val="tx1"/>
                        </a:solidFill>
                      </a:endParaRPr>
                    </a:p>
                    <a:p>
                      <a:pPr>
                        <a:buNone/>
                      </a:pPr>
                      <a:r>
                        <a:rPr lang="en-US" sz="2000">
                          <a:solidFill>
                            <a:schemeClr val="tx1"/>
                          </a:solidFill>
                        </a:rPr>
                        <a:t>i is 20</a:t>
                      </a:r>
                      <a:endParaRPr lang="en-US" sz="2000">
                        <a:solidFill>
                          <a:schemeClr val="tx1"/>
                        </a:solidFill>
                      </a:endParaRPr>
                    </a:p>
                  </a:txBody>
                  <a:tcP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609600" y="1174750"/>
            <a:ext cx="11148060" cy="4953000"/>
          </a:xfrm>
        </p:spPr>
        <p:txBody>
          <a:bodyPr/>
          <a:p>
            <a:pPr marL="0" indent="0">
              <a:buNone/>
            </a:pPr>
            <a:r>
              <a:rPr lang="en-US" b="1"/>
              <a:t>Multiline Strings</a:t>
            </a:r>
            <a:endParaRPr lang="en-US" b="1"/>
          </a:p>
          <a:p>
            <a:r>
              <a:rPr lang="en-US"/>
              <a:t>You can assign a multiline string to a variable by using three quotes:</a:t>
            </a:r>
            <a:endParaRPr lang="en-US"/>
          </a:p>
          <a:p>
            <a:r>
              <a:rPr lang="en-US"/>
              <a:t>Example:  You can use three double quotes Or three single quotes:</a:t>
            </a:r>
            <a:endParaRPr lang="en-US"/>
          </a:p>
          <a:p>
            <a:endParaRPr lang="en-US"/>
          </a:p>
          <a:p>
            <a:pPr marL="457200" lvl="1" indent="0">
              <a:buNone/>
            </a:pPr>
            <a:r>
              <a:rPr lang="en-US">
                <a:solidFill>
                  <a:schemeClr val="accent1"/>
                </a:solidFill>
                <a:effectLst>
                  <a:outerShdw blurRad="38100" dist="25400" dir="5400000" algn="ctr" rotWithShape="0">
                    <a:srgbClr val="6E747A">
                      <a:alpha val="43000"/>
                    </a:srgbClr>
                  </a:outerShdw>
                </a:effectLst>
              </a:rPr>
              <a:t>		</a:t>
            </a:r>
            <a:endParaRPr lang="en-US"/>
          </a:p>
          <a:p>
            <a:pPr lvl="4"/>
            <a:endParaRPr lang="en-US"/>
          </a:p>
        </p:txBody>
      </p:sp>
      <p:graphicFrame>
        <p:nvGraphicFramePr>
          <p:cNvPr id="4" name="Table 3"/>
          <p:cNvGraphicFramePr/>
          <p:nvPr/>
        </p:nvGraphicFramePr>
        <p:xfrm>
          <a:off x="230505" y="3990340"/>
          <a:ext cx="11527155" cy="2637790"/>
        </p:xfrm>
        <a:graphic>
          <a:graphicData uri="http://schemas.openxmlformats.org/drawingml/2006/table">
            <a:tbl>
              <a:tblPr firstRow="1" bandRow="1">
                <a:tableStyleId>{5C22544A-7EE6-4342-B048-85BDC9FD1C3A}</a:tableStyleId>
              </a:tblPr>
              <a:tblGrid>
                <a:gridCol w="6115050"/>
                <a:gridCol w="5412105"/>
              </a:tblGrid>
              <a:tr h="2637790">
                <a:tc>
                  <a:txBody>
                    <a:bodyPr/>
                    <a:p>
                      <a:pPr marL="457200" lvl="1" indent="0">
                        <a:buNone/>
                      </a:pPr>
                      <a:r>
                        <a:rPr lang="en-US" sz="2400">
                          <a:solidFill>
                            <a:schemeClr val="accent1"/>
                          </a:solidFill>
                          <a:effectLst>
                            <a:outerShdw blurRad="38100" dist="25400" dir="5400000" algn="ctr" rotWithShape="0">
                              <a:srgbClr val="6E747A">
                                <a:alpha val="43000"/>
                              </a:srgbClr>
                            </a:outerShdw>
                          </a:effectLst>
                          <a:sym typeface="+mn-ea"/>
                        </a:rPr>
                        <a:t>a = " " "</a:t>
                      </a:r>
                      <a:r>
                        <a:rPr lang="en-US" sz="2400">
                          <a:solidFill>
                            <a:srgbClr val="FF0000"/>
                          </a:solidFill>
                          <a:effectLst>
                            <a:outerShdw blurRad="38100" dist="25400" dir="5400000" algn="ctr" rotWithShape="0">
                              <a:srgbClr val="6E747A">
                                <a:alpha val="43000"/>
                              </a:srgbClr>
                            </a:outerShdw>
                          </a:effectLst>
                          <a:sym typeface="+mn-ea"/>
                        </a:rPr>
                        <a:t>Lorem ipsum dolor sit amet,</a:t>
                      </a:r>
                      <a:endParaRPr lang="en-US" sz="2400">
                        <a:solidFill>
                          <a:srgbClr val="FF0000"/>
                        </a:solidFill>
                        <a:effectLst>
                          <a:outerShdw blurRad="38100" dist="25400" dir="5400000" algn="ctr" rotWithShape="0">
                            <a:srgbClr val="6E747A">
                              <a:alpha val="43000"/>
                            </a:srgbClr>
                          </a:outerShdw>
                        </a:effectLst>
                      </a:endParaRPr>
                    </a:p>
                    <a:p>
                      <a:pPr marL="457200" lvl="1" indent="0">
                        <a:buNone/>
                      </a:pPr>
                      <a:r>
                        <a:rPr lang="en-US" sz="2400">
                          <a:solidFill>
                            <a:srgbClr val="FF0000"/>
                          </a:solidFill>
                          <a:effectLst>
                            <a:outerShdw blurRad="38100" dist="25400" dir="5400000" algn="ctr" rotWithShape="0">
                              <a:srgbClr val="6E747A">
                                <a:alpha val="43000"/>
                              </a:srgbClr>
                            </a:outerShdw>
                          </a:effectLst>
                          <a:sym typeface="+mn-ea"/>
                        </a:rPr>
                        <a:t>consectetur adipiscing elit,</a:t>
                      </a:r>
                      <a:endParaRPr lang="en-US" sz="2400">
                        <a:solidFill>
                          <a:srgbClr val="FF0000"/>
                        </a:solidFill>
                        <a:effectLst>
                          <a:outerShdw blurRad="38100" dist="25400" dir="5400000" algn="ctr" rotWithShape="0">
                            <a:srgbClr val="6E747A">
                              <a:alpha val="43000"/>
                            </a:srgbClr>
                          </a:outerShdw>
                        </a:effectLst>
                      </a:endParaRPr>
                    </a:p>
                    <a:p>
                      <a:pPr marL="457200" lvl="1" indent="0">
                        <a:buNone/>
                      </a:pPr>
                      <a:r>
                        <a:rPr lang="en-US" sz="2400">
                          <a:solidFill>
                            <a:srgbClr val="FF0000"/>
                          </a:solidFill>
                          <a:effectLst>
                            <a:outerShdw blurRad="38100" dist="25400" dir="5400000" algn="ctr" rotWithShape="0">
                              <a:srgbClr val="6E747A">
                                <a:alpha val="43000"/>
                              </a:srgbClr>
                            </a:outerShdw>
                          </a:effectLst>
                          <a:sym typeface="+mn-ea"/>
                        </a:rPr>
                        <a:t>sed do eiusmod tempor incididunt</a:t>
                      </a:r>
                      <a:endParaRPr lang="en-US" sz="2400">
                        <a:solidFill>
                          <a:srgbClr val="FF0000"/>
                        </a:solidFill>
                        <a:effectLst>
                          <a:outerShdw blurRad="38100" dist="25400" dir="5400000" algn="ctr" rotWithShape="0">
                            <a:srgbClr val="6E747A">
                              <a:alpha val="43000"/>
                            </a:srgbClr>
                          </a:outerShdw>
                        </a:effectLst>
                      </a:endParaRPr>
                    </a:p>
                    <a:p>
                      <a:pPr marL="457200" lvl="1" indent="0">
                        <a:buNone/>
                      </a:pPr>
                      <a:r>
                        <a:rPr lang="en-US" sz="2400">
                          <a:solidFill>
                            <a:srgbClr val="FF0000"/>
                          </a:solidFill>
                          <a:effectLst>
                            <a:outerShdw blurRad="38100" dist="25400" dir="5400000" algn="ctr" rotWithShape="0">
                              <a:srgbClr val="6E747A">
                                <a:alpha val="43000"/>
                              </a:srgbClr>
                            </a:outerShdw>
                          </a:effectLst>
                          <a:sym typeface="+mn-ea"/>
                        </a:rPr>
                        <a:t>ut labore et dolore magna aliqua.</a:t>
                      </a:r>
                      <a:r>
                        <a:rPr lang="en-US" sz="2400">
                          <a:solidFill>
                            <a:schemeClr val="accent1"/>
                          </a:solidFill>
                          <a:effectLst>
                            <a:outerShdw blurRad="38100" dist="25400" dir="5400000" algn="ctr" rotWithShape="0">
                              <a:srgbClr val="6E747A">
                                <a:alpha val="43000"/>
                              </a:srgbClr>
                            </a:outerShdw>
                          </a:effectLst>
                          <a:sym typeface="+mn-ea"/>
                        </a:rPr>
                        <a:t>" " "</a:t>
                      </a:r>
                      <a:endParaRPr lang="en-US" sz="2400">
                        <a:solidFill>
                          <a:schemeClr val="accent1"/>
                        </a:solidFill>
                        <a:effectLst>
                          <a:outerShdw blurRad="38100" dist="25400" dir="5400000" algn="ctr" rotWithShape="0">
                            <a:srgbClr val="6E747A">
                              <a:alpha val="43000"/>
                            </a:srgbClr>
                          </a:outerShdw>
                        </a:effectLst>
                      </a:endParaRPr>
                    </a:p>
                    <a:p>
                      <a:pPr marL="457200" lvl="1" indent="0">
                        <a:buNone/>
                      </a:pPr>
                      <a:r>
                        <a:rPr lang="en-US" sz="2400">
                          <a:solidFill>
                            <a:schemeClr val="accent1"/>
                          </a:solidFill>
                          <a:effectLst>
                            <a:outerShdw blurRad="38100" dist="25400" dir="5400000" algn="ctr" rotWithShape="0">
                              <a:srgbClr val="6E747A">
                                <a:alpha val="43000"/>
                              </a:srgbClr>
                            </a:outerShdw>
                          </a:effectLst>
                          <a:sym typeface="+mn-ea"/>
                        </a:rPr>
                        <a:t>print(a)	</a:t>
                      </a:r>
                      <a:endParaRPr lang="en-US" sz="240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2400">
                          <a:solidFill>
                            <a:schemeClr val="accent1"/>
                          </a:solidFill>
                        </a:rPr>
                        <a:t>a = ' ' '</a:t>
                      </a:r>
                      <a:r>
                        <a:rPr lang="en-US" sz="2400">
                          <a:solidFill>
                            <a:srgbClr val="FF0000"/>
                          </a:solidFill>
                        </a:rPr>
                        <a:t>Lorem ipsum dolor sit amet,</a:t>
                      </a:r>
                      <a:endParaRPr lang="en-US" sz="2400">
                        <a:solidFill>
                          <a:srgbClr val="FF0000"/>
                        </a:solidFill>
                      </a:endParaRPr>
                    </a:p>
                    <a:p>
                      <a:pPr>
                        <a:buNone/>
                      </a:pPr>
                      <a:r>
                        <a:rPr lang="en-US" sz="2400">
                          <a:solidFill>
                            <a:srgbClr val="FF0000"/>
                          </a:solidFill>
                        </a:rPr>
                        <a:t>consectetur adipiscing elit,</a:t>
                      </a:r>
                      <a:endParaRPr lang="en-US" sz="2400">
                        <a:solidFill>
                          <a:srgbClr val="FF0000"/>
                        </a:solidFill>
                      </a:endParaRPr>
                    </a:p>
                    <a:p>
                      <a:pPr>
                        <a:buNone/>
                      </a:pPr>
                      <a:r>
                        <a:rPr lang="en-US" sz="2400">
                          <a:solidFill>
                            <a:srgbClr val="FF0000"/>
                          </a:solidFill>
                        </a:rPr>
                        <a:t>sed do eiusmod tempor incididunt</a:t>
                      </a:r>
                      <a:endParaRPr lang="en-US" sz="2400">
                        <a:solidFill>
                          <a:srgbClr val="FF0000"/>
                        </a:solidFill>
                      </a:endParaRPr>
                    </a:p>
                    <a:p>
                      <a:pPr>
                        <a:buNone/>
                      </a:pPr>
                      <a:r>
                        <a:rPr lang="en-US" sz="2400">
                          <a:solidFill>
                            <a:srgbClr val="FF0000"/>
                          </a:solidFill>
                        </a:rPr>
                        <a:t>ut labore et dolore magna aliqua.</a:t>
                      </a:r>
                      <a:r>
                        <a:rPr lang="en-US" sz="2400">
                          <a:solidFill>
                            <a:schemeClr val="accent1"/>
                          </a:solidFill>
                        </a:rPr>
                        <a:t>' ' '</a:t>
                      </a:r>
                      <a:endParaRPr lang="en-US" sz="2400">
                        <a:solidFill>
                          <a:schemeClr val="accent1"/>
                        </a:solidFill>
                      </a:endParaRPr>
                    </a:p>
                    <a:p>
                      <a:pPr>
                        <a:buNone/>
                      </a:pPr>
                      <a:r>
                        <a:rPr lang="en-US" sz="2400">
                          <a:solidFill>
                            <a:schemeClr val="accent1"/>
                          </a:solidFill>
                        </a:rPr>
                        <a:t>print(a)</a:t>
                      </a:r>
                      <a:endParaRPr lang="en-US" sz="2400">
                        <a:solidFill>
                          <a:schemeClr val="accent1"/>
                        </a:solidFill>
                      </a:endParaRPr>
                    </a:p>
                  </a:txBody>
                  <a:tcP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353695" y="1174750"/>
            <a:ext cx="11579225" cy="5599430"/>
          </a:xfrm>
        </p:spPr>
        <p:txBody>
          <a:bodyPr/>
          <a:p>
            <a:pPr marL="0" indent="0">
              <a:buNone/>
            </a:pPr>
            <a:r>
              <a:rPr lang="en-US" b="1"/>
              <a:t>Strings are Arrays</a:t>
            </a:r>
            <a:endParaRPr lang="en-US" b="1"/>
          </a:p>
          <a:p>
            <a:pPr algn="just"/>
            <a:r>
              <a:rPr lang="en-US" sz="2800"/>
              <a:t>In Python, a string is essentially a sequence of characters, and you can access individual characters in a string using their position or index. </a:t>
            </a:r>
            <a:endParaRPr lang="en-US" sz="2800"/>
          </a:p>
          <a:p>
            <a:pPr algn="just"/>
            <a:r>
              <a:rPr lang="en-US" sz="2800"/>
              <a:t>In Python, strings are zero-indexed, meaning the first character is at position 0, the second at position 1, and so on.</a:t>
            </a:r>
            <a:endParaRPr lang="en-US" sz="2800"/>
          </a:p>
          <a:p>
            <a:pPr algn="just"/>
            <a:r>
              <a:rPr lang="en-US" sz="2800"/>
              <a:t>The concept of treating strings as arrays means you can use square brackets to access specific characters in a string. For example:</a:t>
            </a:r>
            <a:endParaRPr lang="en-US" sz="2800"/>
          </a:p>
          <a:p>
            <a:pPr lvl="1" algn="ctr">
              <a:buNone/>
            </a:pPr>
            <a:r>
              <a:rPr lang="en-US" sz="2400">
                <a:solidFill>
                  <a:schemeClr val="accent1"/>
                </a:solidFill>
                <a:effectLst>
                  <a:outerShdw blurRad="38100" dist="25400" dir="5400000" algn="ctr" rotWithShape="0">
                    <a:srgbClr val="6E747A">
                      <a:alpha val="43000"/>
                    </a:srgbClr>
                  </a:outerShdw>
                </a:effectLst>
              </a:rPr>
              <a:t>	</a:t>
            </a:r>
            <a:r>
              <a:rPr lang="en-US" sz="2400">
                <a:ln/>
                <a:solidFill>
                  <a:schemeClr val="accent1"/>
                </a:solidFill>
                <a:effectLst>
                  <a:outerShdw blurRad="38100" dist="25400" dir="5400000" algn="ctr" rotWithShape="0">
                    <a:srgbClr val="6E747A">
                      <a:alpha val="43000"/>
                    </a:srgbClr>
                  </a:outerShdw>
                </a:effectLst>
              </a:rPr>
              <a:t>	</a:t>
            </a:r>
            <a:r>
              <a:rPr lang="en-US">
                <a:ln/>
                <a:solidFill>
                  <a:schemeClr val="accent1"/>
                </a:solidFill>
                <a:effectLst>
                  <a:outerShdw blurRad="38100" dist="25400" dir="5400000" algn="ctr" rotWithShape="0">
                    <a:srgbClr val="6E747A">
                      <a:alpha val="43000"/>
                    </a:srgbClr>
                  </a:outerShdw>
                </a:effectLst>
              </a:rPr>
              <a:t>text = "</a:t>
            </a:r>
            <a:r>
              <a:rPr lang="en-US">
                <a:ln/>
                <a:solidFill>
                  <a:srgbClr val="FF0000"/>
                </a:solidFill>
                <a:effectLst>
                  <a:outerShdw blurRad="38100" dist="25400" dir="5400000" algn="ctr" rotWithShape="0">
                    <a:srgbClr val="6E747A">
                      <a:alpha val="43000"/>
                    </a:srgbClr>
                  </a:outerShdw>
                </a:effectLst>
              </a:rPr>
              <a:t>Hello, World!</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457200" lvl="1" indent="0" algn="ctr">
              <a:buNone/>
            </a:pPr>
            <a:r>
              <a:rPr lang="en-US">
                <a:ln/>
                <a:solidFill>
                  <a:schemeClr val="accent1"/>
                </a:solidFill>
                <a:effectLst>
                  <a:outerShdw blurRad="38100" dist="25400" dir="5400000" algn="ctr" rotWithShape="0">
                    <a:srgbClr val="6E747A">
                      <a:alpha val="43000"/>
                    </a:srgbClr>
                  </a:outerShdw>
                </a:effectLst>
              </a:rPr>
              <a:t>character_at_position_1 = text[</a:t>
            </a:r>
            <a:r>
              <a:rPr lang="en-US">
                <a:ln/>
                <a:solidFill>
                  <a:srgbClr val="FF0000"/>
                </a:solidFill>
                <a:effectLst>
                  <a:outerShdw blurRad="38100" dist="25400" dir="5400000" algn="ctr" rotWithShape="0">
                    <a:srgbClr val="6E747A">
                      <a:alpha val="43000"/>
                    </a:srgbClr>
                  </a:outerShdw>
                </a:effectLst>
              </a:rPr>
              <a:t>1</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457200" lvl="1" indent="0" algn="ctr">
              <a:buNone/>
            </a:pPr>
            <a:r>
              <a:rPr lang="en-US">
                <a:ln/>
                <a:solidFill>
                  <a:schemeClr val="accent1"/>
                </a:solidFill>
                <a:effectLst>
                  <a:outerShdw blurRad="38100" dist="25400" dir="5400000" algn="ctr" rotWithShape="0">
                    <a:srgbClr val="6E747A">
                      <a:alpha val="43000"/>
                    </a:srgbClr>
                  </a:outerShdw>
                </a:effectLst>
              </a:rPr>
              <a:t>print(character_at_position_1)</a:t>
            </a:r>
            <a:endParaRPr lang="en-US">
              <a:ln/>
              <a:solidFill>
                <a:schemeClr val="accent1"/>
              </a:solidFill>
              <a:effectLst>
                <a:outerShdw blurRad="38100" dist="25400" dir="5400000" algn="ctr" rotWithShape="0">
                  <a:srgbClr val="6E747A">
                    <a:alpha val="43000"/>
                  </a:srgbClr>
                </a:outerShdw>
              </a:effectLst>
            </a:endParaRPr>
          </a:p>
          <a:p>
            <a:pPr lvl="4"/>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ing-indexing-sixth-char"/>
          <p:cNvPicPr>
            <a:picLocks noChangeAspect="1"/>
          </p:cNvPicPr>
          <p:nvPr>
            <p:ph idx="1"/>
          </p:nvPr>
        </p:nvPicPr>
        <p:blipFill>
          <a:blip r:embed="rId1"/>
          <a:stretch>
            <a:fillRect/>
          </a:stretch>
        </p:blipFill>
        <p:spPr>
          <a:xfrm>
            <a:off x="770890" y="0"/>
            <a:ext cx="10082530" cy="685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424180" y="958850"/>
            <a:ext cx="11767820" cy="5899150"/>
          </a:xfrm>
        </p:spPr>
        <p:txBody>
          <a:bodyPr/>
          <a:p>
            <a:pPr marL="0" indent="0">
              <a:buNone/>
            </a:pPr>
            <a:r>
              <a:rPr lang="en-US" b="1"/>
              <a:t>String Length</a:t>
            </a:r>
            <a:endParaRPr lang="en-US" b="1"/>
          </a:p>
          <a:p>
            <a:r>
              <a:rPr lang="en-US" sz="2800"/>
              <a:t>To get the length of a string, use the len() function.</a:t>
            </a:r>
            <a:endParaRPr lang="en-US" sz="2800"/>
          </a:p>
          <a:p>
            <a:r>
              <a:rPr lang="en-US" sz="2800" b="1"/>
              <a:t>Example</a:t>
            </a:r>
            <a:r>
              <a:rPr lang="en-US" sz="2800"/>
              <a:t>: The len() function returns the length of a string:</a:t>
            </a:r>
            <a:endParaRPr lang="en-US" sz="2800"/>
          </a:p>
          <a:p>
            <a:pPr>
              <a:buNone/>
            </a:pPr>
            <a:r>
              <a:rPr lang="en-US">
                <a:ln/>
                <a:solidFill>
                  <a:schemeClr val="accent1"/>
                </a:solidFill>
                <a:effectLst>
                  <a:outerShdw blurRad="38100" dist="25400" dir="5400000" algn="ctr" rotWithShape="0">
                    <a:srgbClr val="6E747A">
                      <a:alpha val="43000"/>
                    </a:srgbClr>
                  </a:outerShdw>
                </a:effectLst>
              </a:rPr>
              <a:t>a = "</a:t>
            </a:r>
            <a:r>
              <a:rPr lang="en-US">
                <a:ln/>
                <a:solidFill>
                  <a:srgbClr val="FF0000"/>
                </a:solidFill>
                <a:effectLst>
                  <a:outerShdw blurRad="38100" dist="25400" dir="5400000" algn="ctr" rotWithShape="0">
                    <a:srgbClr val="6E747A">
                      <a:alpha val="43000"/>
                    </a:srgbClr>
                  </a:outerShdw>
                </a:effectLst>
              </a:rPr>
              <a:t>Python</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0" indent="0">
              <a:buNone/>
            </a:pPr>
            <a:r>
              <a:rPr lang="en-US">
                <a:ln/>
                <a:solidFill>
                  <a:schemeClr val="accent1"/>
                </a:solidFill>
                <a:effectLst>
                  <a:outerShdw blurRad="38100" dist="25400" dir="5400000" algn="ctr" rotWithShape="0">
                    <a:srgbClr val="6E747A">
                      <a:alpha val="43000"/>
                    </a:srgbClr>
                  </a:outerShdw>
                </a:effectLst>
              </a:rPr>
              <a:t>print</a:t>
            </a:r>
            <a:r>
              <a:rPr lang="en-US">
                <a:ln/>
                <a:solidFill>
                  <a:schemeClr val="tx1"/>
                </a:solidFill>
                <a:effectLst>
                  <a:outerShdw blurRad="38100" dist="19050" dir="2700000" algn="tl" rotWithShape="0">
                    <a:schemeClr val="dk1">
                      <a:alpha val="40000"/>
                    </a:schemeClr>
                  </a:outerShdw>
                </a:effectLst>
              </a:rPr>
              <a:t>(</a:t>
            </a:r>
            <a:r>
              <a:rPr lang="en-US">
                <a:ln/>
                <a:solidFill>
                  <a:schemeClr val="accent1"/>
                </a:solidFill>
                <a:effectLst>
                  <a:outerShdw blurRad="38100" dist="25400" dir="5400000" algn="ctr" rotWithShape="0">
                    <a:srgbClr val="6E747A">
                      <a:alpha val="43000"/>
                    </a:srgbClr>
                  </a:outerShdw>
                </a:effectLst>
              </a:rPr>
              <a:t>len</a:t>
            </a:r>
            <a:r>
              <a:rPr lang="en-US">
                <a:ln/>
                <a:solidFill>
                  <a:schemeClr val="tx1"/>
                </a:solidFill>
                <a:effectLst>
                  <a:outerShdw blurRad="38100" dist="19050" dir="2700000" algn="tl" rotWithShape="0">
                    <a:schemeClr val="dk1">
                      <a:alpha val="40000"/>
                    </a:schemeClr>
                  </a:outerShdw>
                </a:effectLst>
              </a:rPr>
              <a:t>(</a:t>
            </a:r>
            <a:r>
              <a:rPr lang="en-US">
                <a:ln/>
                <a:solidFill>
                  <a:schemeClr val="accent1"/>
                </a:solidFill>
                <a:effectLst>
                  <a:outerShdw blurRad="38100" dist="25400" dir="5400000" algn="ctr" rotWithShape="0">
                    <a:srgbClr val="6E747A">
                      <a:alpha val="43000"/>
                    </a:srgbClr>
                  </a:outerShdw>
                </a:effectLst>
              </a:rPr>
              <a:t>a</a:t>
            </a:r>
            <a:r>
              <a:rPr lang="en-US">
                <a:ln/>
                <a:solidFill>
                  <a:schemeClr val="tx1"/>
                </a:solidFill>
                <a:effectLst>
                  <a:outerShdw blurRad="38100" dist="19050" dir="2700000" algn="tl" rotWithShape="0">
                    <a:schemeClr val="dk1">
                      <a:alpha val="40000"/>
                    </a:schemeClr>
                  </a:outerShdw>
                </a:effectLst>
              </a:rPr>
              <a:t>))</a:t>
            </a:r>
            <a:endParaRPr lang="en-US">
              <a:ln/>
              <a:solidFill>
                <a:schemeClr val="tx1"/>
              </a:solidFill>
              <a:effectLst>
                <a:outerShdw blurRad="38100" dist="19050" dir="2700000" algn="tl" rotWithShape="0">
                  <a:schemeClr val="dk1">
                    <a:alpha val="40000"/>
                  </a:schemeClr>
                </a:outerShdw>
              </a:effectLst>
            </a:endParaRPr>
          </a:p>
          <a:p>
            <a:pPr marL="0" indent="0">
              <a:buNone/>
            </a:pPr>
            <a:endParaRPr lang="en-US" sz="2800">
              <a:ln/>
              <a:solidFill>
                <a:schemeClr val="tx1"/>
              </a:solidFill>
              <a:effectLst>
                <a:outerShdw blurRad="38100" dist="19050" dir="2700000" algn="tl" rotWithShape="0">
                  <a:schemeClr val="dk1">
                    <a:alpha val="40000"/>
                  </a:schemeClr>
                </a:outerShdw>
              </a:effectLst>
            </a:endParaRPr>
          </a:p>
        </p:txBody>
      </p:sp>
      <p:pic>
        <p:nvPicPr>
          <p:cNvPr id="6" name="Picture 5" descr="download (1)"/>
          <p:cNvPicPr>
            <a:picLocks noChangeAspect="1"/>
          </p:cNvPicPr>
          <p:nvPr/>
        </p:nvPicPr>
        <p:blipFill>
          <a:blip r:embed="rId1"/>
          <a:stretch>
            <a:fillRect/>
          </a:stretch>
        </p:blipFill>
        <p:spPr>
          <a:xfrm>
            <a:off x="5427345" y="3345180"/>
            <a:ext cx="6438265" cy="3322320"/>
          </a:xfrm>
          <a:prstGeom prst="rect">
            <a:avLst/>
          </a:prstGeom>
        </p:spPr>
      </p:pic>
      <p:pic>
        <p:nvPicPr>
          <p:cNvPr id="7" name="Picture 6" descr="download"/>
          <p:cNvPicPr>
            <a:picLocks noChangeAspect="1"/>
          </p:cNvPicPr>
          <p:nvPr/>
        </p:nvPicPr>
        <p:blipFill>
          <a:blip r:embed="rId2"/>
          <a:stretch>
            <a:fillRect/>
          </a:stretch>
        </p:blipFill>
        <p:spPr>
          <a:xfrm>
            <a:off x="424180" y="4040505"/>
            <a:ext cx="4573905" cy="26269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rPr>
              <a:t>Python Strings</a:t>
            </a:r>
            <a:endParaRPr lang="en-US" sz="4400">
              <a:solidFill>
                <a:schemeClr val="tx1"/>
              </a:solidFill>
            </a:endParaRPr>
          </a:p>
        </p:txBody>
      </p:sp>
      <p:sp>
        <p:nvSpPr>
          <p:cNvPr id="3" name="Content Placeholder 2"/>
          <p:cNvSpPr>
            <a:spLocks noGrp="1"/>
          </p:cNvSpPr>
          <p:nvPr>
            <p:ph idx="1"/>
          </p:nvPr>
        </p:nvSpPr>
        <p:spPr>
          <a:xfrm>
            <a:off x="118110" y="773430"/>
            <a:ext cx="11955145" cy="6084570"/>
          </a:xfrm>
        </p:spPr>
        <p:txBody>
          <a:bodyPr/>
          <a:p>
            <a:pPr marL="0" indent="0">
              <a:buNone/>
            </a:pPr>
            <a:r>
              <a:rPr lang="en-US" sz="2800" b="1"/>
              <a:t>Check String</a:t>
            </a:r>
            <a:endParaRPr lang="en-US" sz="2800" b="1"/>
          </a:p>
          <a:p>
            <a:pPr lvl="1">
              <a:buFont typeface="Arial" panose="020B0604020202020204" pitchFamily="34" charset="0"/>
              <a:buChar char="•"/>
            </a:pPr>
            <a:r>
              <a:rPr lang="en-US"/>
              <a:t>To check if a certain phrase or character is present in a string, we can use the keyword in.</a:t>
            </a:r>
            <a:endParaRPr lang="en-US"/>
          </a:p>
          <a:p>
            <a:pPr lvl="1">
              <a:buFont typeface="Arial" panose="020B0604020202020204" pitchFamily="34" charset="0"/>
              <a:buChar char="•"/>
            </a:pPr>
            <a:r>
              <a:rPr lang="en-US" b="1"/>
              <a:t>Example</a:t>
            </a:r>
            <a:r>
              <a:rPr lang="en-US"/>
              <a:t>: Check if "free" is present in the following text:</a:t>
            </a:r>
            <a:endParaRPr lang="en-US"/>
          </a:p>
          <a:p>
            <a:pPr lvl="1">
              <a:buNone/>
            </a:pPr>
            <a:r>
              <a:rPr lang="en-US">
                <a:ln/>
                <a:solidFill>
                  <a:schemeClr val="accent1"/>
                </a:solidFill>
                <a:effectLst>
                  <a:outerShdw blurRad="38100" dist="25400" dir="5400000" algn="ctr" rotWithShape="0">
                    <a:srgbClr val="6E747A">
                      <a:alpha val="43000"/>
                    </a:srgbClr>
                  </a:outerShdw>
                </a:effectLst>
              </a:rPr>
              <a:t>txt = "</a:t>
            </a:r>
            <a:r>
              <a:rPr lang="en-US">
                <a:ln/>
                <a:solidFill>
                  <a:srgbClr val="FF0000"/>
                </a:solidFill>
                <a:effectLst>
                  <a:outerShdw blurRad="38100" dist="25400" dir="5400000" algn="ctr" rotWithShape="0">
                    <a:srgbClr val="6E747A">
                      <a:alpha val="43000"/>
                    </a:srgbClr>
                  </a:outerShdw>
                </a:effectLst>
              </a:rPr>
              <a:t>The best things in life are free!</a:t>
            </a:r>
            <a:r>
              <a:rPr lang="en-US">
                <a:ln/>
                <a:solidFill>
                  <a:schemeClr val="accent1"/>
                </a:solidFill>
                <a:effectLst>
                  <a:outerShdw blurRad="38100" dist="25400" dir="5400000" algn="ctr" rotWithShape="0">
                    <a:srgbClr val="6E747A">
                      <a:alpha val="43000"/>
                    </a:srgbClr>
                  </a:outerShdw>
                </a:effectLst>
              </a:rPr>
              <a:t>"</a:t>
            </a:r>
            <a:endParaRPr lang="en-US">
              <a:ln/>
              <a:solidFill>
                <a:schemeClr val="accent1"/>
              </a:solidFill>
              <a:effectLst>
                <a:outerShdw blurRad="38100" dist="25400" dir="5400000" algn="ctr" rotWithShape="0">
                  <a:srgbClr val="6E747A">
                    <a:alpha val="43000"/>
                  </a:srgbClr>
                </a:outerShdw>
              </a:effectLst>
            </a:endParaRPr>
          </a:p>
          <a:p>
            <a:pPr marL="457200" lvl="1" indent="0">
              <a:buNone/>
            </a:pPr>
            <a:r>
              <a:rPr lang="en-US">
                <a:ln/>
                <a:solidFill>
                  <a:schemeClr val="accent1"/>
                </a:solidFill>
                <a:effectLst>
                  <a:outerShdw blurRad="38100" dist="25400" dir="5400000" algn="ctr" rotWithShape="0">
                    <a:srgbClr val="6E747A">
                      <a:alpha val="43000"/>
                    </a:srgbClr>
                  </a:outerShdw>
                </a:effectLst>
              </a:rPr>
              <a:t>print</a:t>
            </a:r>
            <a:r>
              <a:rPr lang="en-US">
                <a:ln/>
                <a:solidFill>
                  <a:schemeClr val="tx1"/>
                </a:solidFill>
                <a:effectLst>
                  <a:outerShdw blurRad="38100" dist="19050" dir="2700000" algn="tl" rotWithShape="0">
                    <a:schemeClr val="dk1">
                      <a:alpha val="40000"/>
                    </a:schemeClr>
                  </a:outerShdw>
                </a:effectLst>
              </a:rPr>
              <a:t>(</a:t>
            </a:r>
            <a:r>
              <a:rPr lang="en-US">
                <a:ln/>
                <a:solidFill>
                  <a:schemeClr val="accent1"/>
                </a:solidFill>
                <a:effectLst>
                  <a:outerShdw blurRad="38100" dist="25400" dir="5400000" algn="ctr" rotWithShape="0">
                    <a:srgbClr val="6E747A">
                      <a:alpha val="43000"/>
                    </a:srgbClr>
                  </a:outerShdw>
                </a:effectLst>
              </a:rPr>
              <a:t>"</a:t>
            </a:r>
            <a:r>
              <a:rPr lang="en-US">
                <a:ln/>
                <a:solidFill>
                  <a:srgbClr val="FF0000"/>
                </a:solidFill>
                <a:effectLst>
                  <a:outerShdw blurRad="38100" dist="25400" dir="5400000" algn="ctr" rotWithShape="0">
                    <a:srgbClr val="6E747A">
                      <a:alpha val="43000"/>
                    </a:srgbClr>
                  </a:outerShdw>
                </a:effectLst>
              </a:rPr>
              <a:t>free</a:t>
            </a:r>
            <a:r>
              <a:rPr lang="en-US">
                <a:ln/>
                <a:solidFill>
                  <a:schemeClr val="accent1"/>
                </a:solidFill>
                <a:effectLst>
                  <a:outerShdw blurRad="38100" dist="25400" dir="5400000" algn="ctr" rotWithShape="0">
                    <a:srgbClr val="6E747A">
                      <a:alpha val="43000"/>
                    </a:srgbClr>
                  </a:outerShdw>
                </a:effectLst>
              </a:rPr>
              <a:t>" </a:t>
            </a:r>
            <a:r>
              <a:rPr lang="en-US">
                <a:ln/>
                <a:solidFill>
                  <a:schemeClr val="tx1"/>
                </a:solidFill>
                <a:effectLst>
                  <a:outerShdw blurRad="38100" dist="19050" dir="2700000" algn="tl" rotWithShape="0">
                    <a:schemeClr val="dk1">
                      <a:alpha val="40000"/>
                    </a:schemeClr>
                  </a:outerShdw>
                </a:effectLst>
              </a:rPr>
              <a:t>in</a:t>
            </a:r>
            <a:r>
              <a:rPr lang="en-US">
                <a:ln/>
                <a:solidFill>
                  <a:schemeClr val="accent1"/>
                </a:solidFill>
                <a:effectLst>
                  <a:outerShdw blurRad="38100" dist="25400" dir="5400000" algn="ctr" rotWithShape="0">
                    <a:srgbClr val="6E747A">
                      <a:alpha val="43000"/>
                    </a:srgbClr>
                  </a:outerShdw>
                </a:effectLst>
              </a:rPr>
              <a:t> txt</a:t>
            </a:r>
            <a:r>
              <a:rPr lang="en-US">
                <a:ln/>
                <a:solidFill>
                  <a:schemeClr val="tx1"/>
                </a:solidFill>
                <a:effectLst>
                  <a:outerShdw blurRad="38100" dist="19050" dir="2700000" algn="tl" rotWithShape="0">
                    <a:schemeClr val="dk1">
                      <a:alpha val="40000"/>
                    </a:schemeClr>
                  </a:outerShdw>
                </a:effectLst>
              </a:rPr>
              <a:t>)</a:t>
            </a:r>
            <a:endParaRPr lang="en-US">
              <a:ln/>
              <a:solidFill>
                <a:schemeClr val="tx1"/>
              </a:solidFill>
              <a:effectLst>
                <a:outerShdw blurRad="38100" dist="19050" dir="2700000" algn="tl" rotWithShape="0">
                  <a:schemeClr val="dk1">
                    <a:alpha val="40000"/>
                  </a:schemeClr>
                </a:outerShdw>
              </a:effectLst>
            </a:endParaRPr>
          </a:p>
          <a:p>
            <a:pPr marL="0" indent="0">
              <a:buNone/>
            </a:pPr>
            <a:r>
              <a:rPr lang="en-US" sz="2800" b="1">
                <a:ln/>
                <a:solidFill>
                  <a:schemeClr val="tx1"/>
                </a:solidFill>
                <a:effectLst/>
              </a:rPr>
              <a:t>Check if NOT</a:t>
            </a:r>
            <a:endParaRPr lang="en-US" sz="2800" b="1">
              <a:ln/>
              <a:solidFill>
                <a:schemeClr val="tx1"/>
              </a:solidFill>
              <a:effectLst/>
            </a:endParaRPr>
          </a:p>
          <a:p>
            <a:pPr lvl="1">
              <a:buFont typeface="Arial" panose="020B0604020202020204" pitchFamily="34" charset="0"/>
              <a:buChar char="•"/>
            </a:pPr>
            <a:r>
              <a:rPr lang="en-US">
                <a:ln/>
                <a:solidFill>
                  <a:schemeClr val="tx1"/>
                </a:solidFill>
                <a:effectLst/>
              </a:rPr>
              <a:t>To check if a certain phrase or character is NOT present in a string, we can use the keyword not in.</a:t>
            </a:r>
            <a:endParaRPr lang="en-US">
              <a:ln/>
              <a:solidFill>
                <a:schemeClr val="tx1"/>
              </a:solidFill>
              <a:effectLst/>
            </a:endParaRPr>
          </a:p>
          <a:p>
            <a:pPr lvl="1">
              <a:buFont typeface="Arial" panose="020B0604020202020204" pitchFamily="34" charset="0"/>
              <a:buChar char="•"/>
            </a:pPr>
            <a:r>
              <a:rPr lang="en-US" b="1">
                <a:ln/>
                <a:solidFill>
                  <a:schemeClr val="tx1"/>
                </a:solidFill>
                <a:effectLst/>
              </a:rPr>
              <a:t>Example</a:t>
            </a:r>
            <a:r>
              <a:rPr lang="en-US">
                <a:ln/>
                <a:solidFill>
                  <a:schemeClr val="tx1"/>
                </a:solidFill>
                <a:effectLst/>
              </a:rPr>
              <a:t>: Check if </a:t>
            </a:r>
            <a:r>
              <a:rPr lang="en-US">
                <a:ln/>
                <a:solidFill>
                  <a:schemeClr val="accent1"/>
                </a:solidFill>
                <a:effectLst>
                  <a:outerShdw blurRad="38100" dist="25400" dir="5400000" algn="ctr" rotWithShape="0">
                    <a:srgbClr val="6E747A">
                      <a:alpha val="43000"/>
                    </a:srgbClr>
                  </a:outerShdw>
                </a:effectLst>
              </a:rPr>
              <a:t>"</a:t>
            </a:r>
            <a:r>
              <a:rPr lang="en-US">
                <a:ln/>
                <a:solidFill>
                  <a:srgbClr val="FF0000"/>
                </a:solidFill>
                <a:effectLst>
                  <a:outerShdw blurRad="38100" dist="25400" dir="5400000" algn="ctr" rotWithShape="0">
                    <a:srgbClr val="6E747A">
                      <a:alpha val="43000"/>
                    </a:srgbClr>
                  </a:outerShdw>
                </a:effectLst>
              </a:rPr>
              <a:t>expensive</a:t>
            </a:r>
            <a:r>
              <a:rPr lang="en-US">
                <a:ln/>
                <a:solidFill>
                  <a:schemeClr val="accent1"/>
                </a:solidFill>
                <a:effectLst>
                  <a:outerShdw blurRad="38100" dist="25400" dir="5400000" algn="ctr" rotWithShape="0">
                    <a:srgbClr val="6E747A">
                      <a:alpha val="43000"/>
                    </a:srgbClr>
                  </a:outerShdw>
                </a:effectLst>
              </a:rPr>
              <a:t>"</a:t>
            </a:r>
            <a:r>
              <a:rPr lang="en-US">
                <a:ln/>
                <a:solidFill>
                  <a:schemeClr val="tx1"/>
                </a:solidFill>
                <a:effectLst/>
              </a:rPr>
              <a:t> is NOT present in the following text:</a:t>
            </a:r>
            <a:endParaRPr lang="en-US">
              <a:ln/>
              <a:solidFill>
                <a:schemeClr val="tx1"/>
              </a:solidFill>
              <a:effectLst/>
            </a:endParaRPr>
          </a:p>
          <a:p>
            <a:pPr lvl="1">
              <a:buFont typeface="Wingdings" charset="0"/>
              <a:buChar char=""/>
            </a:pPr>
            <a:r>
              <a:rPr lang="en-US" sz="3200">
                <a:ln/>
                <a:solidFill>
                  <a:schemeClr val="accent1"/>
                </a:solidFill>
                <a:effectLst>
                  <a:outerShdw blurRad="38100" dist="25400" dir="5400000" algn="ctr" rotWithShape="0">
                    <a:srgbClr val="6E747A">
                      <a:alpha val="43000"/>
                    </a:srgbClr>
                  </a:outerShdw>
                </a:effectLst>
              </a:rPr>
              <a:t>txt = "</a:t>
            </a:r>
            <a:r>
              <a:rPr lang="en-US" sz="3200">
                <a:ln/>
                <a:solidFill>
                  <a:srgbClr val="FF0000"/>
                </a:solidFill>
                <a:effectLst>
                  <a:outerShdw blurRad="38100" dist="25400" dir="5400000" algn="ctr" rotWithShape="0">
                    <a:srgbClr val="6E747A">
                      <a:alpha val="43000"/>
                    </a:srgbClr>
                  </a:outerShdw>
                </a:effectLst>
              </a:rPr>
              <a:t>The best things in life are free!</a:t>
            </a:r>
            <a:r>
              <a:rPr lang="en-US" sz="3200">
                <a:ln/>
                <a:solidFill>
                  <a:schemeClr val="accent1"/>
                </a:solidFill>
                <a:effectLst>
                  <a:outerShdw blurRad="38100" dist="25400" dir="5400000" algn="ctr" rotWithShape="0">
                    <a:srgbClr val="6E747A">
                      <a:alpha val="43000"/>
                    </a:srgbClr>
                  </a:outerShdw>
                </a:effectLst>
              </a:rPr>
              <a:t>"</a:t>
            </a:r>
            <a:endParaRPr lang="en-US" sz="3200">
              <a:ln/>
              <a:solidFill>
                <a:schemeClr val="accent1"/>
              </a:solidFill>
              <a:effectLst>
                <a:outerShdw blurRad="38100" dist="25400" dir="5400000" algn="ctr" rotWithShape="0">
                  <a:srgbClr val="6E747A">
                    <a:alpha val="43000"/>
                  </a:srgbClr>
                </a:outerShdw>
              </a:effectLst>
            </a:endParaRPr>
          </a:p>
          <a:p>
            <a:pPr lvl="1">
              <a:buFont typeface="Wingdings" charset="0"/>
              <a:buChar char=""/>
            </a:pPr>
            <a:r>
              <a:rPr lang="en-US" sz="3200">
                <a:solidFill>
                  <a:schemeClr val="accent1"/>
                </a:solidFill>
                <a:effectLst>
                  <a:outerShdw blurRad="38100" dist="25400" dir="5400000" algn="ctr" rotWithShape="0">
                    <a:srgbClr val="6E747A">
                      <a:alpha val="43000"/>
                    </a:srgbClr>
                  </a:outerShdw>
                </a:effectLst>
                <a:sym typeface="+mn-ea"/>
              </a:rPr>
              <a:t>print</a:t>
            </a:r>
            <a:r>
              <a:rPr lang="en-US" sz="3200">
                <a:effectLst>
                  <a:outerShdw blurRad="38100" dist="19050" dir="2700000" algn="tl" rotWithShape="0">
                    <a:schemeClr val="dk1">
                      <a:alpha val="40000"/>
                    </a:schemeClr>
                  </a:outerShdw>
                </a:effectLst>
                <a:sym typeface="+mn-ea"/>
              </a:rPr>
              <a:t>(</a:t>
            </a:r>
            <a:r>
              <a:rPr lang="en-US" sz="3200">
                <a:solidFill>
                  <a:schemeClr val="accent1"/>
                </a:solidFill>
                <a:effectLst>
                  <a:outerShdw blurRad="38100" dist="25400" dir="5400000" algn="ctr" rotWithShape="0">
                    <a:srgbClr val="6E747A">
                      <a:alpha val="43000"/>
                    </a:srgbClr>
                  </a:outerShdw>
                </a:effectLst>
                <a:sym typeface="+mn-ea"/>
              </a:rPr>
              <a:t>"</a:t>
            </a:r>
            <a:r>
              <a:rPr lang="en-US" sz="3200">
                <a:solidFill>
                  <a:srgbClr val="FF0000"/>
                </a:solidFill>
                <a:effectLst>
                  <a:outerShdw blurRad="38100" dist="25400" dir="5400000" algn="ctr" rotWithShape="0">
                    <a:srgbClr val="6E747A">
                      <a:alpha val="43000"/>
                    </a:srgbClr>
                  </a:outerShdw>
                </a:effectLst>
                <a:sym typeface="+mn-ea"/>
              </a:rPr>
              <a:t>free</a:t>
            </a:r>
            <a:r>
              <a:rPr lang="en-US" sz="3200">
                <a:solidFill>
                  <a:schemeClr val="accent1"/>
                </a:solidFill>
                <a:effectLst>
                  <a:outerShdw blurRad="38100" dist="25400" dir="5400000" algn="ctr" rotWithShape="0">
                    <a:srgbClr val="6E747A">
                      <a:alpha val="43000"/>
                    </a:srgbClr>
                  </a:outerShdw>
                </a:effectLst>
                <a:sym typeface="+mn-ea"/>
              </a:rPr>
              <a:t>" </a:t>
            </a:r>
            <a:r>
              <a:rPr lang="en-US" sz="3200">
                <a:ln/>
                <a:solidFill>
                  <a:schemeClr val="tx1"/>
                </a:solidFill>
                <a:effectLst>
                  <a:outerShdw blurRad="38100" dist="19050" dir="2700000" algn="tl" rotWithShape="0">
                    <a:schemeClr val="dk1">
                      <a:alpha val="40000"/>
                    </a:schemeClr>
                  </a:outerShdw>
                </a:effectLst>
                <a:sym typeface="+mn-ea"/>
              </a:rPr>
              <a:t>not </a:t>
            </a:r>
            <a:r>
              <a:rPr lang="en-US" sz="3200">
                <a:effectLst>
                  <a:outerShdw blurRad="38100" dist="19050" dir="2700000" algn="tl" rotWithShape="0">
                    <a:schemeClr val="dk1">
                      <a:alpha val="40000"/>
                    </a:schemeClr>
                  </a:outerShdw>
                </a:effectLst>
                <a:sym typeface="+mn-ea"/>
              </a:rPr>
              <a:t>in</a:t>
            </a:r>
            <a:r>
              <a:rPr lang="en-US" sz="3200">
                <a:solidFill>
                  <a:schemeClr val="accent1"/>
                </a:solidFill>
                <a:effectLst>
                  <a:outerShdw blurRad="38100" dist="25400" dir="5400000" algn="ctr" rotWithShape="0">
                    <a:srgbClr val="6E747A">
                      <a:alpha val="43000"/>
                    </a:srgbClr>
                  </a:outerShdw>
                </a:effectLst>
                <a:sym typeface="+mn-ea"/>
              </a:rPr>
              <a:t> txt</a:t>
            </a:r>
            <a:r>
              <a:rPr lang="en-US" sz="3200">
                <a:effectLst>
                  <a:outerShdw blurRad="38100" dist="19050" dir="2700000" algn="tl" rotWithShape="0">
                    <a:schemeClr val="dk1">
                      <a:alpha val="40000"/>
                    </a:schemeClr>
                  </a:outerShdw>
                </a:effectLst>
                <a:sym typeface="+mn-ea"/>
              </a:rPr>
              <a:t>)</a:t>
            </a:r>
            <a:endParaRPr lang="en-US" sz="3200">
              <a:ln/>
              <a:solidFill>
                <a:schemeClr val="accent1"/>
              </a:solidFill>
              <a:effectLst>
                <a:outerShdw blurRad="38100" dist="19050" dir="2700000" algn="tl" rotWithShape="0">
                  <a:schemeClr val="dk1">
                    <a:alpha val="40000"/>
                  </a:schemeClr>
                </a:outerShdw>
              </a:effectLst>
              <a:sym typeface="+mn-ea"/>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14432</Words>
  <Application>WPS Presentation</Application>
  <PresentationFormat>宽屏</PresentationFormat>
  <Paragraphs>689</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SimSun</vt:lpstr>
      <vt:lpstr>Wingdings</vt:lpstr>
      <vt:lpstr>Arial Black</vt:lpstr>
      <vt:lpstr>Microsoft YaHei</vt:lpstr>
      <vt:lpstr>思源黑体 CN</vt:lpstr>
      <vt:lpstr>Arial Unicode MS</vt:lpstr>
      <vt:lpstr>SimSun</vt:lpstr>
      <vt:lpstr>Webdings</vt:lpstr>
      <vt:lpstr>Wingdings</vt:lpstr>
      <vt:lpstr>C059</vt:lpstr>
      <vt:lpstr>tim</vt:lpstr>
      <vt:lpstr>Communications and Dialogues</vt:lpstr>
      <vt:lpstr>Python</vt:lpstr>
      <vt:lpstr>Overview of the course</vt:lpstr>
      <vt:lpstr>PowerPoint 演示文稿</vt:lpstr>
      <vt:lpstr>Python Strings</vt:lpstr>
      <vt:lpstr>Python Strings</vt:lpstr>
      <vt:lpstr>Python Strings</vt:lpstr>
      <vt:lpstr>PowerPoint 演示文稿</vt:lpstr>
      <vt:lpstr>Python Strings</vt:lpstr>
      <vt:lpstr>Python Strings</vt:lpstr>
      <vt:lpstr>PowerPoint 演示文稿</vt:lpstr>
      <vt:lpstr>PowerPoint 演示文稿</vt:lpstr>
      <vt:lpstr>Slicing Strings</vt:lpstr>
      <vt:lpstr>Slicing Strings</vt:lpstr>
      <vt:lpstr>Slicing Strings</vt:lpstr>
      <vt:lpstr>Exercises </vt:lpstr>
      <vt:lpstr>Slicing Strings</vt:lpstr>
      <vt:lpstr>Python - Modify Strings</vt:lpstr>
      <vt:lpstr>String Methods</vt:lpstr>
      <vt:lpstr>String Methods</vt:lpstr>
      <vt:lpstr>String Methods</vt:lpstr>
      <vt:lpstr>String Methods</vt:lpstr>
      <vt:lpstr>String Methods</vt:lpstr>
      <vt:lpstr>String Concatenation</vt:lpstr>
      <vt:lpstr>Format - Strings</vt:lpstr>
      <vt:lpstr>Format - Strings</vt:lpstr>
      <vt:lpstr>PowerPoint 演示文稿</vt:lpstr>
      <vt:lpstr>String Methods</vt:lpstr>
      <vt:lpstr>Python Assignment Operators</vt:lpstr>
      <vt:lpstr>Python Comparison Operators</vt:lpstr>
      <vt:lpstr>Python Comparison Operators</vt:lpstr>
      <vt:lpstr>PowerPoint 演示文稿</vt:lpstr>
      <vt:lpstr>Python Assignment Operators</vt:lpstr>
      <vt:lpstr>String Concatenation</vt:lpstr>
      <vt:lpstr>Python If Else</vt:lpstr>
      <vt:lpstr>Python If Else</vt:lpstr>
      <vt:lpstr>Python If Else</vt:lpstr>
      <vt:lpstr>Python If Else</vt:lpstr>
      <vt:lpstr>Python If Else</vt:lpstr>
      <vt:lpstr>Python If statement </vt:lpstr>
      <vt:lpstr>Python If statement </vt:lpstr>
      <vt:lpstr>Python If Else</vt:lpstr>
      <vt:lpstr>Python If statement </vt:lpstr>
      <vt:lpstr>Python If statement </vt:lpstr>
      <vt:lpstr>Nested-If Statement</vt:lpstr>
      <vt:lpstr>Python If statement </vt:lpstr>
      <vt:lpstr>Nested-If Statement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yeabsira</cp:lastModifiedBy>
  <cp:revision>12</cp:revision>
  <dcterms:created xsi:type="dcterms:W3CDTF">2023-12-04T15:05:40Z</dcterms:created>
  <dcterms:modified xsi:type="dcterms:W3CDTF">2023-12-04T15:05:40Z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