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7" r:id="rId3"/>
    <p:sldId id="30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9" r:id="rId4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5"/>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threePt" dir="t"/>
            </a:scene3d>
          </a:bodyPr>
          <a:lstStyle/>
          <a:p>
            <a:r>
              <a:rPr lang="zh-CN" altLang="en-US" sz="6000">
                <a:solidFill>
                  <a:schemeClr val="tx1"/>
                </a:solidFill>
                <a:effectLst>
                  <a:outerShdw blurRad="38100" dist="19050" dir="2700000" algn="tl" rotWithShape="0">
                    <a:schemeClr val="dk1">
                      <a:alpha val="40000"/>
                    </a:schemeClr>
                  </a:outerShdw>
                </a:effectLst>
              </a:rPr>
              <a:t>Python</a:t>
            </a:r>
            <a:endParaRPr lang="zh-CN" altLang="en-US" sz="6000">
              <a:solidFill>
                <a:schemeClr val="tx1"/>
              </a:solidFill>
              <a:effectLst>
                <a:outerShdw blurRad="38100" dist="19050" dir="2700000" algn="tl" rotWithShape="0">
                  <a:schemeClr val="dk1">
                    <a:alpha val="40000"/>
                  </a:schemeClr>
                </a:outerShdw>
              </a:effectLst>
            </a:endParaRPr>
          </a:p>
        </p:txBody>
      </p:sp>
      <p:pic>
        <p:nvPicPr>
          <p:cNvPr id="3" name="Picture 2" descr="python-logo"/>
          <p:cNvPicPr>
            <a:picLocks noChangeAspect="1"/>
          </p:cNvPicPr>
          <p:nvPr/>
        </p:nvPicPr>
        <p:blipFill>
          <a:blip r:embed="rId1"/>
          <a:stretch>
            <a:fillRect/>
          </a:stretch>
        </p:blipFill>
        <p:spPr>
          <a:xfrm>
            <a:off x="2941320" y="619125"/>
            <a:ext cx="3807460" cy="3440430"/>
          </a:xfrm>
          <a:prstGeom prst="rect">
            <a:avLst/>
          </a:prstGeom>
        </p:spPr>
      </p:pic>
      <p:sp>
        <p:nvSpPr>
          <p:cNvPr id="5" name="Text Box 4"/>
          <p:cNvSpPr txBox="1"/>
          <p:nvPr/>
        </p:nvSpPr>
        <p:spPr>
          <a:xfrm>
            <a:off x="6583045" y="4845685"/>
            <a:ext cx="4345305" cy="1014730"/>
          </a:xfrm>
          <a:prstGeom prst="rect">
            <a:avLst/>
          </a:prstGeom>
          <a:noFill/>
        </p:spPr>
        <p:txBody>
          <a:bodyPr wrap="square" rtlCol="0">
            <a:spAutoFit/>
          </a:bodyPr>
          <a:p>
            <a:r>
              <a:rPr lang="en-US" sz="6000" b="1"/>
              <a:t>Chapter</a:t>
            </a:r>
            <a:r>
              <a:rPr lang="en-US" sz="6000"/>
              <a:t>: 3</a:t>
            </a:r>
            <a:endParaRPr lang="en-US"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Else</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lvl="1" algn="just">
              <a:buFont typeface="Arial" panose="020B0604020202020204" pitchFamily="34" charset="0"/>
              <a:buChar char="•"/>
            </a:pPr>
            <a:r>
              <a:rPr lang="en-US">
                <a:solidFill>
                  <a:schemeClr val="tx1"/>
                </a:solidFill>
                <a:effectLst/>
              </a:rPr>
              <a:t>The if statement alone tells us that if a condition is true it will execute a block of statements and if the condition is false it won’t. But if we want to do something else if the condition is false, we can use the else statement with if statement to execute a block of code when the if condition is false. </a:t>
            </a:r>
            <a:endParaRPr lang="en-US">
              <a:solidFill>
                <a:schemeClr val="tx1"/>
              </a:solidFill>
              <a:effectLst/>
            </a:endParaRPr>
          </a:p>
          <a:p>
            <a:pPr lvl="1" algn="just">
              <a:buFont typeface="Arial" panose="020B0604020202020204" pitchFamily="34" charset="0"/>
              <a:buChar char="•"/>
            </a:pPr>
            <a:r>
              <a:rPr lang="en-US">
                <a:solidFill>
                  <a:schemeClr val="tx1"/>
                </a:solidFill>
                <a:effectLst/>
              </a:rPr>
              <a:t>Syntax of Python If-Else: </a:t>
            </a:r>
            <a:endParaRPr lang="en-US">
              <a:solidFill>
                <a:schemeClr val="tx1"/>
              </a:solidFill>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if (condition):</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 Executes this block if</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 condition is true</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else:</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 Executes this block if</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 condition is false</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solidFill>
                  <a:schemeClr val="tx1"/>
                </a:solidFill>
                <a:effectLst>
                  <a:outerShdw blurRad="38100" dist="19050" dir="2700000" algn="tl" rotWithShape="0">
                    <a:schemeClr val="dk1">
                      <a:alpha val="40000"/>
                    </a:schemeClr>
                  </a:outerShdw>
                </a:effectLst>
                <a:sym typeface="+mn-ea"/>
              </a:rPr>
              <a:t>Python If Else</a:t>
            </a:r>
            <a:endParaRPr lang="en-US" sz="4000">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home/yeabsira/Pictures/edits/if-else.jpgif-else"/>
          <p:cNvPicPr>
            <a:picLocks noChangeAspect="1"/>
          </p:cNvPicPr>
          <p:nvPr>
            <p:ph idx="1"/>
          </p:nvPr>
        </p:nvPicPr>
        <p:blipFill>
          <a:blip r:embed="rId1"/>
          <a:srcRect/>
          <a:stretch>
            <a:fillRect/>
          </a:stretch>
        </p:blipFill>
        <p:spPr>
          <a:xfrm>
            <a:off x="0" y="0"/>
            <a:ext cx="6927850" cy="6857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Else</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solidFill>
                  <a:schemeClr val="tx1"/>
                </a:solidFill>
                <a:effectLst/>
              </a:rPr>
              <a:t>Using Python if-else statement</a:t>
            </a:r>
            <a:endParaRPr lang="en-US" b="1">
              <a:solidFill>
                <a:schemeClr val="tx1"/>
              </a:solidFill>
              <a:effectLst/>
            </a:endParaRPr>
          </a:p>
          <a:p>
            <a:pPr marL="457200" lvl="1" indent="0" algn="just">
              <a:buFont typeface="Arial" panose="020B0604020202020204" pitchFamily="34" charset="0"/>
              <a:buNone/>
            </a:pPr>
            <a:r>
              <a:rPr lang="en-US" sz="2400">
                <a:solidFill>
                  <a:schemeClr val="tx1"/>
                </a:solidFill>
                <a:effectLst/>
              </a:rPr>
              <a:t>The block of code following the else statement is executed as the condition present in the if statement is false after calling the statement which is not in the block(without spaces). </a:t>
            </a:r>
            <a:endParaRPr lang="en-US" sz="2400">
              <a:solidFill>
                <a:schemeClr val="tx1"/>
              </a:solidFill>
              <a:effectLst/>
            </a:endParaRPr>
          </a:p>
          <a:p>
            <a:pPr marL="457200" lvl="1" indent="0" algn="just">
              <a:buFont typeface="Arial" panose="020B0604020202020204" pitchFamily="34" charset="0"/>
              <a:buNone/>
            </a:pPr>
            <a:endParaRPr lang="en-US" sz="2400">
              <a:solidFill>
                <a:schemeClr val="tx1"/>
              </a:solidFill>
              <a:effectLst/>
            </a:endParaRPr>
          </a:p>
        </p:txBody>
      </p:sp>
      <p:graphicFrame>
        <p:nvGraphicFramePr>
          <p:cNvPr id="5" name="Table 4"/>
          <p:cNvGraphicFramePr/>
          <p:nvPr/>
        </p:nvGraphicFramePr>
        <p:xfrm>
          <a:off x="331470" y="3213735"/>
          <a:ext cx="11527155" cy="3644900"/>
        </p:xfrm>
        <a:graphic>
          <a:graphicData uri="http://schemas.openxmlformats.org/drawingml/2006/table">
            <a:tbl>
              <a:tblPr firstRow="1" bandRow="1">
                <a:tableStyleId>{5C22544A-7EE6-4342-B048-85BDC9FD1C3A}</a:tableStyleId>
              </a:tblPr>
              <a:tblGrid>
                <a:gridCol w="6574155"/>
                <a:gridCol w="4953000"/>
              </a:tblGrid>
              <a:tr h="3644900">
                <a:tc>
                  <a:txBody>
                    <a:bodyPr/>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i = </a:t>
                      </a:r>
                      <a:r>
                        <a:rPr lang="en-US" sz="2600" b="0">
                          <a:solidFill>
                            <a:srgbClr val="FF0000"/>
                          </a:solidFill>
                          <a:effectLst>
                            <a:outerShdw blurRad="38100" dist="25400" dir="5400000" algn="ctr" rotWithShape="0">
                              <a:srgbClr val="6E747A">
                                <a:alpha val="43000"/>
                              </a:srgbClr>
                            </a:outerShdw>
                          </a:effectLst>
                          <a:sym typeface="+mn-ea"/>
                        </a:rPr>
                        <a:t>20</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if (i &lt; </a:t>
                      </a:r>
                      <a:r>
                        <a:rPr lang="en-US" sz="2600" b="0">
                          <a:solidFill>
                            <a:srgbClr val="FF0000"/>
                          </a:solidFill>
                          <a:effectLst>
                            <a:outerShdw blurRad="38100" dist="25400" dir="5400000" algn="ctr" rotWithShape="0">
                              <a:srgbClr val="6E747A">
                                <a:alpha val="43000"/>
                              </a:srgbClr>
                            </a:outerShdw>
                          </a:effectLst>
                          <a:sym typeface="+mn-ea"/>
                        </a:rPr>
                        <a:t>15</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 is smaller than 15</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i'm in if Block</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else:</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 is greater than 15</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    print("</a:t>
                      </a:r>
                      <a:r>
                        <a:rPr lang="en-US" sz="2600" b="0">
                          <a:solidFill>
                            <a:srgbClr val="FF0000"/>
                          </a:solidFill>
                          <a:effectLst>
                            <a:outerShdw blurRad="38100" dist="25400" dir="5400000" algn="ctr" rotWithShape="0">
                              <a:srgbClr val="6E747A">
                                <a:alpha val="43000"/>
                              </a:srgbClr>
                            </a:outerShdw>
                          </a:effectLst>
                          <a:sym typeface="+mn-ea"/>
                        </a:rPr>
                        <a:t>i'm in else Block</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600" b="0">
                          <a:solidFill>
                            <a:schemeClr val="accent1"/>
                          </a:solidFill>
                          <a:effectLst>
                            <a:outerShdw blurRad="38100" dist="25400" dir="5400000" algn="ctr" rotWithShape="0">
                              <a:srgbClr val="6E747A">
                                <a:alpha val="43000"/>
                              </a:srgbClr>
                            </a:outerShdw>
                          </a:effectLst>
                          <a:sym typeface="+mn-ea"/>
                        </a:rPr>
                        <a:t>print("</a:t>
                      </a:r>
                      <a:r>
                        <a:rPr lang="en-US" sz="2600" b="0">
                          <a:solidFill>
                            <a:srgbClr val="FF0000"/>
                          </a:solidFill>
                          <a:effectLst>
                            <a:outerShdw blurRad="38100" dist="25400" dir="5400000" algn="ctr" rotWithShape="0">
                              <a:srgbClr val="6E747A">
                                <a:alpha val="43000"/>
                              </a:srgbClr>
                            </a:outerShdw>
                          </a:effectLst>
                          <a:sym typeface="+mn-ea"/>
                        </a:rPr>
                        <a:t>i'm not in if and not in else Block</a:t>
                      </a:r>
                      <a:r>
                        <a:rPr lang="en-US" sz="2600" b="0">
                          <a:solidFill>
                            <a:schemeClr val="accent1"/>
                          </a:solidFill>
                          <a:effectLst>
                            <a:outerShdw blurRad="38100" dist="25400" dir="5400000" algn="ctr" rotWithShape="0">
                              <a:srgbClr val="6E747A">
                                <a:alpha val="43000"/>
                              </a:srgbClr>
                            </a:outerShdw>
                          </a:effectLst>
                          <a:sym typeface="+mn-ea"/>
                        </a:rPr>
                        <a:t>")</a:t>
                      </a:r>
                      <a:endParaRPr lang="en-US" sz="26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a:buNone/>
                      </a:pPr>
                      <a:r>
                        <a:rPr lang="en-US" sz="2400">
                          <a:solidFill>
                            <a:schemeClr val="tx1"/>
                          </a:solidFill>
                        </a:rPr>
                        <a:t>Output: </a:t>
                      </a:r>
                      <a:endParaRPr lang="en-US" sz="2400">
                        <a:solidFill>
                          <a:schemeClr val="tx1"/>
                        </a:solidFill>
                      </a:endParaRPr>
                    </a:p>
                    <a:p>
                      <a:pPr>
                        <a:buNone/>
                      </a:pPr>
                      <a:r>
                        <a:rPr lang="en-US" sz="2400">
                          <a:solidFill>
                            <a:schemeClr val="tx1"/>
                          </a:solidFill>
                        </a:rPr>
                        <a:t>i is greater than 15</a:t>
                      </a:r>
                      <a:endParaRPr lang="en-US" sz="2400">
                        <a:solidFill>
                          <a:schemeClr val="tx1"/>
                        </a:solidFill>
                      </a:endParaRPr>
                    </a:p>
                    <a:p>
                      <a:pPr>
                        <a:buNone/>
                      </a:pPr>
                      <a:r>
                        <a:rPr lang="en-US" sz="2400">
                          <a:solidFill>
                            <a:schemeClr val="tx1"/>
                          </a:solidFill>
                        </a:rPr>
                        <a:t>i'm in else Block</a:t>
                      </a:r>
                      <a:endParaRPr lang="en-US" sz="2400">
                        <a:solidFill>
                          <a:schemeClr val="tx1"/>
                        </a:solidFill>
                      </a:endParaRPr>
                    </a:p>
                    <a:p>
                      <a:pPr>
                        <a:buNone/>
                      </a:pPr>
                      <a:r>
                        <a:rPr lang="en-US" sz="2400">
                          <a:solidFill>
                            <a:schemeClr val="tx1"/>
                          </a:solidFill>
                        </a:rPr>
                        <a:t>i'm not in if and not in else Block</a:t>
                      </a:r>
                      <a:endParaRPr lang="en-US" sz="2400">
                        <a:solidFill>
                          <a:schemeClr val="tx1"/>
                        </a:solidFill>
                      </a:endParaRPr>
                    </a:p>
                  </a:txBody>
                  <a:tcP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solidFill>
                  <a:schemeClr val="tx1"/>
                </a:solidFill>
                <a:effectLst/>
                <a:sym typeface="+mn-ea"/>
              </a:rPr>
              <a:t>Nested-If Statement</a:t>
            </a:r>
            <a:endParaRPr lang="en-US" sz="4800" b="1">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066800"/>
            <a:ext cx="12192000" cy="5791200"/>
          </a:xfrm>
        </p:spPr>
        <p:txBody>
          <a:bodyPr/>
          <a:p>
            <a:pPr marL="457200" lvl="1" indent="0" algn="just">
              <a:buFont typeface="Arial" panose="020B0604020202020204" pitchFamily="34" charset="0"/>
              <a:buNone/>
            </a:pPr>
            <a:r>
              <a:rPr lang="en-US">
                <a:solidFill>
                  <a:schemeClr val="tx1"/>
                </a:solidFill>
                <a:effectLst/>
              </a:rPr>
              <a:t>A nested if is an if statement that is the target of another if statement. Nested if statements mean an if statement inside another if statement. Yes, Python allows us to nest if statements within if statements. i.e., we can place an if statement inside another if statement.</a:t>
            </a:r>
            <a:endParaRPr lang="en-US">
              <a:solidFill>
                <a:schemeClr val="tx1"/>
              </a:solidFill>
              <a:effectLst/>
            </a:endParaRPr>
          </a:p>
          <a:p>
            <a:pPr lvl="1" algn="just">
              <a:buFont typeface="Arial" panose="020B0604020202020204" pitchFamily="34" charset="0"/>
              <a:buChar char="•"/>
            </a:pPr>
            <a:r>
              <a:rPr lang="en-US">
                <a:solidFill>
                  <a:schemeClr val="tx1"/>
                </a:solidFill>
                <a:effectLst/>
              </a:rPr>
              <a:t>Syntax: </a:t>
            </a:r>
            <a:endParaRPr lang="en-US">
              <a:solidFill>
                <a:schemeClr val="tx1"/>
              </a:solidFill>
              <a:effectLst/>
            </a:endParaRPr>
          </a:p>
          <a:p>
            <a:pPr marL="457200" lvl="1" indent="0" algn="just">
              <a:buNone/>
            </a:pPr>
            <a:r>
              <a:rPr lang="en-US">
                <a:solidFill>
                  <a:schemeClr val="accent1"/>
                </a:solidFill>
                <a:effectLst>
                  <a:outerShdw blurRad="38100" dist="25400" dir="5400000" algn="ctr" rotWithShape="0">
                    <a:srgbClr val="6E747A">
                      <a:alpha val="43000"/>
                    </a:srgbClr>
                  </a:outerShdw>
                </a:effectLst>
              </a:rPr>
              <a:t>if (condition1):</a:t>
            </a:r>
            <a:endParaRPr lang="en-US">
              <a:solidFill>
                <a:schemeClr val="accent1"/>
              </a:solidFill>
              <a:effectLst>
                <a:outerShdw blurRad="38100" dist="25400" dir="5400000" algn="ctr" rotWithShape="0">
                  <a:srgbClr val="6E747A">
                    <a:alpha val="43000"/>
                  </a:srgbClr>
                </a:outerShdw>
              </a:effectLst>
            </a:endParaRPr>
          </a:p>
          <a:p>
            <a:pPr marL="457200" lvl="1" indent="0" algn="just">
              <a:buNone/>
            </a:pPr>
            <a:r>
              <a:rPr lang="en-US">
                <a:solidFill>
                  <a:schemeClr val="accent1"/>
                </a:solidFill>
                <a:effectLst>
                  <a:outerShdw blurRad="38100" dist="25400" dir="5400000" algn="ctr" rotWithShape="0">
                    <a:srgbClr val="6E747A">
                      <a:alpha val="43000"/>
                    </a:srgbClr>
                  </a:outerShdw>
                </a:effectLst>
              </a:rPr>
              <a:t>   # Executes when condition1 is true</a:t>
            </a:r>
            <a:endParaRPr lang="en-US">
              <a:solidFill>
                <a:schemeClr val="accent1"/>
              </a:solidFill>
              <a:effectLst>
                <a:outerShdw blurRad="38100" dist="25400" dir="5400000" algn="ctr" rotWithShape="0">
                  <a:srgbClr val="6E747A">
                    <a:alpha val="43000"/>
                  </a:srgbClr>
                </a:outerShdw>
              </a:effectLst>
            </a:endParaRPr>
          </a:p>
          <a:p>
            <a:pPr marL="457200" lvl="1" indent="0" algn="just">
              <a:buNone/>
            </a:pPr>
            <a:r>
              <a:rPr lang="en-US">
                <a:solidFill>
                  <a:schemeClr val="accent1"/>
                </a:solidFill>
                <a:effectLst>
                  <a:outerShdw blurRad="38100" dist="25400" dir="5400000" algn="ctr" rotWithShape="0">
                    <a:srgbClr val="6E747A">
                      <a:alpha val="43000"/>
                    </a:srgbClr>
                  </a:outerShdw>
                </a:effectLst>
              </a:rPr>
              <a:t>   if (condition2): </a:t>
            </a:r>
            <a:endParaRPr lang="en-US">
              <a:solidFill>
                <a:schemeClr val="accent1"/>
              </a:solidFill>
              <a:effectLst>
                <a:outerShdw blurRad="38100" dist="25400" dir="5400000" algn="ctr" rotWithShape="0">
                  <a:srgbClr val="6E747A">
                    <a:alpha val="43000"/>
                  </a:srgbClr>
                </a:outerShdw>
              </a:effectLst>
            </a:endParaRPr>
          </a:p>
          <a:p>
            <a:pPr marL="457200" lvl="1" indent="0" algn="just">
              <a:buNone/>
            </a:pPr>
            <a:r>
              <a:rPr lang="en-US">
                <a:solidFill>
                  <a:schemeClr val="accent1"/>
                </a:solidFill>
                <a:effectLst>
                  <a:outerShdw blurRad="38100" dist="25400" dir="5400000" algn="ctr" rotWithShape="0">
                    <a:srgbClr val="6E747A">
                      <a:alpha val="43000"/>
                    </a:srgbClr>
                  </a:outerShdw>
                </a:effectLst>
              </a:rPr>
              <a:t>      # Executes when condition2 is true</a:t>
            </a:r>
            <a:endParaRPr lang="en-US">
              <a:solidFill>
                <a:schemeClr val="accent1"/>
              </a:solidFill>
              <a:effectLst>
                <a:outerShdw blurRad="38100" dist="25400" dir="5400000" algn="ctr" rotWithShape="0">
                  <a:srgbClr val="6E747A">
                    <a:alpha val="43000"/>
                  </a:srgbClr>
                </a:outerShdw>
              </a:effectLst>
            </a:endParaRPr>
          </a:p>
          <a:p>
            <a:pPr marL="457200" lvl="1" indent="0" algn="just">
              <a:buNone/>
            </a:pPr>
            <a:r>
              <a:rPr lang="en-US">
                <a:solidFill>
                  <a:schemeClr val="accent1"/>
                </a:solidFill>
                <a:effectLst>
                  <a:outerShdw blurRad="38100" dist="25400" dir="5400000" algn="ctr" rotWithShape="0">
                    <a:srgbClr val="6E747A">
                      <a:alpha val="43000"/>
                    </a:srgbClr>
                  </a:outerShdw>
                </a:effectLst>
              </a:rPr>
              <a:t>   # if Block is end here</a:t>
            </a:r>
            <a:endParaRPr lang="en-US">
              <a:solidFill>
                <a:schemeClr val="accent1"/>
              </a:solidFill>
              <a:effectLst>
                <a:outerShdw blurRad="38100" dist="25400" dir="5400000" algn="ctr" rotWithShape="0">
                  <a:srgbClr val="6E747A">
                    <a:alpha val="43000"/>
                  </a:srgbClr>
                </a:outerShdw>
              </a:effectLst>
            </a:endParaRPr>
          </a:p>
          <a:p>
            <a:pPr marL="457200" lvl="1" indent="0" algn="just">
              <a:buNone/>
            </a:pPr>
            <a:r>
              <a:rPr lang="en-US">
                <a:solidFill>
                  <a:schemeClr val="accent1"/>
                </a:solidFill>
                <a:effectLst>
                  <a:outerShdw blurRad="38100" dist="25400" dir="5400000" algn="ctr" rotWithShape="0">
                    <a:srgbClr val="6E747A">
                      <a:alpha val="43000"/>
                    </a:srgbClr>
                  </a:outerShdw>
                </a:effectLst>
              </a:rPr>
              <a:t># if Block is end here</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solidFill>
                  <a:schemeClr val="tx1"/>
                </a:solidFill>
                <a:effectLst>
                  <a:outerShdw blurRad="38100" dist="19050" dir="2700000" algn="tl" rotWithShape="0">
                    <a:schemeClr val="dk1">
                      <a:alpha val="40000"/>
                    </a:schemeClr>
                  </a:outerShdw>
                </a:effectLst>
                <a:sym typeface="+mn-ea"/>
              </a:rPr>
              <a:t>Python If </a:t>
            </a:r>
            <a:r>
              <a:rPr lang="en-US" sz="4000">
                <a:solidFill>
                  <a:schemeClr val="tx1"/>
                </a:solidFill>
                <a:effectLst>
                  <a:outerShdw blurRad="38100" dist="19050" dir="2700000" algn="tl" rotWithShape="0">
                    <a:schemeClr val="dk1">
                      <a:alpha val="40000"/>
                    </a:schemeClr>
                  </a:outerShdw>
                </a:effectLst>
                <a:sym typeface="+mn-ea"/>
              </a:rPr>
              <a:t>statement </a:t>
            </a:r>
            <a:endParaRPr lang="en-US" sz="4000">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home/yeabsira/Pictures/edits/Nested_if.jpgNested_if"/>
          <p:cNvPicPr>
            <a:picLocks noChangeAspect="1"/>
          </p:cNvPicPr>
          <p:nvPr>
            <p:ph idx="1"/>
          </p:nvPr>
        </p:nvPicPr>
        <p:blipFill>
          <a:blip r:embed="rId1"/>
          <a:srcRect/>
          <a:stretch>
            <a:fillRect/>
          </a:stretch>
        </p:blipFill>
        <p:spPr>
          <a:xfrm>
            <a:off x="0" y="635"/>
            <a:ext cx="12191365" cy="6067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Nested-If Statement</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solidFill>
                  <a:schemeClr val="tx1"/>
                </a:solidFill>
                <a:effectLst/>
              </a:rPr>
              <a:t>Example of Python Nested if statement</a:t>
            </a:r>
            <a:endParaRPr lang="en-US" b="1">
              <a:solidFill>
                <a:schemeClr val="tx1"/>
              </a:solidFill>
              <a:effectLst/>
            </a:endParaRPr>
          </a:p>
          <a:p>
            <a:pPr marL="457200" lvl="1" indent="0" algn="just">
              <a:buFont typeface="Arial" panose="020B0604020202020204" pitchFamily="34" charset="0"/>
              <a:buNone/>
            </a:pPr>
            <a:r>
              <a:rPr lang="en-US" sz="2400">
                <a:solidFill>
                  <a:schemeClr val="tx1"/>
                </a:solidFill>
                <a:effectLst/>
              </a:rPr>
              <a:t>In this example, we are showing nested if conditions in the code, All the If conditions will be executed one by one.</a:t>
            </a:r>
            <a:endParaRPr lang="en-US" sz="2400">
              <a:solidFill>
                <a:schemeClr val="tx1"/>
              </a:solidFill>
              <a:effectLst/>
            </a:endParaRPr>
          </a:p>
        </p:txBody>
      </p:sp>
      <p:graphicFrame>
        <p:nvGraphicFramePr>
          <p:cNvPr id="5" name="Table 4"/>
          <p:cNvGraphicFramePr/>
          <p:nvPr/>
        </p:nvGraphicFramePr>
        <p:xfrm>
          <a:off x="331470" y="2889885"/>
          <a:ext cx="11527155" cy="3968750"/>
        </p:xfrm>
        <a:graphic>
          <a:graphicData uri="http://schemas.openxmlformats.org/drawingml/2006/table">
            <a:tbl>
              <a:tblPr firstRow="1" bandRow="1">
                <a:tableStyleId>{5C22544A-7EE6-4342-B048-85BDC9FD1C3A}</a:tableStyleId>
              </a:tblPr>
              <a:tblGrid>
                <a:gridCol w="6574155"/>
                <a:gridCol w="4953000"/>
              </a:tblGrid>
              <a:tr h="3968750">
                <a:tc>
                  <a:txBody>
                    <a:bodyPr/>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i = </a:t>
                      </a:r>
                      <a:r>
                        <a:rPr lang="en-US" sz="2000" b="0">
                          <a:solidFill>
                            <a:srgbClr val="FF0000"/>
                          </a:solidFill>
                          <a:effectLst>
                            <a:outerShdw blurRad="38100" dist="25400" dir="5400000" algn="ctr" rotWithShape="0">
                              <a:srgbClr val="6E747A">
                                <a:alpha val="43000"/>
                              </a:srgbClr>
                            </a:outerShdw>
                          </a:effectLst>
                          <a:sym typeface="+mn-ea"/>
                        </a:rPr>
                        <a:t>10</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if (i == </a:t>
                      </a:r>
                      <a:r>
                        <a:rPr lang="en-US" sz="2000" b="0">
                          <a:solidFill>
                            <a:srgbClr val="FF0000"/>
                          </a:solidFill>
                          <a:effectLst>
                            <a:outerShdw blurRad="38100" dist="25400" dir="5400000" algn="ctr" rotWithShape="0">
                              <a:srgbClr val="6E747A">
                                <a:alpha val="43000"/>
                              </a:srgbClr>
                            </a:outerShdw>
                          </a:effectLst>
                          <a:sym typeface="+mn-ea"/>
                        </a:rPr>
                        <a:t>10</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a:t>
                      </a:r>
                      <a:r>
                        <a:rPr lang="en-US" sz="2000" b="0">
                          <a:solidFill>
                            <a:schemeClr val="tx1"/>
                          </a:solidFill>
                          <a:effectLst>
                            <a:outerShdw blurRad="38100" dist="25400" dir="5400000" algn="ctr" rotWithShape="0">
                              <a:srgbClr val="6E747A">
                                <a:alpha val="43000"/>
                              </a:srgbClr>
                            </a:outerShdw>
                          </a:effectLst>
                          <a:sym typeface="+mn-ea"/>
                        </a:rPr>
                        <a:t>#  First if statement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if (i &lt; </a:t>
                      </a:r>
                      <a:r>
                        <a:rPr lang="en-US" sz="2000" b="0">
                          <a:solidFill>
                            <a:srgbClr val="FF0000"/>
                          </a:solidFill>
                          <a:effectLst>
                            <a:outerShdw blurRad="38100" dist="25400" dir="5400000" algn="ctr" rotWithShape="0">
                              <a:srgbClr val="6E747A">
                                <a:alpha val="43000"/>
                              </a:srgbClr>
                            </a:outerShdw>
                          </a:effectLst>
                          <a:sym typeface="+mn-ea"/>
                        </a:rPr>
                        <a:t>15</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print("</a:t>
                      </a:r>
                      <a:r>
                        <a:rPr lang="en-US" sz="2000" b="0">
                          <a:solidFill>
                            <a:srgbClr val="FF0000"/>
                          </a:solidFill>
                          <a:effectLst>
                            <a:outerShdw blurRad="38100" dist="25400" dir="5400000" algn="ctr" rotWithShape="0">
                              <a:srgbClr val="6E747A">
                                <a:alpha val="43000"/>
                              </a:srgbClr>
                            </a:outerShdw>
                          </a:effectLst>
                          <a:sym typeface="+mn-ea"/>
                        </a:rPr>
                        <a:t>i is smaller than 15</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a:t>
                      </a:r>
                      <a:r>
                        <a:rPr lang="en-US" sz="2000" b="0">
                          <a:solidFill>
                            <a:schemeClr val="tx1"/>
                          </a:solidFill>
                          <a:effectLst>
                            <a:outerShdw blurRad="38100" dist="25400" dir="5400000" algn="ctr" rotWithShape="0">
                              <a:srgbClr val="6E747A">
                                <a:alpha val="43000"/>
                              </a:srgbClr>
                            </a:outerShdw>
                          </a:effectLst>
                          <a:sym typeface="+mn-ea"/>
                        </a:rPr>
                        <a:t># Nested - if statement</a:t>
                      </a:r>
                      <a:endParaRPr lang="en-US" sz="2000" b="0">
                        <a:solidFill>
                          <a:schemeClr val="tx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tx1"/>
                          </a:solidFill>
                          <a:effectLst>
                            <a:outerShdw blurRad="38100" dist="25400" dir="5400000" algn="ctr" rotWithShape="0">
                              <a:srgbClr val="6E747A">
                                <a:alpha val="43000"/>
                              </a:srgbClr>
                            </a:outerShdw>
                          </a:effectLst>
                          <a:sym typeface="+mn-ea"/>
                        </a:rPr>
                        <a:t>    # Will only be executed if statement above</a:t>
                      </a:r>
                      <a:endParaRPr lang="en-US" sz="2000" b="0">
                        <a:solidFill>
                          <a:schemeClr val="tx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tx1"/>
                          </a:solidFill>
                          <a:effectLst>
                            <a:outerShdw blurRad="38100" dist="25400" dir="5400000" algn="ctr" rotWithShape="0">
                              <a:srgbClr val="6E747A">
                                <a:alpha val="43000"/>
                              </a:srgbClr>
                            </a:outerShdw>
                          </a:effectLst>
                          <a:sym typeface="+mn-ea"/>
                        </a:rPr>
                        <a:t>    # it is true</a:t>
                      </a:r>
                      <a:endParaRPr lang="en-US" sz="2000" b="0">
                        <a:solidFill>
                          <a:schemeClr val="tx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if (i &lt; 12):</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print("</a:t>
                      </a:r>
                      <a:r>
                        <a:rPr lang="en-US" sz="2000" b="0">
                          <a:solidFill>
                            <a:srgbClr val="FF0000"/>
                          </a:solidFill>
                          <a:effectLst>
                            <a:outerShdw blurRad="38100" dist="25400" dir="5400000" algn="ctr" rotWithShape="0">
                              <a:srgbClr val="6E747A">
                                <a:alpha val="43000"/>
                              </a:srgbClr>
                            </a:outerShdw>
                          </a:effectLst>
                          <a:sym typeface="+mn-ea"/>
                        </a:rPr>
                        <a:t>i is smaller than 12 too</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else:</a:t>
                      </a:r>
                      <a:endParaRPr lang="en-US" sz="20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000" b="0">
                          <a:solidFill>
                            <a:schemeClr val="accent1"/>
                          </a:solidFill>
                          <a:effectLst>
                            <a:outerShdw blurRad="38100" dist="25400" dir="5400000" algn="ctr" rotWithShape="0">
                              <a:srgbClr val="6E747A">
                                <a:alpha val="43000"/>
                              </a:srgbClr>
                            </a:outerShdw>
                          </a:effectLst>
                          <a:sym typeface="+mn-ea"/>
                        </a:rPr>
                        <a:t>        print("</a:t>
                      </a:r>
                      <a:r>
                        <a:rPr lang="en-US" sz="2000" b="0">
                          <a:solidFill>
                            <a:srgbClr val="FF0000"/>
                          </a:solidFill>
                          <a:effectLst>
                            <a:outerShdw blurRad="38100" dist="25400" dir="5400000" algn="ctr" rotWithShape="0">
                              <a:srgbClr val="6E747A">
                                <a:alpha val="43000"/>
                              </a:srgbClr>
                            </a:outerShdw>
                          </a:effectLst>
                          <a:sym typeface="+mn-ea"/>
                        </a:rPr>
                        <a:t>i is greater than 15</a:t>
                      </a:r>
                      <a:r>
                        <a:rPr lang="en-US" sz="2000" b="0">
                          <a:solidFill>
                            <a:schemeClr val="accent1"/>
                          </a:solidFill>
                          <a:effectLst>
                            <a:outerShdw blurRad="38100" dist="25400" dir="5400000" algn="ctr" rotWithShape="0">
                              <a:srgbClr val="6E747A">
                                <a:alpha val="43000"/>
                              </a:srgbClr>
                            </a:outerShdw>
                          </a:effectLst>
                          <a:sym typeface="+mn-ea"/>
                        </a:rPr>
                        <a:t>")</a:t>
                      </a:r>
                      <a:endParaRPr lang="en-US" sz="20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a:buNone/>
                      </a:pPr>
                      <a:r>
                        <a:rPr lang="en-US" sz="1800">
                          <a:solidFill>
                            <a:schemeClr val="tx1"/>
                          </a:solidFill>
                        </a:rPr>
                        <a:t>Output: </a:t>
                      </a:r>
                      <a:endParaRPr lang="en-US" sz="1800">
                        <a:solidFill>
                          <a:schemeClr val="tx1"/>
                        </a:solidFill>
                      </a:endParaRPr>
                    </a:p>
                    <a:p>
                      <a:pPr>
                        <a:buNone/>
                      </a:pPr>
                      <a:r>
                        <a:rPr lang="en-US" sz="1800">
                          <a:solidFill>
                            <a:schemeClr val="tx1"/>
                          </a:solidFill>
                        </a:rPr>
                        <a:t>i is smaller than 15</a:t>
                      </a:r>
                      <a:endParaRPr lang="en-US" sz="1800">
                        <a:solidFill>
                          <a:schemeClr val="tx1"/>
                        </a:solidFill>
                      </a:endParaRPr>
                    </a:p>
                    <a:p>
                      <a:pPr>
                        <a:buNone/>
                      </a:pPr>
                      <a:r>
                        <a:rPr lang="en-US" sz="1800">
                          <a:solidFill>
                            <a:schemeClr val="tx1"/>
                          </a:solidFill>
                        </a:rPr>
                        <a:t>i is smaller than 12 too</a:t>
                      </a:r>
                      <a:endParaRPr lang="en-US" sz="1800">
                        <a:solidFill>
                          <a:schemeClr val="tx1"/>
                        </a:solidFill>
                      </a:endParaRPr>
                    </a:p>
                  </a:txBody>
                  <a:tcP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Python if-elif-else Ladder</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066800"/>
            <a:ext cx="12192000" cy="5791200"/>
          </a:xfrm>
        </p:spPr>
        <p:txBody>
          <a:bodyPr/>
          <a:p>
            <a:pPr marL="457200" lvl="1" indent="0" algn="just">
              <a:buFont typeface="Arial" panose="020B0604020202020204" pitchFamily="34" charset="0"/>
              <a:buNone/>
            </a:pPr>
            <a:r>
              <a:rPr lang="en-US" sz="2500">
                <a:solidFill>
                  <a:schemeClr val="tx1"/>
                </a:solidFill>
                <a:effectLst/>
              </a:rPr>
              <a:t>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endParaRPr lang="en-US" sz="2500">
              <a:solidFill>
                <a:schemeClr val="tx1"/>
              </a:solidFill>
              <a:effectLst/>
            </a:endParaRPr>
          </a:p>
          <a:p>
            <a:pPr marL="457200" lvl="1" indent="0" algn="just">
              <a:buFont typeface="Arial" panose="020B0604020202020204" pitchFamily="34" charset="0"/>
              <a:buNone/>
            </a:pPr>
            <a:r>
              <a:rPr lang="en-US" sz="2500">
                <a:solidFill>
                  <a:schemeClr val="tx1"/>
                </a:solidFill>
                <a:effectLst/>
              </a:rPr>
              <a:t>Syntax: </a:t>
            </a:r>
            <a:endParaRPr lang="en-US" sz="2500">
              <a:solidFill>
                <a:schemeClr val="tx1"/>
              </a:solidFill>
              <a:effectLst/>
            </a:endParaRPr>
          </a:p>
          <a:p>
            <a:pPr marL="914400" lvl="2" indent="0" algn="just">
              <a:buFont typeface="Arial" panose="020B0604020202020204" pitchFamily="34" charset="0"/>
              <a:buNone/>
            </a:pPr>
            <a:r>
              <a:rPr lang="en-US">
                <a:solidFill>
                  <a:schemeClr val="accent1"/>
                </a:solidFill>
                <a:effectLst>
                  <a:outerShdw blurRad="38100" dist="25400" dir="5400000" algn="ctr" rotWithShape="0">
                    <a:srgbClr val="6E747A">
                      <a:alpha val="43000"/>
                    </a:srgbClr>
                  </a:outerShdw>
                </a:effectLst>
              </a:rPr>
              <a:t>if (condition):</a:t>
            </a:r>
            <a:endParaRPr lang="en-US">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solidFill>
                  <a:schemeClr val="accent1"/>
                </a:solidFill>
                <a:effectLst>
                  <a:outerShdw blurRad="38100" dist="25400" dir="5400000" algn="ctr" rotWithShape="0">
                    <a:srgbClr val="6E747A">
                      <a:alpha val="43000"/>
                    </a:srgbClr>
                  </a:outerShdw>
                </a:effectLst>
              </a:rPr>
              <a:t>    statement</a:t>
            </a:r>
            <a:endParaRPr lang="en-US">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solidFill>
                  <a:schemeClr val="accent1"/>
                </a:solidFill>
                <a:effectLst>
                  <a:outerShdw blurRad="38100" dist="25400" dir="5400000" algn="ctr" rotWithShape="0">
                    <a:srgbClr val="6E747A">
                      <a:alpha val="43000"/>
                    </a:srgbClr>
                  </a:outerShdw>
                </a:effectLst>
              </a:rPr>
              <a:t>elif (condition):</a:t>
            </a:r>
            <a:endParaRPr lang="en-US">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solidFill>
                  <a:schemeClr val="accent1"/>
                </a:solidFill>
                <a:effectLst>
                  <a:outerShdw blurRad="38100" dist="25400" dir="5400000" algn="ctr" rotWithShape="0">
                    <a:srgbClr val="6E747A">
                      <a:alpha val="43000"/>
                    </a:srgbClr>
                  </a:outerShdw>
                </a:effectLst>
              </a:rPr>
              <a:t>    statement</a:t>
            </a:r>
            <a:endParaRPr lang="en-US">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solidFill>
                  <a:schemeClr val="accent1"/>
                </a:solidFill>
                <a:effectLst>
                  <a:outerShdw blurRad="38100" dist="25400" dir="5400000" algn="ctr" rotWithShape="0">
                    <a:srgbClr val="6E747A">
                      <a:alpha val="43000"/>
                    </a:srgbClr>
                  </a:outerShdw>
                </a:effectLst>
              </a:rPr>
              <a:t>else:</a:t>
            </a:r>
            <a:endParaRPr lang="en-US">
              <a:solidFill>
                <a:schemeClr val="accent1"/>
              </a:solidFill>
              <a:effectLst>
                <a:outerShdw blurRad="38100" dist="25400" dir="5400000" algn="ctr" rotWithShape="0">
                  <a:srgbClr val="6E747A">
                    <a:alpha val="43000"/>
                  </a:srgbClr>
                </a:outerShdw>
              </a:effectLst>
            </a:endParaRPr>
          </a:p>
          <a:p>
            <a:pPr marL="914400" lvl="2" indent="0" algn="just">
              <a:buFont typeface="Arial" panose="020B0604020202020204" pitchFamily="34" charset="0"/>
              <a:buNone/>
            </a:pPr>
            <a:r>
              <a:rPr lang="en-US">
                <a:solidFill>
                  <a:schemeClr val="accent1"/>
                </a:solidFill>
                <a:effectLst>
                  <a:outerShdw blurRad="38100" dist="25400" dir="5400000" algn="ctr" rotWithShape="0">
                    <a:srgbClr val="6E747A">
                      <a:alpha val="43000"/>
                    </a:srgbClr>
                  </a:outerShdw>
                </a:effectLst>
              </a:rPr>
              <a:t>    statement</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solidFill>
                  <a:schemeClr val="tx1"/>
                </a:solidFill>
                <a:effectLst>
                  <a:outerShdw blurRad="38100" dist="19050" dir="2700000" algn="tl" rotWithShape="0">
                    <a:schemeClr val="dk1">
                      <a:alpha val="40000"/>
                    </a:schemeClr>
                  </a:outerShdw>
                </a:effectLst>
                <a:sym typeface="+mn-ea"/>
              </a:rPr>
              <a:t>Python If </a:t>
            </a:r>
            <a:r>
              <a:rPr lang="en-US" sz="4000">
                <a:solidFill>
                  <a:schemeClr val="tx1"/>
                </a:solidFill>
                <a:effectLst>
                  <a:outerShdw blurRad="38100" dist="19050" dir="2700000" algn="tl" rotWithShape="0">
                    <a:schemeClr val="dk1">
                      <a:alpha val="40000"/>
                    </a:schemeClr>
                  </a:outerShdw>
                </a:effectLst>
                <a:sym typeface="+mn-ea"/>
              </a:rPr>
              <a:t>statement </a:t>
            </a:r>
            <a:endParaRPr lang="en-US" sz="4000">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home/yeabsira/Pictures/edits/if-elseif-ladder.jpgif-elseif-ladder"/>
          <p:cNvPicPr>
            <a:picLocks noChangeAspect="1"/>
          </p:cNvPicPr>
          <p:nvPr>
            <p:ph idx="1"/>
          </p:nvPr>
        </p:nvPicPr>
        <p:blipFill>
          <a:blip r:embed="rId1"/>
          <a:srcRect/>
          <a:stretch>
            <a:fillRect/>
          </a:stretch>
        </p:blipFill>
        <p:spPr>
          <a:xfrm>
            <a:off x="0" y="635"/>
            <a:ext cx="12190730" cy="68573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Python if-elif-else Ladder</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solidFill>
                  <a:schemeClr val="tx1"/>
                </a:solidFill>
                <a:effectLst/>
              </a:rPr>
              <a:t>Example of Python if-elif-else ladder</a:t>
            </a:r>
            <a:endParaRPr lang="en-US" b="1">
              <a:solidFill>
                <a:schemeClr val="tx1"/>
              </a:solidFill>
              <a:effectLst/>
            </a:endParaRPr>
          </a:p>
          <a:p>
            <a:pPr marL="457200" lvl="1" indent="0" algn="just">
              <a:buFont typeface="Arial" panose="020B0604020202020204" pitchFamily="34" charset="0"/>
              <a:buNone/>
            </a:pPr>
            <a:r>
              <a:rPr lang="en-US">
                <a:solidFill>
                  <a:schemeClr val="tx1"/>
                </a:solidFill>
                <a:effectLst/>
              </a:rPr>
              <a:t>In the example, we are showing single if condition and multiple elif conditions, and single else condition.</a:t>
            </a:r>
            <a:endParaRPr lang="en-US">
              <a:solidFill>
                <a:schemeClr val="tx1"/>
              </a:solidFill>
              <a:effectLst/>
            </a:endParaRPr>
          </a:p>
          <a:p>
            <a:pPr marL="457200" lvl="1" indent="0" algn="just">
              <a:buFont typeface="Arial" panose="020B0604020202020204" pitchFamily="34" charset="0"/>
              <a:buNone/>
            </a:pPr>
            <a:endParaRPr lang="en-US">
              <a:solidFill>
                <a:schemeClr val="tx1"/>
              </a:solidFill>
              <a:effectLst/>
            </a:endParaRPr>
          </a:p>
        </p:txBody>
      </p:sp>
      <p:graphicFrame>
        <p:nvGraphicFramePr>
          <p:cNvPr id="5" name="Table 4"/>
          <p:cNvGraphicFramePr/>
          <p:nvPr/>
        </p:nvGraphicFramePr>
        <p:xfrm>
          <a:off x="331470" y="2889885"/>
          <a:ext cx="11527155" cy="3968750"/>
        </p:xfrm>
        <a:graphic>
          <a:graphicData uri="http://schemas.openxmlformats.org/drawingml/2006/table">
            <a:tbl>
              <a:tblPr firstRow="1" bandRow="1">
                <a:tableStyleId>{5C22544A-7EE6-4342-B048-85BDC9FD1C3A}</a:tableStyleId>
              </a:tblPr>
              <a:tblGrid>
                <a:gridCol w="6574155"/>
                <a:gridCol w="4953000"/>
              </a:tblGrid>
              <a:tr h="3968750">
                <a:tc>
                  <a:txBody>
                    <a:bodyPr/>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i = </a:t>
                      </a:r>
                      <a:r>
                        <a:rPr lang="en-US" sz="2800" b="0">
                          <a:solidFill>
                            <a:srgbClr val="FF0000"/>
                          </a:solidFill>
                          <a:effectLst>
                            <a:outerShdw blurRad="38100" dist="25400" dir="5400000" algn="ctr" rotWithShape="0">
                              <a:srgbClr val="6E747A">
                                <a:alpha val="43000"/>
                              </a:srgbClr>
                            </a:outerShdw>
                          </a:effectLst>
                          <a:sym typeface="+mn-ea"/>
                        </a:rPr>
                        <a:t>20</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if (i == </a:t>
                      </a:r>
                      <a:r>
                        <a:rPr lang="en-US" sz="2800" b="0">
                          <a:solidFill>
                            <a:srgbClr val="FF0000"/>
                          </a:solidFill>
                          <a:effectLst>
                            <a:outerShdw blurRad="38100" dist="25400" dir="5400000" algn="ctr" rotWithShape="0">
                              <a:srgbClr val="6E747A">
                                <a:alpha val="43000"/>
                              </a:srgbClr>
                            </a:outerShdw>
                          </a:effectLst>
                          <a:sym typeface="+mn-ea"/>
                        </a:rPr>
                        <a:t>10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10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elif (i == </a:t>
                      </a:r>
                      <a:r>
                        <a:rPr lang="en-US" sz="2800" b="0">
                          <a:solidFill>
                            <a:srgbClr val="FF0000"/>
                          </a:solidFill>
                          <a:effectLst>
                            <a:outerShdw blurRad="38100" dist="25400" dir="5400000" algn="ctr" rotWithShape="0">
                              <a:srgbClr val="6E747A">
                                <a:alpha val="43000"/>
                              </a:srgbClr>
                            </a:outerShdw>
                          </a:effectLst>
                          <a:sym typeface="+mn-ea"/>
                        </a:rPr>
                        <a:t>15</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15</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elif (i == </a:t>
                      </a:r>
                      <a:r>
                        <a:rPr lang="en-US" sz="2800" b="0">
                          <a:solidFill>
                            <a:srgbClr val="FF0000"/>
                          </a:solidFill>
                          <a:effectLst>
                            <a:outerShdw blurRad="38100" dist="25400" dir="5400000" algn="ctr" rotWithShape="0">
                              <a:srgbClr val="6E747A">
                                <a:alpha val="43000"/>
                              </a:srgbClr>
                            </a:outerShdw>
                          </a:effectLst>
                          <a:sym typeface="+mn-ea"/>
                        </a:rPr>
                        <a:t>20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20</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else:</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buNone/>
                      </a:pPr>
                      <a:r>
                        <a:rPr lang="en-US" sz="2800" b="0">
                          <a:solidFill>
                            <a:schemeClr val="accent1"/>
                          </a:solidFill>
                          <a:effectLst>
                            <a:outerShdw blurRad="38100" dist="25400" dir="5400000" algn="ctr" rotWithShape="0">
                              <a:srgbClr val="6E747A">
                                <a:alpha val="43000"/>
                              </a:srgbClr>
                            </a:outerShdw>
                          </a:effectLst>
                          <a:sym typeface="+mn-ea"/>
                        </a:rPr>
                        <a:t>    print("</a:t>
                      </a:r>
                      <a:r>
                        <a:rPr lang="en-US" sz="2800" b="0">
                          <a:solidFill>
                            <a:srgbClr val="FF0000"/>
                          </a:solidFill>
                          <a:effectLst>
                            <a:outerShdw blurRad="38100" dist="25400" dir="5400000" algn="ctr" rotWithShape="0">
                              <a:srgbClr val="6E747A">
                                <a:alpha val="43000"/>
                              </a:srgbClr>
                            </a:outerShdw>
                          </a:effectLst>
                          <a:sym typeface="+mn-ea"/>
                        </a:rPr>
                        <a:t>i is not present</a:t>
                      </a:r>
                      <a:r>
                        <a:rPr lang="en-US" sz="2800" b="0">
                          <a:solidFill>
                            <a:schemeClr val="accent1"/>
                          </a:solidFill>
                          <a:effectLst>
                            <a:outerShdw blurRad="38100" dist="25400" dir="5400000" algn="ctr" rotWithShape="0">
                              <a:srgbClr val="6E747A">
                                <a:alpha val="43000"/>
                              </a:srgbClr>
                            </a:outerShdw>
                          </a:effectLst>
                          <a:sym typeface="+mn-ea"/>
                        </a:rPr>
                        <a:t>")</a:t>
                      </a:r>
                      <a:endParaRPr lang="en-US" sz="28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a:buNone/>
                      </a:pPr>
                      <a:r>
                        <a:rPr lang="en-US" sz="2000">
                          <a:solidFill>
                            <a:schemeClr val="tx1"/>
                          </a:solidFill>
                        </a:rPr>
                        <a:t>Output: </a:t>
                      </a:r>
                      <a:endParaRPr lang="en-US" sz="2000">
                        <a:solidFill>
                          <a:schemeClr val="tx1"/>
                        </a:solidFill>
                      </a:endParaRPr>
                    </a:p>
                    <a:p>
                      <a:pPr>
                        <a:buNone/>
                      </a:pPr>
                      <a:r>
                        <a:rPr lang="en-US" sz="2000">
                          <a:solidFill>
                            <a:schemeClr val="tx1"/>
                          </a:solidFill>
                        </a:rPr>
                        <a:t>i is 20</a:t>
                      </a:r>
                      <a:endParaRPr lang="en-US" sz="2000">
                        <a:solidFill>
                          <a:schemeClr val="tx1"/>
                        </a:solidFill>
                      </a:endParaRPr>
                    </a:p>
                  </a:txBody>
                  <a:tcP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sym typeface="+mn-ea"/>
              </a:rPr>
              <a:t>Python Logical Operators</a:t>
            </a:r>
            <a:endParaRPr lang="en-US" sz="4800">
              <a:solidFill>
                <a:schemeClr val="tx1"/>
              </a:solidFill>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a:solidFill>
                  <a:schemeClr val="tx1"/>
                </a:solidFill>
                <a:effectLst/>
              </a:rPr>
              <a:t>Logical operators are used to combine conditional statements:</a:t>
            </a:r>
            <a:endParaRPr lang="en-US">
              <a:solidFill>
                <a:schemeClr val="tx1"/>
              </a:solidFill>
              <a:effectLst/>
            </a:endParaRPr>
          </a:p>
        </p:txBody>
      </p:sp>
      <p:graphicFrame>
        <p:nvGraphicFramePr>
          <p:cNvPr id="4" name="Table 3"/>
          <p:cNvGraphicFramePr/>
          <p:nvPr/>
        </p:nvGraphicFramePr>
        <p:xfrm>
          <a:off x="695325" y="2087245"/>
          <a:ext cx="10504170" cy="4216400"/>
        </p:xfrm>
        <a:graphic>
          <a:graphicData uri="http://schemas.openxmlformats.org/drawingml/2006/table">
            <a:tbl>
              <a:tblPr firstRow="1" bandRow="1">
                <a:tableStyleId>{5C22544A-7EE6-4342-B048-85BDC9FD1C3A}</a:tableStyleId>
              </a:tblPr>
              <a:tblGrid>
                <a:gridCol w="3501390"/>
                <a:gridCol w="3501390"/>
                <a:gridCol w="3501390"/>
              </a:tblGrid>
              <a:tr h="513715">
                <a:tc>
                  <a:txBody>
                    <a:bodyPr/>
                    <a:p>
                      <a:pPr>
                        <a:buNone/>
                      </a:pPr>
                      <a:r>
                        <a:rPr lang="en-US"/>
                        <a:t>Operator</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1234440">
                <a:tc>
                  <a:txBody>
                    <a:bodyPr/>
                    <a:p>
                      <a:pPr>
                        <a:buNone/>
                      </a:pPr>
                      <a:r>
                        <a:rPr lang="en-US"/>
                        <a:t>and </a:t>
                      </a:r>
                      <a:endParaRPr lang="en-US"/>
                    </a:p>
                  </a:txBody>
                  <a:tcPr/>
                </a:tc>
                <a:tc>
                  <a:txBody>
                    <a:bodyPr/>
                    <a:p>
                      <a:pPr>
                        <a:buNone/>
                      </a:pPr>
                      <a:r>
                        <a:rPr lang="en-US"/>
                        <a:t>Returns True if both statements are true</a:t>
                      </a:r>
                      <a:endParaRPr lang="en-US"/>
                    </a:p>
                  </a:txBody>
                  <a:tcPr/>
                </a:tc>
                <a:tc>
                  <a:txBody>
                    <a:bodyPr/>
                    <a:p>
                      <a:pPr>
                        <a:buNone/>
                      </a:pPr>
                      <a:r>
                        <a:rPr lang="en-US"/>
                        <a:t>x &lt; 5 and  x &lt; 10</a:t>
                      </a:r>
                      <a:endParaRPr lang="en-US"/>
                    </a:p>
                  </a:txBody>
                  <a:tcPr/>
                </a:tc>
              </a:tr>
              <a:tr h="1233805">
                <a:tc>
                  <a:txBody>
                    <a:bodyPr/>
                    <a:p>
                      <a:pPr>
                        <a:buNone/>
                      </a:pPr>
                      <a:r>
                        <a:rPr lang="en-US"/>
                        <a:t>or</a:t>
                      </a:r>
                      <a:endParaRPr lang="en-US"/>
                    </a:p>
                  </a:txBody>
                  <a:tcPr/>
                </a:tc>
                <a:tc>
                  <a:txBody>
                    <a:bodyPr/>
                    <a:p>
                      <a:pPr>
                        <a:buNone/>
                      </a:pPr>
                      <a:r>
                        <a:rPr lang="en-US"/>
                        <a:t>Returns True if one of the statements is true</a:t>
                      </a:r>
                      <a:endParaRPr lang="en-US"/>
                    </a:p>
                  </a:txBody>
                  <a:tcPr/>
                </a:tc>
                <a:tc>
                  <a:txBody>
                    <a:bodyPr/>
                    <a:p>
                      <a:pPr>
                        <a:buNone/>
                      </a:pPr>
                      <a:r>
                        <a:rPr lang="en-US"/>
                        <a:t>x &lt; 5 or x &lt; 4</a:t>
                      </a:r>
                      <a:endParaRPr lang="en-US"/>
                    </a:p>
                  </a:txBody>
                  <a:tcPr/>
                </a:tc>
              </a:tr>
              <a:tr h="1234440">
                <a:tc>
                  <a:txBody>
                    <a:bodyPr/>
                    <a:p>
                      <a:pPr>
                        <a:buNone/>
                      </a:pPr>
                      <a:r>
                        <a:rPr lang="en-US"/>
                        <a:t>not</a:t>
                      </a:r>
                      <a:endParaRPr lang="en-US"/>
                    </a:p>
                  </a:txBody>
                  <a:tcPr/>
                </a:tc>
                <a:tc>
                  <a:txBody>
                    <a:bodyPr/>
                    <a:p>
                      <a:pPr>
                        <a:buNone/>
                      </a:pPr>
                      <a:r>
                        <a:rPr lang="en-US"/>
                        <a:t>Reverse the result, returns False if the result is true</a:t>
                      </a:r>
                      <a:endParaRPr lang="en-US"/>
                    </a:p>
                  </a:txBody>
                  <a:tcPr/>
                </a:tc>
                <a:tc>
                  <a:txBody>
                    <a:bodyPr/>
                    <a:p>
                      <a:pPr>
                        <a:buNone/>
                      </a:pPr>
                      <a:r>
                        <a:rPr lang="en-US"/>
                        <a:t>not(x &lt; 5 and x &lt; 10)</a:t>
                      </a: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Overview</a:t>
            </a:r>
            <a:endParaRPr lang="en-US" sz="4400">
              <a:solidFill>
                <a:schemeClr val="tx1"/>
              </a:solidFill>
              <a:effectLst>
                <a:outerShdw blurRad="38100" dist="19050" dir="2700000" algn="tl" rotWithShape="0">
                  <a:schemeClr val="dk1">
                    <a:alpha val="40000"/>
                  </a:schemeClr>
                </a:outerShdw>
              </a:effectLst>
            </a:endParaRPr>
          </a:p>
        </p:txBody>
      </p:sp>
      <p:sp>
        <p:nvSpPr>
          <p:cNvPr id="5" name="Content Placeholder 4"/>
          <p:cNvSpPr/>
          <p:nvPr>
            <p:ph idx="1"/>
          </p:nvPr>
        </p:nvSpPr>
        <p:spPr>
          <a:xfrm>
            <a:off x="609600" y="945515"/>
            <a:ext cx="10972800" cy="5913120"/>
          </a:xfrm>
        </p:spPr>
        <p:txBody>
          <a:bodyPr/>
          <a:p>
            <a:pPr marL="514350" indent="-514350">
              <a:buAutoNum type="arabicPeriod"/>
            </a:pPr>
            <a:r>
              <a:rPr lang="en-US" sz="2800">
                <a:effectLst/>
                <a:sym typeface="+mn-ea"/>
              </a:rPr>
              <a:t>Block of code</a:t>
            </a:r>
            <a:endParaRPr lang="en-US" sz="2800">
              <a:effectLst/>
              <a:sym typeface="+mn-ea"/>
            </a:endParaRPr>
          </a:p>
          <a:p>
            <a:pPr marL="514350" indent="-514350">
              <a:buAutoNum type="arabicPeriod"/>
            </a:pPr>
            <a:r>
              <a:rPr lang="en-US" sz="2800">
                <a:effectLst/>
                <a:sym typeface="+mn-ea"/>
              </a:rPr>
              <a:t>Conditional Blocks</a:t>
            </a:r>
            <a:endParaRPr lang="en-US" sz="2800">
              <a:effectLst/>
              <a:sym typeface="+mn-ea"/>
            </a:endParaRPr>
          </a:p>
          <a:p>
            <a:pPr marL="1428750" lvl="2" indent="-514350" algn="l">
              <a:buAutoNum type="arabicPeriod"/>
            </a:pPr>
            <a:r>
              <a:rPr lang="en-US">
                <a:effectLst/>
                <a:sym typeface="+mn-ea"/>
              </a:rPr>
              <a:t>if-else statement</a:t>
            </a:r>
            <a:endParaRPr lang="en-US">
              <a:solidFill>
                <a:schemeClr val="tx1"/>
              </a:solidFill>
              <a:effectLst/>
            </a:endParaRPr>
          </a:p>
          <a:p>
            <a:pPr marL="1428750" lvl="2" indent="-514350" algn="l">
              <a:buAutoNum type="arabicPeriod"/>
            </a:pPr>
            <a:r>
              <a:rPr lang="en-US">
                <a:effectLst/>
                <a:sym typeface="+mn-ea"/>
              </a:rPr>
              <a:t>The nested-if statement</a:t>
            </a:r>
            <a:endParaRPr lang="en-US">
              <a:solidFill>
                <a:schemeClr val="tx1"/>
              </a:solidFill>
              <a:effectLst/>
            </a:endParaRPr>
          </a:p>
          <a:p>
            <a:pPr marL="1428750" lvl="2" indent="-514350" algn="l">
              <a:buAutoNum type="arabicPeriod"/>
            </a:pPr>
            <a:r>
              <a:rPr lang="en-US">
                <a:effectLst/>
                <a:sym typeface="+mn-ea"/>
              </a:rPr>
              <a:t>The if-elif-else ladder</a:t>
            </a:r>
            <a:endParaRPr lang="en-US" sz="2000">
              <a:effectLst/>
              <a:sym typeface="+mn-ea"/>
            </a:endParaRPr>
          </a:p>
          <a:p>
            <a:pPr marL="514350" indent="-514350">
              <a:buAutoNum type="arabicPeriod"/>
            </a:pPr>
            <a:r>
              <a:rPr lang="en-US" sz="2800">
                <a:effectLst/>
              </a:rPr>
              <a:t>Loop Blocks</a:t>
            </a:r>
            <a:endParaRPr lang="en-US" sz="2800">
              <a:effectLst/>
            </a:endParaRPr>
          </a:p>
          <a:p>
            <a:pPr marL="1428750" lvl="2" indent="-514350">
              <a:buAutoNum type="arabicPeriod"/>
            </a:pPr>
            <a:r>
              <a:rPr lang="en-US" sz="2000">
                <a:effectLst/>
                <a:sym typeface="+mn-ea"/>
              </a:rPr>
              <a:t>While Loop in Python</a:t>
            </a:r>
            <a:endParaRPr lang="en-US" sz="2000">
              <a:effectLst/>
            </a:endParaRPr>
          </a:p>
          <a:p>
            <a:pPr marL="1428750" lvl="2" indent="-514350">
              <a:buAutoNum type="arabicPeriod"/>
            </a:pPr>
            <a:r>
              <a:rPr lang="en-US" sz="2000">
                <a:effectLst/>
                <a:sym typeface="+mn-ea"/>
              </a:rPr>
              <a:t>For Loop in Python</a:t>
            </a:r>
            <a:endParaRPr lang="en-US" sz="2000">
              <a:effectLst/>
            </a:endParaRPr>
          </a:p>
          <a:p>
            <a:pPr marL="1428750" lvl="2" indent="-514350">
              <a:buAutoNum type="arabicPeriod"/>
            </a:pPr>
            <a:r>
              <a:rPr lang="en-US" sz="2000">
                <a:effectLst/>
                <a:sym typeface="+mn-ea"/>
              </a:rPr>
              <a:t>Nested Loops</a:t>
            </a:r>
            <a:endParaRPr lang="en-US" sz="2000">
              <a:effectLst/>
            </a:endParaRPr>
          </a:p>
          <a:p>
            <a:pPr marL="514350" indent="-514350">
              <a:buAutoNum type="arabicPeriod"/>
            </a:pPr>
            <a:r>
              <a:rPr lang="en-US" sz="2800">
                <a:effectLst/>
              </a:rPr>
              <a:t>Loop control statements</a:t>
            </a:r>
            <a:endParaRPr lang="en-US" sz="2800">
              <a:effectLst/>
            </a:endParaRPr>
          </a:p>
          <a:p>
            <a:pPr marL="1428750" lvl="2" indent="-514350">
              <a:buAutoNum type="arabicPeriod"/>
            </a:pPr>
            <a:r>
              <a:rPr lang="en-US" sz="2000">
                <a:effectLst/>
              </a:rPr>
              <a:t>Break Statement:</a:t>
            </a:r>
            <a:endParaRPr lang="en-US" sz="2000">
              <a:effectLst/>
            </a:endParaRPr>
          </a:p>
          <a:p>
            <a:pPr marL="1428750" lvl="2" indent="-514350">
              <a:buAutoNum type="arabicPeriod"/>
            </a:pPr>
            <a:r>
              <a:rPr lang="en-US" sz="2000">
                <a:effectLst/>
              </a:rPr>
              <a:t>Continue Statement:</a:t>
            </a:r>
            <a:endParaRPr lang="en-US" sz="2000">
              <a:effectLst/>
            </a:endParaRPr>
          </a:p>
          <a:p>
            <a:pPr marL="1428750" lvl="2" indent="-514350">
              <a:buAutoNum type="arabicPeriod"/>
            </a:pPr>
            <a:r>
              <a:rPr lang="en-US" sz="2000">
                <a:effectLst/>
              </a:rPr>
              <a:t>Pass Statement:</a:t>
            </a:r>
            <a:endParaRPr lang="en-US" sz="2000">
              <a:effectLst/>
            </a:endParaRPr>
          </a:p>
          <a:p>
            <a:pPr marL="971550" lvl="1" indent="-514350">
              <a:buAutoNum type="arabicPeriod"/>
            </a:pPr>
            <a:endParaRPr lang="en-US" sz="200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sym typeface="+mn-ea"/>
              </a:rPr>
              <a:t>Loop Blocks</a:t>
            </a:r>
            <a:endParaRPr lang="en-US" sz="4800">
              <a:solidFill>
                <a:schemeClr val="tx1"/>
              </a:solidFill>
              <a:sym typeface="+mn-ea"/>
            </a:endParaRPr>
          </a:p>
        </p:txBody>
      </p:sp>
      <p:sp>
        <p:nvSpPr>
          <p:cNvPr id="3" name="Content Placeholder 2"/>
          <p:cNvSpPr>
            <a:spLocks noGrp="1"/>
          </p:cNvSpPr>
          <p:nvPr>
            <p:ph idx="1"/>
          </p:nvPr>
        </p:nvSpPr>
        <p:spPr>
          <a:xfrm>
            <a:off x="610235" y="1040765"/>
            <a:ext cx="10972165" cy="5817235"/>
          </a:xfrm>
        </p:spPr>
        <p:txBody>
          <a:bodyPr/>
          <a:p>
            <a:pPr lvl="1" algn="just">
              <a:buFont typeface="Arial" panose="020B0604020202020204" pitchFamily="34" charset="0"/>
              <a:buChar char="•"/>
            </a:pPr>
            <a:r>
              <a:rPr lang="en-US" sz="3200">
                <a:solidFill>
                  <a:schemeClr val="tx1"/>
                </a:solidFill>
                <a:effectLst/>
              </a:rPr>
              <a:t>In programming, a loop is a control structure that allows a set of instructions to be repeated multiple times, based on a certain condition or a predefined number of iterations.</a:t>
            </a:r>
            <a:endParaRPr lang="en-US" sz="3200">
              <a:solidFill>
                <a:schemeClr val="tx1"/>
              </a:solidFill>
              <a:effectLst/>
            </a:endParaRPr>
          </a:p>
          <a:p>
            <a:pPr lvl="1" algn="just">
              <a:buFont typeface="Arial" panose="020B0604020202020204" pitchFamily="34" charset="0"/>
              <a:buChar char="•"/>
            </a:pPr>
            <a:r>
              <a:rPr lang="en-US" sz="3200">
                <a:solidFill>
                  <a:schemeClr val="tx1"/>
                </a:solidFill>
                <a:effectLst/>
              </a:rPr>
              <a:t>Types of Python Loops</a:t>
            </a:r>
            <a:endParaRPr lang="en-US" sz="3200">
              <a:solidFill>
                <a:schemeClr val="tx1"/>
              </a:solidFill>
              <a:effectLst/>
            </a:endParaRPr>
          </a:p>
          <a:p>
            <a:pPr lvl="2" algn="just">
              <a:buFont typeface="Arial" panose="020B0604020202020204" pitchFamily="34" charset="0"/>
              <a:buChar char="•"/>
            </a:pPr>
            <a:r>
              <a:rPr lang="en-US" sz="2800">
                <a:solidFill>
                  <a:schemeClr val="tx1"/>
                </a:solidFill>
                <a:effectLst/>
              </a:rPr>
              <a:t>While Loop in Python</a:t>
            </a:r>
            <a:endParaRPr lang="en-US" sz="2800">
              <a:solidFill>
                <a:schemeClr val="tx1"/>
              </a:solidFill>
              <a:effectLst/>
            </a:endParaRPr>
          </a:p>
          <a:p>
            <a:pPr lvl="2" algn="just">
              <a:buFont typeface="Arial" panose="020B0604020202020204" pitchFamily="34" charset="0"/>
              <a:buChar char="•"/>
            </a:pPr>
            <a:r>
              <a:rPr lang="en-US" sz="2800">
                <a:solidFill>
                  <a:schemeClr val="tx1"/>
                </a:solidFill>
                <a:effectLst/>
              </a:rPr>
              <a:t>For Loop in Python</a:t>
            </a:r>
            <a:endParaRPr lang="en-US" sz="2800">
              <a:solidFill>
                <a:schemeClr val="tx1"/>
              </a:solidFill>
              <a:effectLst/>
            </a:endParaRPr>
          </a:p>
          <a:p>
            <a:pPr lvl="2" algn="just">
              <a:buFont typeface="Arial" panose="020B0604020202020204" pitchFamily="34" charset="0"/>
              <a:buChar char="•"/>
            </a:pPr>
            <a:r>
              <a:rPr lang="en-US" sz="2800">
                <a:solidFill>
                  <a:schemeClr val="tx1"/>
                </a:solidFill>
                <a:effectLst/>
              </a:rPr>
              <a:t>Nested Loops</a:t>
            </a:r>
            <a:endParaRPr lang="en-US" sz="2800">
              <a:solidFill>
                <a:schemeClr val="tx1"/>
              </a:solidFill>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While Loop</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335280" y="1054100"/>
            <a:ext cx="11246485" cy="5318125"/>
          </a:xfrm>
        </p:spPr>
        <p:txBody>
          <a:bodyPr/>
          <a:p>
            <a:pPr lvl="1" algn="just">
              <a:buFont typeface="Arial" panose="020B0604020202020204" pitchFamily="34" charset="0"/>
              <a:buChar char="•"/>
            </a:pPr>
            <a:r>
              <a:rPr lang="en-US">
                <a:solidFill>
                  <a:schemeClr val="tx1"/>
                </a:solidFill>
                <a:effectLst/>
              </a:rPr>
              <a:t>A while loop is used to execute a block of statements repeatedly until a given condition is satisfied. And when the condition becomes false, the line immediately after the loop in the program is executed.</a:t>
            </a:r>
            <a:endParaRPr lang="en-US">
              <a:solidFill>
                <a:schemeClr val="tx1"/>
              </a:solidFill>
              <a:effectLst/>
            </a:endParaRPr>
          </a:p>
          <a:p>
            <a:pPr lvl="1" algn="just">
              <a:buFont typeface="Arial" panose="020B0604020202020204" pitchFamily="34" charset="0"/>
              <a:buChar char="•"/>
            </a:pPr>
            <a:r>
              <a:rPr lang="en-US">
                <a:effectLst/>
                <a:sym typeface="+mn-ea"/>
              </a:rPr>
              <a:t>Syntax: </a:t>
            </a:r>
            <a:endParaRPr lang="en-US">
              <a:solidFill>
                <a:schemeClr val="tx1"/>
              </a:solidFill>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sym typeface="+mn-ea"/>
              </a:rPr>
              <a:t>while expression:</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sym typeface="+mn-ea"/>
              </a:rPr>
              <a:t>   # Statements to execute if</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sym typeface="+mn-ea"/>
              </a:rPr>
              <a:t>   # condition is true</a:t>
            </a:r>
            <a:endParaRPr lang="en-US" sz="2800">
              <a:solidFill>
                <a:schemeClr val="tx1"/>
              </a:solidFill>
              <a:effectLst/>
            </a:endParaRPr>
          </a:p>
          <a:p>
            <a:pPr lvl="1" algn="just">
              <a:buFont typeface="Arial" panose="020B0604020202020204" pitchFamily="34" charset="0"/>
              <a:buChar char="•"/>
            </a:pPr>
            <a:r>
              <a:rPr lang="en-US">
                <a:solidFill>
                  <a:schemeClr val="tx1"/>
                </a:solidFill>
                <a:effectLst/>
              </a:rPr>
              <a:t>All the statements indented by the same number of character spaces after a programming construct are considered to be part of a single block of code.</a:t>
            </a:r>
            <a:endParaRPr lang="en-US">
              <a:solidFill>
                <a:schemeClr val="tx1"/>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While Loop</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ln/>
                <a:solidFill>
                  <a:schemeClr val="tx1"/>
                </a:solidFill>
                <a:effectLst/>
              </a:rPr>
              <a:t>Example of While Loop </a:t>
            </a:r>
            <a:endParaRPr lang="en-US" b="1">
              <a:ln/>
              <a:solidFill>
                <a:schemeClr val="tx1"/>
              </a:solidFill>
              <a:effectLst/>
            </a:endParaRPr>
          </a:p>
          <a:p>
            <a:pPr lvl="1" algn="just">
              <a:buFont typeface="Arial" panose="020B0604020202020204" pitchFamily="34" charset="0"/>
              <a:buChar char="•"/>
            </a:pPr>
            <a:r>
              <a:rPr lang="en-US">
                <a:solidFill>
                  <a:schemeClr val="tx1"/>
                </a:solidFill>
                <a:effectLst/>
              </a:rPr>
              <a:t>The given Python code uses a ‘while' loop to print “Hello Geek” three times by incrementing a variable called ‘count' from 1 to 3.</a:t>
            </a:r>
            <a:endParaRPr lang="en-US">
              <a:solidFill>
                <a:schemeClr val="tx1"/>
              </a:solidFill>
              <a:effectLst/>
            </a:endParaRPr>
          </a:p>
          <a:p>
            <a:pPr marL="457200" lvl="1" indent="0" algn="just">
              <a:buNone/>
            </a:pPr>
            <a:endParaRPr lang="en-US">
              <a:solidFill>
                <a:schemeClr val="tx1"/>
              </a:solidFill>
              <a:effectLst/>
            </a:endParaRPr>
          </a:p>
        </p:txBody>
      </p:sp>
      <p:graphicFrame>
        <p:nvGraphicFramePr>
          <p:cNvPr id="4" name="Table 3"/>
          <p:cNvGraphicFramePr/>
          <p:nvPr/>
        </p:nvGraphicFramePr>
        <p:xfrm>
          <a:off x="331470" y="3032125"/>
          <a:ext cx="11527155" cy="2637790"/>
        </p:xfrm>
        <a:graphic>
          <a:graphicData uri="http://schemas.openxmlformats.org/drawingml/2006/table">
            <a:tbl>
              <a:tblPr firstRow="1" bandRow="1">
                <a:tableStyleId>{5C22544A-7EE6-4342-B048-85BDC9FD1C3A}</a:tableStyleId>
              </a:tblPr>
              <a:tblGrid>
                <a:gridCol w="6115050"/>
                <a:gridCol w="5412105"/>
              </a:tblGrid>
              <a:tr h="2637790">
                <a:tc>
                  <a:txBody>
                    <a:bodyPr/>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count = 0</a:t>
                      </a:r>
                      <a:endParaRPr lang="en-US" sz="3200" b="0">
                        <a:solidFill>
                          <a:schemeClr val="accent1"/>
                        </a:solidFill>
                        <a:effectLst>
                          <a:outerShdw blurRad="38100" dist="25400" dir="5400000" algn="ctr" rotWithShape="0">
                            <a:srgbClr val="6E747A">
                              <a:alpha val="43000"/>
                            </a:srgbClr>
                          </a:outerShdw>
                        </a:effectLst>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while (count &lt; 3): </a:t>
                      </a:r>
                      <a:endParaRPr lang="en-US" sz="3200" b="0">
                        <a:solidFill>
                          <a:schemeClr val="accent1"/>
                        </a:solidFill>
                        <a:effectLst>
                          <a:outerShdw blurRad="38100" dist="25400" dir="5400000" algn="ctr" rotWithShape="0">
                            <a:srgbClr val="6E747A">
                              <a:alpha val="43000"/>
                            </a:srgbClr>
                          </a:outerShdw>
                        </a:effectLst>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count = count + 1</a:t>
                      </a:r>
                      <a:endParaRPr lang="en-US" sz="3200" b="0">
                        <a:solidFill>
                          <a:schemeClr val="accent1"/>
                        </a:solidFill>
                        <a:effectLst>
                          <a:outerShdw blurRad="38100" dist="25400" dir="5400000" algn="ctr" rotWithShape="0">
                            <a:srgbClr val="6E747A">
                              <a:alpha val="43000"/>
                            </a:srgbClr>
                          </a:outerShdw>
                        </a:effectLst>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print("Hello Geek") </a:t>
                      </a:r>
                      <a:endParaRPr lang="en-US" sz="3200" b="0">
                        <a:solidFill>
                          <a:schemeClr val="accent1"/>
                        </a:solidFill>
                        <a:effectLst>
                          <a:outerShdw blurRad="38100" dist="25400" dir="5400000" algn="ctr" rotWithShape="0">
                            <a:srgbClr val="6E747A">
                              <a:alpha val="43000"/>
                            </a:srgbClr>
                          </a:outerShdw>
                        </a:effectLst>
                      </a:endParaRPr>
                    </a:p>
                    <a:p>
                      <a:pPr marL="457200" lvl="1" indent="0" algn="just">
                        <a:buNone/>
                      </a:pP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Hello Geek</a:t>
                      </a:r>
                      <a:endParaRPr lang="en-US" sz="2800" b="0">
                        <a:solidFill>
                          <a:schemeClr val="tx1"/>
                        </a:solidFill>
                        <a:effectLst/>
                        <a:sym typeface="+mn-ea"/>
                      </a:endParaRPr>
                    </a:p>
                    <a:p>
                      <a:pPr marL="457200" lvl="1" indent="0" algn="just">
                        <a:buNone/>
                      </a:pPr>
                      <a:r>
                        <a:rPr lang="en-US" sz="2800" b="0">
                          <a:solidFill>
                            <a:schemeClr val="tx1"/>
                          </a:solidFill>
                          <a:effectLst/>
                          <a:sym typeface="+mn-ea"/>
                        </a:rPr>
                        <a:t>Hello Geek</a:t>
                      </a:r>
                      <a:endParaRPr lang="en-US" sz="2800" b="0">
                        <a:solidFill>
                          <a:schemeClr val="tx1"/>
                        </a:solidFill>
                        <a:effectLst/>
                      </a:endParaRPr>
                    </a:p>
                    <a:p>
                      <a:pPr marL="457200" lvl="1" indent="0" algn="just">
                        <a:buNone/>
                      </a:pPr>
                      <a:r>
                        <a:rPr lang="en-US" sz="2800" b="0">
                          <a:solidFill>
                            <a:schemeClr val="tx1"/>
                          </a:solidFill>
                          <a:effectLst/>
                          <a:sym typeface="+mn-ea"/>
                        </a:rPr>
                        <a:t>Hello Geek</a:t>
                      </a:r>
                      <a:endParaRPr lang="en-US" sz="2800" b="0">
                        <a:solidFill>
                          <a:schemeClr val="tx1"/>
                        </a:solidFill>
                        <a:effectLst/>
                      </a:endParaRPr>
                    </a:p>
                    <a:p>
                      <a:pPr marL="457200" lvl="1" indent="0" algn="just">
                        <a:buNone/>
                      </a:pPr>
                      <a:endParaRPr lang="en-US" sz="2800" b="0">
                        <a:solidFill>
                          <a:schemeClr val="tx1"/>
                        </a:solidFill>
                        <a:effectLst/>
                      </a:endParaRPr>
                    </a:p>
                  </a:txBody>
                  <a:tcP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While Loop</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335280" y="1054100"/>
            <a:ext cx="11246485" cy="5803900"/>
          </a:xfrm>
        </p:spPr>
        <p:txBody>
          <a:bodyPr/>
          <a:p>
            <a:pPr marL="457200" lvl="1" indent="0" algn="just">
              <a:buFont typeface="Arial" panose="020B0604020202020204" pitchFamily="34" charset="0"/>
              <a:buNone/>
            </a:pPr>
            <a:r>
              <a:rPr lang="en-US" b="1">
                <a:solidFill>
                  <a:schemeClr val="tx1"/>
                </a:solidFill>
                <a:effectLst/>
              </a:rPr>
              <a:t>Using else statement with While Loop in Python</a:t>
            </a:r>
            <a:endParaRPr lang="en-US" b="1">
              <a:solidFill>
                <a:schemeClr val="tx1"/>
              </a:solidFill>
              <a:effectLst/>
            </a:endParaRPr>
          </a:p>
          <a:p>
            <a:pPr lvl="1" algn="just">
              <a:buFont typeface="Arial" panose="020B0604020202020204" pitchFamily="34" charset="0"/>
              <a:buChar char="•"/>
            </a:pPr>
            <a:r>
              <a:rPr lang="en-US">
                <a:solidFill>
                  <a:schemeClr val="tx1"/>
                </a:solidFill>
                <a:effectLst/>
              </a:rPr>
              <a:t>The else clause is only executed when your while condition becomes false. If you break out of the loop, or if an exception is raised, it won’t be executed. </a:t>
            </a:r>
            <a:endParaRPr lang="en-US">
              <a:solidFill>
                <a:schemeClr val="tx1"/>
              </a:solidFill>
              <a:effectLst/>
            </a:endParaRPr>
          </a:p>
          <a:p>
            <a:pPr marL="457200" lvl="1" indent="0" algn="just">
              <a:buFont typeface="Arial" panose="020B0604020202020204" pitchFamily="34" charset="0"/>
              <a:buNone/>
            </a:pPr>
            <a:r>
              <a:rPr lang="en-US" b="1">
                <a:solidFill>
                  <a:schemeClr val="tx1"/>
                </a:solidFill>
                <a:effectLst/>
              </a:rPr>
              <a:t>Syntax of While Loop with else statement: </a:t>
            </a:r>
            <a:endParaRPr lang="en-US" b="1">
              <a:solidFill>
                <a:schemeClr val="tx1"/>
              </a:solidFill>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while condition:</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 execute these statements</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else:</a:t>
            </a:r>
            <a:endParaRPr lang="en-US">
              <a:ln/>
              <a:solidFill>
                <a:schemeClr val="accent1"/>
              </a:solidFill>
              <a:effectLst>
                <a:outerShdw blurRad="38100" dist="25400" dir="5400000" algn="ctr" rotWithShape="0">
                  <a:srgbClr val="6E747A">
                    <a:alpha val="43000"/>
                  </a:srgbClr>
                </a:outerShdw>
              </a:effectLst>
            </a:endParaRPr>
          </a:p>
          <a:p>
            <a:pPr marL="914400" lvl="2" indent="0" algn="just">
              <a:buNone/>
            </a:pPr>
            <a:r>
              <a:rPr lang="en-US">
                <a:ln/>
                <a:solidFill>
                  <a:schemeClr val="accent1"/>
                </a:solidFill>
                <a:effectLst>
                  <a:outerShdw blurRad="38100" dist="25400" dir="5400000" algn="ctr" rotWithShape="0">
                    <a:srgbClr val="6E747A">
                      <a:alpha val="43000"/>
                    </a:srgbClr>
                  </a:outerShdw>
                </a:effectLst>
              </a:rPr>
              <a:t>     # execute these statements</a:t>
            </a:r>
            <a:endParaRPr 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While Loop</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120775"/>
            <a:ext cx="12192000" cy="5588635"/>
          </a:xfrm>
        </p:spPr>
        <p:txBody>
          <a:bodyPr/>
          <a:p>
            <a:pPr marL="457200" lvl="1" indent="0" algn="just">
              <a:buFont typeface="Arial" panose="020B0604020202020204" pitchFamily="34" charset="0"/>
              <a:buNone/>
            </a:pPr>
            <a:r>
              <a:rPr lang="en-US" b="1">
                <a:solidFill>
                  <a:schemeClr val="tx1"/>
                </a:solidFill>
                <a:effectLst/>
              </a:rPr>
              <a:t>Examples of While Loop with else statement</a:t>
            </a:r>
            <a:endParaRPr lang="en-US" b="1">
              <a:solidFill>
                <a:schemeClr val="tx1"/>
              </a:solidFill>
              <a:effectLst/>
            </a:endParaRPr>
          </a:p>
          <a:p>
            <a:pPr lvl="1" algn="just">
              <a:buFont typeface="Arial" panose="020B0604020202020204" pitchFamily="34" charset="0"/>
              <a:buChar char="•"/>
            </a:pPr>
            <a:r>
              <a:rPr lang="en-US">
                <a:solidFill>
                  <a:schemeClr val="tx1"/>
                </a:solidFill>
                <a:effectLst/>
              </a:rPr>
              <a:t>The code prints “Hello Geek” three times using a ‘while' loop and then, after the loop, it prints “In Else Block” because there is an “else” block associated with the ‘while' loop.</a:t>
            </a:r>
            <a:endParaRPr lang="en-US">
              <a:solidFill>
                <a:schemeClr val="tx1"/>
              </a:solidFill>
              <a:effectLst/>
            </a:endParaRPr>
          </a:p>
        </p:txBody>
      </p:sp>
      <p:graphicFrame>
        <p:nvGraphicFramePr>
          <p:cNvPr id="4" name="Table 3"/>
          <p:cNvGraphicFramePr/>
          <p:nvPr/>
        </p:nvGraphicFramePr>
        <p:xfrm>
          <a:off x="331470" y="3382645"/>
          <a:ext cx="11527155" cy="2637790"/>
        </p:xfrm>
        <a:graphic>
          <a:graphicData uri="http://schemas.openxmlformats.org/drawingml/2006/table">
            <a:tbl>
              <a:tblPr firstRow="1" bandRow="1">
                <a:tableStyleId>{5C22544A-7EE6-4342-B048-85BDC9FD1C3A}</a:tableStyleId>
              </a:tblPr>
              <a:tblGrid>
                <a:gridCol w="6115050"/>
                <a:gridCol w="5412105"/>
              </a:tblGrid>
              <a:tr h="3017520">
                <a:tc>
                  <a:txBody>
                    <a:bodyPr/>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count = 0</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while (count &lt; 3):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count = count + 1</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print("Hello Geek")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else: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print("In Else Block") </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Hello Geek</a:t>
                      </a:r>
                      <a:endParaRPr lang="en-US" sz="2800" b="0">
                        <a:solidFill>
                          <a:schemeClr val="tx1"/>
                        </a:solidFill>
                        <a:effectLst/>
                        <a:sym typeface="+mn-ea"/>
                      </a:endParaRPr>
                    </a:p>
                    <a:p>
                      <a:pPr marL="457200" lvl="1" indent="0" algn="just">
                        <a:buNone/>
                      </a:pPr>
                      <a:r>
                        <a:rPr lang="en-US" sz="2800" b="0">
                          <a:solidFill>
                            <a:schemeClr val="tx1"/>
                          </a:solidFill>
                          <a:effectLst/>
                          <a:sym typeface="+mn-ea"/>
                        </a:rPr>
                        <a:t>Hello Geek</a:t>
                      </a:r>
                      <a:endParaRPr lang="en-US" sz="2800" b="0">
                        <a:solidFill>
                          <a:schemeClr val="tx1"/>
                        </a:solidFill>
                        <a:effectLst/>
                        <a:sym typeface="+mn-ea"/>
                      </a:endParaRPr>
                    </a:p>
                    <a:p>
                      <a:pPr marL="457200" lvl="1" indent="0" algn="just">
                        <a:buNone/>
                      </a:pPr>
                      <a:r>
                        <a:rPr lang="en-US" sz="2800" b="0">
                          <a:solidFill>
                            <a:schemeClr val="tx1"/>
                          </a:solidFill>
                          <a:effectLst/>
                          <a:sym typeface="+mn-ea"/>
                        </a:rPr>
                        <a:t>Hello Geek</a:t>
                      </a:r>
                      <a:endParaRPr lang="en-US" sz="2800" b="0">
                        <a:solidFill>
                          <a:schemeClr val="tx1"/>
                        </a:solidFill>
                        <a:effectLst/>
                        <a:sym typeface="+mn-ea"/>
                      </a:endParaRPr>
                    </a:p>
                    <a:p>
                      <a:pPr marL="457200" lvl="1" indent="0" algn="just">
                        <a:buNone/>
                      </a:pPr>
                      <a:r>
                        <a:rPr lang="en-US" sz="2800" b="0">
                          <a:solidFill>
                            <a:schemeClr val="tx1"/>
                          </a:solidFill>
                          <a:effectLst/>
                          <a:sym typeface="+mn-ea"/>
                        </a:rPr>
                        <a:t>In Else Block</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While Loop</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120775"/>
            <a:ext cx="12002770" cy="5588635"/>
          </a:xfrm>
        </p:spPr>
        <p:txBody>
          <a:bodyPr/>
          <a:p>
            <a:pPr marL="457200" lvl="1" indent="0" algn="just">
              <a:buFont typeface="Arial" panose="020B0604020202020204" pitchFamily="34" charset="0"/>
              <a:buNone/>
            </a:pPr>
            <a:r>
              <a:rPr lang="en-US" b="1">
                <a:solidFill>
                  <a:schemeClr val="tx1"/>
                </a:solidFill>
                <a:effectLst/>
              </a:rPr>
              <a:t>Infinite While Loop in Python</a:t>
            </a:r>
            <a:endParaRPr lang="en-US" b="1">
              <a:solidFill>
                <a:schemeClr val="tx1"/>
              </a:solidFill>
              <a:effectLst/>
            </a:endParaRPr>
          </a:p>
          <a:p>
            <a:pPr lvl="1" algn="just">
              <a:buFont typeface="Arial" panose="020B0604020202020204" pitchFamily="34" charset="0"/>
              <a:buChar char="•"/>
            </a:pPr>
            <a:r>
              <a:rPr lang="en-US">
                <a:solidFill>
                  <a:schemeClr val="tx1"/>
                </a:solidFill>
                <a:effectLst/>
              </a:rPr>
              <a:t>If we want a block of code to execute infinite number of time, we can use the while loop in Python to do so.</a:t>
            </a:r>
            <a:endParaRPr lang="en-US">
              <a:solidFill>
                <a:schemeClr val="tx1"/>
              </a:solidFill>
              <a:effectLst/>
            </a:endParaRPr>
          </a:p>
          <a:p>
            <a:pPr lvl="1" algn="just">
              <a:buFont typeface="Arial" panose="020B0604020202020204" pitchFamily="34" charset="0"/>
              <a:buChar char="•"/>
            </a:pPr>
            <a:r>
              <a:rPr lang="en-US">
                <a:solidFill>
                  <a:schemeClr val="tx1"/>
                </a:solidFill>
                <a:effectLst/>
              </a:rPr>
              <a:t>The code uses a ‘while' loop with the condition (count == 0). This loop will only run as long as count is equal to 0. Since count is initially set to 0, the loop will execute indefinitely because the condition is always true.</a:t>
            </a:r>
            <a:endParaRPr lang="en-US">
              <a:solidFill>
                <a:schemeClr val="tx1"/>
              </a:solidFill>
              <a:effectLst/>
            </a:endParaRPr>
          </a:p>
          <a:p>
            <a:pPr marL="914400" lvl="2" indent="0" algn="just">
              <a:buNone/>
            </a:pPr>
            <a:r>
              <a:rPr lang="en-US" sz="3200">
                <a:ln/>
                <a:solidFill>
                  <a:schemeClr val="accent1"/>
                </a:solidFill>
                <a:effectLst>
                  <a:outerShdw blurRad="38100" dist="25400" dir="5400000" algn="ctr" rotWithShape="0">
                    <a:srgbClr val="6E747A">
                      <a:alpha val="43000"/>
                    </a:srgbClr>
                  </a:outerShdw>
                </a:effectLst>
              </a:rPr>
              <a:t>count = 0</a:t>
            </a:r>
            <a:endParaRPr lang="en-US" sz="3200">
              <a:ln/>
              <a:solidFill>
                <a:schemeClr val="accent1"/>
              </a:solidFill>
              <a:effectLst>
                <a:outerShdw blurRad="38100" dist="25400" dir="5400000" algn="ctr" rotWithShape="0">
                  <a:srgbClr val="6E747A">
                    <a:alpha val="43000"/>
                  </a:srgbClr>
                </a:outerShdw>
              </a:effectLst>
            </a:endParaRPr>
          </a:p>
          <a:p>
            <a:pPr marL="914400" lvl="2" indent="0" algn="just">
              <a:buNone/>
            </a:pPr>
            <a:r>
              <a:rPr lang="en-US" sz="3200">
                <a:ln/>
                <a:solidFill>
                  <a:schemeClr val="accent1"/>
                </a:solidFill>
                <a:effectLst>
                  <a:outerShdw blurRad="38100" dist="25400" dir="5400000" algn="ctr" rotWithShape="0">
                    <a:srgbClr val="6E747A">
                      <a:alpha val="43000"/>
                    </a:srgbClr>
                  </a:outerShdw>
                </a:effectLst>
              </a:rPr>
              <a:t>while (count == 0): </a:t>
            </a:r>
            <a:endParaRPr lang="en-US" sz="3200">
              <a:ln/>
              <a:solidFill>
                <a:schemeClr val="accent1"/>
              </a:solidFill>
              <a:effectLst>
                <a:outerShdw blurRad="38100" dist="25400" dir="5400000" algn="ctr" rotWithShape="0">
                  <a:srgbClr val="6E747A">
                    <a:alpha val="43000"/>
                  </a:srgbClr>
                </a:outerShdw>
              </a:effectLst>
            </a:endParaRPr>
          </a:p>
          <a:p>
            <a:pPr marL="914400" lvl="2" indent="0" algn="just">
              <a:buNone/>
            </a:pPr>
            <a:r>
              <a:rPr lang="en-US" sz="3200">
                <a:ln/>
                <a:solidFill>
                  <a:schemeClr val="accent1"/>
                </a:solidFill>
                <a:effectLst>
                  <a:outerShdw blurRad="38100" dist="25400" dir="5400000" algn="ctr" rotWithShape="0">
                    <a:srgbClr val="6E747A">
                      <a:alpha val="43000"/>
                    </a:srgbClr>
                  </a:outerShdw>
                </a:effectLst>
              </a:rPr>
              <a:t>    print("Hello Geek") </a:t>
            </a:r>
            <a:endParaRPr lang="en-US" sz="32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335280" y="1054100"/>
            <a:ext cx="11246485" cy="5318125"/>
          </a:xfrm>
        </p:spPr>
        <p:txBody>
          <a:bodyPr/>
          <a:p>
            <a:pPr lvl="1" algn="just">
              <a:buFont typeface="Arial" panose="020B0604020202020204" pitchFamily="34" charset="0"/>
              <a:buChar char="•"/>
            </a:pPr>
            <a:r>
              <a:rPr lang="en-US">
                <a:solidFill>
                  <a:schemeClr val="tx1"/>
                </a:solidFill>
                <a:effectLst/>
              </a:rPr>
              <a:t>For loops are used for sequential traversal. For example: traversing a list or string or array etc. In Python, there is “for in” loop which is similar to for each loop in other languages. Let us learn how to use for in loop for sequential traversals.</a:t>
            </a:r>
            <a:endParaRPr lang="en-US">
              <a:solidFill>
                <a:schemeClr val="tx1"/>
              </a:solidFill>
              <a:effectLst/>
            </a:endParaRPr>
          </a:p>
          <a:p>
            <a:pPr lvl="1" algn="just">
              <a:buFont typeface="Arial" panose="020B0604020202020204" pitchFamily="34" charset="0"/>
              <a:buChar char="•"/>
            </a:pPr>
            <a:r>
              <a:rPr lang="en-US">
                <a:effectLst/>
                <a:sym typeface="+mn-ea"/>
              </a:rPr>
              <a:t>Syntax: </a:t>
            </a:r>
            <a:endParaRPr lang="en-US">
              <a:solidFill>
                <a:schemeClr val="tx1"/>
              </a:solidFill>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sym typeface="+mn-ea"/>
              </a:rPr>
              <a:t>for</a:t>
            </a:r>
            <a:r>
              <a:rPr lang="en-US" sz="2800">
                <a:solidFill>
                  <a:srgbClr val="FF0000"/>
                </a:solidFill>
                <a:effectLst>
                  <a:outerShdw blurRad="38100" dist="25400" dir="5400000" algn="ctr" rotWithShape="0">
                    <a:srgbClr val="6E747A">
                      <a:alpha val="43000"/>
                    </a:srgbClr>
                  </a:outerShdw>
                </a:effectLst>
                <a:sym typeface="+mn-ea"/>
              </a:rPr>
              <a:t> iterator_var</a:t>
            </a:r>
            <a:r>
              <a:rPr lang="en-US" sz="2800">
                <a:solidFill>
                  <a:schemeClr val="accent1"/>
                </a:solidFill>
                <a:effectLst>
                  <a:outerShdw blurRad="38100" dist="25400" dir="5400000" algn="ctr" rotWithShape="0">
                    <a:srgbClr val="6E747A">
                      <a:alpha val="43000"/>
                    </a:srgbClr>
                  </a:outerShdw>
                </a:effectLst>
                <a:sym typeface="+mn-ea"/>
              </a:rPr>
              <a:t> in </a:t>
            </a:r>
            <a:r>
              <a:rPr lang="en-US" sz="2800">
                <a:solidFill>
                  <a:srgbClr val="FF0000"/>
                </a:solidFill>
                <a:effectLst>
                  <a:outerShdw blurRad="38100" dist="25400" dir="5400000" algn="ctr" rotWithShape="0">
                    <a:srgbClr val="6E747A">
                      <a:alpha val="43000"/>
                    </a:srgbClr>
                  </a:outerShdw>
                </a:effectLst>
                <a:sym typeface="+mn-ea"/>
              </a:rPr>
              <a:t>sequence</a:t>
            </a:r>
            <a:r>
              <a:rPr lang="en-US" sz="2800">
                <a:solidFill>
                  <a:schemeClr val="accent1"/>
                </a:solidFill>
                <a:effectLst>
                  <a:outerShdw blurRad="38100" dist="25400" dir="5400000" algn="ctr" rotWithShape="0">
                    <a:srgbClr val="6E747A">
                      <a:alpha val="43000"/>
                    </a:srgbClr>
                  </a:outerShdw>
                </a:effectLst>
                <a:sym typeface="+mn-ea"/>
              </a:rPr>
              <a:t>:</a:t>
            </a:r>
            <a:endParaRPr lang="en-US" sz="2800">
              <a:solidFill>
                <a:schemeClr val="accent1"/>
              </a:solidFill>
              <a:effectLst>
                <a:outerShdw blurRad="38100" dist="25400" dir="5400000" algn="ctr" rotWithShape="0">
                  <a:srgbClr val="6E747A">
                    <a:alpha val="43000"/>
                  </a:srgbClr>
                </a:outerShdw>
              </a:effectLst>
              <a:sym typeface="+mn-ea"/>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sym typeface="+mn-ea"/>
              </a:rPr>
              <a:t>    statements(s)</a:t>
            </a:r>
            <a:endParaRPr lang="en-US" sz="2800">
              <a:solidFill>
                <a:schemeClr val="accent1"/>
              </a:solidFill>
              <a:effectLst>
                <a:outerShdw blurRad="38100" dist="25400" dir="5400000" algn="ctr" rotWithShape="0">
                  <a:srgbClr val="6E747A">
                    <a:alpha val="43000"/>
                  </a:srgbClr>
                </a:outerShdw>
              </a:effectLst>
              <a:sym typeface="+mn-ea"/>
            </a:endParaRPr>
          </a:p>
          <a:p>
            <a:pPr marL="914400" lvl="2" indent="0" algn="just">
              <a:buNone/>
            </a:pPr>
            <a:endParaRPr lang="en-US">
              <a:solidFill>
                <a:schemeClr val="tx1"/>
              </a:solidFill>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b="1">
                <a:solidFill>
                  <a:schemeClr val="tx1"/>
                </a:solidFill>
                <a:effectLst/>
              </a:rPr>
              <a:t>Example of forLoop </a:t>
            </a:r>
            <a:endParaRPr lang="en-US" b="1">
              <a:solidFill>
                <a:schemeClr val="tx1"/>
              </a:solidFill>
              <a:effectLst/>
            </a:endParaRPr>
          </a:p>
          <a:p>
            <a:pPr lvl="1" algn="just">
              <a:buFont typeface="Arial" panose="020B0604020202020204" pitchFamily="34" charset="0"/>
              <a:buChar char="•"/>
            </a:pPr>
            <a:r>
              <a:rPr lang="en-US">
                <a:solidFill>
                  <a:schemeClr val="tx1"/>
                </a:solidFill>
                <a:effectLst/>
              </a:rPr>
              <a:t>The code uses a Python for loop that iterates over the values from 0 to 3 (not including 4), as specified by the range(0, n) construct. It will print the values of ‘i' in each iteration of the loop.</a:t>
            </a:r>
            <a:endParaRPr lang="en-US">
              <a:solidFill>
                <a:schemeClr val="tx1"/>
              </a:solidFill>
              <a:effectLst/>
            </a:endParaRPr>
          </a:p>
        </p:txBody>
      </p:sp>
      <p:graphicFrame>
        <p:nvGraphicFramePr>
          <p:cNvPr id="4" name="Table 3"/>
          <p:cNvGraphicFramePr/>
          <p:nvPr/>
        </p:nvGraphicFramePr>
        <p:xfrm>
          <a:off x="331470" y="3437255"/>
          <a:ext cx="11527155" cy="2637790"/>
        </p:xfrm>
        <a:graphic>
          <a:graphicData uri="http://schemas.openxmlformats.org/drawingml/2006/table">
            <a:tbl>
              <a:tblPr firstRow="1" bandRow="1">
                <a:tableStyleId>{5C22544A-7EE6-4342-B048-85BDC9FD1C3A}</a:tableStyleId>
              </a:tblPr>
              <a:tblGrid>
                <a:gridCol w="6115050"/>
                <a:gridCol w="5412105"/>
              </a:tblGrid>
              <a:tr h="2637790">
                <a:tc>
                  <a:txBody>
                    <a:bodyPr/>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n = 4</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for i in range(0, n):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print(i) </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0</a:t>
                      </a:r>
                      <a:endParaRPr lang="en-US" sz="2800" b="0">
                        <a:solidFill>
                          <a:schemeClr val="tx1"/>
                        </a:solidFill>
                        <a:effectLst/>
                        <a:sym typeface="+mn-ea"/>
                      </a:endParaRPr>
                    </a:p>
                    <a:p>
                      <a:pPr marL="457200" lvl="1" indent="0" algn="just">
                        <a:buNone/>
                      </a:pPr>
                      <a:r>
                        <a:rPr lang="en-US" sz="2800" b="0">
                          <a:solidFill>
                            <a:schemeClr val="tx1"/>
                          </a:solidFill>
                          <a:effectLst/>
                          <a:sym typeface="+mn-ea"/>
                        </a:rPr>
                        <a:t>1</a:t>
                      </a:r>
                      <a:endParaRPr lang="en-US" sz="2800" b="0">
                        <a:solidFill>
                          <a:schemeClr val="tx1"/>
                        </a:solidFill>
                        <a:effectLst/>
                        <a:sym typeface="+mn-ea"/>
                      </a:endParaRPr>
                    </a:p>
                    <a:p>
                      <a:pPr marL="457200" lvl="1" indent="0" algn="just">
                        <a:buNone/>
                      </a:pPr>
                      <a:r>
                        <a:rPr lang="en-US" sz="2800" b="0">
                          <a:solidFill>
                            <a:schemeClr val="tx1"/>
                          </a:solidFill>
                          <a:effectLst/>
                          <a:sym typeface="+mn-ea"/>
                        </a:rPr>
                        <a:t>2</a:t>
                      </a:r>
                      <a:endParaRPr lang="en-US" sz="2800" b="0">
                        <a:solidFill>
                          <a:schemeClr val="tx1"/>
                        </a:solidFill>
                        <a:effectLst/>
                        <a:sym typeface="+mn-ea"/>
                      </a:endParaRPr>
                    </a:p>
                    <a:p>
                      <a:pPr marL="457200" lvl="1" indent="0" algn="just">
                        <a:buNone/>
                      </a:pPr>
                      <a:r>
                        <a:rPr lang="en-US" sz="2800" b="0">
                          <a:solidFill>
                            <a:schemeClr val="tx1"/>
                          </a:solidFill>
                          <a:effectLst/>
                          <a:sym typeface="+mn-ea"/>
                        </a:rPr>
                        <a:t>3</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80695" y="1269365"/>
            <a:ext cx="11211560" cy="5414010"/>
          </a:xfrm>
        </p:spPr>
        <p:txBody>
          <a:bodyPr/>
          <a:p>
            <a:pPr marL="457200" lvl="1" indent="0" algn="just">
              <a:buFont typeface="Arial" panose="020B0604020202020204" pitchFamily="34" charset="0"/>
              <a:buNone/>
            </a:pPr>
            <a:r>
              <a:rPr lang="en-US" b="1">
                <a:solidFill>
                  <a:schemeClr val="tx1"/>
                </a:solidFill>
                <a:effectLst/>
              </a:rPr>
              <a:t>Example with List, Tuple, string, and dictionary iteration using For Loops in Python</a:t>
            </a:r>
            <a:endParaRPr lang="en-US" b="1">
              <a:solidFill>
                <a:schemeClr val="tx1"/>
              </a:solidFill>
              <a:effectLst/>
            </a:endParaRPr>
          </a:p>
          <a:p>
            <a:pPr lvl="1" algn="l">
              <a:buFont typeface="Arial" panose="020B0604020202020204" pitchFamily="34" charset="0"/>
              <a:buChar char="•"/>
            </a:pPr>
            <a:r>
              <a:rPr lang="en-US">
                <a:solidFill>
                  <a:schemeClr val="tx1"/>
                </a:solidFill>
                <a:effectLst/>
              </a:rPr>
              <a:t>We can use for loop to iterate lists, tuples, strings and dictionaries in Python.</a:t>
            </a:r>
            <a:endParaRPr lang="en-US">
              <a:solidFill>
                <a:schemeClr val="tx1"/>
              </a:solidFill>
              <a:effectLst/>
            </a:endParaRPr>
          </a:p>
          <a:p>
            <a:pPr lvl="1" algn="l">
              <a:buNone/>
            </a:pPr>
            <a:r>
              <a:rPr lang="en-US" b="1">
                <a:effectLst/>
                <a:sym typeface="+mn-ea"/>
              </a:rPr>
              <a:t>Example with List:</a:t>
            </a:r>
            <a:endParaRPr lang="en-US">
              <a:solidFill>
                <a:schemeClr val="tx1"/>
              </a:solidFill>
              <a:effectLst/>
            </a:endParaRPr>
          </a:p>
        </p:txBody>
      </p:sp>
      <p:graphicFrame>
        <p:nvGraphicFramePr>
          <p:cNvPr id="4" name="Table 3"/>
          <p:cNvGraphicFramePr/>
          <p:nvPr/>
        </p:nvGraphicFramePr>
        <p:xfrm>
          <a:off x="332740" y="3924300"/>
          <a:ext cx="11527155" cy="2637790"/>
        </p:xfrm>
        <a:graphic>
          <a:graphicData uri="http://schemas.openxmlformats.org/drawingml/2006/table">
            <a:tbl>
              <a:tblPr firstRow="1" bandRow="1">
                <a:tableStyleId>{5C22544A-7EE6-4342-B048-85BDC9FD1C3A}</a:tableStyleId>
              </a:tblPr>
              <a:tblGrid>
                <a:gridCol w="6115050"/>
                <a:gridCol w="5412105"/>
              </a:tblGrid>
              <a:tr h="2637790">
                <a:tc>
                  <a:txBody>
                    <a:bodyPr/>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print("</a:t>
                      </a:r>
                      <a:r>
                        <a:rPr lang="en-US" sz="3200" b="0">
                          <a:solidFill>
                            <a:srgbClr val="FF0000"/>
                          </a:solidFill>
                          <a:effectLst>
                            <a:outerShdw blurRad="38100" dist="25400" dir="5400000" algn="ctr" rotWithShape="0">
                              <a:srgbClr val="6E747A">
                                <a:alpha val="43000"/>
                              </a:srgbClr>
                            </a:outerShdw>
                          </a:effectLst>
                          <a:sym typeface="+mn-ea"/>
                        </a:rPr>
                        <a:t>List Iteration</a:t>
                      </a:r>
                      <a:r>
                        <a:rPr lang="en-US" sz="3200" b="0">
                          <a:solidFill>
                            <a:schemeClr val="accent1"/>
                          </a:solidFill>
                          <a:effectLst>
                            <a:outerShdw blurRad="38100" dist="25400" dir="5400000" algn="ctr" rotWithShape="0">
                              <a:srgbClr val="6E747A">
                                <a:alpha val="43000"/>
                              </a:srgbClr>
                            </a:outerShdw>
                          </a:effectLst>
                          <a:sym typeface="+mn-ea"/>
                        </a:rPr>
                        <a:t>")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lis = ["</a:t>
                      </a:r>
                      <a:r>
                        <a:rPr lang="en-US" sz="3200" b="0">
                          <a:solidFill>
                            <a:srgbClr val="FF0000"/>
                          </a:solidFill>
                          <a:effectLst>
                            <a:outerShdw blurRad="38100" dist="25400" dir="5400000" algn="ctr" rotWithShape="0">
                              <a:srgbClr val="6E747A">
                                <a:alpha val="43000"/>
                              </a:srgbClr>
                            </a:outerShdw>
                          </a:effectLst>
                          <a:sym typeface="+mn-ea"/>
                        </a:rPr>
                        <a:t>geeks</a:t>
                      </a:r>
                      <a:r>
                        <a:rPr lang="en-US" sz="3200" b="0">
                          <a:solidFill>
                            <a:schemeClr val="accent1"/>
                          </a:solidFill>
                          <a:effectLst>
                            <a:outerShdw blurRad="38100" dist="25400" dir="5400000" algn="ctr" rotWithShape="0">
                              <a:srgbClr val="6E747A">
                                <a:alpha val="43000"/>
                              </a:srgbClr>
                            </a:outerShdw>
                          </a:effectLst>
                          <a:sym typeface="+mn-ea"/>
                        </a:rPr>
                        <a:t>", "</a:t>
                      </a:r>
                      <a:r>
                        <a:rPr lang="en-US" sz="3200" b="0">
                          <a:solidFill>
                            <a:srgbClr val="FF0000"/>
                          </a:solidFill>
                          <a:effectLst>
                            <a:outerShdw blurRad="38100" dist="25400" dir="5400000" algn="ctr" rotWithShape="0">
                              <a:srgbClr val="6E747A">
                                <a:alpha val="43000"/>
                              </a:srgbClr>
                            </a:outerShdw>
                          </a:effectLst>
                          <a:sym typeface="+mn-ea"/>
                        </a:rPr>
                        <a:t>for</a:t>
                      </a:r>
                      <a:r>
                        <a:rPr lang="en-US" sz="3200" b="0">
                          <a:solidFill>
                            <a:schemeClr val="accent1"/>
                          </a:solidFill>
                          <a:effectLst>
                            <a:outerShdw blurRad="38100" dist="25400" dir="5400000" algn="ctr" rotWithShape="0">
                              <a:srgbClr val="6E747A">
                                <a:alpha val="43000"/>
                              </a:srgbClr>
                            </a:outerShdw>
                          </a:effectLst>
                          <a:sym typeface="+mn-ea"/>
                        </a:rPr>
                        <a:t>", "</a:t>
                      </a:r>
                      <a:r>
                        <a:rPr lang="en-US" sz="3200" b="0">
                          <a:solidFill>
                            <a:srgbClr val="FF0000"/>
                          </a:solidFill>
                          <a:effectLst>
                            <a:outerShdw blurRad="38100" dist="25400" dir="5400000" algn="ctr" rotWithShape="0">
                              <a:srgbClr val="6E747A">
                                <a:alpha val="43000"/>
                              </a:srgbClr>
                            </a:outerShdw>
                          </a:effectLst>
                          <a:sym typeface="+mn-ea"/>
                        </a:rPr>
                        <a:t>geeks</a:t>
                      </a:r>
                      <a:r>
                        <a:rPr lang="en-US" sz="3200" b="0">
                          <a:solidFill>
                            <a:schemeClr val="accent1"/>
                          </a:solidFill>
                          <a:effectLst>
                            <a:outerShdw blurRad="38100" dist="25400" dir="5400000" algn="ctr" rotWithShape="0">
                              <a:srgbClr val="6E747A">
                                <a:alpha val="43000"/>
                              </a:srgbClr>
                            </a:outerShdw>
                          </a:effectLst>
                          <a:sym typeface="+mn-ea"/>
                        </a:rPr>
                        <a:t>"]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for </a:t>
                      </a:r>
                      <a:r>
                        <a:rPr lang="en-US" sz="3200" b="0">
                          <a:solidFill>
                            <a:srgbClr val="FF0000"/>
                          </a:solidFill>
                          <a:effectLst>
                            <a:outerShdw blurRad="38100" dist="25400" dir="5400000" algn="ctr" rotWithShape="0">
                              <a:srgbClr val="6E747A">
                                <a:alpha val="43000"/>
                              </a:srgbClr>
                            </a:outerShdw>
                          </a:effectLst>
                          <a:sym typeface="+mn-ea"/>
                        </a:rPr>
                        <a:t>i</a:t>
                      </a:r>
                      <a:r>
                        <a:rPr lang="en-US" sz="3200" b="0">
                          <a:solidFill>
                            <a:schemeClr val="accent1"/>
                          </a:solidFill>
                          <a:effectLst>
                            <a:outerShdw blurRad="38100" dist="25400" dir="5400000" algn="ctr" rotWithShape="0">
                              <a:srgbClr val="6E747A">
                                <a:alpha val="43000"/>
                              </a:srgbClr>
                            </a:outerShdw>
                          </a:effectLst>
                          <a:sym typeface="+mn-ea"/>
                        </a:rPr>
                        <a:t> in </a:t>
                      </a:r>
                      <a:r>
                        <a:rPr lang="en-US" sz="3200" b="0">
                          <a:solidFill>
                            <a:srgbClr val="FF0000"/>
                          </a:solidFill>
                          <a:effectLst>
                            <a:outerShdw blurRad="38100" dist="25400" dir="5400000" algn="ctr" rotWithShape="0">
                              <a:srgbClr val="6E747A">
                                <a:alpha val="43000"/>
                              </a:srgbClr>
                            </a:outerShdw>
                          </a:effectLst>
                          <a:sym typeface="+mn-ea"/>
                        </a:rPr>
                        <a:t>lis</a:t>
                      </a:r>
                      <a:r>
                        <a:rPr lang="en-US" sz="3200" b="0">
                          <a:solidFill>
                            <a:schemeClr val="accent1"/>
                          </a:solidFill>
                          <a:effectLst>
                            <a:outerShdw blurRad="38100" dist="25400" dir="5400000" algn="ctr" rotWithShape="0">
                              <a:srgbClr val="6E747A">
                                <a:alpha val="43000"/>
                              </a:srgbClr>
                            </a:outerShdw>
                          </a:effectLst>
                          <a:sym typeface="+mn-ea"/>
                        </a:rPr>
                        <a:t>: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print(i) </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List Iteration</a:t>
                      </a:r>
                      <a:endParaRPr lang="en-US" sz="2800" b="0">
                        <a:solidFill>
                          <a:schemeClr val="tx1"/>
                        </a:solidFill>
                        <a:effectLst/>
                        <a:sym typeface="+mn-ea"/>
                      </a:endParaRPr>
                    </a:p>
                    <a:p>
                      <a:pPr marL="457200" lvl="1" indent="0" algn="just">
                        <a:buNone/>
                      </a:pPr>
                      <a:r>
                        <a:rPr lang="en-US" sz="2800" b="0">
                          <a:solidFill>
                            <a:schemeClr val="tx1"/>
                          </a:solidFill>
                          <a:effectLst/>
                          <a:sym typeface="+mn-ea"/>
                        </a:rPr>
                        <a:t>geeks</a:t>
                      </a:r>
                      <a:endParaRPr lang="en-US" sz="2800" b="0">
                        <a:solidFill>
                          <a:schemeClr val="tx1"/>
                        </a:solidFill>
                        <a:effectLst/>
                        <a:sym typeface="+mn-ea"/>
                      </a:endParaRPr>
                    </a:p>
                    <a:p>
                      <a:pPr marL="457200" lvl="1" indent="0" algn="just">
                        <a:buNone/>
                      </a:pPr>
                      <a:r>
                        <a:rPr lang="en-US" sz="2800" b="0">
                          <a:solidFill>
                            <a:schemeClr val="tx1"/>
                          </a:solidFill>
                          <a:effectLst/>
                          <a:sym typeface="+mn-ea"/>
                        </a:rPr>
                        <a:t>for</a:t>
                      </a:r>
                      <a:endParaRPr lang="en-US" sz="2800" b="0">
                        <a:solidFill>
                          <a:schemeClr val="tx1"/>
                        </a:solidFill>
                        <a:effectLst/>
                        <a:sym typeface="+mn-ea"/>
                      </a:endParaRPr>
                    </a:p>
                    <a:p>
                      <a:pPr marL="457200" lvl="1" indent="0" algn="just">
                        <a:buNone/>
                      </a:pPr>
                      <a:r>
                        <a:rPr lang="en-US" sz="2800" b="0">
                          <a:solidFill>
                            <a:schemeClr val="tx1"/>
                          </a:solidFill>
                          <a:effectLst/>
                          <a:sym typeface="+mn-ea"/>
                        </a:rPr>
                        <a:t>geeks</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80695" y="1269365"/>
            <a:ext cx="11211560" cy="5414010"/>
          </a:xfrm>
        </p:spPr>
        <p:txBody>
          <a:bodyPr/>
          <a:p>
            <a:pPr lvl="1" algn="l">
              <a:buNone/>
            </a:pPr>
            <a:r>
              <a:rPr lang="en-US" b="1">
                <a:effectLst/>
                <a:sym typeface="+mn-ea"/>
              </a:rPr>
              <a:t>Example with String:</a:t>
            </a:r>
            <a:endParaRPr lang="en-US">
              <a:solidFill>
                <a:schemeClr val="tx1"/>
              </a:solidFill>
              <a:effectLst/>
            </a:endParaRPr>
          </a:p>
        </p:txBody>
      </p:sp>
      <p:graphicFrame>
        <p:nvGraphicFramePr>
          <p:cNvPr id="4" name="Table 3"/>
          <p:cNvGraphicFramePr/>
          <p:nvPr/>
        </p:nvGraphicFramePr>
        <p:xfrm>
          <a:off x="322580" y="2290445"/>
          <a:ext cx="11527155" cy="2637790"/>
        </p:xfrm>
        <a:graphic>
          <a:graphicData uri="http://schemas.openxmlformats.org/drawingml/2006/table">
            <a:tbl>
              <a:tblPr firstRow="1" bandRow="1">
                <a:tableStyleId>{5C22544A-7EE6-4342-B048-85BDC9FD1C3A}</a:tableStyleId>
              </a:tblPr>
              <a:tblGrid>
                <a:gridCol w="6115050"/>
                <a:gridCol w="5412105"/>
              </a:tblGrid>
              <a:tr h="2637790">
                <a:tc>
                  <a:txBody>
                    <a:bodyPr/>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print("\nString Iteration")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s = "Geeks"</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for i in s: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print(i)</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String Iteration</a:t>
                      </a:r>
                      <a:endParaRPr lang="en-US" sz="2800" b="0">
                        <a:solidFill>
                          <a:schemeClr val="tx1"/>
                        </a:solidFill>
                        <a:effectLst/>
                        <a:sym typeface="+mn-ea"/>
                      </a:endParaRPr>
                    </a:p>
                    <a:p>
                      <a:pPr marL="457200" lvl="1" indent="0" algn="just">
                        <a:buNone/>
                      </a:pPr>
                      <a:r>
                        <a:rPr lang="en-US" sz="2800" b="0">
                          <a:solidFill>
                            <a:schemeClr val="tx1"/>
                          </a:solidFill>
                          <a:effectLst/>
                          <a:sym typeface="+mn-ea"/>
                        </a:rPr>
                        <a:t>G</a:t>
                      </a:r>
                      <a:endParaRPr lang="en-US" sz="2800" b="0">
                        <a:solidFill>
                          <a:schemeClr val="tx1"/>
                        </a:solidFill>
                        <a:effectLst/>
                        <a:sym typeface="+mn-ea"/>
                      </a:endParaRPr>
                    </a:p>
                    <a:p>
                      <a:pPr marL="457200" lvl="1" indent="0" algn="just">
                        <a:buNone/>
                      </a:pPr>
                      <a:r>
                        <a:rPr lang="en-US" sz="2800" b="0">
                          <a:solidFill>
                            <a:schemeClr val="tx1"/>
                          </a:solidFill>
                          <a:effectLst/>
                          <a:sym typeface="+mn-ea"/>
                        </a:rPr>
                        <a:t>e</a:t>
                      </a:r>
                      <a:endParaRPr lang="en-US" sz="2800" b="0">
                        <a:solidFill>
                          <a:schemeClr val="tx1"/>
                        </a:solidFill>
                        <a:effectLst/>
                        <a:sym typeface="+mn-ea"/>
                      </a:endParaRPr>
                    </a:p>
                    <a:p>
                      <a:pPr marL="457200" lvl="1" indent="0" algn="just">
                        <a:buNone/>
                      </a:pPr>
                      <a:r>
                        <a:rPr lang="en-US" sz="2800" b="0">
                          <a:solidFill>
                            <a:schemeClr val="tx1"/>
                          </a:solidFill>
                          <a:effectLst/>
                          <a:sym typeface="+mn-ea"/>
                        </a:rPr>
                        <a:t>e</a:t>
                      </a:r>
                      <a:endParaRPr lang="en-US" sz="2800" b="0">
                        <a:solidFill>
                          <a:schemeClr val="tx1"/>
                        </a:solidFill>
                        <a:effectLst/>
                        <a:sym typeface="+mn-ea"/>
                      </a:endParaRPr>
                    </a:p>
                    <a:p>
                      <a:pPr marL="457200" lvl="1" indent="0" algn="just">
                        <a:buNone/>
                      </a:pPr>
                      <a:r>
                        <a:rPr lang="en-US" sz="2800" b="0">
                          <a:solidFill>
                            <a:schemeClr val="tx1"/>
                          </a:solidFill>
                          <a:effectLst/>
                          <a:sym typeface="+mn-ea"/>
                        </a:rPr>
                        <a:t>k</a:t>
                      </a:r>
                      <a:endParaRPr lang="en-US" sz="2800" b="0">
                        <a:solidFill>
                          <a:schemeClr val="tx1"/>
                        </a:solidFill>
                        <a:effectLst/>
                        <a:sym typeface="+mn-ea"/>
                      </a:endParaRPr>
                    </a:p>
                    <a:p>
                      <a:pPr marL="457200" lvl="1" indent="0" algn="just">
                        <a:buNone/>
                      </a:pPr>
                      <a:r>
                        <a:rPr lang="en-US" sz="2800" b="0">
                          <a:solidFill>
                            <a:schemeClr val="tx1"/>
                          </a:solidFill>
                          <a:effectLst/>
                          <a:sym typeface="+mn-ea"/>
                        </a:rPr>
                        <a:t>s</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solidFill>
                  <a:schemeClr val="tx1"/>
                </a:solidFill>
                <a:effectLst>
                  <a:outerShdw blurRad="38100" dist="19050" dir="2700000" algn="tl" rotWithShape="0">
                    <a:schemeClr val="dk1">
                      <a:alpha val="40000"/>
                    </a:schemeClr>
                  </a:outerShdw>
                </a:effectLst>
              </a:rPr>
              <a:t>Block of code</a:t>
            </a:r>
            <a:endParaRPr lang="en-US" sz="440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In Python, a block of code is a set of statements that are grouped together and executed as a single unit. Blocks are defined by their indentation level, which is typically four spaces. The indentation is crucial for Python, as it indicates the scope of the code and how statements are grouped together.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80695" y="1269365"/>
            <a:ext cx="11211560" cy="5414010"/>
          </a:xfrm>
        </p:spPr>
        <p:txBody>
          <a:bodyPr/>
          <a:p>
            <a:pPr lvl="1" algn="l">
              <a:buNone/>
            </a:pPr>
            <a:r>
              <a:rPr lang="en-US" b="1">
                <a:solidFill>
                  <a:schemeClr val="tx1"/>
                </a:solidFill>
                <a:effectLst/>
              </a:rPr>
              <a:t>Reading Exercsie</a:t>
            </a:r>
            <a:endParaRPr lang="en-US" b="1">
              <a:solidFill>
                <a:schemeClr val="tx1"/>
              </a:solidFill>
              <a:effectLst/>
            </a:endParaRPr>
          </a:p>
          <a:p>
            <a:pPr lvl="1" algn="l">
              <a:buFont typeface="Arial" panose="020B0604020202020204" pitchFamily="34" charset="0"/>
              <a:buChar char="•"/>
            </a:pPr>
            <a:r>
              <a:rPr lang="en-US">
                <a:solidFill>
                  <a:schemeClr val="tx1"/>
                </a:solidFill>
                <a:effectLst/>
              </a:rPr>
              <a:t>Read different ways to iterate through various data structures in Python.</a:t>
            </a:r>
            <a:endParaRPr lang="en-US">
              <a:solidFill>
                <a:schemeClr val="tx1"/>
              </a:solidFill>
              <a:effectLst/>
            </a:endParaRPr>
          </a:p>
          <a:p>
            <a:pPr lvl="1" algn="l">
              <a:buFont typeface="Arial" panose="020B0604020202020204" pitchFamily="34" charset="0"/>
              <a:buChar char="•"/>
            </a:pPr>
            <a:r>
              <a:rPr lang="en-US">
                <a:solidFill>
                  <a:schemeClr val="tx1"/>
                </a:solidFill>
                <a:effectLst/>
              </a:rPr>
              <a:t>how to iteration over lists, tuples, strings, dictionaries, and sets, printing their elements or key-value pairs. </a:t>
            </a:r>
            <a:endParaRPr lang="en-US">
              <a:solidFill>
                <a:schemeClr val="tx1"/>
              </a:solidFill>
              <a:effectLst/>
            </a:endParaRPr>
          </a:p>
          <a:p>
            <a:pPr marL="457200" lvl="1" indent="0" algn="l">
              <a:buFont typeface="Arial" panose="020B0604020202020204" pitchFamily="34" charset="0"/>
              <a:buNone/>
            </a:pPr>
            <a:r>
              <a:rPr lang="en-US" b="1">
                <a:solidFill>
                  <a:schemeClr val="tx1"/>
                </a:solidFill>
                <a:effectLst/>
              </a:rPr>
              <a:t>Resoures</a:t>
            </a:r>
            <a:endParaRPr lang="en-US" b="1">
              <a:solidFill>
                <a:schemeClr val="tx1"/>
              </a:solidFill>
              <a:effectLst/>
            </a:endParaRPr>
          </a:p>
          <a:p>
            <a:pPr marL="457200" lvl="1" indent="0" algn="l">
              <a:buFont typeface="Arial" panose="020B0604020202020204" pitchFamily="34" charset="0"/>
              <a:buNone/>
            </a:pPr>
            <a:r>
              <a:rPr lang="en-US">
                <a:solidFill>
                  <a:schemeClr val="tx1"/>
                </a:solidFill>
                <a:effectLst/>
                <a:hlinkClick r:id="" tooltip="" action="ppaction://noaction">
                  <a:extLst>
                    <a:ext uri="{DAF060AB-1E55-43B9-8AAB-6FB025537F2F}">
                      <wpsdc:hlinkClr xmlns:wpsdc="http://www.wps.cn/officeDocument/2017/drawingmlCustomData" val="0066CC"/>
                      <wpsdc:folHlinkClr xmlns:wpsdc="http://www.wps.cn/officeDocument/2017/drawingmlCustomData" val="7030A0"/>
                      <wpsdc:hlinkUnderline xmlns:wpsdc="http://www.wps.cn/officeDocument/2017/drawingmlCustomData" val="1"/>
                    </a:ext>
                  </a:extLst>
                </a:hlinkClick>
              </a:rPr>
              <a:t>https://www.geeksforgeeks.org/loops-in-python/#loop-control-statements</a:t>
            </a:r>
            <a:endParaRPr lang="en-US">
              <a:solidFill>
                <a:schemeClr val="tx1"/>
              </a:solidFill>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80695" y="1269365"/>
            <a:ext cx="11211560" cy="5414010"/>
          </a:xfrm>
        </p:spPr>
        <p:txBody>
          <a:bodyPr/>
          <a:p>
            <a:pPr marL="457200" lvl="1" indent="0" algn="just">
              <a:buFont typeface="Arial" panose="020B0604020202020204" pitchFamily="34" charset="0"/>
              <a:buNone/>
            </a:pPr>
            <a:r>
              <a:rPr lang="en-US" b="1">
                <a:solidFill>
                  <a:schemeClr val="tx1"/>
                </a:solidFill>
                <a:effectLst/>
              </a:rPr>
              <a:t>Iterating by the index of sequences</a:t>
            </a:r>
            <a:endParaRPr lang="en-US" b="1">
              <a:solidFill>
                <a:schemeClr val="tx1"/>
              </a:solidFill>
              <a:effectLst/>
            </a:endParaRPr>
          </a:p>
          <a:p>
            <a:pPr lvl="1" algn="l">
              <a:buFont typeface="Arial" panose="020B0604020202020204" pitchFamily="34" charset="0"/>
              <a:buChar char="•"/>
            </a:pPr>
            <a:r>
              <a:rPr lang="en-US">
                <a:solidFill>
                  <a:schemeClr val="tx1"/>
                </a:solidFill>
                <a:effectLst/>
              </a:rPr>
              <a:t>We can also use the index of elements in the sequence to iterate. The key idea is to first calculate the length of the list and in iterate over the sequence within the range of this length. See the below</a:t>
            </a:r>
            <a:endParaRPr lang="en-US">
              <a:solidFill>
                <a:schemeClr val="tx1"/>
              </a:solidFill>
              <a:effectLst/>
            </a:endParaRPr>
          </a:p>
          <a:p>
            <a:pPr lvl="1" algn="l">
              <a:buFont typeface="Arial" panose="020B0604020202020204" pitchFamily="34" charset="0"/>
              <a:buChar char="•"/>
            </a:pPr>
            <a:endParaRPr lang="en-US">
              <a:effectLst/>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80695" y="1269365"/>
            <a:ext cx="11211560" cy="5414010"/>
          </a:xfrm>
        </p:spPr>
        <p:txBody>
          <a:bodyPr/>
          <a:p>
            <a:pPr marL="0" lvl="1" algn="l">
              <a:buNone/>
            </a:pPr>
            <a:r>
              <a:rPr lang="en-US" b="1">
                <a:effectLst/>
                <a:sym typeface="+mn-ea"/>
              </a:rPr>
              <a:t>Example </a:t>
            </a:r>
            <a:r>
              <a:rPr lang="en-US" b="1">
                <a:effectLst/>
                <a:sym typeface="+mn-ea"/>
              </a:rPr>
              <a:t>Iterating by the index of sequences</a:t>
            </a:r>
            <a:r>
              <a:rPr lang="en-US" b="1">
                <a:effectLst/>
                <a:sym typeface="+mn-ea"/>
              </a:rPr>
              <a:t>:</a:t>
            </a:r>
            <a:endParaRPr lang="en-US" b="1">
              <a:effectLst/>
              <a:sym typeface="+mn-ea"/>
            </a:endParaRPr>
          </a:p>
          <a:p>
            <a:pPr marL="0" lvl="1" algn="l">
              <a:buNone/>
            </a:pPr>
            <a:endParaRPr lang="en-US">
              <a:solidFill>
                <a:schemeClr val="tx1"/>
              </a:solidFill>
              <a:effectLst/>
            </a:endParaRPr>
          </a:p>
          <a:p>
            <a:pPr marL="0" lvl="1" algn="l">
              <a:buNone/>
            </a:pPr>
            <a:endParaRPr lang="en-US">
              <a:solidFill>
                <a:schemeClr val="tx1"/>
              </a:solidFill>
              <a:effectLst/>
            </a:endParaRPr>
          </a:p>
          <a:p>
            <a:pPr marL="0" lvl="1" algn="l">
              <a:buNone/>
            </a:pPr>
            <a:endParaRPr lang="en-US">
              <a:solidFill>
                <a:schemeClr val="tx1"/>
              </a:solidFill>
              <a:effectLst/>
            </a:endParaRPr>
          </a:p>
          <a:p>
            <a:pPr marL="0" lvl="1" algn="l">
              <a:buNone/>
            </a:pPr>
            <a:endParaRPr lang="en-US" b="1">
              <a:effectLst/>
              <a:sym typeface="+mn-ea"/>
            </a:endParaRPr>
          </a:p>
          <a:p>
            <a:pPr marL="0" lvl="1" algn="l">
              <a:buNone/>
            </a:pPr>
            <a:endParaRPr lang="en-US" b="1">
              <a:effectLst/>
              <a:sym typeface="+mn-ea"/>
            </a:endParaRPr>
          </a:p>
          <a:p>
            <a:pPr marL="0" lvl="1" algn="l">
              <a:buNone/>
            </a:pPr>
            <a:r>
              <a:rPr lang="en-US" b="1">
                <a:effectLst/>
                <a:sym typeface="+mn-ea"/>
              </a:rPr>
              <a:t>Example</a:t>
            </a:r>
            <a:r>
              <a:rPr lang="en-US">
                <a:effectLst/>
                <a:sym typeface="+mn-ea"/>
              </a:rPr>
              <a:t>: This code uses a ‘for' loop to iterate over a list and print each element. It iterates through the list based on the index of each element, obtained using ‘range(len(list))'. The result is that it prints each item in the list on separate lines.</a:t>
            </a:r>
            <a:endParaRPr lang="en-US">
              <a:effectLst/>
              <a:sym typeface="+mn-ea"/>
            </a:endParaRPr>
          </a:p>
          <a:p>
            <a:pPr marL="0" lvl="1" algn="l">
              <a:buNone/>
            </a:pPr>
            <a:endParaRPr lang="en-US">
              <a:solidFill>
                <a:schemeClr val="tx1"/>
              </a:solidFill>
              <a:effectLst/>
            </a:endParaRPr>
          </a:p>
        </p:txBody>
      </p:sp>
      <p:graphicFrame>
        <p:nvGraphicFramePr>
          <p:cNvPr id="4" name="Table 3"/>
          <p:cNvGraphicFramePr/>
          <p:nvPr/>
        </p:nvGraphicFramePr>
        <p:xfrm>
          <a:off x="322580" y="1966595"/>
          <a:ext cx="11527155" cy="2112010"/>
        </p:xfrm>
        <a:graphic>
          <a:graphicData uri="http://schemas.openxmlformats.org/drawingml/2006/table">
            <a:tbl>
              <a:tblPr firstRow="1" bandRow="1">
                <a:tableStyleId>{5C22544A-7EE6-4342-B048-85BDC9FD1C3A}</a:tableStyleId>
              </a:tblPr>
              <a:tblGrid>
                <a:gridCol w="6115050"/>
                <a:gridCol w="5412105"/>
              </a:tblGrid>
              <a:tr h="2112010">
                <a:tc>
                  <a:txBody>
                    <a:bodyPr/>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list = ["geeks", "for", "geeks"]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for index in range(len(list)):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print(list[index]) </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geeks</a:t>
                      </a:r>
                      <a:endParaRPr lang="en-US" sz="2800" b="0">
                        <a:solidFill>
                          <a:schemeClr val="tx1"/>
                        </a:solidFill>
                        <a:effectLst/>
                        <a:sym typeface="+mn-ea"/>
                      </a:endParaRPr>
                    </a:p>
                    <a:p>
                      <a:pPr marL="457200" lvl="1" indent="0" algn="just">
                        <a:buNone/>
                      </a:pPr>
                      <a:r>
                        <a:rPr lang="en-US" sz="2800" b="0">
                          <a:solidFill>
                            <a:schemeClr val="tx1"/>
                          </a:solidFill>
                          <a:effectLst/>
                          <a:sym typeface="+mn-ea"/>
                        </a:rPr>
                        <a:t>for</a:t>
                      </a:r>
                      <a:endParaRPr lang="en-US" sz="2800" b="0">
                        <a:solidFill>
                          <a:schemeClr val="tx1"/>
                        </a:solidFill>
                        <a:effectLst/>
                        <a:sym typeface="+mn-ea"/>
                      </a:endParaRPr>
                    </a:p>
                    <a:p>
                      <a:pPr marL="457200" lvl="1" indent="0" algn="just">
                        <a:buNone/>
                      </a:pPr>
                      <a:r>
                        <a:rPr lang="en-US" sz="2800" b="0">
                          <a:solidFill>
                            <a:schemeClr val="tx1"/>
                          </a:solidFill>
                          <a:effectLst/>
                          <a:sym typeface="+mn-ea"/>
                        </a:rPr>
                        <a:t>geeks</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335280" y="1054100"/>
            <a:ext cx="11246485" cy="5803900"/>
          </a:xfrm>
        </p:spPr>
        <p:txBody>
          <a:bodyPr/>
          <a:p>
            <a:pPr marL="457200" lvl="1" indent="0" algn="just">
              <a:buFont typeface="Arial" panose="020B0604020202020204" pitchFamily="34" charset="0"/>
              <a:buNone/>
            </a:pPr>
            <a:r>
              <a:rPr lang="en-US" b="1">
                <a:solidFill>
                  <a:schemeClr val="tx1"/>
                </a:solidFill>
                <a:effectLst/>
              </a:rPr>
              <a:t>Using else statement with for loop in Python</a:t>
            </a:r>
            <a:endParaRPr lang="en-US" b="1">
              <a:solidFill>
                <a:schemeClr val="tx1"/>
              </a:solidFill>
              <a:effectLst/>
            </a:endParaRPr>
          </a:p>
          <a:p>
            <a:pPr lvl="1" algn="just">
              <a:buFont typeface="Arial" panose="020B0604020202020204" pitchFamily="34" charset="0"/>
              <a:buChar char="•"/>
            </a:pPr>
            <a:r>
              <a:rPr lang="en-US">
                <a:solidFill>
                  <a:schemeClr val="tx1"/>
                </a:solidFill>
                <a:effectLst/>
              </a:rPr>
              <a:t>We can also combine else statement with for loop like in while loop. But as there is no condition in for loop based on which the execution will terminate so the else block will be executed immediately after for block finishes execution. </a:t>
            </a:r>
            <a:endParaRPr lang="en-US">
              <a:solidFill>
                <a:schemeClr val="tx1"/>
              </a:solidFill>
              <a:effectLst/>
            </a:endParaRPr>
          </a:p>
          <a:p>
            <a:pPr marL="457200" lvl="1" indent="0" algn="just">
              <a:buFont typeface="Arial" panose="020B0604020202020204" pitchFamily="34" charset="0"/>
              <a:buNone/>
            </a:pPr>
            <a:r>
              <a:rPr lang="en-US" b="1">
                <a:solidFill>
                  <a:schemeClr val="tx1"/>
                </a:solidFill>
                <a:effectLst/>
              </a:rPr>
              <a:t>Syntax:</a:t>
            </a:r>
            <a:endParaRPr lang="en-US" b="1">
              <a:solidFill>
                <a:schemeClr val="tx1"/>
              </a:solidFill>
              <a:effectLst/>
            </a:endParaRPr>
          </a:p>
          <a:p>
            <a:pPr marL="0" lvl="2" indent="0" algn="just">
              <a:buNone/>
            </a:pPr>
            <a:r>
              <a:rPr lang="en-US">
                <a:solidFill>
                  <a:schemeClr val="accent1"/>
                </a:solidFill>
                <a:effectLst>
                  <a:outerShdw blurRad="38100" dist="25400" dir="5400000" algn="ctr" rotWithShape="0">
                    <a:srgbClr val="6E747A">
                      <a:alpha val="43000"/>
                    </a:srgbClr>
                  </a:outerShdw>
                </a:effectLst>
                <a:sym typeface="+mn-ea"/>
              </a:rPr>
              <a:t>	for</a:t>
            </a:r>
            <a:r>
              <a:rPr lang="en-US">
                <a:solidFill>
                  <a:srgbClr val="FF0000"/>
                </a:solidFill>
                <a:effectLst>
                  <a:outerShdw blurRad="38100" dist="25400" dir="5400000" algn="ctr" rotWithShape="0">
                    <a:srgbClr val="6E747A">
                      <a:alpha val="43000"/>
                    </a:srgbClr>
                  </a:outerShdw>
                </a:effectLst>
                <a:sym typeface="+mn-ea"/>
              </a:rPr>
              <a:t> iterator_var</a:t>
            </a:r>
            <a:r>
              <a:rPr lang="en-US">
                <a:solidFill>
                  <a:schemeClr val="accent1"/>
                </a:solidFill>
                <a:effectLst>
                  <a:outerShdw blurRad="38100" dist="25400" dir="5400000" algn="ctr" rotWithShape="0">
                    <a:srgbClr val="6E747A">
                      <a:alpha val="43000"/>
                    </a:srgbClr>
                  </a:outerShdw>
                </a:effectLst>
                <a:sym typeface="+mn-ea"/>
              </a:rPr>
              <a:t> in </a:t>
            </a:r>
            <a:r>
              <a:rPr lang="en-US">
                <a:solidFill>
                  <a:srgbClr val="FF0000"/>
                </a:solidFill>
                <a:effectLst>
                  <a:outerShdw blurRad="38100" dist="25400" dir="5400000" algn="ctr" rotWithShape="0">
                    <a:srgbClr val="6E747A">
                      <a:alpha val="43000"/>
                    </a:srgbClr>
                  </a:outerShdw>
                </a:effectLst>
                <a:sym typeface="+mn-ea"/>
              </a:rPr>
              <a:t>sequence</a:t>
            </a:r>
            <a:r>
              <a:rPr lang="en-US">
                <a:solidFill>
                  <a:schemeClr val="accent1"/>
                </a:solidFill>
                <a:effectLst>
                  <a:outerShdw blurRad="38100" dist="25400" dir="5400000" algn="ctr" rotWithShape="0">
                    <a:srgbClr val="6E747A">
                      <a:alpha val="43000"/>
                    </a:srgbClr>
                  </a:outerShdw>
                </a:effectLst>
                <a:sym typeface="+mn-ea"/>
              </a:rPr>
              <a:t>:</a:t>
            </a:r>
            <a:endParaRPr lang="en-US">
              <a:solidFill>
                <a:schemeClr val="accent1"/>
              </a:solidFill>
              <a:effectLst>
                <a:outerShdw blurRad="38100" dist="25400" dir="5400000" algn="ctr" rotWithShape="0">
                  <a:srgbClr val="6E747A">
                    <a:alpha val="43000"/>
                  </a:srgbClr>
                </a:outerShdw>
              </a:effectLst>
              <a:sym typeface="+mn-ea"/>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 execute these statements</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else:</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 execute these statements</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For Loop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120775"/>
            <a:ext cx="12192000" cy="5588635"/>
          </a:xfrm>
        </p:spPr>
        <p:txBody>
          <a:bodyPr/>
          <a:p>
            <a:pPr marL="457200" lvl="1" indent="0" algn="just">
              <a:buFont typeface="Arial" panose="020B0604020202020204" pitchFamily="34" charset="0"/>
              <a:buNone/>
            </a:pPr>
            <a:r>
              <a:rPr lang="en-US" b="1">
                <a:solidFill>
                  <a:schemeClr val="tx1"/>
                </a:solidFill>
                <a:effectLst/>
              </a:rPr>
              <a:t>Examples of for Loop with else statement</a:t>
            </a:r>
            <a:endParaRPr lang="en-US" b="1">
              <a:solidFill>
                <a:schemeClr val="tx1"/>
              </a:solidFill>
              <a:effectLst/>
            </a:endParaRPr>
          </a:p>
          <a:p>
            <a:pPr lvl="1" algn="just">
              <a:buFont typeface="Arial" panose="020B0604020202020204" pitchFamily="34" charset="0"/>
              <a:buChar char="•"/>
            </a:pPr>
            <a:r>
              <a:rPr lang="en-US">
                <a:solidFill>
                  <a:schemeClr val="tx1"/>
                </a:solidFill>
                <a:effectLst/>
              </a:rPr>
              <a:t>In this code, the ‘for' loop iterates over a list and prints each element, just like in the previous example. However, after the loop is finished, the “else” block is executed. So, in this case, it will print “Inside Else Block” once the loop completes.</a:t>
            </a:r>
            <a:endParaRPr lang="en-US">
              <a:solidFill>
                <a:schemeClr val="tx1"/>
              </a:solidFill>
              <a:effectLst/>
            </a:endParaRPr>
          </a:p>
        </p:txBody>
      </p:sp>
      <p:graphicFrame>
        <p:nvGraphicFramePr>
          <p:cNvPr id="4" name="Table 3"/>
          <p:cNvGraphicFramePr/>
          <p:nvPr/>
        </p:nvGraphicFramePr>
        <p:xfrm>
          <a:off x="331470" y="3530600"/>
          <a:ext cx="11527155" cy="2869565"/>
        </p:xfrm>
        <a:graphic>
          <a:graphicData uri="http://schemas.openxmlformats.org/drawingml/2006/table">
            <a:tbl>
              <a:tblPr firstRow="1" bandRow="1">
                <a:tableStyleId>{5C22544A-7EE6-4342-B048-85BDC9FD1C3A}</a:tableStyleId>
              </a:tblPr>
              <a:tblGrid>
                <a:gridCol w="6115050"/>
                <a:gridCol w="5412105"/>
              </a:tblGrid>
              <a:tr h="2869565">
                <a:tc>
                  <a:txBody>
                    <a:bodyPr/>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list = ["geeks", "for", "geeks"]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for index in range(len(list)):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print(list[index])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else: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just">
                        <a:buNone/>
                      </a:pPr>
                      <a:r>
                        <a:rPr lang="en-US" sz="3200" b="0">
                          <a:solidFill>
                            <a:schemeClr val="accent1"/>
                          </a:solidFill>
                          <a:effectLst>
                            <a:outerShdw blurRad="38100" dist="25400" dir="5400000" algn="ctr" rotWithShape="0">
                              <a:srgbClr val="6E747A">
                                <a:alpha val="43000"/>
                              </a:srgbClr>
                            </a:outerShdw>
                          </a:effectLst>
                          <a:sym typeface="+mn-ea"/>
                        </a:rPr>
                        <a:t>    print("Inside Else Block") </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geeks</a:t>
                      </a:r>
                      <a:endParaRPr lang="en-US" sz="2800" b="0">
                        <a:solidFill>
                          <a:schemeClr val="tx1"/>
                        </a:solidFill>
                        <a:effectLst/>
                        <a:sym typeface="+mn-ea"/>
                      </a:endParaRPr>
                    </a:p>
                    <a:p>
                      <a:pPr marL="457200" lvl="1" indent="0" algn="just">
                        <a:buNone/>
                      </a:pPr>
                      <a:r>
                        <a:rPr lang="en-US" sz="2800" b="0">
                          <a:solidFill>
                            <a:schemeClr val="tx1"/>
                          </a:solidFill>
                          <a:effectLst/>
                          <a:sym typeface="+mn-ea"/>
                        </a:rPr>
                        <a:t>for</a:t>
                      </a:r>
                      <a:endParaRPr lang="en-US" sz="2800" b="0">
                        <a:solidFill>
                          <a:schemeClr val="tx1"/>
                        </a:solidFill>
                        <a:effectLst/>
                        <a:sym typeface="+mn-ea"/>
                      </a:endParaRPr>
                    </a:p>
                    <a:p>
                      <a:pPr marL="457200" lvl="1" indent="0" algn="just">
                        <a:buNone/>
                      </a:pPr>
                      <a:r>
                        <a:rPr lang="en-US" sz="2800" b="0">
                          <a:solidFill>
                            <a:schemeClr val="tx1"/>
                          </a:solidFill>
                          <a:effectLst/>
                          <a:sym typeface="+mn-ea"/>
                        </a:rPr>
                        <a:t>geeks</a:t>
                      </a:r>
                      <a:endParaRPr lang="en-US" sz="2800" b="0">
                        <a:solidFill>
                          <a:schemeClr val="tx1"/>
                        </a:solidFill>
                        <a:effectLst/>
                        <a:sym typeface="+mn-ea"/>
                      </a:endParaRPr>
                    </a:p>
                    <a:p>
                      <a:pPr marL="457200" lvl="1" indent="0" algn="just">
                        <a:buNone/>
                      </a:pPr>
                      <a:r>
                        <a:rPr lang="en-US" sz="2800" b="0">
                          <a:solidFill>
                            <a:schemeClr val="tx1"/>
                          </a:solidFill>
                          <a:effectLst/>
                          <a:sym typeface="+mn-ea"/>
                        </a:rPr>
                        <a:t>Inside Else Block</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Nested Loops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335280" y="1054100"/>
            <a:ext cx="11246485" cy="5318125"/>
          </a:xfrm>
        </p:spPr>
        <p:txBody>
          <a:bodyPr/>
          <a:p>
            <a:pPr lvl="1" algn="just">
              <a:buFont typeface="Arial" panose="020B0604020202020204" pitchFamily="34" charset="0"/>
              <a:buChar char="•"/>
            </a:pPr>
            <a:r>
              <a:rPr lang="en-US">
                <a:solidFill>
                  <a:schemeClr val="tx1"/>
                </a:solidFill>
                <a:effectLst/>
              </a:rPr>
              <a:t>Nested loops refer to the situation where one loop is placed inside another loop. This means that the body of one loop contains another loop. Each iteration of the outer loop triggers a complete set of iterations of the inner loop.</a:t>
            </a:r>
            <a:endParaRPr lang="en-US">
              <a:solidFill>
                <a:schemeClr val="tx1"/>
              </a:solidFill>
              <a:effectLst/>
            </a:endParaRPr>
          </a:p>
          <a:p>
            <a:pPr lvl="1" algn="just">
              <a:buFont typeface="Arial" panose="020B0604020202020204" pitchFamily="34" charset="0"/>
              <a:buChar char="•"/>
            </a:pPr>
            <a:r>
              <a:rPr lang="en-US">
                <a:effectLst/>
                <a:sym typeface="+mn-ea"/>
              </a:rPr>
              <a:t>Syntax: </a:t>
            </a:r>
            <a:endParaRPr lang="en-US">
              <a:solidFill>
                <a:schemeClr val="tx1"/>
              </a:solidFill>
              <a:effectLst/>
            </a:endParaRPr>
          </a:p>
          <a:p>
            <a:pPr marL="914400" lvl="2" indent="0" algn="just">
              <a:buNone/>
            </a:pPr>
            <a:endParaRPr lang="en-US" sz="2800">
              <a:ln/>
              <a:solidFill>
                <a:schemeClr val="accent1"/>
              </a:solidFill>
              <a:effectLst>
                <a:outerShdw blurRad="38100" dist="25400" dir="5400000" algn="ctr" rotWithShape="0">
                  <a:srgbClr val="6E747A">
                    <a:alpha val="43000"/>
                  </a:srgbClr>
                </a:outerShdw>
              </a:effectLst>
              <a:sym typeface="+mn-ea"/>
            </a:endParaRPr>
          </a:p>
        </p:txBody>
      </p:sp>
      <p:graphicFrame>
        <p:nvGraphicFramePr>
          <p:cNvPr id="4" name="Table 3"/>
          <p:cNvGraphicFramePr/>
          <p:nvPr/>
        </p:nvGraphicFramePr>
        <p:xfrm>
          <a:off x="332105" y="3531235"/>
          <a:ext cx="11527155" cy="2869565"/>
        </p:xfrm>
        <a:graphic>
          <a:graphicData uri="http://schemas.openxmlformats.org/drawingml/2006/table">
            <a:tbl>
              <a:tblPr firstRow="1" bandRow="1">
                <a:tableStyleId>{5C22544A-7EE6-4342-B048-85BDC9FD1C3A}</a:tableStyleId>
              </a:tblPr>
              <a:tblGrid>
                <a:gridCol w="6115050"/>
                <a:gridCol w="5412105"/>
              </a:tblGrid>
              <a:tr h="2869565">
                <a:tc>
                  <a:txBody>
                    <a:bodyPr/>
                    <a:p>
                      <a:pPr marL="914400" lvl="2" indent="0" algn="l">
                        <a:buNone/>
                      </a:pPr>
                      <a:r>
                        <a:rPr lang="en-US" sz="3200" b="0">
                          <a:solidFill>
                            <a:schemeClr val="accent1"/>
                          </a:solidFill>
                          <a:effectLst>
                            <a:outerShdw blurRad="38100" dist="25400" dir="5400000" algn="ctr" rotWithShape="0">
                              <a:srgbClr val="6E747A">
                                <a:alpha val="43000"/>
                              </a:srgbClr>
                            </a:outerShdw>
                          </a:effectLst>
                          <a:sym typeface="+mn-ea"/>
                        </a:rPr>
                        <a:t>for iterator_var in sequence:</a:t>
                      </a:r>
                      <a:endParaRPr lang="en-US" sz="3200" b="0">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3200" b="0">
                          <a:solidFill>
                            <a:schemeClr val="accent1"/>
                          </a:solidFill>
                          <a:effectLst>
                            <a:outerShdw blurRad="38100" dist="25400" dir="5400000" algn="ctr" rotWithShape="0">
                              <a:srgbClr val="6E747A">
                                <a:alpha val="43000"/>
                              </a:srgbClr>
                            </a:outerShdw>
                          </a:effectLst>
                          <a:sym typeface="+mn-ea"/>
                        </a:rPr>
                        <a:t>   for iterator_var in sequence:</a:t>
                      </a:r>
                      <a:endParaRPr lang="en-US" sz="3200" b="0">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3200" b="0">
                          <a:solidFill>
                            <a:schemeClr val="accent1"/>
                          </a:solidFill>
                          <a:effectLst>
                            <a:outerShdw blurRad="38100" dist="25400" dir="5400000" algn="ctr" rotWithShape="0">
                              <a:srgbClr val="6E747A">
                                <a:alpha val="43000"/>
                              </a:srgbClr>
                            </a:outerShdw>
                          </a:effectLst>
                          <a:sym typeface="+mn-ea"/>
                        </a:rPr>
                        <a:t>       statements(s)</a:t>
                      </a:r>
                      <a:endParaRPr lang="en-US" sz="3200" b="0">
                        <a:solidFill>
                          <a:schemeClr val="accent1"/>
                        </a:solidFill>
                        <a:effectLst>
                          <a:outerShdw blurRad="38100" dist="25400" dir="5400000" algn="ctr" rotWithShape="0">
                            <a:srgbClr val="6E747A">
                              <a:alpha val="43000"/>
                            </a:srgbClr>
                          </a:outerShdw>
                        </a:effectLst>
                        <a:sym typeface="+mn-ea"/>
                      </a:endParaRPr>
                    </a:p>
                    <a:p>
                      <a:pPr marL="914400" lvl="2" indent="0" algn="l">
                        <a:buNone/>
                      </a:pPr>
                      <a:r>
                        <a:rPr lang="en-US" sz="3200" b="0">
                          <a:solidFill>
                            <a:schemeClr val="accent1"/>
                          </a:solidFill>
                          <a:effectLst>
                            <a:outerShdw blurRad="38100" dist="25400" dir="5400000" algn="ctr" rotWithShape="0">
                              <a:srgbClr val="6E747A">
                                <a:alpha val="43000"/>
                              </a:srgbClr>
                            </a:outerShdw>
                          </a:effectLst>
                          <a:sym typeface="+mn-ea"/>
                        </a:rPr>
                        <a:t>   statements(s)</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b="0">
                          <a:solidFill>
                            <a:schemeClr val="accent1"/>
                          </a:solidFill>
                          <a:effectLst/>
                          <a:sym typeface="+mn-ea"/>
                        </a:rPr>
                        <a:t>while expression:</a:t>
                      </a:r>
                      <a:endParaRPr lang="en-US" sz="2800" b="0">
                        <a:solidFill>
                          <a:schemeClr val="accent1"/>
                        </a:solidFill>
                        <a:effectLst/>
                        <a:sym typeface="+mn-ea"/>
                      </a:endParaRPr>
                    </a:p>
                    <a:p>
                      <a:pPr marL="457200" lvl="1" indent="0" algn="just">
                        <a:buNone/>
                      </a:pPr>
                      <a:r>
                        <a:rPr lang="en-US" sz="2800" b="0">
                          <a:solidFill>
                            <a:schemeClr val="accent1"/>
                          </a:solidFill>
                          <a:effectLst/>
                          <a:sym typeface="+mn-ea"/>
                        </a:rPr>
                        <a:t>   while expression: </a:t>
                      </a:r>
                      <a:endParaRPr lang="en-US" sz="2800" b="0">
                        <a:solidFill>
                          <a:schemeClr val="accent1"/>
                        </a:solidFill>
                        <a:effectLst/>
                        <a:sym typeface="+mn-ea"/>
                      </a:endParaRPr>
                    </a:p>
                    <a:p>
                      <a:pPr marL="457200" lvl="1" indent="0" algn="just">
                        <a:buNone/>
                      </a:pPr>
                      <a:r>
                        <a:rPr lang="en-US" sz="2800" b="0">
                          <a:solidFill>
                            <a:schemeClr val="accent1"/>
                          </a:solidFill>
                          <a:effectLst/>
                          <a:sym typeface="+mn-ea"/>
                        </a:rPr>
                        <a:t>       statement(s)</a:t>
                      </a:r>
                      <a:endParaRPr lang="en-US" sz="2800" b="0">
                        <a:solidFill>
                          <a:schemeClr val="accent1"/>
                        </a:solidFill>
                        <a:effectLst/>
                        <a:sym typeface="+mn-ea"/>
                      </a:endParaRPr>
                    </a:p>
                    <a:p>
                      <a:pPr marL="457200" lvl="1" indent="0" algn="just">
                        <a:buNone/>
                      </a:pPr>
                      <a:r>
                        <a:rPr lang="en-US" sz="2800" b="0">
                          <a:solidFill>
                            <a:schemeClr val="accent1"/>
                          </a:solidFill>
                          <a:effectLst/>
                          <a:sym typeface="+mn-ea"/>
                        </a:rPr>
                        <a:t>   statement(s)</a:t>
                      </a:r>
                      <a:endParaRPr lang="en-US" sz="2800" b="0">
                        <a:solidFill>
                          <a:schemeClr val="accent1"/>
                        </a:solidFill>
                        <a:effectLst/>
                        <a:sym typeface="+mn-ea"/>
                      </a:endParaRPr>
                    </a:p>
                  </a:txBody>
                  <a:tcP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Nested Loops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80695" y="1026795"/>
            <a:ext cx="11211560" cy="5414010"/>
          </a:xfrm>
        </p:spPr>
        <p:txBody>
          <a:bodyPr/>
          <a:p>
            <a:pPr marL="0" lvl="1" indent="0" algn="l">
              <a:buFont typeface="Arial" panose="020B0604020202020204" pitchFamily="34" charset="0"/>
              <a:buNone/>
            </a:pPr>
            <a:r>
              <a:rPr lang="en-US" b="1">
                <a:solidFill>
                  <a:schemeClr val="tx1"/>
                </a:solidFill>
                <a:effectLst/>
              </a:rPr>
              <a:t>Example </a:t>
            </a:r>
            <a:r>
              <a:rPr lang="en-US" b="1">
                <a:effectLst/>
                <a:sym typeface="+mn-ea"/>
              </a:rPr>
              <a:t>of </a:t>
            </a:r>
            <a:r>
              <a:rPr lang="en-US" b="1">
                <a:effectLst>
                  <a:outerShdw blurRad="38100" dist="19050" dir="2700000" algn="tl" rotWithShape="0">
                    <a:schemeClr val="dk1">
                      <a:alpha val="40000"/>
                    </a:schemeClr>
                  </a:outerShdw>
                </a:effectLst>
                <a:sym typeface="+mn-ea"/>
              </a:rPr>
              <a:t>Nested Loops</a:t>
            </a:r>
            <a:r>
              <a:rPr lang="en-US">
                <a:solidFill>
                  <a:schemeClr val="tx1"/>
                </a:solidFill>
                <a:effectLst/>
              </a:rPr>
              <a:t>: </a:t>
            </a:r>
            <a:endParaRPr lang="en-US">
              <a:solidFill>
                <a:schemeClr val="tx1"/>
              </a:solidFill>
              <a:effectLst/>
            </a:endParaRPr>
          </a:p>
          <a:p>
            <a:pPr marL="457200" lvl="1" indent="-457200" algn="l">
              <a:buFont typeface="Arial" panose="020B0604020202020204" pitchFamily="34" charset="0"/>
              <a:buChar char="•"/>
            </a:pPr>
            <a:r>
              <a:rPr lang="en-US">
                <a:solidFill>
                  <a:schemeClr val="tx1"/>
                </a:solidFill>
                <a:effectLst/>
              </a:rPr>
              <a:t>This Python code uses nested ‘for' loops to create a triangular pattern of numbers. It iterates from 1 to 4 and, in each iteration, prints the current number multiple times based on the iteration number. The result is a pyramid-like pattern of numbers.</a:t>
            </a:r>
            <a:endParaRPr lang="en-US">
              <a:solidFill>
                <a:schemeClr val="tx1"/>
              </a:solidFill>
              <a:effectLst/>
            </a:endParaRPr>
          </a:p>
        </p:txBody>
      </p:sp>
      <p:graphicFrame>
        <p:nvGraphicFramePr>
          <p:cNvPr id="4" name="Table 3"/>
          <p:cNvGraphicFramePr/>
          <p:nvPr/>
        </p:nvGraphicFramePr>
        <p:xfrm>
          <a:off x="322580" y="3517265"/>
          <a:ext cx="11527155" cy="2112010"/>
        </p:xfrm>
        <a:graphic>
          <a:graphicData uri="http://schemas.openxmlformats.org/drawingml/2006/table">
            <a:tbl>
              <a:tblPr firstRow="1" bandRow="1">
                <a:tableStyleId>{5C22544A-7EE6-4342-B048-85BDC9FD1C3A}</a:tableStyleId>
              </a:tblPr>
              <a:tblGrid>
                <a:gridCol w="6115050"/>
                <a:gridCol w="5412105"/>
              </a:tblGrid>
              <a:tr h="2112010">
                <a:tc>
                  <a:txBody>
                    <a:bodyPr/>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for i in range(1, 5):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    for j in range(i):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        print(i, end=' ')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    print(“\n”) </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l">
                        <a:buNone/>
                      </a:pPr>
                      <a:r>
                        <a:rPr lang="en-US" sz="2800">
                          <a:solidFill>
                            <a:schemeClr val="tx1"/>
                          </a:solidFill>
                          <a:effectLst/>
                          <a:sym typeface="+mn-ea"/>
                        </a:rPr>
                        <a:t>Output: </a:t>
                      </a:r>
                      <a:endParaRPr lang="en-US" sz="2800">
                        <a:solidFill>
                          <a:schemeClr val="tx1"/>
                        </a:solidFill>
                        <a:effectLst/>
                      </a:endParaRPr>
                    </a:p>
                    <a:p>
                      <a:pPr marL="457200" lvl="1" indent="0" algn="l">
                        <a:buNone/>
                      </a:pPr>
                      <a:r>
                        <a:rPr lang="en-US" sz="2800" b="0">
                          <a:solidFill>
                            <a:schemeClr val="tx1"/>
                          </a:solidFill>
                          <a:effectLst/>
                          <a:sym typeface="+mn-ea"/>
                        </a:rPr>
                        <a:t>1 </a:t>
                      </a:r>
                      <a:endParaRPr lang="en-US" sz="2800" b="0">
                        <a:solidFill>
                          <a:schemeClr val="tx1"/>
                        </a:solidFill>
                        <a:effectLst/>
                        <a:sym typeface="+mn-ea"/>
                      </a:endParaRPr>
                    </a:p>
                    <a:p>
                      <a:pPr marL="457200" lvl="1" indent="0" algn="l">
                        <a:buNone/>
                      </a:pPr>
                      <a:r>
                        <a:rPr lang="en-US" sz="2800" b="0">
                          <a:solidFill>
                            <a:schemeClr val="tx1"/>
                          </a:solidFill>
                          <a:effectLst/>
                          <a:sym typeface="+mn-ea"/>
                        </a:rPr>
                        <a:t>2 2 </a:t>
                      </a:r>
                      <a:endParaRPr lang="en-US" sz="2800" b="0">
                        <a:solidFill>
                          <a:schemeClr val="tx1"/>
                        </a:solidFill>
                        <a:effectLst/>
                        <a:sym typeface="+mn-ea"/>
                      </a:endParaRPr>
                    </a:p>
                    <a:p>
                      <a:pPr marL="457200" lvl="1" indent="0" algn="l">
                        <a:buNone/>
                      </a:pPr>
                      <a:r>
                        <a:rPr lang="en-US" sz="2800" b="0">
                          <a:solidFill>
                            <a:schemeClr val="tx1"/>
                          </a:solidFill>
                          <a:effectLst/>
                          <a:sym typeface="+mn-ea"/>
                        </a:rPr>
                        <a:t>3 3 3 </a:t>
                      </a:r>
                      <a:endParaRPr lang="en-US" sz="2800" b="0">
                        <a:solidFill>
                          <a:schemeClr val="tx1"/>
                        </a:solidFill>
                        <a:effectLst/>
                        <a:sym typeface="+mn-ea"/>
                      </a:endParaRPr>
                    </a:p>
                    <a:p>
                      <a:pPr marL="457200" lvl="1" indent="0" algn="l">
                        <a:buNone/>
                      </a:pPr>
                      <a:r>
                        <a:rPr lang="en-US" sz="2800" b="0">
                          <a:solidFill>
                            <a:schemeClr val="tx1"/>
                          </a:solidFill>
                          <a:effectLst/>
                          <a:sym typeface="+mn-ea"/>
                        </a:rPr>
                        <a:t>4 4 4 4 </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Loop Control Statements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08965" y="1107440"/>
            <a:ext cx="10973435" cy="5386070"/>
          </a:xfrm>
        </p:spPr>
        <p:txBody>
          <a:bodyPr/>
          <a:p>
            <a:pPr lvl="1" algn="just">
              <a:buFont typeface="Arial" panose="020B0604020202020204" pitchFamily="34" charset="0"/>
              <a:buChar char="•"/>
            </a:pPr>
            <a:r>
              <a:rPr lang="en-US" sz="3200">
                <a:solidFill>
                  <a:schemeClr val="tx1"/>
                </a:solidFill>
                <a:effectLst/>
              </a:rPr>
              <a:t>Loop control statements are used in programming languages to alter the normal flow of execution within loops. These statements provide programmers with the ability to fine-tune the behavior of loops, control iteration conditions, and manage the execution sequence. The most common loop control statements are:</a:t>
            </a:r>
            <a:endParaRPr lang="en-US" sz="3200">
              <a:solidFill>
                <a:schemeClr val="tx1"/>
              </a:solidFill>
              <a:effectLst/>
            </a:endParaRPr>
          </a:p>
          <a:p>
            <a:pPr marL="1428750" lvl="2" indent="-514350" algn="just">
              <a:buFont typeface="Arial" panose="020B0604020202020204" pitchFamily="34" charset="0"/>
              <a:buAutoNum type="arabicPeriod"/>
            </a:pPr>
            <a:r>
              <a:rPr lang="en-US" sz="3200">
                <a:solidFill>
                  <a:schemeClr val="tx1"/>
                </a:solidFill>
                <a:effectLst/>
              </a:rPr>
              <a:t>Break Statement:</a:t>
            </a:r>
            <a:endParaRPr lang="en-US" sz="3200">
              <a:solidFill>
                <a:schemeClr val="tx1"/>
              </a:solidFill>
              <a:effectLst/>
            </a:endParaRPr>
          </a:p>
          <a:p>
            <a:pPr marL="1428750" lvl="2" indent="-514350" algn="just">
              <a:buFont typeface="Arial" panose="020B0604020202020204" pitchFamily="34" charset="0"/>
              <a:buAutoNum type="arabicPeriod"/>
            </a:pPr>
            <a:r>
              <a:rPr lang="en-US" sz="3200">
                <a:solidFill>
                  <a:schemeClr val="tx1"/>
                </a:solidFill>
                <a:effectLst/>
              </a:rPr>
              <a:t>Continue Statement:</a:t>
            </a:r>
            <a:endParaRPr lang="en-US" sz="3200">
              <a:solidFill>
                <a:schemeClr val="tx1"/>
              </a:solidFill>
              <a:effectLst/>
            </a:endParaRPr>
          </a:p>
          <a:p>
            <a:pPr marL="1428750" lvl="2" indent="-514350" algn="just">
              <a:buFont typeface="Arial" panose="020B0604020202020204" pitchFamily="34" charset="0"/>
              <a:buAutoNum type="arabicPeriod"/>
            </a:pPr>
            <a:r>
              <a:rPr lang="en-US" sz="3200">
                <a:solidFill>
                  <a:schemeClr val="tx1"/>
                </a:solidFill>
                <a:effectLst/>
              </a:rPr>
              <a:t>Pass Statement:</a:t>
            </a:r>
            <a:endParaRPr lang="en-US" sz="3200">
              <a:solidFill>
                <a:schemeClr val="tx1"/>
              </a:solidFill>
              <a:effectLst/>
            </a:endParaRPr>
          </a:p>
          <a:p>
            <a:pPr marL="971550" lvl="1" indent="-514350" algn="just">
              <a:buFont typeface="Arial" panose="020B0604020202020204" pitchFamily="34" charset="0"/>
              <a:buNone/>
            </a:pPr>
            <a:endParaRPr lang="en-US" sz="3200">
              <a:solidFill>
                <a:schemeClr val="tx1"/>
              </a:solidFill>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Loop Control Statements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90220" y="1296670"/>
            <a:ext cx="11211560" cy="4847590"/>
          </a:xfrm>
        </p:spPr>
        <p:txBody>
          <a:bodyPr/>
          <a:p>
            <a:pPr marL="0" lvl="1" indent="0" algn="l">
              <a:buFont typeface="Arial" panose="020B0604020202020204" pitchFamily="34" charset="0"/>
              <a:buNone/>
            </a:pPr>
            <a:r>
              <a:rPr lang="en-US" b="1"/>
              <a:t>Break Statement</a:t>
            </a:r>
            <a:r>
              <a:rPr lang="en-US">
                <a:solidFill>
                  <a:schemeClr val="tx1"/>
                </a:solidFill>
                <a:effectLst/>
              </a:rPr>
              <a:t> </a:t>
            </a:r>
            <a:endParaRPr lang="en-US">
              <a:solidFill>
                <a:schemeClr val="tx1"/>
              </a:solidFill>
              <a:effectLst/>
            </a:endParaRPr>
          </a:p>
          <a:p>
            <a:pPr marL="457200" lvl="1" indent="-457200" algn="l">
              <a:buFont typeface="Arial" panose="020B0604020202020204" pitchFamily="34" charset="0"/>
              <a:buChar char="•"/>
            </a:pPr>
            <a:r>
              <a:rPr lang="en-US">
                <a:solidFill>
                  <a:schemeClr val="tx1"/>
                </a:solidFill>
                <a:effectLst/>
              </a:rPr>
              <a:t>The break statement is a control flow statement in programming languages that is used to terminate the execution of a loop prematurely. When a break statement is encountered inside a loop, the loop is immediately exited, and the program continues with the next statement after the loop.</a:t>
            </a:r>
            <a:endParaRPr lang="en-US">
              <a:solidFill>
                <a:schemeClr val="tx1"/>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Loop Control Statements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99490"/>
            <a:ext cx="12192000" cy="5588635"/>
          </a:xfrm>
        </p:spPr>
        <p:txBody>
          <a:bodyPr/>
          <a:p>
            <a:pPr marL="457200" lvl="1" indent="0" algn="just">
              <a:buFont typeface="Arial" panose="020B0604020202020204" pitchFamily="34" charset="0"/>
              <a:buNone/>
            </a:pPr>
            <a:r>
              <a:rPr lang="en-US" b="1">
                <a:solidFill>
                  <a:schemeClr val="tx1"/>
                </a:solidFill>
                <a:effectLst/>
              </a:rPr>
              <a:t>Examples of </a:t>
            </a:r>
            <a:r>
              <a:rPr lang="en-US" b="1">
                <a:effectLst/>
                <a:sym typeface="+mn-ea"/>
              </a:rPr>
              <a:t>break statement:</a:t>
            </a:r>
            <a:r>
              <a:rPr lang="en-US">
                <a:effectLst/>
                <a:sym typeface="+mn-ea"/>
              </a:rPr>
              <a:t> </a:t>
            </a:r>
            <a:endParaRPr lang="en-US">
              <a:effectLst/>
              <a:sym typeface="+mn-ea"/>
            </a:endParaRPr>
          </a:p>
          <a:p>
            <a:pPr lvl="1" algn="just">
              <a:buFont typeface="Arial" panose="020B0604020202020204" pitchFamily="34" charset="0"/>
              <a:buChar char="•"/>
            </a:pPr>
            <a:r>
              <a:rPr lang="en-US" sz="2400">
                <a:solidFill>
                  <a:schemeClr val="tx1"/>
                </a:solidFill>
                <a:effectLst/>
              </a:rPr>
              <a:t>it iterates through the characters of the string ‘geeksforgeeks’. When it encounters the characters ‘e’ or ‘s’, it uses the break statement to exit the loop. After the loop is terminated, it prints “Current Letter :” followed by the last character encountered in the loop (either ‘e’ or ‘s’). So, the output will display “Current Letter :” followed by the first occurrence of ‘e’ or ‘s’ in the string.</a:t>
            </a:r>
            <a:endParaRPr lang="en-US" sz="2400">
              <a:solidFill>
                <a:schemeClr val="tx1"/>
              </a:solidFill>
              <a:effectLst/>
            </a:endParaRPr>
          </a:p>
        </p:txBody>
      </p:sp>
      <p:graphicFrame>
        <p:nvGraphicFramePr>
          <p:cNvPr id="4" name="Table 3"/>
          <p:cNvGraphicFramePr/>
          <p:nvPr/>
        </p:nvGraphicFramePr>
        <p:xfrm>
          <a:off x="332740" y="3988435"/>
          <a:ext cx="11527155" cy="2869565"/>
        </p:xfrm>
        <a:graphic>
          <a:graphicData uri="http://schemas.openxmlformats.org/drawingml/2006/table">
            <a:tbl>
              <a:tblPr firstRow="1" bandRow="1">
                <a:tableStyleId>{5C22544A-7EE6-4342-B048-85BDC9FD1C3A}</a:tableStyleId>
              </a:tblPr>
              <a:tblGrid>
                <a:gridCol w="6115050"/>
                <a:gridCol w="5412105"/>
              </a:tblGrid>
              <a:tr h="2869565">
                <a:tc>
                  <a:txBody>
                    <a:bodyPr/>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for letter in 'geeksforgeeks':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    if letter == 'e' or letter == 's': </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        break</a:t>
                      </a:r>
                      <a:endParaRPr lang="en-US" sz="32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3200" b="0">
                          <a:solidFill>
                            <a:schemeClr val="accent1"/>
                          </a:solidFill>
                          <a:effectLst>
                            <a:outerShdw blurRad="38100" dist="25400" dir="5400000" algn="ctr" rotWithShape="0">
                              <a:srgbClr val="6E747A">
                                <a:alpha val="43000"/>
                              </a:srgbClr>
                            </a:outerShdw>
                          </a:effectLst>
                          <a:sym typeface="+mn-ea"/>
                        </a:rPr>
                        <a:t>print('Current Letter :', letter) </a:t>
                      </a:r>
                      <a:endParaRPr lang="en-US" sz="32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800" b="0">
                          <a:solidFill>
                            <a:schemeClr val="tx1"/>
                          </a:solidFill>
                          <a:effectLst/>
                          <a:sym typeface="+mn-ea"/>
                        </a:rPr>
                        <a:t>Current Letter : e</a:t>
                      </a:r>
                      <a:endParaRPr lang="en-US" sz="2800" b="0">
                        <a:solidFill>
                          <a:schemeClr val="tx1"/>
                        </a:solidFill>
                        <a:effectLst/>
                        <a:sym typeface="+mn-ea"/>
                      </a:endParaRPr>
                    </a:p>
                  </a:txBody>
                  <a:tcP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Block of code</a:t>
            </a:r>
            <a:endParaRPr lang="en-US" sz="4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332105" y="958850"/>
            <a:ext cx="10972800" cy="5683250"/>
          </a:xfrm>
        </p:spPr>
        <p:txBody>
          <a:bodyPr/>
          <a:p>
            <a:r>
              <a:rPr lang="en-US"/>
              <a:t>The most common types of blocks in Python include:</a:t>
            </a:r>
            <a:endParaRPr lang="en-US"/>
          </a:p>
          <a:p>
            <a:pPr marL="0" indent="0">
              <a:buNone/>
            </a:pPr>
            <a:endParaRPr lang="en-US" sz="2100">
              <a:solidFill>
                <a:schemeClr val="accent1"/>
              </a:solidFill>
              <a:effectLst>
                <a:outerShdw blurRad="38100" dist="25400" dir="5400000" algn="ctr" rotWithShape="0">
                  <a:srgbClr val="6E747A">
                    <a:alpha val="43000"/>
                  </a:srgbClr>
                </a:outerShdw>
              </a:effectLst>
              <a:sym typeface="+mn-ea"/>
            </a:endParaRPr>
          </a:p>
        </p:txBody>
      </p:sp>
      <p:graphicFrame>
        <p:nvGraphicFramePr>
          <p:cNvPr id="4" name="Table 3"/>
          <p:cNvGraphicFramePr/>
          <p:nvPr/>
        </p:nvGraphicFramePr>
        <p:xfrm>
          <a:off x="332105" y="1741805"/>
          <a:ext cx="11527155" cy="5212080"/>
        </p:xfrm>
        <a:graphic>
          <a:graphicData uri="http://schemas.openxmlformats.org/drawingml/2006/table">
            <a:tbl>
              <a:tblPr firstRow="1" bandRow="1">
                <a:tableStyleId>{5C22544A-7EE6-4342-B048-85BDC9FD1C3A}</a:tableStyleId>
              </a:tblPr>
              <a:tblGrid>
                <a:gridCol w="6115050"/>
                <a:gridCol w="5412105"/>
              </a:tblGrid>
              <a:tr h="5212080">
                <a:tc>
                  <a:txBody>
                    <a:bodyPr/>
                    <a:p>
                      <a:pPr marL="800100" lvl="1" indent="-342900">
                        <a:buFont typeface="Arial" panose="020B0604020202020204" pitchFamily="34" charset="0"/>
                        <a:buChar char="•"/>
                      </a:pPr>
                      <a:r>
                        <a:rPr lang="en-US" sz="2400">
                          <a:solidFill>
                            <a:schemeClr val="tx1"/>
                          </a:solidFill>
                          <a:effectLst>
                            <a:outerShdw blurRad="38100" dist="25400" dir="5400000" algn="ctr" rotWithShape="0">
                              <a:srgbClr val="6E747A">
                                <a:alpha val="43000"/>
                              </a:srgbClr>
                            </a:outerShdw>
                          </a:effectLst>
                          <a:sym typeface="+mn-ea"/>
                        </a:rPr>
                        <a:t>Function Blocks:</a:t>
                      </a:r>
                      <a:endParaRPr lang="en-US" sz="2400">
                        <a:solidFill>
                          <a:schemeClr val="tx1"/>
                        </a:solidFill>
                        <a:effectLst>
                          <a:outerShdw blurRad="38100" dist="25400" dir="5400000" algn="ctr" rotWithShape="0">
                            <a:srgbClr val="6E747A">
                              <a:alpha val="43000"/>
                            </a:srgbClr>
                          </a:outerShdw>
                        </a:effectLst>
                        <a:sym typeface="+mn-ea"/>
                      </a:endParaRPr>
                    </a:p>
                    <a:p>
                      <a:pPr algn="l">
                        <a:buNone/>
                      </a:pPr>
                      <a:r>
                        <a:rPr lang="en-US" sz="2400" b="0">
                          <a:solidFill>
                            <a:schemeClr val="accent1"/>
                          </a:solidFill>
                          <a:sym typeface="+mn-ea"/>
                        </a:rPr>
                        <a:t>def my_function():</a:t>
                      </a:r>
                      <a:endParaRPr lang="en-US" sz="2400" b="0">
                        <a:solidFill>
                          <a:schemeClr val="accent1"/>
                        </a:solidFill>
                      </a:endParaRPr>
                    </a:p>
                    <a:p>
                      <a:pPr algn="l">
                        <a:buNone/>
                      </a:pPr>
                      <a:r>
                        <a:rPr lang="en-US" sz="2400" b="0">
                          <a:solidFill>
                            <a:schemeClr val="accent1"/>
                          </a:solidFill>
                          <a:sym typeface="+mn-ea"/>
                        </a:rPr>
                        <a:t>    # Code inside the function block</a:t>
                      </a:r>
                      <a:endParaRPr lang="en-US" sz="2400" b="0">
                        <a:solidFill>
                          <a:schemeClr val="accent1"/>
                        </a:solidFill>
                      </a:endParaRPr>
                    </a:p>
                    <a:p>
                      <a:pPr algn="l">
                        <a:buNone/>
                      </a:pPr>
                      <a:r>
                        <a:rPr lang="en-US" sz="2400" b="0">
                          <a:solidFill>
                            <a:schemeClr val="accent1"/>
                          </a:solidFill>
                          <a:sym typeface="+mn-ea"/>
                        </a:rPr>
                        <a:t>    print("Hello, World!")</a:t>
                      </a:r>
                      <a:endParaRPr lang="en-US" sz="2400" b="0">
                        <a:solidFill>
                          <a:schemeClr val="accent1"/>
                        </a:solidFill>
                        <a:sym typeface="+mn-ea"/>
                      </a:endParaRPr>
                    </a:p>
                    <a:p>
                      <a:pPr algn="l">
                        <a:buNone/>
                      </a:pPr>
                      <a:endParaRPr lang="en-US" sz="2400" b="0">
                        <a:solidFill>
                          <a:schemeClr val="accent1"/>
                        </a:solidFill>
                      </a:endParaRPr>
                    </a:p>
                    <a:p>
                      <a:pPr marL="342900" indent="-342900">
                        <a:buFont typeface="Arial" panose="020B0604020202020204" pitchFamily="34" charset="0"/>
                        <a:buChar char="•"/>
                      </a:pPr>
                      <a:r>
                        <a:rPr lang="en-US" sz="2400">
                          <a:solidFill>
                            <a:schemeClr val="tx1"/>
                          </a:solidFill>
                          <a:sym typeface="+mn-ea"/>
                        </a:rPr>
                        <a:t>Conditional Blocks:</a:t>
                      </a:r>
                      <a:endParaRPr lang="en-US" sz="2400">
                        <a:solidFill>
                          <a:schemeClr val="tx1"/>
                        </a:solidFill>
                      </a:endParaRPr>
                    </a:p>
                    <a:p>
                      <a:pPr>
                        <a:buNone/>
                      </a:pPr>
                      <a:r>
                        <a:rPr lang="en-US" sz="2400" b="0">
                          <a:solidFill>
                            <a:schemeClr val="accent1"/>
                          </a:solidFill>
                          <a:sym typeface="+mn-ea"/>
                        </a:rPr>
                        <a:t>x = 10</a:t>
                      </a:r>
                      <a:endParaRPr lang="en-US" sz="2400" b="0">
                        <a:solidFill>
                          <a:schemeClr val="accent1"/>
                        </a:solidFill>
                      </a:endParaRPr>
                    </a:p>
                    <a:p>
                      <a:pPr>
                        <a:buNone/>
                      </a:pPr>
                      <a:r>
                        <a:rPr lang="en-US" sz="2400" b="0">
                          <a:solidFill>
                            <a:schemeClr val="accent1"/>
                          </a:solidFill>
                          <a:sym typeface="+mn-ea"/>
                        </a:rPr>
                        <a:t>if x &gt; 5:</a:t>
                      </a:r>
                      <a:endParaRPr lang="en-US" sz="2400" b="0">
                        <a:solidFill>
                          <a:schemeClr val="accent1"/>
                        </a:solidFill>
                      </a:endParaRPr>
                    </a:p>
                    <a:p>
                      <a:pPr>
                        <a:buNone/>
                      </a:pPr>
                      <a:r>
                        <a:rPr lang="en-US" sz="2400" b="0">
                          <a:solidFill>
                            <a:schemeClr val="accent1"/>
                          </a:solidFill>
                          <a:sym typeface="+mn-ea"/>
                        </a:rPr>
                        <a:t>    # Code inside the if block</a:t>
                      </a:r>
                      <a:endParaRPr lang="en-US" sz="2400" b="0">
                        <a:solidFill>
                          <a:schemeClr val="accent1"/>
                        </a:solidFill>
                      </a:endParaRPr>
                    </a:p>
                    <a:p>
                      <a:pPr>
                        <a:buNone/>
                      </a:pPr>
                      <a:r>
                        <a:rPr lang="en-US" sz="2400" b="0">
                          <a:solidFill>
                            <a:schemeClr val="accent1"/>
                          </a:solidFill>
                          <a:sym typeface="+mn-ea"/>
                        </a:rPr>
                        <a:t>    print("x is greater than 5")</a:t>
                      </a:r>
                      <a:endParaRPr lang="en-US" sz="2400" b="0">
                        <a:solidFill>
                          <a:schemeClr val="accent1"/>
                        </a:solidFill>
                      </a:endParaRPr>
                    </a:p>
                    <a:p>
                      <a:pPr>
                        <a:buNone/>
                      </a:pPr>
                      <a:r>
                        <a:rPr lang="en-US" sz="2400" b="0">
                          <a:solidFill>
                            <a:schemeClr val="accent1"/>
                          </a:solidFill>
                          <a:sym typeface="+mn-ea"/>
                        </a:rPr>
                        <a:t>else:</a:t>
                      </a:r>
                      <a:endParaRPr lang="en-US" sz="2400" b="0">
                        <a:solidFill>
                          <a:schemeClr val="accent1"/>
                        </a:solidFill>
                      </a:endParaRPr>
                    </a:p>
                    <a:p>
                      <a:pPr>
                        <a:buNone/>
                      </a:pPr>
                      <a:r>
                        <a:rPr lang="en-US" sz="2400" b="0">
                          <a:solidFill>
                            <a:schemeClr val="accent1"/>
                          </a:solidFill>
                          <a:sym typeface="+mn-ea"/>
                        </a:rPr>
                        <a:t>    # Code inside the else block</a:t>
                      </a:r>
                      <a:endParaRPr lang="en-US" sz="2400" b="0">
                        <a:solidFill>
                          <a:schemeClr val="accent1"/>
                        </a:solidFill>
                      </a:endParaRPr>
                    </a:p>
                    <a:p>
                      <a:pPr>
                        <a:buNone/>
                      </a:pPr>
                      <a:r>
                        <a:rPr lang="en-US" sz="2400" b="0">
                          <a:solidFill>
                            <a:schemeClr val="accent1"/>
                          </a:solidFill>
                          <a:sym typeface="+mn-ea"/>
                        </a:rPr>
                        <a:t>    print("x is not greater than 5")</a:t>
                      </a:r>
                      <a:endParaRPr lang="en-US" sz="24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800100" lvl="1" indent="-342900">
                        <a:buFont typeface="Arial" panose="020B0604020202020204" pitchFamily="34" charset="0"/>
                        <a:buChar char="•"/>
                      </a:pPr>
                      <a:r>
                        <a:rPr lang="en-US" sz="2400">
                          <a:solidFill>
                            <a:schemeClr val="tx1"/>
                          </a:solidFill>
                          <a:effectLst>
                            <a:outerShdw blurRad="38100" dist="25400" dir="5400000" algn="ctr" rotWithShape="0">
                              <a:srgbClr val="6E747A">
                                <a:alpha val="43000"/>
                              </a:srgbClr>
                            </a:outerShdw>
                          </a:effectLst>
                          <a:sym typeface="+mn-ea"/>
                        </a:rPr>
                        <a:t>Loop Blocks:</a:t>
                      </a:r>
                      <a:endParaRPr lang="en-US" sz="2400">
                        <a:solidFill>
                          <a:schemeClr val="tx1"/>
                        </a:solidFill>
                        <a:effectLst>
                          <a:outerShdw blurRad="38100" dist="25400" dir="5400000" algn="ctr" rotWithShape="0">
                            <a:srgbClr val="6E747A">
                              <a:alpha val="43000"/>
                            </a:srgbClr>
                          </a:outerShdw>
                        </a:effectLst>
                        <a:sym typeface="+mn-ea"/>
                      </a:endParaRPr>
                    </a:p>
                    <a:p>
                      <a:pPr marL="457200" lvl="1" indent="0">
                        <a:buNone/>
                      </a:pPr>
                      <a:r>
                        <a:rPr lang="en-US" sz="2400" b="0">
                          <a:solidFill>
                            <a:schemeClr val="accent1"/>
                          </a:solidFill>
                          <a:sym typeface="+mn-ea"/>
                        </a:rPr>
                        <a:t>for i in range(5):</a:t>
                      </a:r>
                      <a:endParaRPr lang="en-US" sz="2400" b="0">
                        <a:solidFill>
                          <a:schemeClr val="accent1"/>
                        </a:solidFill>
                        <a:sym typeface="+mn-ea"/>
                      </a:endParaRPr>
                    </a:p>
                    <a:p>
                      <a:pPr marL="457200" lvl="1" indent="0">
                        <a:buNone/>
                      </a:pPr>
                      <a:r>
                        <a:rPr lang="en-US" sz="2400" b="0">
                          <a:solidFill>
                            <a:schemeClr val="accent1"/>
                          </a:solidFill>
                          <a:sym typeface="+mn-ea"/>
                        </a:rPr>
                        <a:t>    # Code inside the loop block</a:t>
                      </a:r>
                      <a:endParaRPr lang="en-US" sz="2400" b="0">
                        <a:solidFill>
                          <a:schemeClr val="accent1"/>
                        </a:solidFill>
                        <a:sym typeface="+mn-ea"/>
                      </a:endParaRPr>
                    </a:p>
                    <a:p>
                      <a:pPr marL="457200" lvl="1" indent="0">
                        <a:buNone/>
                      </a:pPr>
                      <a:r>
                        <a:rPr lang="en-US" sz="2400" b="0">
                          <a:solidFill>
                            <a:schemeClr val="accent1"/>
                          </a:solidFill>
                          <a:sym typeface="+mn-ea"/>
                        </a:rPr>
                        <a:t>    print(i)</a:t>
                      </a:r>
                      <a:endParaRPr lang="en-US" sz="2400" b="0">
                        <a:solidFill>
                          <a:schemeClr val="accent1"/>
                        </a:solidFill>
                        <a:sym typeface="+mn-ea"/>
                      </a:endParaRPr>
                    </a:p>
                    <a:p>
                      <a:pPr marL="457200" lvl="1" indent="0">
                        <a:buNone/>
                      </a:pPr>
                      <a:endParaRPr lang="en-US" sz="2400" b="0">
                        <a:solidFill>
                          <a:schemeClr val="accent1"/>
                        </a:solidFill>
                        <a:sym typeface="+mn-ea"/>
                      </a:endParaRPr>
                    </a:p>
                    <a:p>
                      <a:pPr marL="800100" lvl="1" indent="-342900">
                        <a:buFont typeface="Arial" panose="020B0604020202020204" pitchFamily="34" charset="0"/>
                        <a:buChar char="•"/>
                      </a:pPr>
                      <a:r>
                        <a:rPr lang="en-US" sz="2400">
                          <a:solidFill>
                            <a:schemeClr val="tx1"/>
                          </a:solidFill>
                          <a:sym typeface="+mn-ea"/>
                        </a:rPr>
                        <a:t>Exception Handling Blocks:</a:t>
                      </a:r>
                      <a:endParaRPr lang="en-US" sz="2400">
                        <a:solidFill>
                          <a:schemeClr val="tx1"/>
                        </a:solidFill>
                        <a:sym typeface="+mn-ea"/>
                      </a:endParaRPr>
                    </a:p>
                    <a:p>
                      <a:pPr>
                        <a:buNone/>
                      </a:pPr>
                      <a:r>
                        <a:rPr lang="en-US" sz="2400" b="0">
                          <a:solidFill>
                            <a:schemeClr val="accent1"/>
                          </a:solidFill>
                          <a:sym typeface="+mn-ea"/>
                        </a:rPr>
                        <a:t>try:</a:t>
                      </a:r>
                      <a:endParaRPr lang="en-US" sz="2400" b="0">
                        <a:solidFill>
                          <a:schemeClr val="accent1"/>
                        </a:solidFill>
                        <a:sym typeface="+mn-ea"/>
                      </a:endParaRPr>
                    </a:p>
                    <a:p>
                      <a:pPr>
                        <a:buNone/>
                      </a:pPr>
                      <a:r>
                        <a:rPr lang="en-US" sz="2400" b="0">
                          <a:solidFill>
                            <a:schemeClr val="accent1"/>
                          </a:solidFill>
                          <a:sym typeface="+mn-ea"/>
                        </a:rPr>
                        <a:t>    # Code inside the try block</a:t>
                      </a:r>
                      <a:endParaRPr lang="en-US" sz="2400" b="0">
                        <a:solidFill>
                          <a:schemeClr val="accent1"/>
                        </a:solidFill>
                        <a:sym typeface="+mn-ea"/>
                      </a:endParaRPr>
                    </a:p>
                    <a:p>
                      <a:pPr>
                        <a:buNone/>
                      </a:pPr>
                      <a:r>
                        <a:rPr lang="en-US" sz="2400" b="0">
                          <a:solidFill>
                            <a:schemeClr val="accent1"/>
                          </a:solidFill>
                          <a:sym typeface="+mn-ea"/>
                        </a:rPr>
                        <a:t>    result = 10 / 0</a:t>
                      </a:r>
                      <a:endParaRPr lang="en-US" sz="2400" b="0">
                        <a:solidFill>
                          <a:schemeClr val="accent1"/>
                        </a:solidFill>
                        <a:sym typeface="+mn-ea"/>
                      </a:endParaRPr>
                    </a:p>
                    <a:p>
                      <a:pPr>
                        <a:buNone/>
                      </a:pPr>
                      <a:r>
                        <a:rPr lang="en-US" sz="2400" b="0">
                          <a:solidFill>
                            <a:schemeClr val="accent1"/>
                          </a:solidFill>
                          <a:sym typeface="+mn-ea"/>
                        </a:rPr>
                        <a:t>except ZeroDivisionError:</a:t>
                      </a:r>
                      <a:endParaRPr lang="en-US" sz="2400" b="0">
                        <a:solidFill>
                          <a:schemeClr val="accent1"/>
                        </a:solidFill>
                        <a:sym typeface="+mn-ea"/>
                      </a:endParaRPr>
                    </a:p>
                    <a:p>
                      <a:pPr>
                        <a:buNone/>
                      </a:pPr>
                      <a:r>
                        <a:rPr lang="en-US" sz="2400" b="0">
                          <a:solidFill>
                            <a:schemeClr val="accent1"/>
                          </a:solidFill>
                          <a:sym typeface="+mn-ea"/>
                        </a:rPr>
                        <a:t>    # Code inside the except block</a:t>
                      </a:r>
                      <a:endParaRPr lang="en-US" sz="2400" b="0">
                        <a:solidFill>
                          <a:schemeClr val="accent1"/>
                        </a:solidFill>
                        <a:sym typeface="+mn-ea"/>
                      </a:endParaRPr>
                    </a:p>
                    <a:p>
                      <a:pPr>
                        <a:buNone/>
                      </a:pPr>
                      <a:r>
                        <a:rPr lang="en-US" sz="2400" b="0">
                          <a:solidFill>
                            <a:schemeClr val="accent1"/>
                          </a:solidFill>
                          <a:sym typeface="+mn-ea"/>
                        </a:rPr>
                        <a:t>    print("Cannot divide by zero")</a:t>
                      </a:r>
                      <a:endParaRPr lang="en-US" sz="2400" b="0">
                        <a:solidFill>
                          <a:schemeClr val="accent1"/>
                        </a:solidFill>
                        <a:sym typeface="+mn-ea"/>
                      </a:endParaRPr>
                    </a:p>
                  </a:txBody>
                  <a:tcP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Loop Control Statements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90220" y="1296670"/>
            <a:ext cx="11211560" cy="4847590"/>
          </a:xfrm>
        </p:spPr>
        <p:txBody>
          <a:bodyPr/>
          <a:p>
            <a:pPr marL="0" lvl="1" indent="0" algn="l">
              <a:buFont typeface="Arial" panose="020B0604020202020204" pitchFamily="34" charset="0"/>
              <a:buNone/>
            </a:pPr>
            <a:r>
              <a:rPr lang="en-US" b="1"/>
              <a:t>Continue Statement</a:t>
            </a:r>
            <a:r>
              <a:rPr lang="en-US">
                <a:solidFill>
                  <a:schemeClr val="tx1"/>
                </a:solidFill>
                <a:effectLst/>
              </a:rPr>
              <a:t> </a:t>
            </a:r>
            <a:endParaRPr lang="en-US">
              <a:solidFill>
                <a:schemeClr val="tx1"/>
              </a:solidFill>
              <a:effectLst/>
            </a:endParaRPr>
          </a:p>
          <a:p>
            <a:pPr marL="457200" lvl="1" indent="-457200" algn="l">
              <a:buFont typeface="Arial" panose="020B0604020202020204" pitchFamily="34" charset="0"/>
              <a:buChar char="•"/>
            </a:pPr>
            <a:r>
              <a:rPr lang="en-US">
                <a:solidFill>
                  <a:schemeClr val="tx1"/>
                </a:solidFill>
                <a:effectLst/>
              </a:rPr>
              <a:t>The continue statement is a control flow statement in programming languages that is used to skip the rest of the code inside a loop for the current iteration and proceed to the next iteration. When a continue statement is encountered, it interrupts the normal flow of the loop, skipping the remaining code in the loop body and moving on to the next iteration.</a:t>
            </a:r>
            <a:endParaRPr lang="en-US" sz="32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Loop Control Statements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99490"/>
            <a:ext cx="12192000" cy="5588635"/>
          </a:xfrm>
        </p:spPr>
        <p:txBody>
          <a:bodyPr/>
          <a:p>
            <a:pPr marL="457200" lvl="1" indent="0" algn="just">
              <a:buFont typeface="Arial" panose="020B0604020202020204" pitchFamily="34" charset="0"/>
              <a:buNone/>
            </a:pPr>
            <a:r>
              <a:rPr lang="en-US" b="1">
                <a:solidFill>
                  <a:schemeClr val="tx1"/>
                </a:solidFill>
                <a:effectLst/>
              </a:rPr>
              <a:t>Examples of </a:t>
            </a:r>
            <a:r>
              <a:rPr lang="en-US" b="1">
                <a:sym typeface="+mn-ea"/>
              </a:rPr>
              <a:t>Continue Statement</a:t>
            </a:r>
            <a:r>
              <a:rPr lang="en-US" b="1">
                <a:effectLst/>
                <a:sym typeface="+mn-ea"/>
              </a:rPr>
              <a:t>:</a:t>
            </a:r>
            <a:r>
              <a:rPr lang="en-US">
                <a:effectLst/>
                <a:sym typeface="+mn-ea"/>
              </a:rPr>
              <a:t> </a:t>
            </a:r>
            <a:endParaRPr lang="en-US">
              <a:effectLst/>
              <a:sym typeface="+mn-ea"/>
            </a:endParaRPr>
          </a:p>
          <a:p>
            <a:pPr lvl="1" algn="just">
              <a:buFont typeface="Arial" panose="020B0604020202020204" pitchFamily="34" charset="0"/>
              <a:buChar char="•"/>
            </a:pPr>
            <a:r>
              <a:rPr lang="en-US" sz="2400">
                <a:solidFill>
                  <a:schemeClr val="tx1"/>
                </a:solidFill>
                <a:effectLst/>
              </a:rPr>
              <a:t>This Python code iterates through the characters of the string ‘geeksforgeeks’. When it encounters the characters ‘e’ or ‘s’, it uses the continue statement to skip the current iteration and continue with the next character. For all other characters, it prints “Current Letter :” followed by the character. So, the output will display all characters except ‘e’ and ‘s’, each on a separate line</a:t>
            </a:r>
            <a:endParaRPr lang="en-US" sz="2400">
              <a:solidFill>
                <a:schemeClr val="tx1"/>
              </a:solidFill>
              <a:effectLst/>
            </a:endParaRPr>
          </a:p>
        </p:txBody>
      </p:sp>
      <p:graphicFrame>
        <p:nvGraphicFramePr>
          <p:cNvPr id="4" name="Table 3"/>
          <p:cNvGraphicFramePr/>
          <p:nvPr/>
        </p:nvGraphicFramePr>
        <p:xfrm>
          <a:off x="332740" y="3428365"/>
          <a:ext cx="11527155" cy="2869565"/>
        </p:xfrm>
        <a:graphic>
          <a:graphicData uri="http://schemas.openxmlformats.org/drawingml/2006/table">
            <a:tbl>
              <a:tblPr firstRow="1" bandRow="1">
                <a:tableStyleId>{5C22544A-7EE6-4342-B048-85BDC9FD1C3A}</a:tableStyleId>
              </a:tblPr>
              <a:tblGrid>
                <a:gridCol w="6115050"/>
                <a:gridCol w="5412105"/>
              </a:tblGrid>
              <a:tr h="2869565">
                <a:tc>
                  <a:txBody>
                    <a:bodyPr/>
                    <a:p>
                      <a:pPr marL="457200" lvl="1" indent="0" algn="l">
                        <a:buNone/>
                      </a:pPr>
                      <a:r>
                        <a:rPr lang="en-US" sz="2800" b="0">
                          <a:solidFill>
                            <a:schemeClr val="accent1"/>
                          </a:solidFill>
                          <a:effectLst>
                            <a:outerShdw blurRad="38100" dist="25400" dir="5400000" algn="ctr" rotWithShape="0">
                              <a:srgbClr val="6E747A">
                                <a:alpha val="43000"/>
                              </a:srgbClr>
                            </a:outerShdw>
                          </a:effectLst>
                          <a:sym typeface="+mn-ea"/>
                        </a:rPr>
                        <a:t>for letter in 'geeksforgeeks': </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2800" b="0">
                          <a:solidFill>
                            <a:schemeClr val="accent1"/>
                          </a:solidFill>
                          <a:effectLst>
                            <a:outerShdw blurRad="38100" dist="25400" dir="5400000" algn="ctr" rotWithShape="0">
                              <a:srgbClr val="6E747A">
                                <a:alpha val="43000"/>
                              </a:srgbClr>
                            </a:outerShdw>
                          </a:effectLst>
                          <a:sym typeface="+mn-ea"/>
                        </a:rPr>
                        <a:t>    if letter == 'e' or letter == 's': </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2800" b="0">
                          <a:solidFill>
                            <a:schemeClr val="accent1"/>
                          </a:solidFill>
                          <a:effectLst>
                            <a:outerShdw blurRad="38100" dist="25400" dir="5400000" algn="ctr" rotWithShape="0">
                              <a:srgbClr val="6E747A">
                                <a:alpha val="43000"/>
                              </a:srgbClr>
                            </a:outerShdw>
                          </a:effectLst>
                          <a:sym typeface="+mn-ea"/>
                        </a:rPr>
                        <a:t>        continue</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2800" b="0">
                          <a:solidFill>
                            <a:schemeClr val="accent1"/>
                          </a:solidFill>
                          <a:effectLst>
                            <a:outerShdw blurRad="38100" dist="25400" dir="5400000" algn="ctr" rotWithShape="0">
                              <a:srgbClr val="6E747A">
                                <a:alpha val="43000"/>
                              </a:srgbClr>
                            </a:outerShdw>
                          </a:effectLst>
                          <a:sym typeface="+mn-ea"/>
                        </a:rPr>
                        <a:t>    print('Current Letter :', letter) </a:t>
                      </a:r>
                      <a:endParaRPr lang="en-US" sz="28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400" b="0">
                          <a:solidFill>
                            <a:schemeClr val="tx1"/>
                          </a:solidFill>
                          <a:effectLst/>
                          <a:sym typeface="+mn-ea"/>
                        </a:rPr>
                        <a:t>Current Letter : g</a:t>
                      </a:r>
                      <a:endParaRPr lang="en-US" sz="2400" b="0">
                        <a:solidFill>
                          <a:schemeClr val="tx1"/>
                        </a:solidFill>
                        <a:effectLst/>
                        <a:sym typeface="+mn-ea"/>
                      </a:endParaRPr>
                    </a:p>
                    <a:p>
                      <a:pPr marL="457200" lvl="1" indent="0" algn="just">
                        <a:buNone/>
                      </a:pPr>
                      <a:r>
                        <a:rPr lang="en-US" sz="2400" b="0">
                          <a:solidFill>
                            <a:schemeClr val="tx1"/>
                          </a:solidFill>
                          <a:effectLst/>
                          <a:sym typeface="+mn-ea"/>
                        </a:rPr>
                        <a:t>Current Letter : k</a:t>
                      </a:r>
                      <a:endParaRPr lang="en-US" sz="2400" b="0">
                        <a:solidFill>
                          <a:schemeClr val="tx1"/>
                        </a:solidFill>
                        <a:effectLst/>
                        <a:sym typeface="+mn-ea"/>
                      </a:endParaRPr>
                    </a:p>
                    <a:p>
                      <a:pPr marL="457200" lvl="1" indent="0" algn="just">
                        <a:buNone/>
                      </a:pPr>
                      <a:r>
                        <a:rPr lang="en-US" sz="2400" b="0">
                          <a:solidFill>
                            <a:schemeClr val="tx1"/>
                          </a:solidFill>
                          <a:effectLst/>
                          <a:sym typeface="+mn-ea"/>
                        </a:rPr>
                        <a:t>Current Letter : f</a:t>
                      </a:r>
                      <a:endParaRPr lang="en-US" sz="2400" b="0">
                        <a:solidFill>
                          <a:schemeClr val="tx1"/>
                        </a:solidFill>
                        <a:effectLst/>
                        <a:sym typeface="+mn-ea"/>
                      </a:endParaRPr>
                    </a:p>
                    <a:p>
                      <a:pPr marL="457200" lvl="1" indent="0" algn="just">
                        <a:buNone/>
                      </a:pPr>
                      <a:r>
                        <a:rPr lang="en-US" sz="2400" b="0">
                          <a:solidFill>
                            <a:schemeClr val="tx1"/>
                          </a:solidFill>
                          <a:effectLst/>
                          <a:sym typeface="+mn-ea"/>
                        </a:rPr>
                        <a:t>Current Letter : o</a:t>
                      </a:r>
                      <a:endParaRPr lang="en-US" sz="2400" b="0">
                        <a:solidFill>
                          <a:schemeClr val="tx1"/>
                        </a:solidFill>
                        <a:effectLst/>
                        <a:sym typeface="+mn-ea"/>
                      </a:endParaRPr>
                    </a:p>
                    <a:p>
                      <a:pPr marL="457200" lvl="1" indent="0" algn="just">
                        <a:buNone/>
                      </a:pPr>
                      <a:r>
                        <a:rPr lang="en-US" sz="2400" b="0">
                          <a:solidFill>
                            <a:schemeClr val="tx1"/>
                          </a:solidFill>
                          <a:effectLst/>
                          <a:sym typeface="+mn-ea"/>
                        </a:rPr>
                        <a:t>Current Letter : r</a:t>
                      </a:r>
                      <a:endParaRPr lang="en-US" sz="2400" b="0">
                        <a:solidFill>
                          <a:schemeClr val="tx1"/>
                        </a:solidFill>
                        <a:effectLst/>
                        <a:sym typeface="+mn-ea"/>
                      </a:endParaRPr>
                    </a:p>
                    <a:p>
                      <a:pPr marL="457200" lvl="1" indent="0" algn="just">
                        <a:buNone/>
                      </a:pPr>
                      <a:r>
                        <a:rPr lang="en-US" sz="2400" b="0">
                          <a:solidFill>
                            <a:schemeClr val="tx1"/>
                          </a:solidFill>
                          <a:effectLst/>
                          <a:sym typeface="+mn-ea"/>
                        </a:rPr>
                        <a:t>Current Letter : g</a:t>
                      </a:r>
                      <a:endParaRPr lang="en-US" sz="2400" b="0">
                        <a:solidFill>
                          <a:schemeClr val="tx1"/>
                        </a:solidFill>
                        <a:effectLst/>
                        <a:sym typeface="+mn-ea"/>
                      </a:endParaRPr>
                    </a:p>
                    <a:p>
                      <a:pPr marL="457200" lvl="1" indent="0" algn="just">
                        <a:buNone/>
                      </a:pPr>
                      <a:r>
                        <a:rPr lang="en-US" sz="2400" b="0">
                          <a:solidFill>
                            <a:schemeClr val="tx1"/>
                          </a:solidFill>
                          <a:effectLst/>
                          <a:sym typeface="+mn-ea"/>
                        </a:rPr>
                        <a:t>Current Letter : k</a:t>
                      </a:r>
                      <a:endParaRPr lang="en-US" sz="2400" b="0">
                        <a:solidFill>
                          <a:schemeClr val="tx1"/>
                        </a:solidFill>
                        <a:effectLst/>
                        <a:sym typeface="+mn-ea"/>
                      </a:endParaRPr>
                    </a:p>
                  </a:txBody>
                  <a:tcP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Loop Control Statements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90220" y="1296670"/>
            <a:ext cx="11211560" cy="4847590"/>
          </a:xfrm>
        </p:spPr>
        <p:txBody>
          <a:bodyPr/>
          <a:p>
            <a:pPr marL="0" lvl="1" indent="0" algn="l">
              <a:buFont typeface="Arial" panose="020B0604020202020204" pitchFamily="34" charset="0"/>
              <a:buNone/>
            </a:pPr>
            <a:r>
              <a:rPr lang="en-US" b="1"/>
              <a:t>Pass Statement</a:t>
            </a:r>
            <a:r>
              <a:rPr lang="en-US">
                <a:solidFill>
                  <a:schemeClr val="tx1"/>
                </a:solidFill>
                <a:effectLst/>
              </a:rPr>
              <a:t> </a:t>
            </a:r>
            <a:endParaRPr lang="en-US">
              <a:solidFill>
                <a:schemeClr val="tx1"/>
              </a:solidFill>
              <a:effectLst/>
            </a:endParaRPr>
          </a:p>
          <a:p>
            <a:pPr marL="457200" lvl="1" indent="-457200" algn="l">
              <a:buFont typeface="Arial" panose="020B0604020202020204" pitchFamily="34" charset="0"/>
              <a:buChar char="•"/>
            </a:pPr>
            <a:r>
              <a:rPr lang="en-US">
                <a:solidFill>
                  <a:schemeClr val="tx1"/>
                </a:solidFill>
                <a:effectLst/>
              </a:rPr>
              <a:t>The pass statement in programming is a no-operation (no-op) statement. It serves as a placeholder where syntactically some statement is required but no action is desired or necessary. The pass statement does nothing and is essentially a way of saying "do nothing" or "continue as if nothing happened." It is often used when the interpreter expects a statement, but the program logic does not require any action.</a:t>
            </a:r>
            <a:endParaRPr lang="en-US">
              <a:solidFill>
                <a:schemeClr val="tx1"/>
              </a:solidFill>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Loop Control Statements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0" y="999490"/>
            <a:ext cx="12192000" cy="5588635"/>
          </a:xfrm>
        </p:spPr>
        <p:txBody>
          <a:bodyPr/>
          <a:p>
            <a:pPr marL="457200" lvl="1" indent="0" algn="just">
              <a:buFont typeface="Arial" panose="020B0604020202020204" pitchFamily="34" charset="0"/>
              <a:buNone/>
            </a:pPr>
            <a:r>
              <a:rPr lang="en-US" b="1">
                <a:solidFill>
                  <a:schemeClr val="tx1"/>
                </a:solidFill>
                <a:effectLst/>
              </a:rPr>
              <a:t>Examples of </a:t>
            </a:r>
            <a:r>
              <a:rPr lang="en-US" b="1">
                <a:sym typeface="+mn-ea"/>
              </a:rPr>
              <a:t>Pass </a:t>
            </a:r>
            <a:r>
              <a:rPr lang="en-US" b="1">
                <a:sym typeface="+mn-ea"/>
              </a:rPr>
              <a:t>Statement</a:t>
            </a:r>
            <a:r>
              <a:rPr lang="en-US" b="1">
                <a:effectLst/>
                <a:sym typeface="+mn-ea"/>
              </a:rPr>
              <a:t>:</a:t>
            </a:r>
            <a:r>
              <a:rPr lang="en-US">
                <a:effectLst/>
                <a:sym typeface="+mn-ea"/>
              </a:rPr>
              <a:t> </a:t>
            </a:r>
            <a:endParaRPr lang="en-US">
              <a:effectLst/>
              <a:sym typeface="+mn-ea"/>
            </a:endParaRPr>
          </a:p>
          <a:p>
            <a:pPr lvl="1" algn="just">
              <a:buFont typeface="Arial" panose="020B0604020202020204" pitchFamily="34" charset="0"/>
              <a:buChar char="•"/>
            </a:pPr>
            <a:r>
              <a:rPr lang="en-US" sz="2400">
                <a:solidFill>
                  <a:schemeClr val="tx1"/>
                </a:solidFill>
                <a:effectLst/>
              </a:rPr>
              <a:t>This Python code iterates through the characters of the string ‘geeksforgeeks’ using a ‘for' loop. However, it doesn’t perform any specific action within the loop, and the ‘pass' statement is used. After the loop, it prints “Last Letter :” followed by the last character in the string, which is ‘s’.</a:t>
            </a:r>
            <a:endParaRPr lang="en-US" sz="2400">
              <a:solidFill>
                <a:schemeClr val="tx1"/>
              </a:solidFill>
              <a:effectLst/>
            </a:endParaRPr>
          </a:p>
        </p:txBody>
      </p:sp>
      <p:graphicFrame>
        <p:nvGraphicFramePr>
          <p:cNvPr id="4" name="Table 3"/>
          <p:cNvGraphicFramePr/>
          <p:nvPr/>
        </p:nvGraphicFramePr>
        <p:xfrm>
          <a:off x="332740" y="3509645"/>
          <a:ext cx="11527155" cy="2869565"/>
        </p:xfrm>
        <a:graphic>
          <a:graphicData uri="http://schemas.openxmlformats.org/drawingml/2006/table">
            <a:tbl>
              <a:tblPr firstRow="1" bandRow="1">
                <a:tableStyleId>{5C22544A-7EE6-4342-B048-85BDC9FD1C3A}</a:tableStyleId>
              </a:tblPr>
              <a:tblGrid>
                <a:gridCol w="6115050"/>
                <a:gridCol w="5412105"/>
              </a:tblGrid>
              <a:tr h="2869565">
                <a:tc>
                  <a:txBody>
                    <a:bodyPr/>
                    <a:p>
                      <a:pPr marL="457200" lvl="1" indent="0" algn="l">
                        <a:buNone/>
                      </a:pPr>
                      <a:r>
                        <a:rPr lang="en-US" sz="2800" b="0">
                          <a:solidFill>
                            <a:schemeClr val="accent1"/>
                          </a:solidFill>
                          <a:effectLst>
                            <a:outerShdw blurRad="38100" dist="25400" dir="5400000" algn="ctr" rotWithShape="0">
                              <a:srgbClr val="6E747A">
                                <a:alpha val="43000"/>
                              </a:srgbClr>
                            </a:outerShdw>
                          </a:effectLst>
                          <a:sym typeface="+mn-ea"/>
                        </a:rPr>
                        <a:t>for letter in 'geeksforgeeks': </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2800" b="0">
                          <a:solidFill>
                            <a:schemeClr val="accent1"/>
                          </a:solidFill>
                          <a:effectLst>
                            <a:outerShdw blurRad="38100" dist="25400" dir="5400000" algn="ctr" rotWithShape="0">
                              <a:srgbClr val="6E747A">
                                <a:alpha val="43000"/>
                              </a:srgbClr>
                            </a:outerShdw>
                          </a:effectLst>
                          <a:sym typeface="+mn-ea"/>
                        </a:rPr>
                        <a:t>    pass</a:t>
                      </a:r>
                      <a:endParaRPr lang="en-US" sz="2800" b="0">
                        <a:solidFill>
                          <a:schemeClr val="accent1"/>
                        </a:solidFill>
                        <a:effectLst>
                          <a:outerShdw blurRad="38100" dist="25400" dir="5400000" algn="ctr" rotWithShape="0">
                            <a:srgbClr val="6E747A">
                              <a:alpha val="43000"/>
                            </a:srgbClr>
                          </a:outerShdw>
                        </a:effectLst>
                        <a:sym typeface="+mn-ea"/>
                      </a:endParaRPr>
                    </a:p>
                    <a:p>
                      <a:pPr marL="457200" lvl="1" indent="0" algn="l">
                        <a:buNone/>
                      </a:pPr>
                      <a:r>
                        <a:rPr lang="en-US" sz="2800" b="0">
                          <a:solidFill>
                            <a:schemeClr val="accent1"/>
                          </a:solidFill>
                          <a:effectLst>
                            <a:outerShdw blurRad="38100" dist="25400" dir="5400000" algn="ctr" rotWithShape="0">
                              <a:srgbClr val="6E747A">
                                <a:alpha val="43000"/>
                              </a:srgbClr>
                            </a:outerShdw>
                          </a:effectLst>
                          <a:sym typeface="+mn-ea"/>
                        </a:rPr>
                        <a:t>print('Last Letter :', letter) </a:t>
                      </a:r>
                      <a:endParaRPr lang="en-US" sz="2800" b="0">
                        <a:solidFill>
                          <a:schemeClr val="accent1"/>
                        </a:solidFill>
                        <a:effectLst>
                          <a:outerShdw blurRad="38100" dist="25400" dir="5400000" algn="ctr" rotWithShape="0">
                            <a:srgbClr val="6E747A">
                              <a:alpha val="43000"/>
                            </a:srgbClr>
                          </a:outerShdw>
                        </a:effectLst>
                        <a:sym typeface="+mn-ea"/>
                      </a:endParaRPr>
                    </a:p>
                  </a:txBody>
                  <a:tcPr>
                    <a:noFill/>
                  </a:tcPr>
                </a:tc>
                <a:tc>
                  <a:txBody>
                    <a:bodyPr/>
                    <a:p>
                      <a:pPr marL="457200" lvl="1" indent="0" algn="just">
                        <a:buNone/>
                      </a:pPr>
                      <a:r>
                        <a:rPr lang="en-US" sz="2800">
                          <a:solidFill>
                            <a:schemeClr val="tx1"/>
                          </a:solidFill>
                          <a:effectLst/>
                          <a:sym typeface="+mn-ea"/>
                        </a:rPr>
                        <a:t>Output: </a:t>
                      </a:r>
                      <a:endParaRPr lang="en-US" sz="2800">
                        <a:solidFill>
                          <a:schemeClr val="tx1"/>
                        </a:solidFill>
                        <a:effectLst/>
                      </a:endParaRPr>
                    </a:p>
                    <a:p>
                      <a:pPr marL="457200" lvl="1" indent="0" algn="just">
                        <a:buNone/>
                      </a:pPr>
                      <a:r>
                        <a:rPr lang="en-US" sz="2400" b="0">
                          <a:solidFill>
                            <a:schemeClr val="tx1"/>
                          </a:solidFill>
                          <a:effectLst/>
                          <a:sym typeface="+mn-ea"/>
                        </a:rPr>
                        <a:t>Last Letter : s</a:t>
                      </a:r>
                      <a:endParaRPr lang="en-US" sz="2400" b="0">
                        <a:solidFill>
                          <a:schemeClr val="tx1"/>
                        </a:solidFill>
                        <a:effectLst/>
                        <a:sym typeface="+mn-ea"/>
                      </a:endParaRPr>
                    </a:p>
                  </a:txBody>
                  <a:tcP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sym typeface="+mn-ea"/>
              </a:rPr>
              <a:t>Conditional Blocks</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878840"/>
            <a:ext cx="12192000" cy="5979160"/>
          </a:xfrm>
        </p:spPr>
        <p:txBody>
          <a:bodyPr/>
          <a:p>
            <a:pPr lvl="1" algn="just">
              <a:buFont typeface="Arial" panose="020B0604020202020204" pitchFamily="34" charset="0"/>
              <a:buChar char="•"/>
            </a:pPr>
            <a:r>
              <a:rPr lang="en-US" sz="3000">
                <a:solidFill>
                  <a:schemeClr val="tx1"/>
                </a:solidFill>
                <a:effectLst/>
              </a:rPr>
              <a:t>There are situations in real life when we need to make some decisions and based on these decisions, we decide what we should do next. Similar situations arise in programming also where we need to make some decisions and based on these decisions we will execute the next block of code. Conditional statements in Python languages decide the direction(Control Flow) of the flow of program execution.</a:t>
            </a:r>
            <a:endParaRPr lang="en-US" sz="3000">
              <a:solidFill>
                <a:schemeClr val="tx1"/>
              </a:solidFill>
              <a:effectLst/>
            </a:endParaRPr>
          </a:p>
          <a:p>
            <a:pPr lvl="1" algn="just">
              <a:buFont typeface="Arial" panose="020B0604020202020204" pitchFamily="34" charset="0"/>
              <a:buChar char="•"/>
            </a:pPr>
            <a:r>
              <a:rPr lang="en-US" sz="3000">
                <a:solidFill>
                  <a:schemeClr val="tx1"/>
                </a:solidFill>
                <a:effectLst/>
              </a:rPr>
              <a:t>Types of Control Flow in Python</a:t>
            </a:r>
            <a:endParaRPr lang="en-US" sz="3000">
              <a:solidFill>
                <a:schemeClr val="tx1"/>
              </a:solidFill>
              <a:effectLst/>
            </a:endParaRPr>
          </a:p>
          <a:p>
            <a:pPr lvl="2" algn="l"/>
            <a:r>
              <a:rPr lang="en-US" sz="2800">
                <a:solidFill>
                  <a:schemeClr val="tx1"/>
                </a:solidFill>
                <a:effectLst/>
              </a:rPr>
              <a:t>The if statement</a:t>
            </a:r>
            <a:endParaRPr lang="en-US" sz="2800">
              <a:solidFill>
                <a:schemeClr val="tx1"/>
              </a:solidFill>
              <a:effectLst/>
            </a:endParaRPr>
          </a:p>
          <a:p>
            <a:pPr lvl="2" algn="l"/>
            <a:r>
              <a:rPr lang="en-US" sz="2800">
                <a:solidFill>
                  <a:schemeClr val="tx1"/>
                </a:solidFill>
                <a:effectLst/>
              </a:rPr>
              <a:t>The if-else statement</a:t>
            </a:r>
            <a:endParaRPr lang="en-US" sz="2800">
              <a:solidFill>
                <a:schemeClr val="tx1"/>
              </a:solidFill>
              <a:effectLst/>
            </a:endParaRPr>
          </a:p>
          <a:p>
            <a:pPr lvl="2" algn="l"/>
            <a:r>
              <a:rPr lang="en-US" sz="2800">
                <a:solidFill>
                  <a:schemeClr val="tx1"/>
                </a:solidFill>
                <a:effectLst/>
              </a:rPr>
              <a:t>The nested-if statement</a:t>
            </a:r>
            <a:endParaRPr lang="en-US" sz="2800">
              <a:solidFill>
                <a:schemeClr val="tx1"/>
              </a:solidFill>
              <a:effectLst/>
            </a:endParaRPr>
          </a:p>
          <a:p>
            <a:pPr lvl="2" algn="l"/>
            <a:r>
              <a:rPr lang="en-US" sz="2800">
                <a:solidFill>
                  <a:schemeClr val="tx1"/>
                </a:solidFill>
                <a:effectLst/>
              </a:rPr>
              <a:t>The if-elif-else ladder</a:t>
            </a:r>
            <a:endParaRPr lang="en-US" sz="2800">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a:t>
            </a:r>
            <a:r>
              <a:rPr lang="en-US" sz="4800">
                <a:solidFill>
                  <a:schemeClr val="tx1"/>
                </a:solidFill>
                <a:effectLst>
                  <a:outerShdw blurRad="38100" dist="19050" dir="2700000" algn="tl" rotWithShape="0">
                    <a:schemeClr val="dk1">
                      <a:alpha val="40000"/>
                    </a:schemeClr>
                  </a:outerShdw>
                </a:effectLst>
                <a:sym typeface="+mn-ea"/>
              </a:rPr>
              <a:t>statement </a:t>
            </a:r>
            <a:r>
              <a:rPr lang="en-US" sz="4800">
                <a:solidFill>
                  <a:schemeClr val="tx1"/>
                </a:solidFill>
                <a:effectLst>
                  <a:outerShdw blurRad="38100" dist="19050" dir="2700000" algn="tl" rotWithShape="0">
                    <a:schemeClr val="dk1">
                      <a:alpha val="40000"/>
                    </a:schemeClr>
                  </a:outerShdw>
                </a:effectLst>
                <a:sym typeface="+mn-ea"/>
              </a:rPr>
              <a:t>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lvl="1" algn="just">
              <a:buFont typeface="Arial" panose="020B0604020202020204" pitchFamily="34" charset="0"/>
              <a:buChar char="•"/>
            </a:pPr>
            <a:r>
              <a:rPr lang="en-US" sz="3000">
                <a:solidFill>
                  <a:schemeClr val="tx1"/>
                </a:solidFill>
                <a:effectLst/>
              </a:rPr>
              <a:t>The if statement is the most simple decision-making statement. It is used to decide whether a certain statement or block of statements will be executed or not.</a:t>
            </a:r>
            <a:endParaRPr lang="en-US" sz="3000">
              <a:solidFill>
                <a:schemeClr val="tx1"/>
              </a:solidFill>
              <a:effectLst/>
            </a:endParaRPr>
          </a:p>
          <a:p>
            <a:pPr lvl="1" algn="just">
              <a:buFont typeface="Arial" panose="020B0604020202020204" pitchFamily="34" charset="0"/>
              <a:buChar char="•"/>
            </a:pPr>
            <a:r>
              <a:rPr lang="en-US" sz="3000">
                <a:solidFill>
                  <a:schemeClr val="tx1"/>
                </a:solidFill>
                <a:effectLst/>
              </a:rPr>
              <a:t>Syntax: </a:t>
            </a:r>
            <a:endParaRPr lang="en-US" sz="3000">
              <a:solidFill>
                <a:schemeClr val="tx1"/>
              </a:solidFill>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if condition:</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   # Statements to execute if</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r>
              <a:rPr lang="en-US" sz="2800">
                <a:solidFill>
                  <a:schemeClr val="accent1"/>
                </a:solidFill>
                <a:effectLst>
                  <a:outerShdw blurRad="38100" dist="25400" dir="5400000" algn="ctr" rotWithShape="0">
                    <a:srgbClr val="6E747A">
                      <a:alpha val="43000"/>
                    </a:srgbClr>
                  </a:outerShdw>
                </a:effectLst>
              </a:rPr>
              <a:t>   # condition is true</a:t>
            </a:r>
            <a:endParaRPr lang="en-US" sz="2800">
              <a:solidFill>
                <a:schemeClr val="accent1"/>
              </a:solidFill>
              <a:effectLst>
                <a:outerShdw blurRad="38100" dist="25400" dir="5400000" algn="ctr" rotWithShape="0">
                  <a:srgbClr val="6E747A">
                    <a:alpha val="43000"/>
                  </a:srgbClr>
                </a:outerShdw>
              </a:effectLst>
            </a:endParaRPr>
          </a:p>
          <a:p>
            <a:pPr marL="914400" lvl="2" indent="0" algn="just">
              <a:buNone/>
            </a:pPr>
            <a:endParaRPr 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a:t>
            </a:r>
            <a:r>
              <a:rPr lang="en-US" sz="4800">
                <a:solidFill>
                  <a:schemeClr val="tx1"/>
                </a:solidFill>
                <a:effectLst>
                  <a:outerShdw blurRad="38100" dist="19050" dir="2700000" algn="tl" rotWithShape="0">
                    <a:schemeClr val="dk1">
                      <a:alpha val="40000"/>
                    </a:schemeClr>
                  </a:outerShdw>
                </a:effectLst>
                <a:sym typeface="+mn-ea"/>
              </a:rPr>
              <a:t>statement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108075"/>
            <a:ext cx="12192000" cy="5749925"/>
          </a:xfrm>
        </p:spPr>
        <p:txBody>
          <a:bodyPr/>
          <a:p>
            <a:pPr lvl="1" algn="just">
              <a:buFont typeface="Arial" panose="020B0604020202020204" pitchFamily="34" charset="0"/>
              <a:buChar char="•"/>
            </a:pPr>
            <a:r>
              <a:rPr lang="en-US">
                <a:solidFill>
                  <a:schemeClr val="tx1"/>
                </a:solidFill>
                <a:effectLst/>
              </a:rPr>
              <a:t>Here, the condition after evaluation will be either true or false. if the statement accepts boolean values – if the value is true then it will execute the block of statements below it otherwise not.</a:t>
            </a:r>
            <a:endParaRPr lang="en-US">
              <a:solidFill>
                <a:schemeClr val="tx1"/>
              </a:solidFill>
              <a:effectLst/>
            </a:endParaRPr>
          </a:p>
          <a:p>
            <a:pPr lvl="1" algn="just">
              <a:buFont typeface="Arial" panose="020B0604020202020204" pitchFamily="34" charset="0"/>
              <a:buChar char="•"/>
            </a:pPr>
            <a:r>
              <a:rPr lang="en-US">
                <a:solidFill>
                  <a:schemeClr val="tx1"/>
                </a:solidFill>
                <a:effectLst/>
              </a:rPr>
              <a:t>As we know, python uses indentation to identify a block. So the block under an if statement will be identified as shown in the below example:  </a:t>
            </a:r>
            <a:endParaRPr lang="en-US">
              <a:solidFill>
                <a:schemeClr val="tx1"/>
              </a:solidFill>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if condition:</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statement1</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statement2</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Here if the condition is true, if block </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will consider only statement1 to be inside </a:t>
            </a:r>
            <a:endParaRPr lang="en-US">
              <a:solidFill>
                <a:schemeClr val="accent1"/>
              </a:solidFill>
              <a:effectLst>
                <a:outerShdw blurRad="38100" dist="25400" dir="5400000" algn="ctr" rotWithShape="0">
                  <a:srgbClr val="6E747A">
                    <a:alpha val="43000"/>
                  </a:srgbClr>
                </a:outerShdw>
              </a:effectLst>
            </a:endParaRPr>
          </a:p>
          <a:p>
            <a:pPr marL="914400" lvl="2" indent="0" algn="just">
              <a:buNone/>
            </a:pPr>
            <a:r>
              <a:rPr lang="en-US">
                <a:solidFill>
                  <a:schemeClr val="accent1"/>
                </a:solidFill>
                <a:effectLst>
                  <a:outerShdw blurRad="38100" dist="25400" dir="5400000" algn="ctr" rotWithShape="0">
                    <a:srgbClr val="6E747A">
                      <a:alpha val="43000"/>
                    </a:srgbClr>
                  </a:outerShdw>
                </a:effectLst>
              </a:rPr>
              <a:t># its block.</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4000">
                <a:solidFill>
                  <a:schemeClr val="tx1"/>
                </a:solidFill>
                <a:effectLst>
                  <a:outerShdw blurRad="38100" dist="19050" dir="2700000" algn="tl" rotWithShape="0">
                    <a:schemeClr val="dk1">
                      <a:alpha val="40000"/>
                    </a:schemeClr>
                  </a:outerShdw>
                </a:effectLst>
                <a:sym typeface="+mn-ea"/>
              </a:rPr>
              <a:t>Python If </a:t>
            </a:r>
            <a:r>
              <a:rPr lang="en-US" sz="4000">
                <a:solidFill>
                  <a:schemeClr val="tx1"/>
                </a:solidFill>
                <a:effectLst>
                  <a:outerShdw blurRad="38100" dist="19050" dir="2700000" algn="tl" rotWithShape="0">
                    <a:schemeClr val="dk1">
                      <a:alpha val="40000"/>
                    </a:schemeClr>
                  </a:outerShdw>
                </a:effectLst>
                <a:sym typeface="+mn-ea"/>
              </a:rPr>
              <a:t>statement </a:t>
            </a:r>
            <a:endParaRPr lang="en-US" sz="4000">
              <a:solidFill>
                <a:schemeClr val="tx1"/>
              </a:solidFill>
              <a:effectLst>
                <a:outerShdw blurRad="38100" dist="19050" dir="2700000" algn="tl" rotWithShape="0">
                  <a:schemeClr val="dk1">
                    <a:alpha val="40000"/>
                  </a:schemeClr>
                </a:outerShdw>
              </a:effectLst>
              <a:sym typeface="+mn-ea"/>
            </a:endParaRPr>
          </a:p>
        </p:txBody>
      </p:sp>
      <p:pic>
        <p:nvPicPr>
          <p:cNvPr id="5" name="Content Placeholder 4" descr="if-statement"/>
          <p:cNvPicPr>
            <a:picLocks noChangeAspect="1"/>
          </p:cNvPicPr>
          <p:nvPr>
            <p:ph idx="1"/>
          </p:nvPr>
        </p:nvPicPr>
        <p:blipFill>
          <a:blip r:embed="rId1"/>
          <a:stretch>
            <a:fillRect/>
          </a:stretch>
        </p:blipFill>
        <p:spPr>
          <a:xfrm>
            <a:off x="-635" y="0"/>
            <a:ext cx="7185660" cy="6857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solidFill>
                  <a:schemeClr val="tx1"/>
                </a:solidFill>
                <a:effectLst>
                  <a:outerShdw blurRad="38100" dist="19050" dir="2700000" algn="tl" rotWithShape="0">
                    <a:schemeClr val="dk1">
                      <a:alpha val="40000"/>
                    </a:schemeClr>
                  </a:outerShdw>
                </a:effectLst>
                <a:sym typeface="+mn-ea"/>
              </a:rPr>
              <a:t>Python If </a:t>
            </a:r>
            <a:r>
              <a:rPr lang="en-US" sz="4800">
                <a:solidFill>
                  <a:schemeClr val="tx1"/>
                </a:solidFill>
                <a:effectLst>
                  <a:outerShdw blurRad="38100" dist="19050" dir="2700000" algn="tl" rotWithShape="0">
                    <a:schemeClr val="dk1">
                      <a:alpha val="40000"/>
                    </a:schemeClr>
                  </a:outerShdw>
                </a:effectLst>
                <a:sym typeface="+mn-ea"/>
              </a:rPr>
              <a:t>statement </a:t>
            </a:r>
            <a:endParaRPr lang="en-US" sz="48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35" y="1269365"/>
            <a:ext cx="12192000" cy="5588635"/>
          </a:xfrm>
        </p:spPr>
        <p:txBody>
          <a:bodyPr/>
          <a:p>
            <a:pPr marL="457200" lvl="1" indent="0" algn="just">
              <a:buFont typeface="Arial" panose="020B0604020202020204" pitchFamily="34" charset="0"/>
              <a:buNone/>
            </a:pPr>
            <a:r>
              <a:rPr lang="en-US" sz="3000">
                <a:solidFill>
                  <a:schemeClr val="tx1"/>
                </a:solidFill>
                <a:effectLst/>
              </a:rPr>
              <a:t>Example of Python if Statement</a:t>
            </a:r>
            <a:endParaRPr lang="en-US" sz="3000">
              <a:solidFill>
                <a:schemeClr val="tx1"/>
              </a:solidFill>
              <a:effectLst/>
            </a:endParaRPr>
          </a:p>
          <a:p>
            <a:pPr lvl="1" algn="just">
              <a:buFont typeface="Arial" panose="020B0604020202020204" pitchFamily="34" charset="0"/>
              <a:buChar char="•"/>
            </a:pPr>
            <a:r>
              <a:rPr lang="en-US" sz="3000">
                <a:solidFill>
                  <a:schemeClr val="tx1"/>
                </a:solidFill>
                <a:effectLst/>
              </a:rPr>
              <a:t>As the condition present in the if statement is false. So, the block below the if statement is executed.</a:t>
            </a:r>
            <a:endParaRPr lang="en-US" sz="3000">
              <a:solidFill>
                <a:schemeClr val="tx1"/>
              </a:solidFill>
              <a:effectLst/>
            </a:endParaRPr>
          </a:p>
          <a:p>
            <a:pPr marL="457200" lvl="1" indent="0" algn="just">
              <a:buNone/>
            </a:pPr>
            <a:r>
              <a:rPr lang="en-US" sz="3000">
                <a:solidFill>
                  <a:schemeClr val="accent1"/>
                </a:solidFill>
                <a:effectLst>
                  <a:outerShdw blurRad="38100" dist="25400" dir="5400000" algn="ctr" rotWithShape="0">
                    <a:srgbClr val="6E747A">
                      <a:alpha val="43000"/>
                    </a:srgbClr>
                  </a:outerShdw>
                </a:effectLst>
              </a:rPr>
              <a:t>i = </a:t>
            </a:r>
            <a:r>
              <a:rPr lang="en-US" sz="3000">
                <a:solidFill>
                  <a:srgbClr val="FF0000"/>
                </a:solidFill>
                <a:effectLst>
                  <a:outerShdw blurRad="38100" dist="25400" dir="5400000" algn="ctr" rotWithShape="0">
                    <a:srgbClr val="6E747A">
                      <a:alpha val="43000"/>
                    </a:srgbClr>
                  </a:outerShdw>
                </a:effectLst>
              </a:rPr>
              <a:t>10</a:t>
            </a:r>
            <a:endParaRPr lang="en-US" sz="3000">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solidFill>
                  <a:schemeClr val="accent1"/>
                </a:solidFill>
                <a:effectLst>
                  <a:outerShdw blurRad="38100" dist="25400" dir="5400000" algn="ctr" rotWithShape="0">
                    <a:srgbClr val="6E747A">
                      <a:alpha val="43000"/>
                    </a:srgbClr>
                  </a:outerShdw>
                </a:effectLst>
              </a:rPr>
              <a:t>if (i &gt; </a:t>
            </a:r>
            <a:r>
              <a:rPr lang="en-US" sz="3000">
                <a:solidFill>
                  <a:srgbClr val="FF0000"/>
                </a:solidFill>
                <a:effectLst>
                  <a:outerShdw blurRad="38100" dist="25400" dir="5400000" algn="ctr" rotWithShape="0">
                    <a:srgbClr val="6E747A">
                      <a:alpha val="43000"/>
                    </a:srgbClr>
                  </a:outerShdw>
                </a:effectLst>
              </a:rPr>
              <a:t>15</a:t>
            </a:r>
            <a:r>
              <a:rPr lang="en-US" sz="3000">
                <a:solidFill>
                  <a:schemeClr val="accent1"/>
                </a:solidFill>
                <a:effectLst>
                  <a:outerShdw blurRad="38100" dist="25400" dir="5400000" algn="ctr" rotWithShape="0">
                    <a:srgbClr val="6E747A">
                      <a:alpha val="43000"/>
                    </a:srgbClr>
                  </a:outerShdw>
                </a:effectLst>
              </a:rPr>
              <a:t>):</a:t>
            </a:r>
            <a:endParaRPr lang="en-US" sz="3000">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solidFill>
                  <a:schemeClr val="accent1"/>
                </a:solidFill>
                <a:effectLst>
                  <a:outerShdw blurRad="38100" dist="25400" dir="5400000" algn="ctr" rotWithShape="0">
                    <a:srgbClr val="6E747A">
                      <a:alpha val="43000"/>
                    </a:srgbClr>
                  </a:outerShdw>
                </a:effectLst>
              </a:rPr>
              <a:t>    print("</a:t>
            </a:r>
            <a:r>
              <a:rPr lang="en-US" sz="3000">
                <a:solidFill>
                  <a:srgbClr val="FF0000"/>
                </a:solidFill>
                <a:effectLst>
                  <a:outerShdw blurRad="38100" dist="25400" dir="5400000" algn="ctr" rotWithShape="0">
                    <a:srgbClr val="6E747A">
                      <a:alpha val="43000"/>
                    </a:srgbClr>
                  </a:outerShdw>
                </a:effectLst>
              </a:rPr>
              <a:t>10 is less than 15</a:t>
            </a:r>
            <a:r>
              <a:rPr lang="en-US" sz="3000">
                <a:solidFill>
                  <a:schemeClr val="accent1"/>
                </a:solidFill>
                <a:effectLst>
                  <a:outerShdw blurRad="38100" dist="25400" dir="5400000" algn="ctr" rotWithShape="0">
                    <a:srgbClr val="6E747A">
                      <a:alpha val="43000"/>
                    </a:srgbClr>
                  </a:outerShdw>
                </a:effectLst>
              </a:rPr>
              <a:t>")</a:t>
            </a:r>
            <a:endParaRPr lang="en-US" sz="3000">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solidFill>
                  <a:schemeClr val="accent1"/>
                </a:solidFill>
                <a:effectLst>
                  <a:outerShdw blurRad="38100" dist="25400" dir="5400000" algn="ctr" rotWithShape="0">
                    <a:srgbClr val="6E747A">
                      <a:alpha val="43000"/>
                    </a:srgbClr>
                  </a:outerShdw>
                </a:effectLst>
              </a:rPr>
              <a:t>print("</a:t>
            </a:r>
            <a:r>
              <a:rPr lang="en-US" sz="3000">
                <a:solidFill>
                  <a:srgbClr val="FF0000"/>
                </a:solidFill>
                <a:effectLst>
                  <a:outerShdw blurRad="38100" dist="25400" dir="5400000" algn="ctr" rotWithShape="0">
                    <a:srgbClr val="6E747A">
                      <a:alpha val="43000"/>
                    </a:srgbClr>
                  </a:outerShdw>
                </a:effectLst>
              </a:rPr>
              <a:t>I am Not in if</a:t>
            </a:r>
            <a:r>
              <a:rPr lang="en-US" sz="3000">
                <a:solidFill>
                  <a:schemeClr val="accent1"/>
                </a:solidFill>
                <a:effectLst>
                  <a:outerShdw blurRad="38100" dist="25400" dir="5400000" algn="ctr" rotWithShape="0">
                    <a:srgbClr val="6E747A">
                      <a:alpha val="43000"/>
                    </a:srgbClr>
                  </a:outerShdw>
                </a:effectLst>
              </a:rPr>
              <a:t>")</a:t>
            </a:r>
            <a:endParaRPr lang="en-US" sz="3000">
              <a:solidFill>
                <a:schemeClr val="accent1"/>
              </a:solidFill>
              <a:effectLst>
                <a:outerShdw blurRad="38100" dist="25400" dir="5400000" algn="ctr" rotWithShape="0">
                  <a:srgbClr val="6E747A">
                    <a:alpha val="43000"/>
                  </a:srgbClr>
                </a:outerShdw>
              </a:effectLst>
            </a:endParaRPr>
          </a:p>
          <a:p>
            <a:pPr marL="457200" lvl="1" indent="0" algn="just">
              <a:buNone/>
            </a:pPr>
            <a:r>
              <a:rPr lang="en-US" sz="3000">
                <a:solidFill>
                  <a:schemeClr val="tx1"/>
                </a:solidFill>
                <a:effectLst/>
              </a:rPr>
              <a:t>Output: </a:t>
            </a:r>
            <a:endParaRPr lang="en-US" sz="3000">
              <a:solidFill>
                <a:schemeClr val="tx1"/>
              </a:solidFill>
              <a:effectLst/>
            </a:endParaRPr>
          </a:p>
          <a:p>
            <a:pPr marL="457200" lvl="1" indent="0" algn="just">
              <a:buNone/>
            </a:pPr>
            <a:r>
              <a:rPr lang="en-US" sz="3000">
                <a:solidFill>
                  <a:schemeClr val="tx1"/>
                </a:solidFill>
                <a:effectLst/>
              </a:rPr>
              <a:t>I am Not in if</a:t>
            </a:r>
            <a:endParaRPr lang="en-US" sz="3000">
              <a:solidFill>
                <a:schemeClr val="tx1"/>
              </a:solidFill>
              <a:effectLst/>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14848</Words>
  <Application>WPS Presentation</Application>
  <PresentationFormat>宽屏</PresentationFormat>
  <Paragraphs>516</Paragraphs>
  <Slides>43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Arial</vt:lpstr>
      <vt:lpstr>SimSun</vt:lpstr>
      <vt:lpstr>Wingdings</vt:lpstr>
      <vt:lpstr>Arial Black</vt:lpstr>
      <vt:lpstr>Microsoft YaHei</vt:lpstr>
      <vt:lpstr>思源黑体 CN</vt:lpstr>
      <vt:lpstr>Arial Unicode MS</vt:lpstr>
      <vt:lpstr>SimSun</vt:lpstr>
      <vt:lpstr>Webdings</vt:lpstr>
      <vt:lpstr>Communications and Dialogues</vt:lpstr>
      <vt:lpstr>Python</vt:lpstr>
      <vt:lpstr>Overview</vt:lpstr>
      <vt:lpstr>PowerPoint 演示文稿</vt:lpstr>
      <vt:lpstr>Block of code</vt:lpstr>
      <vt:lpstr>Python If Else</vt:lpstr>
      <vt:lpstr>Python If statement  </vt:lpstr>
      <vt:lpstr>Python If statement </vt:lpstr>
      <vt:lpstr>Python If statement </vt:lpstr>
      <vt:lpstr>Python If statement </vt:lpstr>
      <vt:lpstr>Python If Else</vt:lpstr>
      <vt:lpstr>Python If statement </vt:lpstr>
      <vt:lpstr>Python If statement </vt:lpstr>
      <vt:lpstr>Nested-If Statement</vt:lpstr>
      <vt:lpstr>Python If statement </vt:lpstr>
      <vt:lpstr>Nested-If Statement</vt:lpstr>
      <vt:lpstr>Python if-elif-else Ladder</vt:lpstr>
      <vt:lpstr>Python If statement </vt:lpstr>
      <vt:lpstr>Python if-elif-else Ladder</vt:lpstr>
      <vt:lpstr>Python if-elif-else Ladder</vt:lpstr>
      <vt:lpstr>Conditional Blocks</vt:lpstr>
      <vt:lpstr>Python If statement  </vt:lpstr>
      <vt:lpstr>Python If statement </vt:lpstr>
      <vt:lpstr>While Loop</vt:lpstr>
      <vt:lpstr>While Loop</vt:lpstr>
      <vt:lpstr>While Loop</vt:lpstr>
      <vt:lpstr>While Loop</vt:lpstr>
      <vt:lpstr>For Loop </vt:lpstr>
      <vt:lpstr>While Loop</vt:lpstr>
      <vt:lpstr>For Loop </vt:lpstr>
      <vt:lpstr>For Loop </vt:lpstr>
      <vt:lpstr>For Loop </vt:lpstr>
      <vt:lpstr>For Loop </vt:lpstr>
      <vt:lpstr>While Loop</vt:lpstr>
      <vt:lpstr>While Loop</vt:lpstr>
      <vt:lpstr>For Loop </vt:lpstr>
      <vt:lpstr>For Loop </vt:lpstr>
      <vt:lpstr>For Loop </vt:lpstr>
      <vt:lpstr>Nested Loops</vt:lpstr>
      <vt:lpstr>For Loop </vt:lpstr>
      <vt:lpstr>Nested Loops</vt:lpstr>
      <vt:lpstr>For Loop </vt:lpstr>
      <vt:lpstr>Nested Loops</vt:lpstr>
      <vt:lpstr>For Loop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yeabsira</cp:lastModifiedBy>
  <cp:revision>22</cp:revision>
  <dcterms:created xsi:type="dcterms:W3CDTF">2023-12-11T11:17:53Z</dcterms:created>
  <dcterms:modified xsi:type="dcterms:W3CDTF">2023-12-11T11:17:53Z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