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3"/>
    <p:sldId id="257" r:id="rId4"/>
    <p:sldId id="258" r:id="rId5"/>
    <p:sldId id="259" r:id="rId6"/>
    <p:sldId id="260" r:id="rId7"/>
    <p:sldId id="261" r:id="rId8"/>
    <p:sldId id="262" r:id="rId9"/>
    <p:sldId id="280" r:id="rId10"/>
    <p:sldId id="263" r:id="rId11"/>
    <p:sldId id="264" r:id="rId12"/>
    <p:sldId id="265" r:id="rId13"/>
    <p:sldId id="266" r:id="rId14"/>
    <p:sldId id="278" r:id="rId15"/>
    <p:sldId id="267" r:id="rId16"/>
    <p:sldId id="269" r:id="rId17"/>
    <p:sldId id="268" r:id="rId18"/>
    <p:sldId id="270" r:id="rId19"/>
    <p:sldId id="271" r:id="rId20"/>
    <p:sldId id="272" r:id="rId21"/>
    <p:sldId id="273" r:id="rId22"/>
    <p:sldId id="274" r:id="rId23"/>
    <p:sldId id="275" r:id="rId24"/>
    <p:sldId id="276" r:id="rId25"/>
    <p:sldId id="301" r:id="rId26"/>
    <p:sldId id="299" r:id="rId27"/>
    <p:sldId id="281" r:id="rId28"/>
    <p:sldId id="300" r:id="rId29"/>
    <p:sldId id="277" r:id="rId30"/>
    <p:sldId id="279"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itchFamily="2" charset="-122"/>
        </a:defRPr>
      </a:lvl2pPr>
      <a:lvl3pPr algn="r" rtl="0" fontAlgn="base">
        <a:spcBef>
          <a:spcPct val="0"/>
        </a:spcBef>
        <a:spcAft>
          <a:spcPct val="0"/>
        </a:spcAft>
        <a:defRPr sz="3600">
          <a:solidFill>
            <a:schemeClr val="bg1"/>
          </a:solidFill>
          <a:latin typeface="Arial" panose="020B0604020202020204" pitchFamily="34" charset="0"/>
          <a:ea typeface="SimSun" pitchFamily="2" charset="-122"/>
        </a:defRPr>
      </a:lvl3pPr>
      <a:lvl4pPr algn="r" rtl="0" fontAlgn="base">
        <a:spcBef>
          <a:spcPct val="0"/>
        </a:spcBef>
        <a:spcAft>
          <a:spcPct val="0"/>
        </a:spcAft>
        <a:defRPr sz="3600">
          <a:solidFill>
            <a:schemeClr val="bg1"/>
          </a:solidFill>
          <a:latin typeface="Arial" panose="020B0604020202020204" pitchFamily="34" charset="0"/>
          <a:ea typeface="SimSun" pitchFamily="2" charset="-122"/>
        </a:defRPr>
      </a:lvl4pPr>
      <a:lvl5pPr algn="r" rtl="0" fontAlgn="base">
        <a:spcBef>
          <a:spcPct val="0"/>
        </a:spcBef>
        <a:spcAft>
          <a:spcPct val="0"/>
        </a:spcAft>
        <a:defRPr sz="3600">
          <a:solidFill>
            <a:schemeClr val="bg1"/>
          </a:solidFill>
          <a:latin typeface="Arial" panose="020B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orthographicFront"/>
              <a:lightRig rig="threePt" dir="t"/>
            </a:scene3d>
          </a:bodyPr>
          <a:lstStyle/>
          <a:p>
            <a:r>
              <a:rPr lang="zh-CN" altLang="en-US" sz="6000">
                <a:solidFill>
                  <a:schemeClr val="tx1"/>
                </a:solidFill>
                <a:effectLst>
                  <a:outerShdw blurRad="38100" dist="19050" dir="2700000" algn="tl" rotWithShape="0">
                    <a:schemeClr val="dk1">
                      <a:alpha val="40000"/>
                    </a:schemeClr>
                  </a:outerShdw>
                </a:effectLst>
              </a:rPr>
              <a:t>Python</a:t>
            </a:r>
            <a:endParaRPr lang="zh-CN" altLang="en-US" sz="6000">
              <a:solidFill>
                <a:schemeClr val="tx1"/>
              </a:solidFill>
              <a:effectLst>
                <a:outerShdw blurRad="38100" dist="19050" dir="2700000" algn="tl" rotWithShape="0">
                  <a:schemeClr val="dk1">
                    <a:alpha val="40000"/>
                  </a:schemeClr>
                </a:outerShdw>
              </a:effectLst>
            </a:endParaRPr>
          </a:p>
        </p:txBody>
      </p:sp>
      <p:pic>
        <p:nvPicPr>
          <p:cNvPr id="3" name="Picture 2" descr="python-logo"/>
          <p:cNvPicPr>
            <a:picLocks noChangeAspect="1"/>
          </p:cNvPicPr>
          <p:nvPr/>
        </p:nvPicPr>
        <p:blipFill>
          <a:blip r:embed="rId1"/>
          <a:stretch>
            <a:fillRect/>
          </a:stretch>
        </p:blipFill>
        <p:spPr>
          <a:xfrm>
            <a:off x="2941320" y="619125"/>
            <a:ext cx="3807460" cy="34404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4800">
                <a:solidFill>
                  <a:schemeClr val="tx1"/>
                </a:solidFill>
                <a:effectLst>
                  <a:outerShdw blurRad="38100" dist="19050" dir="2700000" algn="tl" rotWithShape="0">
                    <a:schemeClr val="dk1">
                      <a:alpha val="40000"/>
                    </a:schemeClr>
                  </a:outerShdw>
                </a:effectLst>
              </a:rPr>
              <a:t>example</a:t>
            </a:r>
            <a:endParaRPr lang="en-US" sz="48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609600" y="904875"/>
            <a:ext cx="11282680" cy="5815965"/>
          </a:xfrm>
        </p:spPr>
        <p:txBody>
          <a:bodyPr/>
          <a:p>
            <a:r>
              <a:rPr lang="en-US" sz="3000" b="1">
                <a:sym typeface="+mn-ea"/>
              </a:rPr>
              <a:t>Text Type</a:t>
            </a:r>
            <a:r>
              <a:rPr lang="en-US" sz="3000">
                <a:sym typeface="+mn-ea"/>
              </a:rPr>
              <a:t>:		str 	</a:t>
            </a:r>
            <a:endParaRPr lang="en-US" sz="3000">
              <a:sym typeface="+mn-ea"/>
            </a:endParaRPr>
          </a:p>
          <a:p>
            <a:pPr marL="0" indent="0">
              <a:buNone/>
            </a:pPr>
            <a:r>
              <a:rPr lang="en-US" sz="3000">
                <a:sym typeface="+mn-ea"/>
              </a:rPr>
              <a:t>	example: "Hello, World!"</a:t>
            </a:r>
            <a:endParaRPr lang="en-US" sz="3000">
              <a:sym typeface="+mn-ea"/>
            </a:endParaRPr>
          </a:p>
          <a:p>
            <a:r>
              <a:rPr lang="en-US" sz="3000" b="1">
                <a:sym typeface="+mn-ea"/>
              </a:rPr>
              <a:t>Numeric Types</a:t>
            </a:r>
            <a:r>
              <a:rPr lang="en-US" sz="3000">
                <a:sym typeface="+mn-ea"/>
              </a:rPr>
              <a:t>:	int, float, complex   </a:t>
            </a:r>
            <a:endParaRPr lang="en-US" sz="3000">
              <a:sym typeface="+mn-ea"/>
            </a:endParaRPr>
          </a:p>
          <a:p>
            <a:pPr marL="0" indent="0">
              <a:buNone/>
            </a:pPr>
            <a:r>
              <a:rPr lang="en-US" sz="3000">
                <a:sym typeface="+mn-ea"/>
              </a:rPr>
              <a:t>	example:	</a:t>
            </a:r>
            <a:r>
              <a:rPr lang="en-US" sz="3000">
                <a:sym typeface="+mn-ea"/>
              </a:rPr>
              <a:t>12, 12.4, 12i</a:t>
            </a:r>
            <a:endParaRPr lang="en-US" sz="3000">
              <a:sym typeface="+mn-ea"/>
            </a:endParaRPr>
          </a:p>
          <a:p>
            <a:r>
              <a:rPr lang="en-US" sz="3000" b="1">
                <a:sym typeface="+mn-ea"/>
              </a:rPr>
              <a:t>Boolean Type</a:t>
            </a:r>
            <a:r>
              <a:rPr lang="en-US" sz="3000">
                <a:sym typeface="+mn-ea"/>
              </a:rPr>
              <a:t>:	bool  </a:t>
            </a:r>
            <a:endParaRPr lang="en-US" sz="3000">
              <a:sym typeface="+mn-ea"/>
            </a:endParaRPr>
          </a:p>
          <a:p>
            <a:pPr marL="0" indent="0">
              <a:buNone/>
            </a:pPr>
            <a:r>
              <a:rPr lang="en-US" sz="3000">
                <a:sym typeface="+mn-ea"/>
              </a:rPr>
              <a:t>	example:	true/false</a:t>
            </a:r>
            <a:endParaRPr lang="en-US" sz="3000"/>
          </a:p>
          <a:p>
            <a:r>
              <a:rPr lang="en-US" sz="3000" b="1">
                <a:sym typeface="+mn-ea"/>
              </a:rPr>
              <a:t>Sequence Types</a:t>
            </a:r>
            <a:r>
              <a:rPr lang="en-US" sz="3000">
                <a:sym typeface="+mn-ea"/>
              </a:rPr>
              <a:t>:	list, tuple, range</a:t>
            </a:r>
            <a:endParaRPr lang="en-US" sz="3000"/>
          </a:p>
          <a:p>
            <a:r>
              <a:rPr lang="en-US" sz="3000" b="1">
                <a:sym typeface="+mn-ea"/>
              </a:rPr>
              <a:t>Mapping Type</a:t>
            </a:r>
            <a:r>
              <a:rPr lang="en-US" sz="3000">
                <a:sym typeface="+mn-ea"/>
              </a:rPr>
              <a:t>:	dict</a:t>
            </a:r>
            <a:endParaRPr lang="en-US" sz="3000"/>
          </a:p>
          <a:p>
            <a:r>
              <a:rPr lang="en-US" sz="3000" b="1">
                <a:sym typeface="+mn-ea"/>
              </a:rPr>
              <a:t>Set Types</a:t>
            </a:r>
            <a:r>
              <a:rPr lang="en-US" sz="3000">
                <a:sym typeface="+mn-ea"/>
              </a:rPr>
              <a:t>:		set, frozenset</a:t>
            </a:r>
            <a:endParaRPr lang="en-US" sz="3000"/>
          </a:p>
          <a:p>
            <a:r>
              <a:rPr lang="en-US" sz="3000" b="1">
                <a:sym typeface="+mn-ea"/>
              </a:rPr>
              <a:t>Binary Types</a:t>
            </a:r>
            <a:r>
              <a:rPr lang="en-US" sz="3000">
                <a:sym typeface="+mn-ea"/>
              </a:rPr>
              <a:t>:	bytes, bytearray, memoryview</a:t>
            </a:r>
            <a:endParaRPr lang="en-US" sz="3000"/>
          </a:p>
          <a:p>
            <a:endParaRPr lang="en-US"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able"/>
          <p:cNvPicPr>
            <a:picLocks noChangeAspect="1"/>
          </p:cNvPicPr>
          <p:nvPr>
            <p:ph idx="1"/>
          </p:nvPr>
        </p:nvPicPr>
        <p:blipFill>
          <a:blip r:embed="rId1"/>
          <a:stretch>
            <a:fillRect/>
          </a:stretch>
        </p:blipFill>
        <p:spPr>
          <a:xfrm>
            <a:off x="-635" y="635"/>
            <a:ext cx="12192635" cy="6856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sym typeface="+mn-ea"/>
              </a:rPr>
              <a:t>Get the Type</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r>
              <a:rPr lang="en-US"/>
              <a:t>You can get the data type of a variable with the </a:t>
            </a:r>
            <a:r>
              <a:rPr lang="en-US">
                <a:solidFill>
                  <a:schemeClr val="accent1"/>
                </a:solidFill>
                <a:effectLst>
                  <a:outerShdw blurRad="38100" dist="25400" dir="5400000" algn="ctr" rotWithShape="0">
                    <a:srgbClr val="6E747A">
                      <a:alpha val="43000"/>
                    </a:srgbClr>
                  </a:outerShdw>
                </a:effectLst>
              </a:rPr>
              <a:t>type() </a:t>
            </a:r>
            <a:r>
              <a:rPr lang="en-US"/>
              <a:t>function.</a:t>
            </a:r>
            <a:endParaRPr lang="en-US"/>
          </a:p>
          <a:p>
            <a:endParaRPr lang="en-US"/>
          </a:p>
          <a:p>
            <a:r>
              <a:rPr lang="en-US"/>
              <a:t>Example</a:t>
            </a:r>
            <a:endParaRPr lang="en-US"/>
          </a:p>
          <a:p>
            <a:pPr marL="457200" lvl="1" indent="0">
              <a:buNone/>
            </a:pPr>
            <a:r>
              <a:rPr lang="en-US" sz="3600">
                <a:solidFill>
                  <a:schemeClr val="accent1"/>
                </a:solidFill>
                <a:effectLst>
                  <a:outerShdw blurRad="38100" dist="25400" dir="5400000" algn="ctr" rotWithShape="0">
                    <a:srgbClr val="6E747A">
                      <a:alpha val="43000"/>
                    </a:srgbClr>
                  </a:outerShdw>
                </a:effectLst>
              </a:rPr>
              <a:t>x </a:t>
            </a:r>
            <a:r>
              <a:rPr lang="en-US" sz="3600">
                <a:solidFill>
                  <a:schemeClr val="tx1"/>
                </a:solidFill>
                <a:effectLst>
                  <a:outerShdw blurRad="38100" dist="25400" dir="5400000" algn="ctr" rotWithShape="0">
                    <a:srgbClr val="6E747A">
                      <a:alpha val="43000"/>
                    </a:srgbClr>
                  </a:outerShdw>
                </a:effectLst>
              </a:rPr>
              <a:t>=</a:t>
            </a:r>
            <a:r>
              <a:rPr lang="en-US" sz="3600">
                <a:solidFill>
                  <a:schemeClr val="accent1"/>
                </a:solidFill>
                <a:effectLst>
                  <a:outerShdw blurRad="38100" dist="25400" dir="5400000" algn="ctr" rotWithShape="0">
                    <a:srgbClr val="6E747A">
                      <a:alpha val="43000"/>
                    </a:srgbClr>
                  </a:outerShdw>
                </a:effectLst>
              </a:rPr>
              <a:t> </a:t>
            </a:r>
            <a:r>
              <a:rPr lang="en-US" sz="3600">
                <a:solidFill>
                  <a:srgbClr val="FF0000"/>
                </a:solidFill>
                <a:effectLst>
                  <a:outerShdw blurRad="38100" dist="25400" dir="5400000" algn="ctr" rotWithShape="0">
                    <a:srgbClr val="6E747A">
                      <a:alpha val="43000"/>
                    </a:srgbClr>
                  </a:outerShdw>
                </a:effectLst>
              </a:rPr>
              <a:t>5</a:t>
            </a:r>
            <a:endParaRPr lang="en-US" sz="3600">
              <a:solidFill>
                <a:schemeClr val="accent1"/>
              </a:solidFill>
              <a:effectLst>
                <a:outerShdw blurRad="38100" dist="25400" dir="5400000" algn="ctr" rotWithShape="0">
                  <a:srgbClr val="6E747A">
                    <a:alpha val="43000"/>
                  </a:srgbClr>
                </a:outerShdw>
              </a:effectLst>
            </a:endParaRPr>
          </a:p>
          <a:p>
            <a:pPr marL="457200" lvl="1" indent="0">
              <a:buNone/>
            </a:pPr>
            <a:r>
              <a:rPr lang="en-US" sz="3600">
                <a:solidFill>
                  <a:schemeClr val="accent1"/>
                </a:solidFill>
                <a:effectLst>
                  <a:outerShdw blurRad="38100" dist="25400" dir="5400000" algn="ctr" rotWithShape="0">
                    <a:srgbClr val="6E747A">
                      <a:alpha val="43000"/>
                    </a:srgbClr>
                  </a:outerShdw>
                </a:effectLst>
              </a:rPr>
              <a:t>y </a:t>
            </a:r>
            <a:r>
              <a:rPr lang="en-US" sz="3600">
                <a:solidFill>
                  <a:schemeClr val="tx1"/>
                </a:solidFill>
                <a:effectLst>
                  <a:outerShdw blurRad="38100" dist="25400" dir="5400000" algn="ctr" rotWithShape="0">
                    <a:srgbClr val="6E747A">
                      <a:alpha val="43000"/>
                    </a:srgbClr>
                  </a:outerShdw>
                </a:effectLst>
              </a:rPr>
              <a:t>=</a:t>
            </a:r>
            <a:r>
              <a:rPr lang="en-US" sz="3600">
                <a:solidFill>
                  <a:schemeClr val="accent1"/>
                </a:solidFill>
                <a:effectLst>
                  <a:outerShdw blurRad="38100" dist="25400" dir="5400000" algn="ctr" rotWithShape="0">
                    <a:srgbClr val="6E747A">
                      <a:alpha val="43000"/>
                    </a:srgbClr>
                  </a:outerShdw>
                </a:effectLst>
              </a:rPr>
              <a:t> </a:t>
            </a:r>
            <a:r>
              <a:rPr lang="en-US" sz="3600">
                <a:solidFill>
                  <a:srgbClr val="FF0000"/>
                </a:solidFill>
                <a:effectLst>
                  <a:outerShdw blurRad="38100" dist="25400" dir="5400000" algn="ctr" rotWithShape="0">
                    <a:srgbClr val="6E747A">
                      <a:alpha val="43000"/>
                    </a:srgbClr>
                  </a:outerShdw>
                </a:effectLst>
              </a:rPr>
              <a:t>"John"</a:t>
            </a:r>
            <a:endParaRPr lang="en-US" sz="3600">
              <a:solidFill>
                <a:schemeClr val="accent1"/>
              </a:solidFill>
              <a:effectLst>
                <a:outerShdw blurRad="38100" dist="25400" dir="5400000" algn="ctr" rotWithShape="0">
                  <a:srgbClr val="6E747A">
                    <a:alpha val="43000"/>
                  </a:srgbClr>
                </a:outerShdw>
              </a:effectLst>
            </a:endParaRPr>
          </a:p>
          <a:p>
            <a:pPr marL="457200" lvl="1" indent="0">
              <a:buNone/>
            </a:pPr>
            <a:r>
              <a:rPr lang="en-US" sz="3600">
                <a:solidFill>
                  <a:schemeClr val="accent1"/>
                </a:solidFill>
                <a:effectLst>
                  <a:outerShdw blurRad="38100" dist="25400" dir="5400000" algn="ctr" rotWithShape="0">
                    <a:srgbClr val="6E747A">
                      <a:alpha val="43000"/>
                    </a:srgbClr>
                  </a:outerShdw>
                </a:effectLst>
              </a:rPr>
              <a:t>print</a:t>
            </a:r>
            <a:r>
              <a:rPr lang="en-US" sz="3600">
                <a:solidFill>
                  <a:schemeClr val="tx1"/>
                </a:solidFill>
                <a:effectLst>
                  <a:outerShdw blurRad="38100" dist="25400" dir="5400000" algn="ctr" rotWithShape="0">
                    <a:srgbClr val="6E747A">
                      <a:alpha val="43000"/>
                    </a:srgbClr>
                  </a:outerShdw>
                </a:effectLst>
              </a:rPr>
              <a:t>(</a:t>
            </a:r>
            <a:r>
              <a:rPr lang="en-US" sz="3600">
                <a:solidFill>
                  <a:schemeClr val="accent1"/>
                </a:solidFill>
                <a:effectLst>
                  <a:outerShdw blurRad="38100" dist="25400" dir="5400000" algn="ctr" rotWithShape="0">
                    <a:srgbClr val="6E747A">
                      <a:alpha val="43000"/>
                    </a:srgbClr>
                  </a:outerShdw>
                </a:effectLst>
              </a:rPr>
              <a:t>type</a:t>
            </a:r>
            <a:r>
              <a:rPr lang="en-US" sz="3600">
                <a:solidFill>
                  <a:schemeClr val="tx1"/>
                </a:solidFill>
                <a:effectLst>
                  <a:outerShdw blurRad="38100" dist="25400" dir="5400000" algn="ctr" rotWithShape="0">
                    <a:srgbClr val="6E747A">
                      <a:alpha val="43000"/>
                    </a:srgbClr>
                  </a:outerShdw>
                </a:effectLst>
              </a:rPr>
              <a:t>(</a:t>
            </a:r>
            <a:r>
              <a:rPr lang="en-US" sz="3600">
                <a:solidFill>
                  <a:schemeClr val="accent1"/>
                </a:solidFill>
                <a:effectLst>
                  <a:outerShdw blurRad="38100" dist="25400" dir="5400000" algn="ctr" rotWithShape="0">
                    <a:srgbClr val="6E747A">
                      <a:alpha val="43000"/>
                    </a:srgbClr>
                  </a:outerShdw>
                </a:effectLst>
              </a:rPr>
              <a:t>x</a:t>
            </a:r>
            <a:r>
              <a:rPr lang="en-US" sz="3600">
                <a:solidFill>
                  <a:schemeClr val="tx1"/>
                </a:solidFill>
                <a:effectLst>
                  <a:outerShdw blurRad="38100" dist="25400" dir="5400000" algn="ctr" rotWithShape="0">
                    <a:srgbClr val="6E747A">
                      <a:alpha val="43000"/>
                    </a:srgbClr>
                  </a:outerShdw>
                </a:effectLst>
              </a:rPr>
              <a:t>))</a:t>
            </a:r>
            <a:endParaRPr lang="en-US" sz="3600">
              <a:solidFill>
                <a:schemeClr val="accent1"/>
              </a:solidFill>
              <a:effectLst>
                <a:outerShdw blurRad="38100" dist="25400" dir="5400000" algn="ctr" rotWithShape="0">
                  <a:srgbClr val="6E747A">
                    <a:alpha val="43000"/>
                  </a:srgbClr>
                </a:outerShdw>
              </a:effectLst>
            </a:endParaRPr>
          </a:p>
          <a:p>
            <a:pPr marL="457200" lvl="1" indent="0">
              <a:buNone/>
            </a:pPr>
            <a:r>
              <a:rPr lang="en-US" sz="3600">
                <a:solidFill>
                  <a:schemeClr val="accent1"/>
                </a:solidFill>
                <a:effectLst>
                  <a:outerShdw blurRad="38100" dist="25400" dir="5400000" algn="ctr" rotWithShape="0">
                    <a:srgbClr val="6E747A">
                      <a:alpha val="43000"/>
                    </a:srgbClr>
                  </a:outerShdw>
                </a:effectLst>
              </a:rPr>
              <a:t>print</a:t>
            </a:r>
            <a:r>
              <a:rPr lang="en-US" sz="3600">
                <a:solidFill>
                  <a:schemeClr val="tx1"/>
                </a:solidFill>
                <a:effectLst>
                  <a:outerShdw blurRad="38100" dist="25400" dir="5400000" algn="ctr" rotWithShape="0">
                    <a:srgbClr val="6E747A">
                      <a:alpha val="43000"/>
                    </a:srgbClr>
                  </a:outerShdw>
                </a:effectLst>
              </a:rPr>
              <a:t>(</a:t>
            </a:r>
            <a:r>
              <a:rPr lang="en-US" sz="3600">
                <a:solidFill>
                  <a:schemeClr val="accent1"/>
                </a:solidFill>
                <a:effectLst>
                  <a:outerShdw blurRad="38100" dist="25400" dir="5400000" algn="ctr" rotWithShape="0">
                    <a:srgbClr val="6E747A">
                      <a:alpha val="43000"/>
                    </a:srgbClr>
                  </a:outerShdw>
                </a:effectLst>
              </a:rPr>
              <a:t>type</a:t>
            </a:r>
            <a:r>
              <a:rPr lang="en-US" sz="3600">
                <a:solidFill>
                  <a:schemeClr val="tx1"/>
                </a:solidFill>
                <a:effectLst>
                  <a:outerShdw blurRad="38100" dist="25400" dir="5400000" algn="ctr" rotWithShape="0">
                    <a:srgbClr val="6E747A">
                      <a:alpha val="43000"/>
                    </a:srgbClr>
                  </a:outerShdw>
                </a:effectLst>
              </a:rPr>
              <a:t>(</a:t>
            </a:r>
            <a:r>
              <a:rPr lang="en-US" sz="3600">
                <a:solidFill>
                  <a:schemeClr val="accent1"/>
                </a:solidFill>
                <a:effectLst>
                  <a:outerShdw blurRad="38100" dist="25400" dir="5400000" algn="ctr" rotWithShape="0">
                    <a:srgbClr val="6E747A">
                      <a:alpha val="43000"/>
                    </a:srgbClr>
                  </a:outerShdw>
                </a:effectLst>
              </a:rPr>
              <a:t>y</a:t>
            </a:r>
            <a:r>
              <a:rPr lang="en-US" sz="3600">
                <a:solidFill>
                  <a:schemeClr val="tx1"/>
                </a:solidFill>
                <a:effectLst>
                  <a:outerShdw blurRad="38100" dist="25400" dir="5400000" algn="ctr" rotWithShape="0">
                    <a:srgbClr val="6E747A">
                      <a:alpha val="43000"/>
                    </a:srgbClr>
                  </a:outerShdw>
                </a:effectLst>
              </a:rPr>
              <a:t>))</a:t>
            </a:r>
            <a:endParaRPr lang="en-US" sz="3600">
              <a:solidFill>
                <a:schemeClr val="tx1"/>
              </a:solidFill>
              <a:effectLst>
                <a:outerShdw blurRad="38100" dist="25400" dir="5400000" algn="ctr" rotWithShape="0">
                  <a:srgbClr val="6E747A">
                    <a:alpha val="43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sym typeface="+mn-ea"/>
              </a:rPr>
              <a:t> Practical Exercises </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r>
              <a:rPr lang="en-US"/>
              <a:t>write a program that store ur name, age, grade, sex, id and if u are alive or dead, and display it.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rPr>
              <a:t>Python Numbers</a:t>
            </a:r>
            <a:endParaRPr lang="en-US" sz="44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t>There are three numeric types in Python:</a:t>
            </a:r>
            <a:endParaRPr lang="en-US"/>
          </a:p>
          <a:p>
            <a:pPr marL="457200" lvl="1" indent="0">
              <a:buNone/>
            </a:pPr>
            <a:r>
              <a:rPr lang="en-US">
                <a:solidFill>
                  <a:schemeClr val="accent1"/>
                </a:solidFill>
                <a:effectLst>
                  <a:outerShdw blurRad="38100" dist="25400" dir="5400000" algn="ctr" rotWithShape="0">
                    <a:srgbClr val="6E747A">
                      <a:alpha val="43000"/>
                    </a:srgbClr>
                  </a:outerShdw>
                </a:effectLst>
              </a:rPr>
              <a:t>int</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float</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complex</a:t>
            </a:r>
            <a:endParaRPr lang="en-US">
              <a:solidFill>
                <a:schemeClr val="accent1"/>
              </a:solidFill>
              <a:effectLst>
                <a:outerShdw blurRad="38100" dist="25400" dir="5400000" algn="ctr" rotWithShape="0">
                  <a:srgbClr val="6E747A">
                    <a:alpha val="43000"/>
                  </a:srgbClr>
                </a:outerShdw>
              </a:effectLst>
            </a:endParaRPr>
          </a:p>
          <a:p>
            <a:r>
              <a:rPr lang="en-US"/>
              <a:t>Variables of numeric types are created when you assign a value to them:</a:t>
            </a:r>
            <a:endParaRPr lang="en-US"/>
          </a:p>
          <a:p>
            <a:pPr marL="457200" lvl="1" indent="0">
              <a:buNone/>
            </a:pPr>
            <a:r>
              <a:rPr lang="en-US">
                <a:solidFill>
                  <a:schemeClr val="accent1"/>
                </a:solidFill>
                <a:effectLst>
                  <a:outerShdw blurRad="38100" dist="25400" dir="5400000" algn="ctr" rotWithShape="0">
                    <a:srgbClr val="6E747A">
                      <a:alpha val="43000"/>
                    </a:srgbClr>
                  </a:outerShdw>
                </a:effectLst>
              </a:rPr>
              <a:t>x = 1    # int</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y = 2.8  # float</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z = 1j   # complex</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4400">
                <a:solidFill>
                  <a:schemeClr val="tx1"/>
                </a:solidFill>
                <a:effectLst>
                  <a:outerShdw blurRad="38100" dist="19050" dir="2700000" algn="tl" rotWithShape="0">
                    <a:schemeClr val="dk1">
                      <a:alpha val="40000"/>
                    </a:schemeClr>
                  </a:outerShdw>
                </a:effectLst>
                <a:sym typeface="+mn-ea"/>
              </a:rPr>
              <a:t>Int</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pPr marL="0" indent="0">
              <a:buNone/>
            </a:pPr>
            <a:r>
              <a:rPr lang="en-US"/>
              <a:t>Int, or integer, is a whole number, positive or negative, without decimals, of unlimited length.</a:t>
            </a:r>
            <a:endParaRPr lang="en-US"/>
          </a:p>
          <a:p>
            <a:r>
              <a:rPr lang="en-US"/>
              <a:t>Example</a:t>
            </a:r>
            <a:endParaRPr lang="en-US"/>
          </a:p>
          <a:p>
            <a:pPr marL="0" indent="0">
              <a:buNone/>
            </a:pPr>
            <a:r>
              <a:rPr lang="en-US"/>
              <a:t>Integers:</a:t>
            </a:r>
            <a:endParaRPr lang="en-US"/>
          </a:p>
          <a:p>
            <a:endParaRPr lang="en-US"/>
          </a:p>
        </p:txBody>
      </p:sp>
      <p:graphicFrame>
        <p:nvGraphicFramePr>
          <p:cNvPr id="6" name="Table 5"/>
          <p:cNvGraphicFramePr/>
          <p:nvPr/>
        </p:nvGraphicFramePr>
        <p:xfrm>
          <a:off x="735330" y="3616325"/>
          <a:ext cx="10708005" cy="2838450"/>
        </p:xfrm>
        <a:graphic>
          <a:graphicData uri="http://schemas.openxmlformats.org/drawingml/2006/table">
            <a:tbl>
              <a:tblPr firstRow="1" bandRow="1">
                <a:tableStyleId>{5C22544A-7EE6-4342-B048-85BDC9FD1C3A}</a:tableStyleId>
              </a:tblPr>
              <a:tblGrid>
                <a:gridCol w="5946140"/>
                <a:gridCol w="4761865"/>
              </a:tblGrid>
              <a:tr h="2838450">
                <a:tc>
                  <a:txBody>
                    <a:bodyPr/>
                    <a:p>
                      <a:pPr>
                        <a:buNone/>
                      </a:pPr>
                      <a:r>
                        <a:rPr lang="en-US" sz="3600">
                          <a:sym typeface="+mn-ea"/>
                        </a:rPr>
                        <a:t>x = 1</a:t>
                      </a:r>
                      <a:endParaRPr lang="en-US" sz="3600"/>
                    </a:p>
                    <a:p>
                      <a:pPr>
                        <a:buNone/>
                      </a:pPr>
                      <a:r>
                        <a:rPr lang="en-US" sz="3600">
                          <a:sym typeface="+mn-ea"/>
                        </a:rPr>
                        <a:t>y = 35656222554887711</a:t>
                      </a:r>
                      <a:endParaRPr lang="en-US" sz="3600"/>
                    </a:p>
                    <a:p>
                      <a:pPr>
                        <a:buNone/>
                      </a:pPr>
                      <a:r>
                        <a:rPr lang="en-US" sz="3600">
                          <a:sym typeface="+mn-ea"/>
                        </a:rPr>
                        <a:t>z = -3255522</a:t>
                      </a:r>
                      <a:endParaRPr lang="en-US" sz="3600"/>
                    </a:p>
                    <a:p>
                      <a:pPr>
                        <a:buNone/>
                      </a:pPr>
                      <a:endParaRPr lang="en-US" sz="3600">
                        <a:solidFill>
                          <a:schemeClr val="bg1"/>
                        </a:solidFill>
                      </a:endParaRPr>
                    </a:p>
                  </a:txBody>
                  <a:tcPr/>
                </a:tc>
                <a:tc>
                  <a:txBody>
                    <a:bodyPr/>
                    <a:p>
                      <a:pPr>
                        <a:buNone/>
                      </a:pPr>
                      <a:r>
                        <a:rPr lang="en-US" sz="3600">
                          <a:sym typeface="+mn-ea"/>
                        </a:rPr>
                        <a:t>print(type(x))</a:t>
                      </a:r>
                      <a:endParaRPr lang="en-US" sz="3600"/>
                    </a:p>
                    <a:p>
                      <a:pPr>
                        <a:buNone/>
                      </a:pPr>
                      <a:r>
                        <a:rPr lang="en-US" sz="3600">
                          <a:sym typeface="+mn-ea"/>
                        </a:rPr>
                        <a:t>print(type(y))</a:t>
                      </a:r>
                      <a:endParaRPr lang="en-US" sz="3600"/>
                    </a:p>
                    <a:p>
                      <a:pPr>
                        <a:buNone/>
                      </a:pPr>
                      <a:r>
                        <a:rPr lang="en-US" sz="3600">
                          <a:sym typeface="+mn-ea"/>
                        </a:rPr>
                        <a:t>print(type(z))</a:t>
                      </a:r>
                      <a:endParaRPr lang="en-US" sz="3600"/>
                    </a:p>
                    <a:p>
                      <a:pPr>
                        <a:buNone/>
                      </a:pPr>
                      <a:endParaRPr lang="en-US" sz="3600">
                        <a:solidFill>
                          <a:schemeClr val="bg1"/>
                        </a:solidFill>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4400">
                <a:solidFill>
                  <a:schemeClr val="tx1"/>
                </a:solidFill>
                <a:effectLst>
                  <a:outerShdw blurRad="38100" dist="19050" dir="2700000" algn="tl" rotWithShape="0">
                    <a:schemeClr val="dk1">
                      <a:alpha val="40000"/>
                    </a:schemeClr>
                  </a:outerShdw>
                </a:effectLst>
                <a:sym typeface="+mn-ea"/>
              </a:rPr>
              <a:t>Float</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r>
              <a:rPr lang="en-US"/>
              <a:t>Float, or "floating point number" is a number, positive or negative, containing one or more decimals.Example</a:t>
            </a:r>
            <a:endParaRPr lang="en-US"/>
          </a:p>
          <a:p>
            <a:pPr marL="0" indent="0">
              <a:buNone/>
            </a:pPr>
            <a:r>
              <a:rPr lang="en-US"/>
              <a:t>Example</a:t>
            </a:r>
            <a:endParaRPr lang="en-US"/>
          </a:p>
          <a:p>
            <a:pPr marL="0" indent="0">
              <a:buNone/>
            </a:pPr>
            <a:r>
              <a:rPr lang="en-US"/>
              <a:t>Floats:</a:t>
            </a:r>
            <a:endParaRPr lang="en-US"/>
          </a:p>
        </p:txBody>
      </p:sp>
      <p:graphicFrame>
        <p:nvGraphicFramePr>
          <p:cNvPr id="6" name="Table 5"/>
          <p:cNvGraphicFramePr/>
          <p:nvPr/>
        </p:nvGraphicFramePr>
        <p:xfrm>
          <a:off x="735330" y="3616325"/>
          <a:ext cx="10708005" cy="2838450"/>
        </p:xfrm>
        <a:graphic>
          <a:graphicData uri="http://schemas.openxmlformats.org/drawingml/2006/table">
            <a:tbl>
              <a:tblPr firstRow="1" bandRow="1">
                <a:tableStyleId>{5C22544A-7EE6-4342-B048-85BDC9FD1C3A}</a:tableStyleId>
              </a:tblPr>
              <a:tblGrid>
                <a:gridCol w="5946140"/>
                <a:gridCol w="4761865"/>
              </a:tblGrid>
              <a:tr h="2838450">
                <a:tc>
                  <a:txBody>
                    <a:bodyPr/>
                    <a:p>
                      <a:pPr>
                        <a:buNone/>
                      </a:pPr>
                      <a:r>
                        <a:rPr lang="en-US" sz="3600">
                          <a:sym typeface="+mn-ea"/>
                        </a:rPr>
                        <a:t>x = 1.10</a:t>
                      </a:r>
                      <a:endParaRPr lang="en-US" sz="3600">
                        <a:sym typeface="+mn-ea"/>
                      </a:endParaRPr>
                    </a:p>
                    <a:p>
                      <a:pPr>
                        <a:buNone/>
                      </a:pPr>
                      <a:r>
                        <a:rPr lang="en-US" sz="3600">
                          <a:sym typeface="+mn-ea"/>
                        </a:rPr>
                        <a:t>y = 1.0</a:t>
                      </a:r>
                      <a:endParaRPr lang="en-US" sz="3600">
                        <a:sym typeface="+mn-ea"/>
                      </a:endParaRPr>
                    </a:p>
                    <a:p>
                      <a:pPr>
                        <a:buNone/>
                      </a:pPr>
                      <a:r>
                        <a:rPr lang="en-US" sz="3600">
                          <a:sym typeface="+mn-ea"/>
                        </a:rPr>
                        <a:t>z = -35.59</a:t>
                      </a:r>
                      <a:endParaRPr lang="en-US" sz="3600">
                        <a:sym typeface="+mn-ea"/>
                      </a:endParaRPr>
                    </a:p>
                  </a:txBody>
                  <a:tcPr/>
                </a:tc>
                <a:tc>
                  <a:txBody>
                    <a:bodyPr/>
                    <a:p>
                      <a:pPr>
                        <a:buNone/>
                      </a:pPr>
                      <a:r>
                        <a:rPr lang="en-US" sz="3600">
                          <a:sym typeface="+mn-ea"/>
                        </a:rPr>
                        <a:t>print(type(x))</a:t>
                      </a:r>
                      <a:endParaRPr lang="en-US" sz="3600"/>
                    </a:p>
                    <a:p>
                      <a:pPr>
                        <a:buNone/>
                      </a:pPr>
                      <a:r>
                        <a:rPr lang="en-US" sz="3600">
                          <a:sym typeface="+mn-ea"/>
                        </a:rPr>
                        <a:t>print(type(y))</a:t>
                      </a:r>
                      <a:endParaRPr lang="en-US" sz="3600"/>
                    </a:p>
                    <a:p>
                      <a:pPr>
                        <a:buNone/>
                      </a:pPr>
                      <a:r>
                        <a:rPr lang="en-US" sz="3600">
                          <a:sym typeface="+mn-ea"/>
                        </a:rPr>
                        <a:t>print(type(z))</a:t>
                      </a:r>
                      <a:endParaRPr lang="en-US" sz="3600"/>
                    </a:p>
                    <a:p>
                      <a:pPr>
                        <a:buNone/>
                      </a:pPr>
                      <a:endParaRPr lang="en-US" sz="3600">
                        <a:solidFill>
                          <a:schemeClr val="bg1"/>
                        </a:solidFill>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Float can also be scientific numbers with an "e" to indicate the power of 10.</a:t>
            </a:r>
            <a:endParaRPr lang="en-US"/>
          </a:p>
          <a:p>
            <a:r>
              <a:rPr lang="en-US"/>
              <a:t>Example</a:t>
            </a:r>
            <a:endParaRPr lang="en-US"/>
          </a:p>
          <a:p>
            <a:r>
              <a:rPr lang="en-US"/>
              <a:t>Floats:</a:t>
            </a:r>
            <a:endParaRPr lang="en-US"/>
          </a:p>
          <a:p>
            <a:endParaRPr lang="en-US"/>
          </a:p>
        </p:txBody>
      </p:sp>
      <p:graphicFrame>
        <p:nvGraphicFramePr>
          <p:cNvPr id="6" name="Table 5"/>
          <p:cNvGraphicFramePr/>
          <p:nvPr/>
        </p:nvGraphicFramePr>
        <p:xfrm>
          <a:off x="735330" y="3616325"/>
          <a:ext cx="10708005" cy="2838450"/>
        </p:xfrm>
        <a:graphic>
          <a:graphicData uri="http://schemas.openxmlformats.org/drawingml/2006/table">
            <a:tbl>
              <a:tblPr firstRow="1" bandRow="1">
                <a:tableStyleId>{5C22544A-7EE6-4342-B048-85BDC9FD1C3A}</a:tableStyleId>
              </a:tblPr>
              <a:tblGrid>
                <a:gridCol w="5946140"/>
                <a:gridCol w="4761865"/>
              </a:tblGrid>
              <a:tr h="2838450">
                <a:tc>
                  <a:txBody>
                    <a:bodyPr/>
                    <a:p>
                      <a:pPr>
                        <a:buNone/>
                      </a:pPr>
                      <a:r>
                        <a:rPr lang="en-US" sz="3600">
                          <a:sym typeface="+mn-ea"/>
                        </a:rPr>
                        <a:t>x = 35e3</a:t>
                      </a:r>
                      <a:endParaRPr lang="en-US" sz="3600">
                        <a:sym typeface="+mn-ea"/>
                      </a:endParaRPr>
                    </a:p>
                    <a:p>
                      <a:pPr>
                        <a:buNone/>
                      </a:pPr>
                      <a:r>
                        <a:rPr lang="en-US" sz="3600">
                          <a:sym typeface="+mn-ea"/>
                        </a:rPr>
                        <a:t>y = 12E4</a:t>
                      </a:r>
                      <a:endParaRPr lang="en-US" sz="3600">
                        <a:sym typeface="+mn-ea"/>
                      </a:endParaRPr>
                    </a:p>
                    <a:p>
                      <a:pPr>
                        <a:buNone/>
                      </a:pPr>
                      <a:r>
                        <a:rPr lang="en-US" sz="3600">
                          <a:sym typeface="+mn-ea"/>
                        </a:rPr>
                        <a:t>z = -87.7e100</a:t>
                      </a:r>
                      <a:endParaRPr lang="en-US" sz="3600">
                        <a:sym typeface="+mn-ea"/>
                      </a:endParaRPr>
                    </a:p>
                  </a:txBody>
                  <a:tcPr/>
                </a:tc>
                <a:tc>
                  <a:txBody>
                    <a:bodyPr/>
                    <a:p>
                      <a:pPr>
                        <a:buNone/>
                      </a:pPr>
                      <a:r>
                        <a:rPr lang="en-US" sz="3600">
                          <a:sym typeface="+mn-ea"/>
                        </a:rPr>
                        <a:t>print(type(x))</a:t>
                      </a:r>
                      <a:endParaRPr lang="en-US" sz="3600"/>
                    </a:p>
                    <a:p>
                      <a:pPr>
                        <a:buNone/>
                      </a:pPr>
                      <a:r>
                        <a:rPr lang="en-US" sz="3600">
                          <a:sym typeface="+mn-ea"/>
                        </a:rPr>
                        <a:t>print(type(y))</a:t>
                      </a:r>
                      <a:endParaRPr lang="en-US" sz="3600"/>
                    </a:p>
                    <a:p>
                      <a:pPr>
                        <a:buNone/>
                      </a:pPr>
                      <a:r>
                        <a:rPr lang="en-US" sz="3600">
                          <a:sym typeface="+mn-ea"/>
                        </a:rPr>
                        <a:t>print(type(z))</a:t>
                      </a:r>
                      <a:endParaRPr lang="en-US" sz="3600"/>
                    </a:p>
                    <a:p>
                      <a:pPr>
                        <a:buNone/>
                      </a:pPr>
                      <a:endParaRPr lang="en-US" sz="3600">
                        <a:solidFill>
                          <a:schemeClr val="bg1"/>
                        </a:solidFill>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4400">
                <a:solidFill>
                  <a:schemeClr val="tx1"/>
                </a:solidFill>
                <a:effectLst>
                  <a:outerShdw blurRad="38100" dist="19050" dir="2700000" algn="tl" rotWithShape="0">
                    <a:schemeClr val="dk1">
                      <a:alpha val="40000"/>
                    </a:schemeClr>
                  </a:outerShdw>
                </a:effectLst>
                <a:sym typeface="+mn-ea"/>
              </a:rPr>
              <a:t>Complex</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p>
            <a:pPr marL="0" indent="0">
              <a:buNone/>
            </a:pPr>
            <a:r>
              <a:rPr lang="en-US"/>
              <a:t>Complex numbers are written with a "j" as the imaginary part:</a:t>
            </a:r>
            <a:endParaRPr lang="en-US"/>
          </a:p>
          <a:p>
            <a:pPr marL="0" indent="0">
              <a:buNone/>
            </a:pPr>
            <a:r>
              <a:rPr lang="en-US"/>
              <a:t>Example</a:t>
            </a:r>
            <a:endParaRPr lang="en-US"/>
          </a:p>
          <a:p>
            <a:pPr marL="0" indent="0">
              <a:buNone/>
            </a:pPr>
            <a:r>
              <a:rPr lang="en-US"/>
              <a:t>Complex:</a:t>
            </a:r>
            <a:endParaRPr lang="en-US"/>
          </a:p>
        </p:txBody>
      </p:sp>
      <p:graphicFrame>
        <p:nvGraphicFramePr>
          <p:cNvPr id="6" name="Table 5"/>
          <p:cNvGraphicFramePr/>
          <p:nvPr/>
        </p:nvGraphicFramePr>
        <p:xfrm>
          <a:off x="735330" y="3616325"/>
          <a:ext cx="10708005" cy="2838450"/>
        </p:xfrm>
        <a:graphic>
          <a:graphicData uri="http://schemas.openxmlformats.org/drawingml/2006/table">
            <a:tbl>
              <a:tblPr firstRow="1" bandRow="1">
                <a:tableStyleId>{5C22544A-7EE6-4342-B048-85BDC9FD1C3A}</a:tableStyleId>
              </a:tblPr>
              <a:tblGrid>
                <a:gridCol w="5946140"/>
                <a:gridCol w="4761865"/>
              </a:tblGrid>
              <a:tr h="2838450">
                <a:tc>
                  <a:txBody>
                    <a:bodyPr/>
                    <a:p>
                      <a:pPr>
                        <a:buNone/>
                      </a:pPr>
                      <a:r>
                        <a:rPr lang="en-US" sz="3600">
                          <a:sym typeface="+mn-ea"/>
                        </a:rPr>
                        <a:t>x = 3+5j</a:t>
                      </a:r>
                      <a:endParaRPr lang="en-US" sz="3600">
                        <a:sym typeface="+mn-ea"/>
                      </a:endParaRPr>
                    </a:p>
                    <a:p>
                      <a:pPr>
                        <a:buNone/>
                      </a:pPr>
                      <a:r>
                        <a:rPr lang="en-US" sz="3600">
                          <a:sym typeface="+mn-ea"/>
                        </a:rPr>
                        <a:t>y = 5j</a:t>
                      </a:r>
                      <a:endParaRPr lang="en-US" sz="3600">
                        <a:sym typeface="+mn-ea"/>
                      </a:endParaRPr>
                    </a:p>
                    <a:p>
                      <a:pPr>
                        <a:buNone/>
                      </a:pPr>
                      <a:r>
                        <a:rPr lang="en-US" sz="3600">
                          <a:sym typeface="+mn-ea"/>
                        </a:rPr>
                        <a:t>z = -5j</a:t>
                      </a:r>
                      <a:endParaRPr lang="en-US" sz="3600">
                        <a:sym typeface="+mn-ea"/>
                      </a:endParaRPr>
                    </a:p>
                  </a:txBody>
                  <a:tcPr/>
                </a:tc>
                <a:tc>
                  <a:txBody>
                    <a:bodyPr/>
                    <a:p>
                      <a:pPr>
                        <a:buNone/>
                      </a:pPr>
                      <a:r>
                        <a:rPr lang="en-US" sz="3600">
                          <a:sym typeface="+mn-ea"/>
                        </a:rPr>
                        <a:t>print(type(x))</a:t>
                      </a:r>
                      <a:endParaRPr lang="en-US" sz="3600">
                        <a:sym typeface="+mn-ea"/>
                      </a:endParaRPr>
                    </a:p>
                    <a:p>
                      <a:pPr>
                        <a:buNone/>
                      </a:pPr>
                      <a:r>
                        <a:rPr lang="en-US" sz="3600">
                          <a:sym typeface="+mn-ea"/>
                        </a:rPr>
                        <a:t>print(type(y))</a:t>
                      </a:r>
                      <a:endParaRPr lang="en-US" sz="3600">
                        <a:sym typeface="+mn-ea"/>
                      </a:endParaRPr>
                    </a:p>
                    <a:p>
                      <a:pPr>
                        <a:buNone/>
                      </a:pPr>
                      <a:r>
                        <a:rPr lang="en-US" sz="3600">
                          <a:sym typeface="+mn-ea"/>
                        </a:rPr>
                        <a:t>print(type(z))</a:t>
                      </a:r>
                      <a:endParaRPr lang="en-US" sz="3600">
                        <a:sym typeface="+mn-ea"/>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olidFill>
                  <a:schemeClr val="tx1"/>
                </a:solidFill>
                <a:effectLst>
                  <a:outerShdw blurRad="38100" dist="19050" dir="2700000" algn="tl" rotWithShape="0">
                    <a:schemeClr val="dk1">
                      <a:alpha val="40000"/>
                    </a:schemeClr>
                  </a:outerShdw>
                </a:effectLst>
              </a:rPr>
              <a:t>Python Casting</a:t>
            </a:r>
            <a:endParaRPr lang="en-US" sz="40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t>Casting refers to the process of explicitly converting a variable or value from one data type to another. This is sometimes necessary when you want to perform operations that involve different data types, or when you need to ensure that a value is of a specific type.</a:t>
            </a:r>
            <a:endParaRPr lang="en-US"/>
          </a:p>
          <a:p>
            <a:endParaRPr lang="en-US"/>
          </a:p>
          <a:p>
            <a:r>
              <a:rPr lang="en-US"/>
              <a:t>Casting in python is therefore done using constructor functions:</a:t>
            </a:r>
            <a:endParaRPr lang="en-US"/>
          </a:p>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rPr>
              <a:t>Overview of the course</a:t>
            </a:r>
            <a:endParaRPr lang="en-US" sz="44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t>1: Introduction to Python and Setup</a:t>
            </a:r>
            <a:endParaRPr lang="en-US"/>
          </a:p>
          <a:p>
            <a:r>
              <a:rPr lang="en-US"/>
              <a:t>2: Data Types And Operators</a:t>
            </a:r>
            <a:endParaRPr lang="en-US"/>
          </a:p>
          <a:p>
            <a:r>
              <a:rPr lang="en-US"/>
              <a:t>3: Control Flow</a:t>
            </a:r>
            <a:endParaRPr lang="en-US"/>
          </a:p>
          <a:p>
            <a:r>
              <a:rPr lang="en-US"/>
              <a:t>4: Data Structures - Lists and Dictionaries</a:t>
            </a:r>
            <a:endParaRPr lang="en-US"/>
          </a:p>
          <a:p>
            <a:r>
              <a:rPr lang="en-US"/>
              <a:t>5: Functions</a:t>
            </a:r>
            <a:endParaRPr lang="en-US"/>
          </a:p>
          <a:p>
            <a:r>
              <a:rPr lang="en-US"/>
              <a:t>6: Practical Exercises </a:t>
            </a:r>
            <a:endParaRPr lang="en-US"/>
          </a:p>
          <a:p>
            <a:r>
              <a:rPr lang="en-US"/>
              <a:t>7: Modules and Libraries</a:t>
            </a:r>
            <a:endParaRPr lang="en-US"/>
          </a:p>
          <a:p>
            <a:r>
              <a:rPr lang="en-US"/>
              <a:t>8: File Handling</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11323955" cy="5358130"/>
          </a:xfrm>
        </p:spPr>
        <p:txBody>
          <a:bodyPr/>
          <a:p>
            <a:r>
              <a:rPr lang="en-US" sz="3000">
                <a:solidFill>
                  <a:schemeClr val="accent1"/>
                </a:solidFill>
                <a:effectLst>
                  <a:outerShdw blurRad="38100" dist="25400" dir="5400000" algn="ctr" rotWithShape="0">
                    <a:srgbClr val="6E747A">
                      <a:alpha val="43000"/>
                    </a:srgbClr>
                  </a:outerShdw>
                </a:effectLst>
                <a:sym typeface="+mn-ea"/>
              </a:rPr>
              <a:t>int() </a:t>
            </a:r>
            <a:r>
              <a:rPr lang="en-US" sz="3000">
                <a:sym typeface="+mn-ea"/>
              </a:rPr>
              <a:t>- constructs an integer number from an integer literal, a float literal (by removing all decimals), or a string literal (providing the string represents a whole number)</a:t>
            </a:r>
            <a:endParaRPr lang="en-US" sz="3000"/>
          </a:p>
          <a:p>
            <a:r>
              <a:rPr lang="en-US" sz="3000">
                <a:solidFill>
                  <a:schemeClr val="accent1"/>
                </a:solidFill>
                <a:effectLst>
                  <a:outerShdw blurRad="38100" dist="25400" dir="5400000" algn="ctr" rotWithShape="0">
                    <a:srgbClr val="6E747A">
                      <a:alpha val="43000"/>
                    </a:srgbClr>
                  </a:outerShdw>
                </a:effectLst>
                <a:sym typeface="+mn-ea"/>
              </a:rPr>
              <a:t>float()</a:t>
            </a:r>
            <a:r>
              <a:rPr lang="en-US" sz="3000">
                <a:sym typeface="+mn-ea"/>
              </a:rPr>
              <a:t> - constructs a float number from an integer literal, a float literal or a string literal (providing the string represents a float or an integer)</a:t>
            </a:r>
            <a:endParaRPr lang="en-US" sz="3000"/>
          </a:p>
          <a:p>
            <a:r>
              <a:rPr lang="en-US" sz="3000">
                <a:solidFill>
                  <a:schemeClr val="accent1"/>
                </a:solidFill>
                <a:effectLst>
                  <a:outerShdw blurRad="38100" dist="25400" dir="5400000" algn="ctr" rotWithShape="0">
                    <a:srgbClr val="6E747A">
                      <a:alpha val="43000"/>
                    </a:srgbClr>
                  </a:outerShdw>
                </a:effectLst>
              </a:rPr>
              <a:t>complex()</a:t>
            </a:r>
            <a:r>
              <a:rPr lang="en-US" sz="3000"/>
              <a:t> - constructs a complex number from a numeric literal, a numeric variable, or a string literal (provided the string represents a valid complex number). </a:t>
            </a:r>
            <a:endParaRPr lang="en-US" sz="3000"/>
          </a:p>
          <a:p>
            <a:r>
              <a:rPr lang="en-US" sz="3000">
                <a:solidFill>
                  <a:schemeClr val="accent1"/>
                </a:solidFill>
                <a:effectLst>
                  <a:outerShdw blurRad="38100" dist="25400" dir="5400000" algn="ctr" rotWithShape="0">
                    <a:srgbClr val="6E747A">
                      <a:alpha val="43000"/>
                    </a:srgbClr>
                  </a:outerShdw>
                </a:effectLst>
                <a:sym typeface="+mn-ea"/>
              </a:rPr>
              <a:t>str() </a:t>
            </a:r>
            <a:r>
              <a:rPr lang="en-US" sz="3000">
                <a:sym typeface="+mn-ea"/>
              </a:rPr>
              <a:t>- constructs a string from a wide variety of data types, including strings, integer literals and float literals</a:t>
            </a:r>
            <a:endParaRPr lang="en-US" sz="3000"/>
          </a:p>
          <a:p>
            <a:endParaRPr lang="en-US" sz="3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174750"/>
            <a:ext cx="10972800" cy="5304155"/>
          </a:xfrm>
        </p:spPr>
        <p:txBody>
          <a:bodyPr/>
          <a:p>
            <a:r>
              <a:rPr lang="en-US"/>
              <a:t>Floats:</a:t>
            </a:r>
            <a:endParaRPr lang="en-US"/>
          </a:p>
          <a:p>
            <a:pPr marL="457200" lvl="1" indent="0">
              <a:buNone/>
            </a:pPr>
            <a:r>
              <a:rPr lang="en-US">
                <a:solidFill>
                  <a:schemeClr val="accent1"/>
                </a:solidFill>
                <a:effectLst>
                  <a:outerShdw blurRad="38100" dist="25400" dir="5400000" algn="ctr" rotWithShape="0">
                    <a:srgbClr val="6E747A">
                      <a:alpha val="43000"/>
                    </a:srgbClr>
                  </a:outerShdw>
                </a:effectLst>
              </a:rPr>
              <a:t>x = float(1)     # x will be 1.0</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y = float(2.8)   # y will be 2.8</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z = float("3")   # z will be 3.0</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w = float("4.2") # w will be 4.2</a:t>
            </a:r>
            <a:endParaRPr lang="en-US">
              <a:solidFill>
                <a:schemeClr val="accent1"/>
              </a:solidFill>
              <a:effectLst>
                <a:outerShdw blurRad="38100" dist="25400" dir="5400000" algn="ctr" rotWithShape="0">
                  <a:srgbClr val="6E747A">
                    <a:alpha val="43000"/>
                  </a:srgbClr>
                </a:outerShdw>
              </a:effectLst>
            </a:endParaRPr>
          </a:p>
          <a:p>
            <a:r>
              <a:rPr lang="en-US"/>
              <a:t>Integers:</a:t>
            </a:r>
            <a:endParaRPr lang="en-US"/>
          </a:p>
          <a:p>
            <a:pPr lvl="1">
              <a:buNone/>
            </a:pPr>
            <a:r>
              <a:rPr lang="en-US">
                <a:solidFill>
                  <a:schemeClr val="accent1"/>
                </a:solidFill>
                <a:effectLst>
                  <a:outerShdw blurRad="38100" dist="25400" dir="5400000" algn="ctr" rotWithShape="0">
                    <a:srgbClr val="6E747A">
                      <a:alpha val="43000"/>
                    </a:srgbClr>
                  </a:outerShdw>
                </a:effectLst>
              </a:rPr>
              <a:t>x = int(1)   # x will be 1</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y = int(2.8) # y will be 2</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z = int("3") # z will be 3</a:t>
            </a:r>
            <a:endParaRPr lang="en-US">
              <a:solidFill>
                <a:schemeClr val="accent1"/>
              </a:solidFill>
              <a:effectLst>
                <a:outerShdw blurRad="38100" dist="25400" dir="5400000" algn="ctr" rotWithShape="0">
                  <a:srgbClr val="6E747A">
                    <a:alpha val="43000"/>
                  </a:srgbClr>
                </a:outerShdw>
              </a:effectLst>
            </a:endParaRPr>
          </a:p>
          <a:p>
            <a:pPr marL="457200" lvl="1" indent="0">
              <a:buNone/>
            </a:pPr>
            <a:endParaRPr lang="en-US">
              <a:solidFill>
                <a:schemeClr val="accent1"/>
              </a:solidFill>
              <a:effectLst>
                <a:outerShdw blurRad="38100" dist="25400" dir="5400000" algn="ctr" rotWithShape="0">
                  <a:srgbClr val="6E747A">
                    <a:alpha val="43000"/>
                  </a:srgbClr>
                </a:outerShdw>
              </a:effectLst>
            </a:endParaRPr>
          </a:p>
          <a:p>
            <a:pPr marL="457200" lvl="1" indent="0">
              <a:buNone/>
            </a:pP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solidFill>
                  <a:schemeClr val="tx1"/>
                </a:solidFill>
                <a:effectLst>
                  <a:outerShdw blurRad="38100" dist="19050" dir="2700000" algn="tl" rotWithShape="0">
                    <a:schemeClr val="dk1">
                      <a:alpha val="40000"/>
                    </a:schemeClr>
                  </a:outerShdw>
                </a:effectLst>
                <a:sym typeface="+mn-ea"/>
              </a:rPr>
              <a:t>Complex</a:t>
            </a:r>
            <a:r>
              <a:rPr lang="en-US" sz="3200">
                <a:sym typeface="+mn-ea"/>
              </a:rPr>
              <a:t>:</a:t>
            </a:r>
            <a:endParaRPr lang="en-US" sz="3200"/>
          </a:p>
          <a:p>
            <a:pPr marL="457200" lvl="1" indent="0">
              <a:buNone/>
            </a:pPr>
            <a:r>
              <a:rPr lang="en-US" sz="3200">
                <a:solidFill>
                  <a:schemeClr val="accent1"/>
                </a:solidFill>
                <a:effectLst>
                  <a:outerShdw blurRad="38100" dist="25400" dir="5400000" algn="ctr" rotWithShape="0">
                    <a:srgbClr val="6E747A">
                      <a:alpha val="43000"/>
                    </a:srgbClr>
                  </a:outerShdw>
                </a:effectLst>
                <a:sym typeface="+mn-ea"/>
              </a:rPr>
              <a:t>c = complex(1, 2)  # Creates a complex number 1 + 2j</a:t>
            </a:r>
            <a:endParaRPr lang="en-US" sz="3200">
              <a:solidFill>
                <a:schemeClr val="accent1"/>
              </a:solidFill>
              <a:effectLst>
                <a:outerShdw blurRad="38100" dist="25400" dir="5400000" algn="ctr" rotWithShape="0">
                  <a:srgbClr val="6E747A">
                    <a:alpha val="43000"/>
                  </a:srgbClr>
                </a:outerShdw>
              </a:effectLst>
              <a:sym typeface="+mn-ea"/>
            </a:endParaRPr>
          </a:p>
          <a:p>
            <a:pPr marL="457200" lvl="1" indent="0">
              <a:buNone/>
            </a:pPr>
            <a:endParaRPr lang="en-US" sz="3200">
              <a:solidFill>
                <a:schemeClr val="accent1"/>
              </a:solidFill>
              <a:effectLst>
                <a:outerShdw blurRad="38100" dist="25400" dir="5400000" algn="ctr" rotWithShape="0">
                  <a:srgbClr val="6E747A">
                    <a:alpha val="43000"/>
                  </a:srgbClr>
                </a:outerShdw>
              </a:effectLst>
              <a:sym typeface="+mn-ea"/>
            </a:endParaRPr>
          </a:p>
          <a:p>
            <a:r>
              <a:rPr lang="en-US"/>
              <a:t>Strings:</a:t>
            </a:r>
            <a:endParaRPr lang="en-US"/>
          </a:p>
          <a:p>
            <a:pPr marL="457200" lvl="1" indent="0">
              <a:buNone/>
            </a:pPr>
            <a:r>
              <a:rPr lang="en-US">
                <a:solidFill>
                  <a:schemeClr val="accent1"/>
                </a:solidFill>
                <a:effectLst>
                  <a:outerShdw blurRad="38100" dist="25400" dir="5400000" algn="ctr" rotWithShape="0">
                    <a:srgbClr val="6E747A">
                      <a:alpha val="43000"/>
                    </a:srgbClr>
                  </a:outerShdw>
                </a:effectLst>
              </a:rPr>
              <a:t>x = str("s1") # x will be 's1'</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y = str(2)    # y will be '2'</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z = str(3.0)  # z will be '3.0'</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609600" y="1174750"/>
          <a:ext cx="10972800" cy="5376545"/>
        </p:xfrm>
        <a:graphic>
          <a:graphicData uri="http://schemas.openxmlformats.org/drawingml/2006/table">
            <a:tbl>
              <a:tblPr firstRow="1" bandRow="1">
                <a:tableStyleId>{5C22544A-7EE6-4342-B048-85BDC9FD1C3A}</a:tableStyleId>
              </a:tblPr>
              <a:tblGrid>
                <a:gridCol w="5486400"/>
                <a:gridCol w="5486400"/>
              </a:tblGrid>
              <a:tr h="5376545">
                <a:tc>
                  <a:txBody>
                    <a:bodyPr/>
                    <a:p>
                      <a:pPr>
                        <a:buNone/>
                      </a:pPr>
                      <a:r>
                        <a:rPr lang="en-US" sz="2800"/>
                        <a:t>x = 1    # int</a:t>
                      </a:r>
                      <a:endParaRPr lang="en-US" sz="2800"/>
                    </a:p>
                    <a:p>
                      <a:pPr>
                        <a:buNone/>
                      </a:pPr>
                      <a:r>
                        <a:rPr lang="en-US" sz="2800"/>
                        <a:t>y = 2.8  # float</a:t>
                      </a:r>
                      <a:endParaRPr lang="en-US" sz="2800"/>
                    </a:p>
                    <a:p>
                      <a:pPr>
                        <a:buNone/>
                      </a:pPr>
                      <a:r>
                        <a:rPr lang="en-US" sz="2800"/>
                        <a:t>z = 1j   # complex</a:t>
                      </a:r>
                      <a:endParaRPr lang="en-US" sz="2800"/>
                    </a:p>
                    <a:p>
                      <a:pPr>
                        <a:buNone/>
                      </a:pPr>
                      <a:endParaRPr lang="en-US" sz="2800"/>
                    </a:p>
                    <a:p>
                      <a:pPr>
                        <a:buNone/>
                      </a:pPr>
                      <a:r>
                        <a:rPr lang="en-US" sz="2800"/>
                        <a:t>#convert from int to float:</a:t>
                      </a:r>
                      <a:endParaRPr lang="en-US" sz="2800"/>
                    </a:p>
                    <a:p>
                      <a:pPr>
                        <a:buNone/>
                      </a:pPr>
                      <a:r>
                        <a:rPr lang="en-US" sz="2800"/>
                        <a:t>a = float(x)</a:t>
                      </a:r>
                      <a:endParaRPr lang="en-US" sz="2800"/>
                    </a:p>
                    <a:p>
                      <a:pPr>
                        <a:buNone/>
                      </a:pPr>
                      <a:endParaRPr lang="en-US" sz="2800"/>
                    </a:p>
                    <a:p>
                      <a:pPr>
                        <a:buNone/>
                      </a:pPr>
                      <a:r>
                        <a:rPr lang="en-US" sz="2800"/>
                        <a:t>#convert from float to int:</a:t>
                      </a:r>
                      <a:endParaRPr lang="en-US" sz="2800"/>
                    </a:p>
                    <a:p>
                      <a:pPr>
                        <a:buNone/>
                      </a:pPr>
                      <a:r>
                        <a:rPr lang="en-US" sz="2800"/>
                        <a:t>b = int(y)</a:t>
                      </a:r>
                      <a:endParaRPr lang="en-US" sz="2800"/>
                    </a:p>
                    <a:p>
                      <a:pPr>
                        <a:buNone/>
                      </a:pPr>
                      <a:endParaRPr lang="en-US" sz="2800"/>
                    </a:p>
                    <a:p>
                      <a:pPr>
                        <a:buNone/>
                      </a:pPr>
                      <a:r>
                        <a:rPr lang="en-US" sz="2800"/>
                        <a:t>#convert from int to complex:</a:t>
                      </a:r>
                      <a:endParaRPr lang="en-US" sz="2800"/>
                    </a:p>
                    <a:p>
                      <a:pPr>
                        <a:buNone/>
                      </a:pPr>
                      <a:r>
                        <a:rPr lang="en-US" sz="2800"/>
                        <a:t>c = complex(x)</a:t>
                      </a:r>
                      <a:endParaRPr lang="en-US" sz="2800"/>
                    </a:p>
                  </a:txBody>
                  <a:tcPr/>
                </a:tc>
                <a:tc>
                  <a:txBody>
                    <a:bodyPr/>
                    <a:p>
                      <a:pPr>
                        <a:buNone/>
                      </a:pPr>
                      <a:r>
                        <a:rPr lang="en-US" sz="3200"/>
                        <a:t>print(a)</a:t>
                      </a:r>
                      <a:endParaRPr lang="en-US" sz="3200"/>
                    </a:p>
                    <a:p>
                      <a:pPr>
                        <a:buNone/>
                      </a:pPr>
                      <a:r>
                        <a:rPr lang="en-US" sz="3200"/>
                        <a:t>print(b)</a:t>
                      </a:r>
                      <a:endParaRPr lang="en-US" sz="3200"/>
                    </a:p>
                    <a:p>
                      <a:pPr>
                        <a:buNone/>
                      </a:pPr>
                      <a:r>
                        <a:rPr lang="en-US" sz="3200"/>
                        <a:t>print(c)</a:t>
                      </a:r>
                      <a:endParaRPr lang="en-US" sz="3200"/>
                    </a:p>
                    <a:p>
                      <a:pPr>
                        <a:buNone/>
                      </a:pPr>
                      <a:endParaRPr lang="en-US" sz="3200"/>
                    </a:p>
                    <a:p>
                      <a:pPr>
                        <a:buNone/>
                      </a:pPr>
                      <a:r>
                        <a:rPr lang="en-US" sz="3200"/>
                        <a:t>print(type(a))</a:t>
                      </a:r>
                      <a:endParaRPr lang="en-US" sz="3200"/>
                    </a:p>
                    <a:p>
                      <a:pPr>
                        <a:buNone/>
                      </a:pPr>
                      <a:r>
                        <a:rPr lang="en-US" sz="3200"/>
                        <a:t>print(type(b))</a:t>
                      </a:r>
                      <a:endParaRPr lang="en-US" sz="3200"/>
                    </a:p>
                    <a:p>
                      <a:pPr>
                        <a:buNone/>
                      </a:pPr>
                      <a:r>
                        <a:rPr lang="en-US" sz="3200"/>
                        <a:t>print(type(c))</a:t>
                      </a:r>
                      <a:endParaRPr lang="en-US" sz="320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solidFill>
                  <a:schemeClr val="tx1"/>
                </a:solidFill>
                <a:effectLst>
                  <a:outerShdw blurRad="38100" dist="19050" dir="2700000" algn="tl" rotWithShape="0">
                    <a:schemeClr val="dk1">
                      <a:alpha val="40000"/>
                    </a:schemeClr>
                  </a:outerShdw>
                </a:effectLst>
              </a:rPr>
              <a:t>Python Operators </a:t>
            </a:r>
            <a:endParaRPr lang="en-US" sz="440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sz="2800"/>
              <a:t>Operators are used to perform operations on variables and values.</a:t>
            </a:r>
            <a:endParaRPr lang="en-US" sz="2800"/>
          </a:p>
          <a:p>
            <a:r>
              <a:rPr lang="en-US" sz="2800"/>
              <a:t>Python divides the operators in the following groups:</a:t>
            </a:r>
            <a:endParaRPr lang="en-US" sz="2800"/>
          </a:p>
          <a:p>
            <a:pPr marL="457200" lvl="1" indent="0">
              <a:buNone/>
            </a:pPr>
            <a:r>
              <a:rPr lang="en-US" sz="2400"/>
              <a:t>Arithmetic operators</a:t>
            </a:r>
            <a:endParaRPr lang="en-US" sz="2400"/>
          </a:p>
          <a:p>
            <a:pPr marL="457200" lvl="1" indent="0">
              <a:buNone/>
            </a:pPr>
            <a:r>
              <a:rPr lang="en-US" sz="2400"/>
              <a:t>Assignment operators</a:t>
            </a:r>
            <a:endParaRPr lang="en-US" sz="2400"/>
          </a:p>
          <a:p>
            <a:pPr marL="457200" lvl="1" indent="0">
              <a:buNone/>
            </a:pPr>
            <a:r>
              <a:rPr lang="en-US" sz="2400"/>
              <a:t>Comparison operators</a:t>
            </a:r>
            <a:endParaRPr lang="en-US" sz="2400"/>
          </a:p>
          <a:p>
            <a:pPr marL="457200" lvl="1" indent="0">
              <a:buNone/>
            </a:pPr>
            <a:r>
              <a:rPr lang="en-US" sz="2400"/>
              <a:t>Logical operators</a:t>
            </a:r>
            <a:endParaRPr lang="en-US" sz="2400"/>
          </a:p>
          <a:p>
            <a:pPr marL="457200" lvl="1" indent="0">
              <a:buNone/>
            </a:pPr>
            <a:r>
              <a:rPr lang="en-US" sz="2400"/>
              <a:t>Identity operators</a:t>
            </a:r>
            <a:endParaRPr lang="en-US" sz="2400"/>
          </a:p>
          <a:p>
            <a:pPr marL="457200" lvl="1" indent="0">
              <a:buNone/>
            </a:pPr>
            <a:r>
              <a:rPr lang="en-US" sz="2400"/>
              <a:t>Membership operators</a:t>
            </a:r>
            <a:endParaRPr lang="en-US" sz="2400"/>
          </a:p>
          <a:p>
            <a:pPr marL="457200" lvl="1" indent="0">
              <a:buNone/>
            </a:pPr>
            <a:r>
              <a:rPr lang="en-US" sz="2400"/>
              <a:t>Bitwise operators</a:t>
            </a:r>
            <a:endParaRPr lang="en-US" sz="2400"/>
          </a:p>
          <a:p>
            <a:pPr marL="0" indent="0">
              <a:buNone/>
            </a:pPr>
            <a:r>
              <a:rPr lang="en-US" sz="2800"/>
              <a:t>Example:	print(10 + 5)</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n/>
                <a:solidFill>
                  <a:schemeClr val="tx1"/>
                </a:solidFill>
                <a:effectLst>
                  <a:outerShdw blurRad="38100" dist="19050" dir="2700000" algn="tl" rotWithShape="0">
                    <a:schemeClr val="dk1">
                      <a:alpha val="40000"/>
                    </a:schemeClr>
                  </a:outerShdw>
                </a:effectLst>
              </a:rPr>
              <a:t>Python Assignment Operators</a:t>
            </a:r>
            <a:endParaRPr lang="en-US" sz="4000">
              <a:ln/>
              <a:solidFill>
                <a:schemeClr val="tx1"/>
              </a:solidFill>
              <a:effectLst>
                <a:outerShdw blurRad="38100" dist="19050" dir="2700000" algn="tl" rotWithShape="0">
                  <a:schemeClr val="dk1">
                    <a:alpha val="40000"/>
                  </a:schemeClr>
                </a:outerShdw>
              </a:effectLst>
            </a:endParaRPr>
          </a:p>
        </p:txBody>
      </p:sp>
      <p:graphicFrame>
        <p:nvGraphicFramePr>
          <p:cNvPr id="6" name="Content Placeholder 5"/>
          <p:cNvGraphicFramePr/>
          <p:nvPr>
            <p:ph idx="1"/>
          </p:nvPr>
        </p:nvGraphicFramePr>
        <p:xfrm>
          <a:off x="609600" y="1174750"/>
          <a:ext cx="10808970" cy="5140960"/>
        </p:xfrm>
        <a:graphic>
          <a:graphicData uri="http://schemas.openxmlformats.org/drawingml/2006/table">
            <a:tbl>
              <a:tblPr firstRow="1" bandRow="1">
                <a:tableStyleId>{5C22544A-7EE6-4342-B048-85BDC9FD1C3A}</a:tableStyleId>
              </a:tblPr>
              <a:tblGrid>
                <a:gridCol w="3602990"/>
                <a:gridCol w="3602990"/>
                <a:gridCol w="3602990"/>
              </a:tblGrid>
              <a:tr h="642620">
                <a:tc>
                  <a:txBody>
                    <a:bodyPr/>
                    <a:p>
                      <a:pPr>
                        <a:buNone/>
                      </a:pPr>
                      <a:r>
                        <a:rPr lang="en-US"/>
                        <a:t>Operator</a:t>
                      </a:r>
                      <a:endParaRPr lang="en-US"/>
                    </a:p>
                  </a:txBody>
                  <a:tcPr/>
                </a:tc>
                <a:tc>
                  <a:txBody>
                    <a:bodyPr/>
                    <a:p>
                      <a:pPr>
                        <a:buNone/>
                      </a:pPr>
                      <a:r>
                        <a:rPr lang="en-US"/>
                        <a:t>Name</a:t>
                      </a:r>
                      <a:endParaRPr lang="en-US"/>
                    </a:p>
                  </a:txBody>
                  <a:tcPr/>
                </a:tc>
                <a:tc>
                  <a:txBody>
                    <a:bodyPr/>
                    <a:p>
                      <a:pPr>
                        <a:buNone/>
                      </a:pPr>
                      <a:r>
                        <a:rPr lang="en-US"/>
                        <a:t>Example</a:t>
                      </a:r>
                      <a:endParaRPr lang="en-US"/>
                    </a:p>
                  </a:txBody>
                  <a:tcPr/>
                </a:tc>
              </a:tr>
              <a:tr h="642620">
                <a:tc>
                  <a:txBody>
                    <a:bodyPr/>
                    <a:p>
                      <a:pPr>
                        <a:buNone/>
                      </a:pPr>
                      <a:r>
                        <a:rPr lang="en-US"/>
                        <a:t>+</a:t>
                      </a:r>
                      <a:endParaRPr lang="en-US"/>
                    </a:p>
                  </a:txBody>
                  <a:tcPr/>
                </a:tc>
                <a:tc>
                  <a:txBody>
                    <a:bodyPr/>
                    <a:p>
                      <a:pPr>
                        <a:buNone/>
                      </a:pPr>
                      <a:r>
                        <a:rPr lang="en-US"/>
                        <a:t>Addition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Subtraction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Multiplication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Division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Modulus</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Exponentiation</a:t>
                      </a:r>
                      <a:endParaRPr lang="en-US"/>
                    </a:p>
                  </a:txBody>
                  <a:tcPr/>
                </a:tc>
                <a:tc>
                  <a:txBody>
                    <a:bodyPr/>
                    <a:p>
                      <a:pPr>
                        <a:buNone/>
                      </a:pPr>
                      <a:r>
                        <a:rPr lang="en-US"/>
                        <a:t>x ** y</a:t>
                      </a:r>
                      <a:endParaRPr lang="en-US"/>
                    </a:p>
                  </a:txBody>
                  <a:tcPr/>
                </a:tc>
              </a:tr>
              <a:tr h="642620">
                <a:tc>
                  <a:txBody>
                    <a:bodyPr/>
                    <a:p>
                      <a:pPr>
                        <a:buNone/>
                      </a:pPr>
                      <a:r>
                        <a:rPr lang="en-US"/>
                        <a:t>//</a:t>
                      </a:r>
                      <a:endParaRPr lang="en-US"/>
                    </a:p>
                  </a:txBody>
                  <a:tcPr/>
                </a:tc>
                <a:tc>
                  <a:txBody>
                    <a:bodyPr/>
                    <a:p>
                      <a:pPr>
                        <a:buNone/>
                      </a:pPr>
                      <a:r>
                        <a:rPr lang="en-US"/>
                        <a:t>Floor division</a:t>
                      </a:r>
                      <a:endParaRPr lang="en-US"/>
                    </a:p>
                  </a:txBody>
                  <a:tcPr/>
                </a:tc>
                <a:tc>
                  <a:txBody>
                    <a:bodyPr/>
                    <a:p>
                      <a:pPr>
                        <a:buNone/>
                      </a:pPr>
                      <a:r>
                        <a:rPr lang="en-US"/>
                        <a:t>x // y</a:t>
                      </a:r>
                      <a:endParaRPr lang="en-US"/>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olidFill>
                  <a:schemeClr val="tx1"/>
                </a:solidFill>
                <a:effectLst>
                  <a:outerShdw blurRad="38100" dist="19050" dir="2700000" algn="tl" rotWithShape="0">
                    <a:schemeClr val="dk1">
                      <a:alpha val="40000"/>
                    </a:schemeClr>
                  </a:outerShdw>
                </a:effectLst>
                <a:sym typeface="+mn-ea"/>
              </a:rPr>
              <a:t>Boolean Values</a:t>
            </a:r>
            <a:endParaRPr lang="en-US" sz="40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09600" y="1174750"/>
            <a:ext cx="10972800" cy="5776595"/>
          </a:xfrm>
        </p:spPr>
        <p:txBody>
          <a:bodyPr/>
          <a:p>
            <a:r>
              <a:rPr lang="en-US" sz="2800"/>
              <a:t>In programming you often need to know if an expression is True or False.</a:t>
            </a:r>
            <a:endParaRPr lang="en-US" sz="2800"/>
          </a:p>
          <a:p>
            <a:r>
              <a:rPr lang="en-US" sz="2800"/>
              <a:t>You can evaluate any expression in Python, and get one of two answers, True or False.</a:t>
            </a:r>
            <a:endParaRPr lang="en-US" sz="2800"/>
          </a:p>
          <a:p>
            <a:r>
              <a:rPr lang="en-US" sz="2800"/>
              <a:t>When you compare two values, the expression is evaluated and Python returns the Boolean answer:</a:t>
            </a:r>
            <a:endParaRPr lang="en-US" sz="2800"/>
          </a:p>
          <a:p>
            <a:r>
              <a:rPr lang="en-US" sz="2800"/>
              <a:t>ExampleGet your own Python Server</a:t>
            </a:r>
            <a:endParaRPr lang="en-US" sz="2800"/>
          </a:p>
          <a:p>
            <a:pPr marL="457200" lvl="1" indent="0">
              <a:buNone/>
            </a:pPr>
            <a:r>
              <a:rPr lang="en-US">
                <a:solidFill>
                  <a:schemeClr val="accent1"/>
                </a:solidFill>
                <a:effectLst>
                  <a:outerShdw blurRad="38100" dist="25400" dir="5400000" algn="ctr" rotWithShape="0">
                    <a:srgbClr val="6E747A">
                      <a:alpha val="43000"/>
                    </a:srgbClr>
                  </a:outerShdw>
                </a:effectLst>
              </a:rPr>
              <a:t>print(10 &gt; 9)</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print(10 == 9)</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x=</a:t>
            </a:r>
            <a:r>
              <a:rPr lang="en-US">
                <a:solidFill>
                  <a:schemeClr val="accent1"/>
                </a:solidFill>
                <a:effectLst>
                  <a:outerShdw blurRad="38100" dist="25400" dir="5400000" algn="ctr" rotWithShape="0">
                    <a:srgbClr val="6E747A">
                      <a:alpha val="43000"/>
                    </a:srgbClr>
                  </a:outerShdw>
                </a:effectLst>
                <a:sym typeface="+mn-ea"/>
              </a:rPr>
              <a:t>(10 &lt; 9)</a:t>
            </a:r>
            <a:endParaRPr lang="en-US">
              <a:solidFill>
                <a:schemeClr val="accent1"/>
              </a:solidFill>
              <a:effectLst>
                <a:outerShdw blurRad="38100" dist="25400" dir="5400000" algn="ctr" rotWithShape="0">
                  <a:srgbClr val="6E747A">
                    <a:alpha val="43000"/>
                  </a:srgbClr>
                </a:outerShdw>
              </a:effectLst>
            </a:endParaRPr>
          </a:p>
          <a:p>
            <a:pPr marL="457200" lvl="1" indent="0">
              <a:buNone/>
            </a:pPr>
            <a:r>
              <a:rPr lang="en-US">
                <a:solidFill>
                  <a:schemeClr val="accent1"/>
                </a:solidFill>
                <a:effectLst>
                  <a:outerShdw blurRad="38100" dist="25400" dir="5400000" algn="ctr" rotWithShape="0">
                    <a:srgbClr val="6E747A">
                      <a:alpha val="43000"/>
                    </a:srgbClr>
                  </a:outerShdw>
                </a:effectLst>
              </a:rPr>
              <a:t>print(x)</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olidFill>
                  <a:schemeClr val="tx1"/>
                </a:solidFill>
                <a:effectLst>
                  <a:outerShdw blurRad="38100" dist="19050" dir="2700000" algn="tl" rotWithShape="0">
                    <a:schemeClr val="dk1">
                      <a:alpha val="40000"/>
                    </a:schemeClr>
                  </a:outerShdw>
                </a:effectLst>
              </a:rPr>
              <a:t>Python Comparison Operators</a:t>
            </a:r>
            <a:endParaRPr lang="en-US" sz="4000">
              <a:solidFill>
                <a:schemeClr val="tx1"/>
              </a:solidFill>
              <a:effectLst>
                <a:outerShdw blurRad="38100" dist="19050" dir="2700000" algn="tl" rotWithShape="0">
                  <a:schemeClr val="dk1">
                    <a:alpha val="40000"/>
                  </a:schemeClr>
                </a:outerShdw>
              </a:effectLst>
            </a:endParaRPr>
          </a:p>
        </p:txBody>
      </p:sp>
      <p:graphicFrame>
        <p:nvGraphicFramePr>
          <p:cNvPr id="4" name="Content Placeholder 3"/>
          <p:cNvGraphicFramePr/>
          <p:nvPr>
            <p:ph idx="1"/>
          </p:nvPr>
        </p:nvGraphicFramePr>
        <p:xfrm>
          <a:off x="502920" y="1859915"/>
          <a:ext cx="11186160" cy="4810760"/>
        </p:xfrm>
        <a:graphic>
          <a:graphicData uri="http://schemas.openxmlformats.org/drawingml/2006/table">
            <a:tbl>
              <a:tblPr firstRow="1" bandRow="1">
                <a:tableStyleId>{5C22544A-7EE6-4342-B048-85BDC9FD1C3A}</a:tableStyleId>
              </a:tblPr>
              <a:tblGrid>
                <a:gridCol w="3728720"/>
                <a:gridCol w="3728720"/>
                <a:gridCol w="3728720"/>
              </a:tblGrid>
              <a:tr h="601345">
                <a:tc>
                  <a:txBody>
                    <a:bodyPr/>
                    <a:p>
                      <a:pPr>
                        <a:buNone/>
                      </a:pPr>
                      <a:r>
                        <a:rPr lang="en-US"/>
                        <a:t>Operator</a:t>
                      </a:r>
                      <a:endParaRPr lang="en-US"/>
                    </a:p>
                  </a:txBody>
                  <a:tcPr/>
                </a:tc>
                <a:tc>
                  <a:txBody>
                    <a:bodyPr/>
                    <a:p>
                      <a:pPr>
                        <a:buNone/>
                      </a:pPr>
                      <a:r>
                        <a:rPr lang="en-US"/>
                        <a:t>Name</a:t>
                      </a:r>
                      <a:endParaRPr lang="en-US"/>
                    </a:p>
                  </a:txBody>
                  <a:tcPr/>
                </a:tc>
                <a:tc>
                  <a:txBody>
                    <a:bodyPr/>
                    <a:p>
                      <a:pPr>
                        <a:buNone/>
                      </a:pPr>
                      <a:r>
                        <a:rPr lang="en-US"/>
                        <a:t>Example</a:t>
                      </a:r>
                      <a:endParaRPr lang="en-US"/>
                    </a:p>
                  </a:txBody>
                  <a:tcPr/>
                </a:tc>
              </a:tr>
              <a:tr h="601345">
                <a:tc>
                  <a:txBody>
                    <a:bodyPr/>
                    <a:p>
                      <a:pPr>
                        <a:buNone/>
                      </a:pPr>
                      <a:r>
                        <a:rPr lang="en-US"/>
                        <a:t>==</a:t>
                      </a:r>
                      <a:endParaRPr lang="en-US"/>
                    </a:p>
                  </a:txBody>
                  <a:tcPr/>
                </a:tc>
                <a:tc>
                  <a:txBody>
                    <a:bodyPr/>
                    <a:p>
                      <a:pPr>
                        <a:buNone/>
                      </a:pPr>
                      <a:r>
                        <a:rPr lang="en-US"/>
                        <a:t>Equal</a:t>
                      </a:r>
                      <a:endParaRPr lang="en-US"/>
                    </a:p>
                  </a:txBody>
                  <a:tcPr/>
                </a:tc>
                <a:tc>
                  <a:txBody>
                    <a:bodyPr/>
                    <a:p>
                      <a:pPr>
                        <a:buNone/>
                      </a:pPr>
                      <a:r>
                        <a:rPr lang="en-US"/>
                        <a:t>x == y</a:t>
                      </a:r>
                      <a:endParaRPr lang="en-US"/>
                    </a:p>
                  </a:txBody>
                  <a:tcPr/>
                </a:tc>
              </a:tr>
              <a:tr h="601345">
                <a:tc>
                  <a:txBody>
                    <a:bodyPr/>
                    <a:p>
                      <a:pPr>
                        <a:buNone/>
                      </a:pPr>
                      <a:r>
                        <a:rPr lang="en-US"/>
                        <a:t>!=</a:t>
                      </a:r>
                      <a:endParaRPr lang="en-US"/>
                    </a:p>
                  </a:txBody>
                  <a:tcPr/>
                </a:tc>
                <a:tc>
                  <a:txBody>
                    <a:bodyPr/>
                    <a:p>
                      <a:pPr>
                        <a:buNone/>
                      </a:pPr>
                      <a:r>
                        <a:rPr lang="en-US"/>
                        <a:t>Not equal</a:t>
                      </a:r>
                      <a:endParaRPr lang="en-US"/>
                    </a:p>
                  </a:txBody>
                  <a:tcPr/>
                </a:tc>
                <a:tc>
                  <a:txBody>
                    <a:bodyPr/>
                    <a:p>
                      <a:pPr>
                        <a:buNone/>
                      </a:pPr>
                      <a:r>
                        <a:rPr lang="en-US"/>
                        <a:t>x != y</a:t>
                      </a:r>
                      <a:endParaRPr lang="en-US"/>
                    </a:p>
                  </a:txBody>
                  <a:tcPr/>
                </a:tc>
              </a:tr>
              <a:tr h="601345">
                <a:tc>
                  <a:txBody>
                    <a:bodyPr/>
                    <a:p>
                      <a:pPr>
                        <a:buNone/>
                      </a:pPr>
                      <a:r>
                        <a:rPr lang="en-US"/>
                        <a:t>&gt;</a:t>
                      </a:r>
                      <a:endParaRPr lang="en-US"/>
                    </a:p>
                  </a:txBody>
                  <a:tcPr/>
                </a:tc>
                <a:tc>
                  <a:txBody>
                    <a:bodyPr/>
                    <a:p>
                      <a:pPr>
                        <a:buNone/>
                      </a:pPr>
                      <a:r>
                        <a:rPr lang="en-US"/>
                        <a:t>Greater than</a:t>
                      </a:r>
                      <a:endParaRPr lang="en-US"/>
                    </a:p>
                  </a:txBody>
                  <a:tcPr/>
                </a:tc>
                <a:tc>
                  <a:txBody>
                    <a:bodyPr/>
                    <a:p>
                      <a:pPr>
                        <a:buNone/>
                      </a:pPr>
                      <a:r>
                        <a:rPr lang="en-US"/>
                        <a:t>x &gt; y</a:t>
                      </a:r>
                      <a:endParaRPr lang="en-US"/>
                    </a:p>
                  </a:txBody>
                  <a:tcPr/>
                </a:tc>
              </a:tr>
              <a:tr h="601345">
                <a:tc>
                  <a:txBody>
                    <a:bodyPr/>
                    <a:p>
                      <a:pPr>
                        <a:buNone/>
                      </a:pPr>
                      <a:r>
                        <a:rPr lang="en-US"/>
                        <a:t>&lt;</a:t>
                      </a:r>
                      <a:endParaRPr lang="en-US"/>
                    </a:p>
                  </a:txBody>
                  <a:tcPr/>
                </a:tc>
                <a:tc>
                  <a:txBody>
                    <a:bodyPr/>
                    <a:p>
                      <a:pPr>
                        <a:buNone/>
                      </a:pPr>
                      <a:r>
                        <a:rPr lang="en-US"/>
                        <a:t>Less than</a:t>
                      </a:r>
                      <a:endParaRPr lang="en-US"/>
                    </a:p>
                  </a:txBody>
                  <a:tcPr/>
                </a:tc>
                <a:tc>
                  <a:txBody>
                    <a:bodyPr/>
                    <a:p>
                      <a:pPr>
                        <a:buNone/>
                      </a:pPr>
                      <a:r>
                        <a:rPr lang="en-US"/>
                        <a:t>x &lt; y</a:t>
                      </a:r>
                      <a:endParaRPr lang="en-US"/>
                    </a:p>
                  </a:txBody>
                  <a:tcPr/>
                </a:tc>
              </a:tr>
              <a:tr h="601345">
                <a:tc>
                  <a:txBody>
                    <a:bodyPr/>
                    <a:p>
                      <a:pPr>
                        <a:buNone/>
                      </a:pPr>
                      <a:r>
                        <a:rPr lang="en-US"/>
                        <a:t>&gt;=</a:t>
                      </a:r>
                      <a:endParaRPr lang="en-US"/>
                    </a:p>
                  </a:txBody>
                  <a:tcPr/>
                </a:tc>
                <a:tc>
                  <a:txBody>
                    <a:bodyPr/>
                    <a:p>
                      <a:pPr>
                        <a:buNone/>
                      </a:pPr>
                      <a:r>
                        <a:rPr lang="en-US"/>
                        <a:t>Greater than or equal to</a:t>
                      </a:r>
                      <a:endParaRPr lang="en-US"/>
                    </a:p>
                  </a:txBody>
                  <a:tcPr/>
                </a:tc>
                <a:tc>
                  <a:txBody>
                    <a:bodyPr/>
                    <a:p>
                      <a:pPr>
                        <a:buNone/>
                      </a:pPr>
                      <a:r>
                        <a:rPr lang="en-US"/>
                        <a:t>x &gt;= y</a:t>
                      </a:r>
                      <a:endParaRPr lang="en-US"/>
                    </a:p>
                  </a:txBody>
                  <a:tcPr/>
                </a:tc>
              </a:tr>
              <a:tr h="601345">
                <a:tc>
                  <a:txBody>
                    <a:bodyPr/>
                    <a:p>
                      <a:pPr>
                        <a:buNone/>
                      </a:pPr>
                      <a:r>
                        <a:rPr lang="en-US"/>
                        <a:t>&lt;=</a:t>
                      </a:r>
                      <a:endParaRPr lang="en-US"/>
                    </a:p>
                  </a:txBody>
                  <a:tcPr/>
                </a:tc>
                <a:tc>
                  <a:txBody>
                    <a:bodyPr/>
                    <a:p>
                      <a:pPr>
                        <a:buNone/>
                      </a:pPr>
                      <a:r>
                        <a:rPr lang="en-US"/>
                        <a:t>Less than or equal to</a:t>
                      </a:r>
                      <a:endParaRPr lang="en-US"/>
                    </a:p>
                  </a:txBody>
                  <a:tcPr/>
                </a:tc>
                <a:tc>
                  <a:txBody>
                    <a:bodyPr/>
                    <a:p>
                      <a:pPr>
                        <a:buNone/>
                      </a:pPr>
                      <a:r>
                        <a:rPr lang="en-US"/>
                        <a:t>x &lt;= y</a:t>
                      </a:r>
                      <a:endParaRPr lang="en-US"/>
                    </a:p>
                  </a:txBody>
                  <a:tcPr/>
                </a:tc>
              </a:tr>
            </a:tbl>
          </a:graphicData>
        </a:graphic>
      </p:graphicFrame>
      <p:sp>
        <p:nvSpPr>
          <p:cNvPr id="5" name="Text Box 4"/>
          <p:cNvSpPr txBox="1"/>
          <p:nvPr/>
        </p:nvSpPr>
        <p:spPr>
          <a:xfrm>
            <a:off x="704215" y="1001395"/>
            <a:ext cx="8931910" cy="521970"/>
          </a:xfrm>
          <a:prstGeom prst="rect">
            <a:avLst/>
          </a:prstGeom>
          <a:noFill/>
        </p:spPr>
        <p:txBody>
          <a:bodyPr wrap="none" rtlCol="0">
            <a:spAutoFit/>
          </a:bodyPr>
          <a:p>
            <a:pPr algn="l"/>
            <a:r>
              <a:rPr lang="en-US" sz="2800"/>
              <a:t>Comparison operators are used to compare two values:</a:t>
            </a:r>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a:p>
            <a:pPr marL="457200" lvl="1" indent="0" algn="ctr">
              <a:buNone/>
            </a:pPr>
            <a:r>
              <a:rPr lang="en-US" sz="4400">
                <a:solidFill>
                  <a:schemeClr val="accent1"/>
                </a:solidFill>
                <a:effectLst>
                  <a:outerShdw blurRad="38100" dist="25400" dir="5400000" algn="ctr" rotWithShape="0">
                    <a:srgbClr val="6E747A">
                      <a:alpha val="43000"/>
                    </a:srgbClr>
                  </a:outerShdw>
                </a:effectLst>
              </a:rPr>
              <a:t>input</a:t>
            </a:r>
            <a:r>
              <a:rPr lang="en-US" sz="4400">
                <a:solidFill>
                  <a:schemeClr val="tx1"/>
                </a:solidFill>
                <a:effectLst>
                  <a:outerShdw blurRad="38100" dist="19050" dir="2700000" algn="tl" rotWithShape="0">
                    <a:schemeClr val="dk1">
                      <a:alpha val="40000"/>
                    </a:schemeClr>
                  </a:outerShdw>
                </a:effectLst>
              </a:rPr>
              <a:t>(</a:t>
            </a:r>
            <a:r>
              <a:rPr lang="en-US" sz="4400">
                <a:solidFill>
                  <a:srgbClr val="FF0000"/>
                </a:solidFill>
                <a:effectLst>
                  <a:outerShdw blurRad="38100" dist="25400" dir="5400000" algn="ctr" rotWithShape="0">
                    <a:srgbClr val="6E747A">
                      <a:alpha val="43000"/>
                    </a:srgbClr>
                  </a:outerShdw>
                </a:effectLst>
              </a:rPr>
              <a:t>"Enter ur name: "</a:t>
            </a:r>
            <a:r>
              <a:rPr lang="en-US" sz="4400">
                <a:solidFill>
                  <a:schemeClr val="tx1"/>
                </a:solidFill>
                <a:effectLst>
                  <a:outerShdw blurRad="38100" dist="19050" dir="2700000" algn="tl" rotWithShape="0">
                    <a:schemeClr val="dk1">
                      <a:alpha val="40000"/>
                    </a:schemeClr>
                  </a:outerShdw>
                </a:effectLst>
              </a:rPr>
              <a:t>)</a:t>
            </a:r>
            <a:endParaRPr lang="en-US" sz="4400">
              <a:solidFill>
                <a:schemeClr val="tx1"/>
              </a:solidFill>
              <a:effectLst>
                <a:outerShdw blurRad="38100" dist="19050" dir="2700000" algn="tl" rotWithShape="0">
                  <a:schemeClr val="dk1">
                    <a:alpha val="40000"/>
                  </a:schemeClr>
                </a:outerShdw>
              </a:effectLst>
            </a:endParaRPr>
          </a:p>
          <a:p>
            <a:pPr marL="457200" lvl="1" indent="0" algn="ctr">
              <a:buNone/>
            </a:pPr>
            <a:endParaRPr lang="en-US" sz="3200">
              <a:solidFill>
                <a:schemeClr val="accent1"/>
              </a:solidFill>
              <a:effectLst>
                <a:outerShdw blurRad="38100" dist="25400" dir="5400000" algn="ctr" rotWithShape="0">
                  <a:srgbClr val="6E747A">
                    <a:alpha val="43000"/>
                  </a:srgbClr>
                </a:outerShdw>
              </a:effectLst>
            </a:endParaRPr>
          </a:p>
          <a:p>
            <a:r>
              <a:rPr lang="en-US"/>
              <a:t> The input() function is a built-in function in Python used to interactively collect user input from the console or terminal. It allows a script to pause and wait for the user to enter some data, which is then returned as a string.</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lvl="1" indent="0" algn="ctr">
              <a:buNone/>
            </a:pPr>
            <a:r>
              <a:rPr lang="en-US" sz="3200">
                <a:solidFill>
                  <a:schemeClr val="accent1"/>
                </a:solidFill>
                <a:effectLst>
                  <a:outerShdw blurRad="38100" dist="25400" dir="5400000" algn="ctr" rotWithShape="0">
                    <a:srgbClr val="6E747A">
                      <a:alpha val="43000"/>
                    </a:srgbClr>
                  </a:outerShdw>
                </a:effectLst>
                <a:sym typeface="+mn-ea"/>
              </a:rPr>
              <a:t>name=input</a:t>
            </a:r>
            <a:r>
              <a:rPr lang="en-US" sz="3200">
                <a:effectLst>
                  <a:outerShdw blurRad="38100" dist="19050" dir="2700000" algn="tl" rotWithShape="0">
                    <a:schemeClr val="dk1">
                      <a:alpha val="40000"/>
                    </a:schemeClr>
                  </a:outerShdw>
                </a:effectLst>
                <a:sym typeface="+mn-ea"/>
              </a:rPr>
              <a:t>(</a:t>
            </a:r>
            <a:r>
              <a:rPr lang="en-US" sz="3200">
                <a:solidFill>
                  <a:srgbClr val="FF0000"/>
                </a:solidFill>
                <a:effectLst>
                  <a:outerShdw blurRad="38100" dist="25400" dir="5400000" algn="ctr" rotWithShape="0">
                    <a:srgbClr val="6E747A">
                      <a:alpha val="43000"/>
                    </a:srgbClr>
                  </a:outerShdw>
                </a:effectLst>
                <a:sym typeface="+mn-ea"/>
              </a:rPr>
              <a:t>"Enter ur name: "</a:t>
            </a:r>
            <a:r>
              <a:rPr lang="en-US" sz="3200">
                <a:effectLst>
                  <a:outerShdw blurRad="38100" dist="19050" dir="2700000" algn="tl" rotWithShape="0">
                    <a:schemeClr val="dk1">
                      <a:alpha val="40000"/>
                    </a:schemeClr>
                  </a:outerShdw>
                </a:effectLst>
                <a:sym typeface="+mn-ea"/>
              </a:rPr>
              <a:t>)</a:t>
            </a:r>
            <a:endParaRPr lang="en-US" sz="3200">
              <a:effectLst>
                <a:outerShdw blurRad="38100" dist="19050" dir="2700000" algn="tl" rotWithShape="0">
                  <a:schemeClr val="dk1">
                    <a:alpha val="40000"/>
                  </a:schemeClr>
                </a:outerShdw>
              </a:effectLst>
              <a:sym typeface="+mn-ea"/>
            </a:endParaRPr>
          </a:p>
          <a:p>
            <a:pPr marL="0" lvl="1" indent="0" algn="ctr">
              <a:buNone/>
            </a:pPr>
            <a:r>
              <a:rPr lang="en-US" sz="3200">
                <a:solidFill>
                  <a:schemeClr val="accent1"/>
                </a:solidFill>
                <a:effectLst>
                  <a:outerShdw blurRad="38100" dist="25400" dir="5400000" algn="ctr" rotWithShape="0">
                    <a:srgbClr val="6E747A">
                      <a:alpha val="43000"/>
                    </a:srgbClr>
                  </a:outerShdw>
                </a:effectLst>
                <a:sym typeface="+mn-ea"/>
              </a:rPr>
              <a:t>age=int(input</a:t>
            </a:r>
            <a:r>
              <a:rPr lang="en-US" sz="3200">
                <a:effectLst>
                  <a:outerShdw blurRad="38100" dist="19050" dir="2700000" algn="tl" rotWithShape="0">
                    <a:schemeClr val="dk1">
                      <a:alpha val="40000"/>
                    </a:schemeClr>
                  </a:outerShdw>
                </a:effectLst>
                <a:sym typeface="+mn-ea"/>
              </a:rPr>
              <a:t>(</a:t>
            </a:r>
            <a:r>
              <a:rPr lang="en-US" sz="3200">
                <a:solidFill>
                  <a:srgbClr val="FF0000"/>
                </a:solidFill>
                <a:effectLst>
                  <a:outerShdw blurRad="38100" dist="25400" dir="5400000" algn="ctr" rotWithShape="0">
                    <a:srgbClr val="6E747A">
                      <a:alpha val="43000"/>
                    </a:srgbClr>
                  </a:outerShdw>
                </a:effectLst>
                <a:sym typeface="+mn-ea"/>
              </a:rPr>
              <a:t>"Enter ur age: "</a:t>
            </a:r>
            <a:r>
              <a:rPr lang="en-US" sz="3200">
                <a:effectLst>
                  <a:outerShdw blurRad="38100" dist="19050" dir="2700000" algn="tl" rotWithShape="0">
                    <a:schemeClr val="dk1">
                      <a:alpha val="40000"/>
                    </a:schemeClr>
                  </a:outerShdw>
                </a:effectLst>
                <a:sym typeface="+mn-ea"/>
              </a:rPr>
              <a:t>))</a:t>
            </a:r>
            <a:endParaRPr lang="en-US" sz="3200">
              <a:effectLst>
                <a:outerShdw blurRad="38100" dist="19050" dir="2700000" algn="tl" rotWithShape="0">
                  <a:schemeClr val="dk1">
                    <a:alpha val="40000"/>
                  </a:schemeClr>
                </a:outerShdw>
              </a:effectLst>
              <a:sym typeface="+mn-ea"/>
            </a:endParaRPr>
          </a:p>
          <a:p>
            <a:pPr marL="0" lvl="1" indent="0" algn="ctr">
              <a:buNone/>
            </a:pPr>
            <a:r>
              <a:rPr lang="en-US" sz="3200">
                <a:solidFill>
                  <a:schemeClr val="accent1"/>
                </a:solidFill>
                <a:effectLst>
                  <a:outerShdw blurRad="38100" dist="25400" dir="5400000" algn="ctr" rotWithShape="0">
                    <a:srgbClr val="6E747A">
                      <a:alpha val="43000"/>
                    </a:srgbClr>
                  </a:outerShdw>
                </a:effectLst>
                <a:sym typeface="+mn-ea"/>
              </a:rPr>
              <a:t>print</a:t>
            </a:r>
            <a:r>
              <a:rPr lang="en-US" sz="3200">
                <a:effectLst>
                  <a:outerShdw blurRad="38100" dist="25400" dir="5400000" algn="ctr" rotWithShape="0">
                    <a:srgbClr val="6E747A">
                      <a:alpha val="43000"/>
                    </a:srgbClr>
                  </a:outerShdw>
                </a:effectLst>
                <a:sym typeface="+mn-ea"/>
              </a:rPr>
              <a:t>(</a:t>
            </a:r>
            <a:r>
              <a:rPr lang="en-US" sz="3200">
                <a:solidFill>
                  <a:schemeClr val="accent1"/>
                </a:solidFill>
                <a:effectLst>
                  <a:outerShdw blurRad="38100" dist="25400" dir="5400000" algn="ctr" rotWithShape="0">
                    <a:srgbClr val="6E747A">
                      <a:alpha val="43000"/>
                    </a:srgbClr>
                  </a:outerShdw>
                </a:effectLst>
                <a:sym typeface="+mn-ea"/>
              </a:rPr>
              <a:t>name, age</a:t>
            </a:r>
            <a:r>
              <a:rPr lang="en-US" sz="3200">
                <a:effectLst>
                  <a:outerShdw blurRad="38100" dist="25400" dir="5400000" algn="ctr" rotWithShape="0">
                    <a:srgbClr val="6E747A">
                      <a:alpha val="43000"/>
                    </a:srgbClr>
                  </a:outerShdw>
                </a:effectLst>
                <a:sym typeface="+mn-ea"/>
              </a:rPr>
              <a:t>)</a:t>
            </a:r>
            <a:endParaRPr lang="en-US" sz="3200">
              <a:solidFill>
                <a:schemeClr val="accent1"/>
              </a:solidFill>
              <a:effectLst>
                <a:outerShdw blurRad="38100" dist="25400" dir="5400000" algn="ctr" rotWithShape="0">
                  <a:srgbClr val="6E747A">
                    <a:alpha val="43000"/>
                  </a:srgbClr>
                </a:outerShdw>
              </a:effectLst>
            </a:endParaRPr>
          </a:p>
          <a:p>
            <a:pPr marL="514350" lvl="1" indent="-514350" algn="l">
              <a:buAutoNum type="arabicPeriod"/>
            </a:pPr>
            <a:r>
              <a:rPr lang="en-US" sz="3200">
                <a:sym typeface="+mn-ea"/>
              </a:rPr>
              <a:t>write a program that store ur name, age, grade, sex, id and if u are alive or dead, and display it.</a:t>
            </a:r>
            <a:endParaRPr lang="en-US" sz="3200">
              <a:sym typeface="+mn-ea"/>
            </a:endParaRPr>
          </a:p>
          <a:p>
            <a:pPr marL="514350" lvl="1" indent="-514350" algn="l">
              <a:buAutoNum type="arabicPeriod"/>
            </a:pPr>
            <a:r>
              <a:rPr lang="en-US" sz="3200">
                <a:sym typeface="+mn-ea"/>
              </a:rPr>
              <a:t>write a program that calculates ur age from ur birthday.</a:t>
            </a:r>
            <a:endParaRPr lang="en-US" sz="3200"/>
          </a:p>
          <a:p>
            <a:pPr marL="514350" lvl="1" indent="-514350" algn="ctr">
              <a:buNone/>
            </a:pPr>
            <a:endParaRPr lang="en-US" sz="3200">
              <a:solidFill>
                <a:schemeClr val="tx1"/>
              </a:solidFill>
              <a:effectLst>
                <a:outerShdw blurRad="38100" dist="19050" dir="2700000" algn="tl" rotWithShape="0">
                  <a:schemeClr val="dk1">
                    <a:alpha val="40000"/>
                  </a:schemeClr>
                </a:outerShdw>
              </a:effectLst>
            </a:endParaRPr>
          </a:p>
          <a:p>
            <a:pPr marL="0" lvl="1" indent="0" algn="ctr">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rPr>
              <a:t>What is Python?</a:t>
            </a:r>
            <a:endParaRPr lang="en-US" sz="44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t>Python is a </a:t>
            </a:r>
            <a:r>
              <a:rPr lang="en-US">
                <a:highlight>
                  <a:srgbClr val="FFFF00"/>
                </a:highlight>
              </a:rPr>
              <a:t>high-level</a:t>
            </a:r>
            <a:r>
              <a:rPr lang="en-US"/>
              <a:t>, </a:t>
            </a:r>
            <a:r>
              <a:rPr lang="en-US">
                <a:highlight>
                  <a:srgbClr val="FFFF00"/>
                </a:highlight>
              </a:rPr>
              <a:t>interpreted</a:t>
            </a:r>
            <a:r>
              <a:rPr lang="en-US"/>
              <a:t> </a:t>
            </a:r>
            <a:r>
              <a:rPr lang="en-US">
                <a:highlight>
                  <a:srgbClr val="FFFF00"/>
                </a:highlight>
              </a:rPr>
              <a:t>programming language</a:t>
            </a:r>
            <a:r>
              <a:rPr lang="en-US"/>
              <a:t> known for its simplicity, readability, and versatility. </a:t>
            </a:r>
            <a:endParaRPr lang="en-US"/>
          </a:p>
          <a:p>
            <a:r>
              <a:rPr lang="en-US"/>
              <a:t>A programming language is a formal system designed to communicate instructions to a computer. It is a set of rules and symbols that allows humans to write programs, which are sequences of instructions that a computer can execute. These instructions can perform various tasks, such as calculations, data manipulation, and control of hardware devices.</a:t>
            </a:r>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how-python-interpreter-works"/>
          <p:cNvPicPr>
            <a:picLocks noChangeAspect="1"/>
          </p:cNvPicPr>
          <p:nvPr>
            <p:ph idx="1"/>
          </p:nvPr>
        </p:nvPicPr>
        <p:blipFill>
          <a:blip r:embed="rId1"/>
          <a:stretch>
            <a:fillRect/>
          </a:stretch>
        </p:blipFill>
        <p:spPr>
          <a:xfrm>
            <a:off x="-17780" y="635"/>
            <a:ext cx="12210415" cy="6857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rPr>
              <a:t>First Python Program</a:t>
            </a:r>
            <a:endParaRPr lang="en-US" sz="4400">
              <a:solidFill>
                <a:schemeClr val="tx1"/>
              </a:solidFill>
              <a:effectLst>
                <a:outerShdw blurRad="38100" dist="19050" dir="2700000" algn="tl" rotWithShape="0">
                  <a:schemeClr val="dk1">
                    <a:alpha val="40000"/>
                  </a:schemeClr>
                </a:outerShdw>
              </a:effectLst>
            </a:endParaRPr>
          </a:p>
        </p:txBody>
      </p:sp>
      <p:pic>
        <p:nvPicPr>
          <p:cNvPr id="4" name="Content Placeholder 3" descr="hello-python-program"/>
          <p:cNvPicPr>
            <a:picLocks noChangeAspect="1"/>
          </p:cNvPicPr>
          <p:nvPr>
            <p:ph idx="1"/>
          </p:nvPr>
        </p:nvPicPr>
        <p:blipFill>
          <a:blip r:embed="rId1"/>
          <a:srcRect t="281" b="56252"/>
          <a:stretch>
            <a:fillRect/>
          </a:stretch>
        </p:blipFill>
        <p:spPr>
          <a:xfrm>
            <a:off x="0" y="864870"/>
            <a:ext cx="12192000" cy="3359785"/>
          </a:xfrm>
          <a:prstGeom prst="rect">
            <a:avLst/>
          </a:prstGeom>
        </p:spPr>
      </p:pic>
      <p:pic>
        <p:nvPicPr>
          <p:cNvPr id="6" name="Picture 5" descr="image-1"/>
          <p:cNvPicPr>
            <a:picLocks noChangeAspect="1"/>
          </p:cNvPicPr>
          <p:nvPr/>
        </p:nvPicPr>
        <p:blipFill>
          <a:blip r:embed="rId2"/>
          <a:stretch>
            <a:fillRect/>
          </a:stretch>
        </p:blipFill>
        <p:spPr>
          <a:xfrm>
            <a:off x="5095240" y="2204720"/>
            <a:ext cx="6908165" cy="3923030"/>
          </a:xfrm>
          <a:prstGeom prst="rect">
            <a:avLst/>
          </a:prstGeom>
        </p:spPr>
      </p:pic>
      <p:sp>
        <p:nvSpPr>
          <p:cNvPr id="7" name="Content Placeholder 2"/>
          <p:cNvSpPr>
            <a:spLocks noGrp="1"/>
          </p:cNvSpPr>
          <p:nvPr/>
        </p:nvSpPr>
        <p:spPr>
          <a:xfrm>
            <a:off x="609600" y="3361055"/>
            <a:ext cx="10972800" cy="276669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a:p>
            <a:pPr marL="457200" lvl="1" indent="0" algn="ctr">
              <a:buNone/>
            </a:pPr>
            <a:r>
              <a:rPr lang="en-US" sz="4400">
                <a:solidFill>
                  <a:schemeClr val="accent1"/>
                </a:solidFill>
                <a:effectLst>
                  <a:outerShdw blurRad="38100" dist="25400" dir="5400000" algn="ctr" rotWithShape="0">
                    <a:srgbClr val="6E747A">
                      <a:alpha val="43000"/>
                    </a:srgbClr>
                  </a:outerShdw>
                </a:effectLst>
              </a:rPr>
              <a:t>print</a:t>
            </a:r>
            <a:r>
              <a:rPr lang="en-US" sz="4400">
                <a:solidFill>
                  <a:schemeClr val="tx1"/>
                </a:solidFill>
                <a:effectLst>
                  <a:outerShdw blurRad="38100" dist="19050" dir="2700000" algn="tl" rotWithShape="0">
                    <a:schemeClr val="dk1">
                      <a:alpha val="40000"/>
                    </a:schemeClr>
                  </a:outerShdw>
                </a:effectLst>
              </a:rPr>
              <a:t>(</a:t>
            </a:r>
            <a:r>
              <a:rPr lang="en-US" sz="4400">
                <a:solidFill>
                  <a:srgbClr val="FF0000"/>
                </a:solidFill>
                <a:effectLst>
                  <a:outerShdw blurRad="38100" dist="25400" dir="5400000" algn="ctr" rotWithShape="0">
                    <a:srgbClr val="6E747A">
                      <a:alpha val="43000"/>
                    </a:srgbClr>
                  </a:outerShdw>
                </a:effectLst>
              </a:rPr>
              <a:t>"Hello, World!"</a:t>
            </a:r>
            <a:r>
              <a:rPr lang="en-US" sz="4400">
                <a:solidFill>
                  <a:schemeClr val="tx1"/>
                </a:solidFill>
                <a:effectLst>
                  <a:outerShdw blurRad="38100" dist="19050" dir="2700000" algn="tl" rotWithShape="0">
                    <a:schemeClr val="dk1">
                      <a:alpha val="40000"/>
                    </a:schemeClr>
                  </a:outerShdw>
                </a:effectLst>
              </a:rPr>
              <a:t>)</a:t>
            </a:r>
            <a:endParaRPr lang="en-US" sz="4400">
              <a:solidFill>
                <a:schemeClr val="tx1"/>
              </a:solidFill>
              <a:effectLst>
                <a:outerShdw blurRad="38100" dist="19050" dir="2700000" algn="tl" rotWithShape="0">
                  <a:schemeClr val="dk1">
                    <a:alpha val="40000"/>
                  </a:schemeClr>
                </a:outerShdw>
              </a:effectLst>
            </a:endParaRPr>
          </a:p>
          <a:p>
            <a:pPr marL="457200" lvl="1" indent="0" algn="ctr">
              <a:buNone/>
            </a:pPr>
            <a:endParaRPr lang="en-US" sz="3200">
              <a:solidFill>
                <a:schemeClr val="accent1"/>
              </a:solidFill>
              <a:effectLst>
                <a:outerShdw blurRad="38100" dist="25400" dir="5400000" algn="ctr" rotWithShape="0">
                  <a:srgbClr val="6E747A">
                    <a:alpha val="43000"/>
                  </a:srgbClr>
                </a:outerShdw>
              </a:effectLst>
            </a:endParaRPr>
          </a:p>
          <a:p>
            <a:r>
              <a:rPr lang="en-US"/>
              <a:t>In Python, print() is a built-in function used to display information on the console or terminal. It allows you to output text, variables, or the results of expressions to the standard output, which is usually the console or terminal where the Python script is run.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rPr>
              <a:t>Python Variables</a:t>
            </a:r>
            <a:endParaRPr lang="en-US" sz="44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609600" y="1174750"/>
            <a:ext cx="10972800" cy="5344160"/>
          </a:xfrm>
        </p:spPr>
        <p:txBody>
          <a:bodyPr/>
          <a:p>
            <a:r>
              <a:rPr lang="en-US" sz="2800"/>
              <a:t>Variables are containers for storing data values.</a:t>
            </a:r>
            <a:endParaRPr lang="en-US" sz="2800"/>
          </a:p>
          <a:p>
            <a:pPr marL="0" indent="0">
              <a:buNone/>
            </a:pPr>
            <a:r>
              <a:rPr lang="en-US" b="1"/>
              <a:t>Creating Variables</a:t>
            </a:r>
            <a:endParaRPr lang="en-US" b="1"/>
          </a:p>
          <a:p>
            <a:r>
              <a:rPr lang="en-US" sz="2800"/>
              <a:t>Python has no command for declaring a variable.</a:t>
            </a:r>
            <a:endParaRPr lang="en-US" sz="2800"/>
          </a:p>
          <a:p>
            <a:r>
              <a:rPr lang="en-US" sz="2800"/>
              <a:t>A variable is created the moment you first assign a value to it.</a:t>
            </a:r>
            <a:endParaRPr lang="en-US" sz="2800"/>
          </a:p>
          <a:p>
            <a:pPr marL="457200" lvl="1" indent="0">
              <a:buNone/>
            </a:pPr>
            <a:r>
              <a:rPr lang="en-US" sz="3600">
                <a:solidFill>
                  <a:schemeClr val="accent1"/>
                </a:solidFill>
                <a:effectLst>
                  <a:outerShdw blurRad="38100" dist="25400" dir="5400000" algn="ctr" rotWithShape="0">
                    <a:srgbClr val="6E747A">
                      <a:alpha val="43000"/>
                    </a:srgbClr>
                  </a:outerShdw>
                </a:effectLst>
              </a:rPr>
              <a:t>x </a:t>
            </a:r>
            <a:r>
              <a:rPr lang="en-US" sz="3600">
                <a:solidFill>
                  <a:schemeClr val="tx1"/>
                </a:solidFill>
                <a:effectLst>
                  <a:outerShdw blurRad="38100" dist="25400" dir="5400000" algn="ctr" rotWithShape="0">
                    <a:srgbClr val="6E747A">
                      <a:alpha val="43000"/>
                    </a:srgbClr>
                  </a:outerShdw>
                </a:effectLst>
              </a:rPr>
              <a:t>=</a:t>
            </a:r>
            <a:r>
              <a:rPr lang="en-US" sz="3600">
                <a:solidFill>
                  <a:schemeClr val="accent1"/>
                </a:solidFill>
                <a:effectLst>
                  <a:outerShdw blurRad="38100" dist="25400" dir="5400000" algn="ctr" rotWithShape="0">
                    <a:srgbClr val="6E747A">
                      <a:alpha val="43000"/>
                    </a:srgbClr>
                  </a:outerShdw>
                </a:effectLst>
              </a:rPr>
              <a:t> </a:t>
            </a:r>
            <a:r>
              <a:rPr lang="en-US" sz="3600">
                <a:solidFill>
                  <a:srgbClr val="FF0000"/>
                </a:solidFill>
                <a:effectLst>
                  <a:outerShdw blurRad="38100" dist="25400" dir="5400000" algn="ctr" rotWithShape="0">
                    <a:srgbClr val="6E747A">
                      <a:alpha val="43000"/>
                    </a:srgbClr>
                  </a:outerShdw>
                </a:effectLst>
              </a:rPr>
              <a:t>5</a:t>
            </a:r>
            <a:endParaRPr lang="en-US" sz="3600">
              <a:solidFill>
                <a:schemeClr val="accent1"/>
              </a:solidFill>
              <a:effectLst>
                <a:outerShdw blurRad="38100" dist="25400" dir="5400000" algn="ctr" rotWithShape="0">
                  <a:srgbClr val="6E747A">
                    <a:alpha val="43000"/>
                  </a:srgbClr>
                </a:outerShdw>
              </a:effectLst>
            </a:endParaRPr>
          </a:p>
          <a:p>
            <a:pPr marL="457200" lvl="1" indent="0">
              <a:buNone/>
            </a:pPr>
            <a:r>
              <a:rPr lang="en-US" sz="3600">
                <a:solidFill>
                  <a:schemeClr val="accent1"/>
                </a:solidFill>
                <a:effectLst>
                  <a:outerShdw blurRad="38100" dist="25400" dir="5400000" algn="ctr" rotWithShape="0">
                    <a:srgbClr val="6E747A">
                      <a:alpha val="43000"/>
                    </a:srgbClr>
                  </a:outerShdw>
                </a:effectLst>
              </a:rPr>
              <a:t>y </a:t>
            </a:r>
            <a:r>
              <a:rPr lang="en-US" sz="3600">
                <a:solidFill>
                  <a:schemeClr val="tx1"/>
                </a:solidFill>
                <a:effectLst>
                  <a:outerShdw blurRad="38100" dist="25400" dir="5400000" algn="ctr" rotWithShape="0">
                    <a:srgbClr val="6E747A">
                      <a:alpha val="43000"/>
                    </a:srgbClr>
                  </a:outerShdw>
                </a:effectLst>
              </a:rPr>
              <a:t>=</a:t>
            </a:r>
            <a:r>
              <a:rPr lang="en-US" sz="3600">
                <a:solidFill>
                  <a:schemeClr val="accent1"/>
                </a:solidFill>
                <a:effectLst>
                  <a:outerShdw blurRad="38100" dist="25400" dir="5400000" algn="ctr" rotWithShape="0">
                    <a:srgbClr val="6E747A">
                      <a:alpha val="43000"/>
                    </a:srgbClr>
                  </a:outerShdw>
                </a:effectLst>
              </a:rPr>
              <a:t> </a:t>
            </a:r>
            <a:r>
              <a:rPr lang="en-US" sz="3600">
                <a:solidFill>
                  <a:srgbClr val="FF0000"/>
                </a:solidFill>
                <a:effectLst>
                  <a:outerShdw blurRad="38100" dist="25400" dir="5400000" algn="ctr" rotWithShape="0">
                    <a:srgbClr val="6E747A">
                      <a:alpha val="43000"/>
                    </a:srgbClr>
                  </a:outerShdw>
                </a:effectLst>
              </a:rPr>
              <a:t>"John"</a:t>
            </a:r>
            <a:endParaRPr lang="en-US" sz="3600">
              <a:solidFill>
                <a:schemeClr val="accent1"/>
              </a:solidFill>
              <a:effectLst>
                <a:outerShdw blurRad="38100" dist="25400" dir="5400000" algn="ctr" rotWithShape="0">
                  <a:srgbClr val="6E747A">
                    <a:alpha val="43000"/>
                  </a:srgbClr>
                </a:outerShdw>
              </a:effectLst>
            </a:endParaRPr>
          </a:p>
          <a:p>
            <a:pPr marL="457200" lvl="1" indent="0">
              <a:buNone/>
            </a:pPr>
            <a:r>
              <a:rPr lang="en-US" sz="3600">
                <a:solidFill>
                  <a:schemeClr val="accent1"/>
                </a:solidFill>
                <a:effectLst>
                  <a:outerShdw blurRad="38100" dist="25400" dir="5400000" algn="ctr" rotWithShape="0">
                    <a:srgbClr val="6E747A">
                      <a:alpha val="43000"/>
                    </a:srgbClr>
                  </a:outerShdw>
                </a:effectLst>
              </a:rPr>
              <a:t>print(x)</a:t>
            </a:r>
            <a:endParaRPr lang="en-US" sz="3600">
              <a:solidFill>
                <a:schemeClr val="accent1"/>
              </a:solidFill>
              <a:effectLst>
                <a:outerShdw blurRad="38100" dist="25400" dir="5400000" algn="ctr" rotWithShape="0">
                  <a:srgbClr val="6E747A">
                    <a:alpha val="43000"/>
                  </a:srgbClr>
                </a:outerShdw>
              </a:effectLst>
            </a:endParaRPr>
          </a:p>
          <a:p>
            <a:pPr marL="457200" lvl="1" indent="0">
              <a:buNone/>
            </a:pPr>
            <a:r>
              <a:rPr lang="en-US" sz="3600">
                <a:solidFill>
                  <a:schemeClr val="accent1"/>
                </a:solidFill>
                <a:effectLst>
                  <a:outerShdw blurRad="38100" dist="25400" dir="5400000" algn="ctr" rotWithShape="0">
                    <a:srgbClr val="6E747A">
                      <a:alpha val="43000"/>
                    </a:srgbClr>
                  </a:outerShdw>
                </a:effectLst>
              </a:rPr>
              <a:t>print(y)</a:t>
            </a:r>
            <a:endParaRPr lang="en-US"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4400">
                <a:solidFill>
                  <a:schemeClr val="tx1"/>
                </a:solidFill>
                <a:effectLst>
                  <a:outerShdw blurRad="38100" dist="19050" dir="2700000" algn="tl" rotWithShape="0">
                    <a:schemeClr val="dk1">
                      <a:alpha val="40000"/>
                    </a:schemeClr>
                  </a:outerShdw>
                </a:effectLst>
                <a:sym typeface="+mn-ea"/>
              </a:rPr>
              <a:t>Rules </a:t>
            </a:r>
            <a:endParaRPr lang="en-US" sz="4400">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609600" y="1134110"/>
            <a:ext cx="10972800" cy="5384800"/>
          </a:xfrm>
        </p:spPr>
        <p:txBody>
          <a:bodyPr/>
          <a:p>
            <a:pPr marL="0" indent="0">
              <a:buNone/>
            </a:pPr>
            <a:r>
              <a:rPr lang="en-US" sz="2400"/>
              <a:t>Valid Characters:</a:t>
            </a:r>
            <a:endParaRPr lang="en-US" sz="2400"/>
          </a:p>
          <a:p>
            <a:r>
              <a:rPr lang="en-US" sz="2400"/>
              <a:t>Variable names can contain letters (both uppercase and lowercase), numbers, and underscores.</a:t>
            </a:r>
            <a:endParaRPr lang="en-US" sz="2400"/>
          </a:p>
          <a:p>
            <a:r>
              <a:rPr lang="en-US" sz="2400"/>
              <a:t>The first character of a variable name cannot be a number.</a:t>
            </a:r>
            <a:endParaRPr lang="en-US" sz="2400"/>
          </a:p>
          <a:p>
            <a:pPr marL="0" indent="0">
              <a:buNone/>
            </a:pPr>
            <a:r>
              <a:rPr lang="en-US" sz="2400"/>
              <a:t>Case Sensitivity:</a:t>
            </a:r>
            <a:endParaRPr lang="en-US" sz="2400"/>
          </a:p>
          <a:p>
            <a:r>
              <a:rPr lang="en-US" sz="2400"/>
              <a:t>Python is case-sensitive, so myVariable and myvariable would be considered different variables.</a:t>
            </a:r>
            <a:endParaRPr lang="en-US" sz="2400"/>
          </a:p>
          <a:p>
            <a:pPr marL="0" indent="0">
              <a:buNone/>
            </a:pPr>
            <a:r>
              <a:rPr lang="en-US" sz="2400"/>
              <a:t>Reserved Words:</a:t>
            </a:r>
            <a:endParaRPr lang="en-US" sz="2400"/>
          </a:p>
          <a:p>
            <a:r>
              <a:rPr lang="en-US" sz="2400"/>
              <a:t>Avoid using Python keywords and reserved words as variable names. Examples of reserved words include if, else, for, while, class, def, and so on.</a:t>
            </a:r>
            <a:endParaRPr lang="en-US" sz="2400"/>
          </a:p>
          <a:p>
            <a:pPr marL="0" indent="0">
              <a:buNone/>
            </a:pPr>
            <a:r>
              <a:rPr lang="en-US" sz="2400"/>
              <a:t>Length:</a:t>
            </a:r>
            <a:endParaRPr lang="en-US" sz="2400"/>
          </a:p>
          <a:p>
            <a:r>
              <a:rPr lang="en-US" sz="2400"/>
              <a:t>Variable names can be of any length, but it's good practice to keep them meaningful and reasonably short for readability.</a:t>
            </a:r>
            <a:endParaRPr lang="en-US" sz="2400"/>
          </a:p>
          <a:p>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chemeClr val="tx1"/>
                </a:solidFill>
                <a:effectLst>
                  <a:outerShdw blurRad="38100" dist="19050" dir="2700000" algn="tl" rotWithShape="0">
                    <a:schemeClr val="dk1">
                      <a:alpha val="40000"/>
                    </a:schemeClr>
                  </a:outerShdw>
                </a:effectLst>
              </a:rPr>
              <a:t>Python Data Types</a:t>
            </a:r>
            <a:endParaRPr lang="en-US" sz="44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en-US" b="1"/>
              <a:t>Built-in Data Types</a:t>
            </a:r>
            <a:endParaRPr lang="en-US" b="1"/>
          </a:p>
          <a:p>
            <a:r>
              <a:rPr lang="en-US"/>
              <a:t>In programming, data type is an important concept.</a:t>
            </a:r>
            <a:endParaRPr lang="en-US"/>
          </a:p>
          <a:p>
            <a:pPr marL="0" indent="0">
              <a:buNone/>
            </a:pPr>
            <a:endParaRPr lang="en-US"/>
          </a:p>
          <a:p>
            <a:r>
              <a:rPr lang="en-US"/>
              <a:t>Variables can store data of different types, and different types can do different things.</a:t>
            </a:r>
            <a:endParaRPr lang="en-US"/>
          </a:p>
          <a:p>
            <a:endParaRPr lang="en-US"/>
          </a:p>
          <a:p>
            <a:r>
              <a:rPr lang="en-US"/>
              <a:t>Python has the following data types built-in by default, in these categories:</a:t>
            </a:r>
            <a:endParaRPr lang="en-US"/>
          </a:p>
          <a:p>
            <a:endParaRPr lang="en-US"/>
          </a:p>
          <a:p>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6533</Words>
  <Application>WPS Presentation</Application>
  <PresentationFormat>宽屏</PresentationFormat>
  <Paragraphs>346</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思源黑体 CN</vt:lpstr>
      <vt:lpstr>Microsoft YaHei</vt:lpstr>
      <vt:lpstr>Arial Unicode MS</vt:lpstr>
      <vt:lpstr>SimSun</vt:lpstr>
      <vt:lpstr>Webdings</vt:lpstr>
      <vt:lpstr>Communications and Dialogues</vt:lpstr>
      <vt:lpstr>Python</vt:lpstr>
      <vt:lpstr>Overview of the course</vt:lpstr>
      <vt:lpstr>What is Python?</vt:lpstr>
      <vt:lpstr>PowerPoint 演示文稿</vt:lpstr>
      <vt:lpstr>First Python Program</vt:lpstr>
      <vt:lpstr>PowerPoint 演示文稿</vt:lpstr>
      <vt:lpstr>Python Variables</vt:lpstr>
      <vt:lpstr>Rules </vt:lpstr>
      <vt:lpstr>Python Data Types</vt:lpstr>
      <vt:lpstr>example</vt:lpstr>
      <vt:lpstr>PowerPoint 演示文稿</vt:lpstr>
      <vt:lpstr>Get the Type</vt:lpstr>
      <vt:lpstr> Practical Exercises </vt:lpstr>
      <vt:lpstr>Python Numbers</vt:lpstr>
      <vt:lpstr>Int</vt:lpstr>
      <vt:lpstr>Float</vt:lpstr>
      <vt:lpstr>PowerPoint 演示文稿</vt:lpstr>
      <vt:lpstr>Complex</vt:lpstr>
      <vt:lpstr>Python Casting</vt:lpstr>
      <vt:lpstr>PowerPoint 演示文稿</vt:lpstr>
      <vt:lpstr>PowerPoint 演示文稿</vt:lpstr>
      <vt:lpstr>User input</vt:lpstr>
      <vt:lpstr>PowerPoint 演示文稿</vt:lpstr>
      <vt:lpstr>PowerPoint 演示文稿</vt:lpstr>
      <vt:lpstr>PowerPoint 演示文稿</vt:lpstr>
      <vt:lpstr>Boolean Values</vt:lpstr>
      <vt:lpstr>Python Assignment Operators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yeabsira</cp:lastModifiedBy>
  <cp:revision>9</cp:revision>
  <dcterms:created xsi:type="dcterms:W3CDTF">2023-11-27T15:09:55Z</dcterms:created>
  <dcterms:modified xsi:type="dcterms:W3CDTF">2023-11-27T15:09:55Z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1033-11.1.0.11704</vt:lpwstr>
  </property>
  <property fmtid="{D5CDD505-2E9C-101B-9397-08002B2CF9AE}" pid="3" name="ICV">
    <vt:lpwstr/>
  </property>
</Properties>
</file>