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7" r:id="rId3"/>
    <p:sldId id="258" r:id="rId4"/>
    <p:sldId id="259" r:id="rId5"/>
    <p:sldId id="261" r:id="rId6"/>
    <p:sldId id="262" r:id="rId7"/>
    <p:sldId id="264" r:id="rId8"/>
    <p:sldId id="266"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threePt" dir="t"/>
            </a:scene3d>
          </a:bodyPr>
          <a:lstStyle/>
          <a:p>
            <a:r>
              <a:rPr lang="zh-CN" altLang="en-US" sz="6000">
                <a:solidFill>
                  <a:schemeClr val="tx1"/>
                </a:solidFill>
                <a:effectLst>
                  <a:outerShdw blurRad="38100" dist="19050" dir="2700000" algn="tl" rotWithShape="0">
                    <a:schemeClr val="dk1">
                      <a:alpha val="40000"/>
                    </a:schemeClr>
                  </a:outerShdw>
                </a:effectLst>
              </a:rPr>
              <a:t>Python</a:t>
            </a:r>
            <a:endParaRPr lang="zh-CN" altLang="en-US" sz="6000">
              <a:solidFill>
                <a:schemeClr val="tx1"/>
              </a:solidFill>
              <a:effectLst>
                <a:outerShdw blurRad="38100" dist="19050" dir="2700000" algn="tl" rotWithShape="0">
                  <a:schemeClr val="dk1">
                    <a:alpha val="40000"/>
                  </a:schemeClr>
                </a:outerShdw>
              </a:effectLst>
            </a:endParaRPr>
          </a:p>
        </p:txBody>
      </p:sp>
      <p:pic>
        <p:nvPicPr>
          <p:cNvPr id="3" name="Picture 2" descr="python-logo"/>
          <p:cNvPicPr>
            <a:picLocks noChangeAspect="1"/>
          </p:cNvPicPr>
          <p:nvPr/>
        </p:nvPicPr>
        <p:blipFill>
          <a:blip r:embed="rId1"/>
          <a:stretch>
            <a:fillRect/>
          </a:stretch>
        </p:blipFill>
        <p:spPr>
          <a:xfrm>
            <a:off x="2941320" y="619125"/>
            <a:ext cx="3807460" cy="3440430"/>
          </a:xfrm>
          <a:prstGeom prst="rect">
            <a:avLst/>
          </a:prstGeom>
        </p:spPr>
      </p:pic>
      <p:sp>
        <p:nvSpPr>
          <p:cNvPr id="5" name="Text Box 4"/>
          <p:cNvSpPr txBox="1"/>
          <p:nvPr/>
        </p:nvSpPr>
        <p:spPr>
          <a:xfrm>
            <a:off x="6583045" y="4845685"/>
            <a:ext cx="4345305" cy="1014730"/>
          </a:xfrm>
          <a:prstGeom prst="rect">
            <a:avLst/>
          </a:prstGeom>
          <a:noFill/>
        </p:spPr>
        <p:txBody>
          <a:bodyPr wrap="square" rtlCol="0">
            <a:spAutoFit/>
          </a:bodyPr>
          <a:p>
            <a:r>
              <a:rPr lang="en-US" sz="6000" b="1"/>
              <a:t>Chapter</a:t>
            </a:r>
            <a:r>
              <a:rPr lang="en-US" sz="6000"/>
              <a:t>: 4</a:t>
            </a:r>
            <a:endParaRPr lang="en-US"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Change List Items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sz="3200" b="1">
                <a:effectLst/>
                <a:sym typeface="+mn-ea"/>
              </a:rPr>
              <a:t>Insert Items</a:t>
            </a:r>
            <a:endParaRPr lang="en-US" sz="3200" b="1">
              <a:effectLst/>
              <a:sym typeface="+mn-ea"/>
            </a:endParaRPr>
          </a:p>
          <a:p>
            <a:pPr lvl="1" algn="l">
              <a:buFont typeface="Arial" panose="020B0604020202020204" pitchFamily="34" charset="0"/>
              <a:buChar char="•"/>
            </a:pPr>
            <a:r>
              <a:rPr lang="en-US" sz="3200">
                <a:effectLst/>
                <a:sym typeface="+mn-ea"/>
              </a:rPr>
              <a:t>To insert a new list item, without replacing any of the existing values, we can use the insert() method.</a:t>
            </a:r>
            <a:endParaRPr lang="en-US" sz="3200">
              <a:effectLst/>
              <a:sym typeface="+mn-ea"/>
            </a:endParaRPr>
          </a:p>
          <a:p>
            <a:pPr lvl="1" algn="l">
              <a:buFont typeface="Arial" panose="020B0604020202020204" pitchFamily="34" charset="0"/>
              <a:buChar char="•"/>
            </a:pPr>
            <a:r>
              <a:rPr lang="en-US" sz="3200">
                <a:effectLst/>
                <a:sym typeface="+mn-ea"/>
              </a:rPr>
              <a:t>The insert() method inserts an item at the specified index:</a:t>
            </a:r>
            <a:endParaRPr lang="en-US" sz="3200">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thislist = ["apple", "banana", "cherry"]</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thislist.insert(2, "watermelon")</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print(thislist)</a:t>
            </a:r>
            <a:endParaRPr lang="en-US" sz="2800">
              <a:ln/>
              <a:solidFill>
                <a:schemeClr val="accent1"/>
              </a:solidFill>
              <a:effectLst>
                <a:outerShdw blurRad="38100" dist="25400" dir="5400000" algn="ctr" rotWithShape="0">
                  <a:srgbClr val="6E747A">
                    <a:alpha val="43000"/>
                  </a:srgbClr>
                </a:outerShdw>
              </a:effectLst>
              <a:sym typeface="+mn-ea"/>
            </a:endParaRPr>
          </a:p>
          <a:p>
            <a:pPr marL="457200" lvl="1" indent="0" algn="l">
              <a:buNone/>
            </a:pPr>
            <a:endParaRPr lang="en-US" sz="28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Add List Items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773430"/>
            <a:ext cx="12192000" cy="6085205"/>
          </a:xfrm>
        </p:spPr>
        <p:txBody>
          <a:bodyPr/>
          <a:p>
            <a:pPr marL="457200" lvl="1" indent="0" algn="l">
              <a:buFont typeface="Arial" panose="020B0604020202020204" pitchFamily="34" charset="0"/>
              <a:buNone/>
            </a:pPr>
            <a:r>
              <a:rPr lang="en-US" b="1">
                <a:effectLst/>
                <a:sym typeface="+mn-ea"/>
              </a:rPr>
              <a:t>Append Items</a:t>
            </a:r>
            <a:endParaRPr lang="en-US" b="1">
              <a:effectLst/>
              <a:sym typeface="+mn-ea"/>
            </a:endParaRPr>
          </a:p>
          <a:p>
            <a:pPr lvl="1" algn="l">
              <a:buFont typeface="Arial" panose="020B0604020202020204" pitchFamily="34" charset="0"/>
              <a:buChar char="•"/>
            </a:pPr>
            <a:r>
              <a:rPr lang="en-US" sz="2600">
                <a:effectLst/>
                <a:sym typeface="+mn-ea"/>
              </a:rPr>
              <a:t>To add an item to the end of the list, use the append() method:</a:t>
            </a:r>
            <a:endParaRPr lang="en-US" sz="2600">
              <a:effectLst/>
              <a:sym typeface="+mn-ea"/>
            </a:endParaRPr>
          </a:p>
          <a:p>
            <a:pPr marL="914400" lvl="2" indent="0" algn="l">
              <a:buFont typeface="Arial" panose="020B0604020202020204" pitchFamily="34" charset="0"/>
              <a:buNone/>
            </a:pPr>
            <a:r>
              <a:rPr lang="en-US" sz="2600">
                <a:effectLst/>
                <a:sym typeface="+mn-ea"/>
              </a:rPr>
              <a:t>Example:Using the append() method to append an item:</a:t>
            </a:r>
            <a:endParaRPr lang="en-US" sz="2600">
              <a:effectLst/>
              <a:sym typeface="+mn-ea"/>
            </a:endParaRPr>
          </a:p>
          <a:p>
            <a:pPr marL="1371600" lvl="3" indent="0" algn="l">
              <a:buNone/>
            </a:pPr>
            <a:r>
              <a:rPr lang="en-US" sz="2600">
                <a:ln/>
                <a:solidFill>
                  <a:schemeClr val="accent1"/>
                </a:solidFill>
                <a:effectLst>
                  <a:outerShdw blurRad="38100" dist="25400" dir="5400000" algn="ctr" rotWithShape="0">
                    <a:srgbClr val="6E747A">
                      <a:alpha val="43000"/>
                    </a:srgbClr>
                  </a:outerShdw>
                </a:effectLst>
                <a:sym typeface="+mn-ea"/>
              </a:rPr>
              <a:t>thislist = ["apple", "banana", "cherry"]</a:t>
            </a:r>
            <a:endParaRPr lang="en-US" sz="26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600">
                <a:ln/>
                <a:solidFill>
                  <a:schemeClr val="accent1"/>
                </a:solidFill>
                <a:effectLst>
                  <a:outerShdw blurRad="38100" dist="25400" dir="5400000" algn="ctr" rotWithShape="0">
                    <a:srgbClr val="6E747A">
                      <a:alpha val="43000"/>
                    </a:srgbClr>
                  </a:outerShdw>
                </a:effectLst>
                <a:sym typeface="+mn-ea"/>
              </a:rPr>
              <a:t>thislist.append("orange")</a:t>
            </a:r>
            <a:endParaRPr lang="en-US" sz="26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600">
                <a:ln/>
                <a:solidFill>
                  <a:schemeClr val="accent1"/>
                </a:solidFill>
                <a:effectLst>
                  <a:outerShdw blurRad="38100" dist="25400" dir="5400000" algn="ctr" rotWithShape="0">
                    <a:srgbClr val="6E747A">
                      <a:alpha val="43000"/>
                    </a:srgbClr>
                  </a:outerShdw>
                </a:effectLst>
                <a:sym typeface="+mn-ea"/>
              </a:rPr>
              <a:t>print(thislist)</a:t>
            </a:r>
            <a:endParaRPr lang="en-US" sz="2600">
              <a:ln/>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b="1">
                <a:ln/>
                <a:solidFill>
                  <a:schemeClr val="tx1"/>
                </a:solidFill>
                <a:effectLst>
                  <a:outerShdw blurRad="38100" dist="25400" dir="5400000" algn="ctr" rotWithShape="0">
                    <a:srgbClr val="6E747A">
                      <a:alpha val="43000"/>
                    </a:srgbClr>
                  </a:outerShdw>
                </a:effectLst>
                <a:sym typeface="+mn-ea"/>
              </a:rPr>
              <a:t>Insert Items</a:t>
            </a:r>
            <a:endParaRPr lang="en-US" b="1">
              <a:ln/>
              <a:solidFill>
                <a:schemeClr val="tx1"/>
              </a:solidFill>
              <a:effectLst>
                <a:outerShdw blurRad="38100" dist="25400" dir="5400000" algn="ctr" rotWithShape="0">
                  <a:srgbClr val="6E747A">
                    <a:alpha val="43000"/>
                  </a:srgbClr>
                </a:outerShdw>
              </a:effectLst>
              <a:sym typeface="+mn-ea"/>
            </a:endParaRPr>
          </a:p>
          <a:p>
            <a:pPr lvl="1" algn="l">
              <a:buFont typeface="Arial" panose="020B0604020202020204" pitchFamily="34" charset="0"/>
              <a:buChar char="•"/>
            </a:pPr>
            <a:r>
              <a:rPr lang="en-US" sz="2400">
                <a:ln/>
                <a:solidFill>
                  <a:schemeClr val="tx1"/>
                </a:solidFill>
                <a:effectLst>
                  <a:outerShdw blurRad="38100" dist="25400" dir="5400000" algn="ctr" rotWithShape="0">
                    <a:srgbClr val="6E747A">
                      <a:alpha val="43000"/>
                    </a:srgbClr>
                  </a:outerShdw>
                </a:effectLst>
                <a:sym typeface="+mn-ea"/>
              </a:rPr>
              <a:t>To insert a list item at a specified index, use the insert() method.The insert() method inserts an item at the specified index:</a:t>
            </a:r>
            <a:endParaRPr lang="en-US" sz="2400">
              <a:ln/>
              <a:solidFill>
                <a:schemeClr val="tx1"/>
              </a:solidFill>
              <a:effectLst>
                <a:outerShdw blurRad="38100" dist="25400" dir="5400000" algn="ctr" rotWithShape="0">
                  <a:srgbClr val="6E747A">
                    <a:alpha val="43000"/>
                  </a:srgbClr>
                </a:outerShdw>
              </a:effectLst>
              <a:sym typeface="+mn-ea"/>
            </a:endParaRPr>
          </a:p>
          <a:p>
            <a:pPr marL="457200" lvl="1" indent="0" algn="l">
              <a:buNone/>
            </a:pPr>
            <a:r>
              <a:rPr lang="en-US" sz="2400">
                <a:ln/>
                <a:solidFill>
                  <a:schemeClr val="tx1"/>
                </a:solidFill>
                <a:effectLst>
                  <a:outerShdw blurRad="38100" dist="25400" dir="5400000" algn="ctr" rotWithShape="0">
                    <a:srgbClr val="6E747A">
                      <a:alpha val="43000"/>
                    </a:srgbClr>
                  </a:outerShdw>
                </a:effectLst>
                <a:sym typeface="+mn-ea"/>
              </a:rPr>
              <a:t>	Example:Insert an item as the second position:</a:t>
            </a:r>
            <a:endParaRPr lang="en-US" sz="2400">
              <a:ln/>
              <a:solidFill>
                <a:schemeClr val="tx1"/>
              </a:solidFill>
              <a:effectLst>
                <a:outerShdw blurRad="38100" dist="25400" dir="5400000" algn="ctr" rotWithShape="0">
                  <a:srgbClr val="6E747A">
                    <a:alpha val="43000"/>
                  </a:srgbClr>
                </a:outerShdw>
              </a:effectLst>
              <a:sym typeface="+mn-ea"/>
            </a:endParaRPr>
          </a:p>
          <a:p>
            <a:pPr marL="1371600" lvl="3" indent="0" algn="l">
              <a:buNone/>
            </a:pPr>
            <a:r>
              <a:rPr lang="en-US" sz="2600">
                <a:ln/>
                <a:solidFill>
                  <a:schemeClr val="accent1"/>
                </a:solidFill>
                <a:effectLst>
                  <a:outerShdw blurRad="38100" dist="25400" dir="5400000" algn="ctr" rotWithShape="0">
                    <a:srgbClr val="6E747A">
                      <a:alpha val="43000"/>
                    </a:srgbClr>
                  </a:outerShdw>
                </a:effectLst>
                <a:sym typeface="+mn-ea"/>
              </a:rPr>
              <a:t>thislist = ["apple", "banana", "cherry"]</a:t>
            </a:r>
            <a:endParaRPr lang="en-US" sz="26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600">
                <a:ln/>
                <a:solidFill>
                  <a:schemeClr val="accent1"/>
                </a:solidFill>
                <a:effectLst>
                  <a:outerShdw blurRad="38100" dist="25400" dir="5400000" algn="ctr" rotWithShape="0">
                    <a:srgbClr val="6E747A">
                      <a:alpha val="43000"/>
                    </a:srgbClr>
                  </a:outerShdw>
                </a:effectLst>
                <a:sym typeface="+mn-ea"/>
              </a:rPr>
              <a:t>thislist.insert(1, "orange")</a:t>
            </a:r>
            <a:endParaRPr lang="en-US" sz="26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600">
                <a:ln/>
                <a:solidFill>
                  <a:schemeClr val="accent1"/>
                </a:solidFill>
                <a:effectLst>
                  <a:outerShdw blurRad="38100" dist="25400" dir="5400000" algn="ctr" rotWithShape="0">
                    <a:srgbClr val="6E747A">
                      <a:alpha val="43000"/>
                    </a:srgbClr>
                  </a:outerShdw>
                </a:effectLst>
                <a:sym typeface="+mn-ea"/>
              </a:rPr>
              <a:t>print(thislist)</a:t>
            </a:r>
            <a:endParaRPr lang="en-US" sz="26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Add List Items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384175" y="1056005"/>
            <a:ext cx="11423650" cy="5532755"/>
          </a:xfrm>
        </p:spPr>
        <p:txBody>
          <a:bodyPr/>
          <a:p>
            <a:pPr marL="457200" lvl="1" indent="0" algn="l">
              <a:buNone/>
            </a:pPr>
            <a:r>
              <a:rPr lang="en-US" b="1">
                <a:effectLst/>
                <a:sym typeface="+mn-ea"/>
              </a:rPr>
              <a:t>Extend List</a:t>
            </a:r>
            <a:endParaRPr lang="en-US" b="1">
              <a:effectLst/>
              <a:sym typeface="+mn-ea"/>
            </a:endParaRPr>
          </a:p>
          <a:p>
            <a:pPr lvl="1" algn="l">
              <a:buFont typeface="Arial" panose="020B0604020202020204" pitchFamily="34" charset="0"/>
              <a:buChar char="•"/>
            </a:pPr>
            <a:r>
              <a:rPr lang="en-US">
                <a:effectLst/>
                <a:sym typeface="+mn-ea"/>
              </a:rPr>
              <a:t>To append elements from another list to the current list, use the extend() method.</a:t>
            </a:r>
            <a:endParaRPr lang="en-US">
              <a:effectLst/>
              <a:sym typeface="+mn-ea"/>
            </a:endParaRPr>
          </a:p>
          <a:p>
            <a:pPr lvl="1" algn="l">
              <a:buFont typeface="Arial" panose="020B0604020202020204" pitchFamily="34" charset="0"/>
              <a:buNone/>
            </a:pPr>
            <a:r>
              <a:rPr lang="en-US">
                <a:effectLst/>
                <a:sym typeface="+mn-ea"/>
              </a:rPr>
              <a:t>Example: Add the elements of tropical to thislist:</a:t>
            </a:r>
            <a:endParaRPr lang="en-US">
              <a:effectLst/>
              <a:sym typeface="+mn-ea"/>
            </a:endParaRPr>
          </a:p>
          <a:p>
            <a:pPr marL="914400" lvl="2" indent="0" algn="l">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sym typeface="+mn-ea"/>
              </a:rPr>
              <a:t>thislist = ["apple", "banana", "cherry"]</a:t>
            </a:r>
            <a:endParaRPr lang="en-US">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sym typeface="+mn-ea"/>
              </a:rPr>
              <a:t>tropical = ["mango", "pineapple", "papaya"]</a:t>
            </a:r>
            <a:endParaRPr lang="en-US">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sym typeface="+mn-ea"/>
              </a:rPr>
              <a:t>thislist.extend(tropical)</a:t>
            </a:r>
            <a:endParaRPr lang="en-US">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sym typeface="+mn-ea"/>
              </a:rPr>
              <a:t>print(thislist)</a:t>
            </a:r>
            <a:endParaRPr lang="en-US">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Remove List Items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b="1">
                <a:effectLst/>
                <a:sym typeface="+mn-ea"/>
              </a:rPr>
              <a:t>Remove Specified Item</a:t>
            </a:r>
            <a:endParaRPr lang="en-US" b="1">
              <a:effectLst/>
              <a:sym typeface="+mn-ea"/>
            </a:endParaRPr>
          </a:p>
          <a:p>
            <a:pPr lvl="1" algn="l">
              <a:buFont typeface="Arial" panose="020B0604020202020204" pitchFamily="34" charset="0"/>
              <a:buChar char="•"/>
            </a:pPr>
            <a:r>
              <a:rPr lang="en-US" sz="3200">
                <a:effectLst/>
                <a:sym typeface="+mn-ea"/>
              </a:rPr>
              <a:t>The</a:t>
            </a:r>
            <a:r>
              <a:rPr lang="en-US" sz="3200">
                <a:ln/>
                <a:solidFill>
                  <a:schemeClr val="accent1"/>
                </a:solidFill>
                <a:effectLst>
                  <a:outerShdw blurRad="38100" dist="25400" dir="5400000" algn="ctr" rotWithShape="0">
                    <a:srgbClr val="6E747A">
                      <a:alpha val="43000"/>
                    </a:srgbClr>
                  </a:outerShdw>
                </a:effectLst>
                <a:sym typeface="+mn-ea"/>
              </a:rPr>
              <a:t> remove() </a:t>
            </a:r>
            <a:r>
              <a:rPr lang="en-US" sz="3200">
                <a:effectLst/>
                <a:sym typeface="+mn-ea"/>
              </a:rPr>
              <a:t>method removes the specified item.</a:t>
            </a:r>
            <a:endParaRPr lang="en-US" sz="3200">
              <a:effectLst/>
              <a:sym typeface="+mn-ea"/>
            </a:endParaRPr>
          </a:p>
          <a:p>
            <a:pPr lvl="1" algn="l">
              <a:buFont typeface="Arial" panose="020B0604020202020204" pitchFamily="34" charset="0"/>
              <a:buChar char="•"/>
            </a:pPr>
            <a:r>
              <a:rPr lang="en-US" sz="3200">
                <a:solidFill>
                  <a:schemeClr val="tx1"/>
                </a:solidFill>
                <a:effectLst/>
                <a:sym typeface="+mn-ea"/>
              </a:rPr>
              <a:t>If there are more than one item with the specified value, the </a:t>
            </a:r>
            <a:r>
              <a:rPr lang="en-US" sz="3200">
                <a:ln/>
                <a:solidFill>
                  <a:schemeClr val="accent1"/>
                </a:solidFill>
                <a:effectLst>
                  <a:outerShdw blurRad="38100" dist="25400" dir="5400000" algn="ctr" rotWithShape="0">
                    <a:srgbClr val="6E747A">
                      <a:alpha val="43000"/>
                    </a:srgbClr>
                  </a:outerShdw>
                </a:effectLst>
                <a:sym typeface="+mn-ea"/>
              </a:rPr>
              <a:t>remove()</a:t>
            </a:r>
            <a:r>
              <a:rPr lang="en-US" sz="3200">
                <a:solidFill>
                  <a:schemeClr val="tx1"/>
                </a:solidFill>
                <a:effectLst/>
                <a:sym typeface="+mn-ea"/>
              </a:rPr>
              <a:t> method removes the first occurance:</a:t>
            </a:r>
            <a:endParaRPr lang="en-US" sz="3200">
              <a:solidFill>
                <a:schemeClr val="tx1"/>
              </a:solidFill>
              <a:effectLst/>
              <a:sym typeface="+mn-ea"/>
            </a:endParaRPr>
          </a:p>
          <a:p>
            <a:pPr marL="457200" lvl="1" indent="0" algn="l">
              <a:buFont typeface="Arial" panose="020B0604020202020204" pitchFamily="34" charset="0"/>
              <a:buNone/>
            </a:pPr>
            <a:r>
              <a:rPr lang="en-US" sz="3200">
                <a:solidFill>
                  <a:schemeClr val="tx1"/>
                </a:solidFill>
                <a:effectLst/>
                <a:sym typeface="+mn-ea"/>
              </a:rPr>
              <a:t>	Example: Remove the first occurance of "banana":</a:t>
            </a:r>
            <a:endParaRPr lang="en-US" sz="3200">
              <a:solidFill>
                <a:schemeClr val="tx1"/>
              </a:solidFill>
              <a:effectLst/>
              <a:sym typeface="+mn-ea"/>
            </a:endParaRPr>
          </a:p>
          <a:p>
            <a:pPr marL="1371600" lvl="3" indent="0" algn="l">
              <a:buNone/>
            </a:pPr>
            <a:r>
              <a:rPr lang="en-US" sz="3200">
                <a:ln/>
                <a:solidFill>
                  <a:schemeClr val="accent1"/>
                </a:solidFill>
                <a:effectLst>
                  <a:outerShdw blurRad="38100" dist="25400" dir="5400000" algn="ctr" rotWithShape="0">
                    <a:srgbClr val="6E747A">
                      <a:alpha val="43000"/>
                    </a:srgbClr>
                  </a:outerShdw>
                </a:effectLst>
                <a:sym typeface="+mn-ea"/>
              </a:rPr>
              <a:t>thislist = ["apple", "banana", "cherry", "banana", "kiwi"]</a:t>
            </a:r>
            <a:endParaRPr lang="en-US" sz="32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3200">
                <a:ln/>
                <a:solidFill>
                  <a:schemeClr val="accent1"/>
                </a:solidFill>
                <a:effectLst>
                  <a:outerShdw blurRad="38100" dist="25400" dir="5400000" algn="ctr" rotWithShape="0">
                    <a:srgbClr val="6E747A">
                      <a:alpha val="43000"/>
                    </a:srgbClr>
                  </a:outerShdw>
                </a:effectLst>
                <a:sym typeface="+mn-ea"/>
              </a:rPr>
              <a:t>thislist.remove("banana")</a:t>
            </a:r>
            <a:endParaRPr lang="en-US" sz="32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3200">
                <a:ln/>
                <a:solidFill>
                  <a:schemeClr val="accent1"/>
                </a:solidFill>
                <a:effectLst>
                  <a:outerShdw blurRad="38100" dist="25400" dir="5400000" algn="ctr" rotWithShape="0">
                    <a:srgbClr val="6E747A">
                      <a:alpha val="43000"/>
                    </a:srgbClr>
                  </a:outerShdw>
                </a:effectLst>
                <a:sym typeface="+mn-ea"/>
              </a:rPr>
              <a:t>print(thislist)</a:t>
            </a:r>
            <a:endParaRPr lang="en-US" sz="32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Remove List Items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b="1">
                <a:effectLst/>
                <a:sym typeface="+mn-ea"/>
              </a:rPr>
              <a:t>Remove Specified Index</a:t>
            </a:r>
            <a:endParaRPr lang="en-US" b="1">
              <a:effectLst/>
              <a:sym typeface="+mn-ea"/>
            </a:endParaRPr>
          </a:p>
          <a:p>
            <a:pPr lvl="1" algn="l">
              <a:buFont typeface="Arial" panose="020B0604020202020204" pitchFamily="34" charset="0"/>
              <a:buChar char="•"/>
            </a:pPr>
            <a:r>
              <a:rPr lang="en-US">
                <a:effectLst/>
                <a:sym typeface="+mn-ea"/>
              </a:rPr>
              <a:t>The </a:t>
            </a:r>
            <a:r>
              <a:rPr lang="en-US">
                <a:ln/>
                <a:solidFill>
                  <a:schemeClr val="accent1"/>
                </a:solidFill>
                <a:effectLst>
                  <a:outerShdw blurRad="38100" dist="25400" dir="5400000" algn="ctr" rotWithShape="0">
                    <a:srgbClr val="6E747A">
                      <a:alpha val="43000"/>
                    </a:srgbClr>
                  </a:outerShdw>
                </a:effectLst>
                <a:sym typeface="+mn-ea"/>
              </a:rPr>
              <a:t>pop()</a:t>
            </a:r>
            <a:r>
              <a:rPr lang="en-US">
                <a:effectLst/>
                <a:sym typeface="+mn-ea"/>
              </a:rPr>
              <a:t> method removes the specified index.</a:t>
            </a:r>
            <a:endParaRPr lang="en-US">
              <a:effectLst/>
              <a:sym typeface="+mn-ea"/>
            </a:endParaRPr>
          </a:p>
          <a:p>
            <a:pPr lvl="1" algn="l">
              <a:buFont typeface="Arial" panose="020B0604020202020204" pitchFamily="34" charset="0"/>
              <a:buChar char="•"/>
            </a:pPr>
            <a:r>
              <a:rPr lang="en-US">
                <a:solidFill>
                  <a:schemeClr val="tx1"/>
                </a:solidFill>
                <a:effectLst/>
                <a:sym typeface="+mn-ea"/>
              </a:rPr>
              <a:t>If you do not specify the index, the </a:t>
            </a:r>
            <a:r>
              <a:rPr lang="en-US">
                <a:ln/>
                <a:solidFill>
                  <a:schemeClr val="accent1"/>
                </a:solidFill>
                <a:effectLst>
                  <a:outerShdw blurRad="38100" dist="25400" dir="5400000" algn="ctr" rotWithShape="0">
                    <a:srgbClr val="6E747A">
                      <a:alpha val="43000"/>
                    </a:srgbClr>
                  </a:outerShdw>
                </a:effectLst>
                <a:sym typeface="+mn-ea"/>
              </a:rPr>
              <a:t>pop()</a:t>
            </a:r>
            <a:r>
              <a:rPr lang="en-US">
                <a:solidFill>
                  <a:schemeClr val="tx1"/>
                </a:solidFill>
                <a:effectLst/>
                <a:sym typeface="+mn-ea"/>
              </a:rPr>
              <a:t> method removes the last item.</a:t>
            </a:r>
            <a:endParaRPr lang="en-US">
              <a:solidFill>
                <a:schemeClr val="tx1"/>
              </a:solidFill>
              <a:effectLst/>
              <a:sym typeface="+mn-ea"/>
            </a:endParaRPr>
          </a:p>
          <a:p>
            <a:pPr marL="457200" lvl="1" indent="0" algn="l">
              <a:buFont typeface="Arial" panose="020B0604020202020204" pitchFamily="34" charset="0"/>
              <a:buNone/>
            </a:pPr>
            <a:r>
              <a:rPr lang="en-US">
                <a:solidFill>
                  <a:schemeClr val="tx1"/>
                </a:solidFill>
                <a:effectLst/>
                <a:sym typeface="+mn-ea"/>
              </a:rPr>
              <a:t>	Example:Remove the last item:</a:t>
            </a:r>
            <a:endParaRPr lang="en-US">
              <a:solidFill>
                <a:schemeClr val="tx1"/>
              </a:solidFill>
              <a:effectLst/>
              <a:sym typeface="+mn-ea"/>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sym typeface="+mn-ea"/>
              </a:rPr>
              <a:t>thislist = ["apple", "banana", "cherry"]</a:t>
            </a:r>
            <a:endParaRPr lang="en-US" sz="28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sym typeface="+mn-ea"/>
              </a:rPr>
              <a:t>thislist.pop()</a:t>
            </a:r>
            <a:endParaRPr lang="en-US" sz="28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sym typeface="+mn-ea"/>
              </a:rPr>
              <a:t>print(thislist)</a:t>
            </a:r>
            <a:endParaRPr lang="en-US" sz="2800">
              <a:ln/>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a:solidFill>
                  <a:schemeClr val="tx1"/>
                </a:solidFill>
                <a:effectLst/>
                <a:sym typeface="+mn-ea"/>
              </a:rPr>
              <a:t>	Example: Remove the first occurance of "banana":</a:t>
            </a:r>
            <a:endParaRPr lang="en-US">
              <a:solidFill>
                <a:schemeClr val="tx1"/>
              </a:solidFill>
              <a:effectLst/>
              <a:sym typeface="+mn-ea"/>
            </a:endParaRPr>
          </a:p>
          <a:p>
            <a:pPr marL="1371600" lvl="3" indent="0" algn="l">
              <a:buNone/>
            </a:pPr>
            <a:r>
              <a:rPr lang="en-US" sz="2800">
                <a:solidFill>
                  <a:schemeClr val="accent1"/>
                </a:solidFill>
                <a:effectLst>
                  <a:outerShdw blurRad="38100" dist="25400" dir="5400000" algn="ctr" rotWithShape="0">
                    <a:srgbClr val="6E747A">
                      <a:alpha val="43000"/>
                    </a:srgbClr>
                  </a:outerShdw>
                </a:effectLst>
                <a:sym typeface="+mn-ea"/>
              </a:rPr>
              <a:t>thislist = ["apple", "banana", "cherry"]</a:t>
            </a:r>
            <a:endParaRPr lang="en-US" sz="2800">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800">
                <a:solidFill>
                  <a:schemeClr val="accent1"/>
                </a:solidFill>
                <a:effectLst>
                  <a:outerShdw blurRad="38100" dist="25400" dir="5400000" algn="ctr" rotWithShape="0">
                    <a:srgbClr val="6E747A">
                      <a:alpha val="43000"/>
                    </a:srgbClr>
                  </a:outerShdw>
                </a:effectLst>
                <a:sym typeface="+mn-ea"/>
              </a:rPr>
              <a:t>thislist.pop(1)</a:t>
            </a:r>
            <a:endParaRPr lang="en-US" sz="2800">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800">
                <a:solidFill>
                  <a:schemeClr val="accent1"/>
                </a:solidFill>
                <a:effectLst>
                  <a:outerShdw blurRad="38100" dist="25400" dir="5400000" algn="ctr" rotWithShape="0">
                    <a:srgbClr val="6E747A">
                      <a:alpha val="43000"/>
                    </a:srgbClr>
                  </a:outerShdw>
                </a:effectLst>
                <a:sym typeface="+mn-ea"/>
              </a:rPr>
              <a:t>print(thislist)</a:t>
            </a:r>
            <a:endParaRPr lang="en-US" sz="280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Remove List Items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sz="3200" b="1">
                <a:effectLst/>
                <a:sym typeface="+mn-ea"/>
              </a:rPr>
              <a:t>Clear the List</a:t>
            </a:r>
            <a:endParaRPr lang="en-US" sz="3200" b="1">
              <a:effectLst/>
              <a:sym typeface="+mn-ea"/>
            </a:endParaRPr>
          </a:p>
          <a:p>
            <a:pPr lvl="1" algn="l">
              <a:buFont typeface="Arial" panose="020B0604020202020204" pitchFamily="34" charset="0"/>
              <a:buChar char="•"/>
            </a:pPr>
            <a:r>
              <a:rPr lang="en-US" sz="3200">
                <a:sym typeface="+mn-ea"/>
              </a:rPr>
              <a:t>The </a:t>
            </a:r>
            <a:r>
              <a:rPr lang="en-US" sz="3200">
                <a:ln/>
                <a:solidFill>
                  <a:schemeClr val="accent1"/>
                </a:solidFill>
                <a:effectLst>
                  <a:outerShdw blurRad="38100" dist="25400" dir="5400000" algn="ctr" rotWithShape="0">
                    <a:srgbClr val="6E747A">
                      <a:alpha val="43000"/>
                    </a:srgbClr>
                  </a:outerShdw>
                </a:effectLst>
                <a:sym typeface="+mn-ea"/>
              </a:rPr>
              <a:t>clear()</a:t>
            </a:r>
            <a:r>
              <a:rPr lang="en-US" sz="3200">
                <a:sym typeface="+mn-ea"/>
              </a:rPr>
              <a:t> method empties the list.</a:t>
            </a:r>
            <a:endParaRPr lang="en-US" sz="3200">
              <a:sym typeface="+mn-ea"/>
            </a:endParaRPr>
          </a:p>
          <a:p>
            <a:pPr lvl="1" algn="l">
              <a:buFont typeface="Arial" panose="020B0604020202020204" pitchFamily="34" charset="0"/>
              <a:buChar char="•"/>
            </a:pPr>
            <a:r>
              <a:rPr lang="en-US" sz="3200">
                <a:sym typeface="+mn-ea"/>
              </a:rPr>
              <a:t>The list still remains, but it has no content.</a:t>
            </a:r>
            <a:r>
              <a:rPr lang="en-US" sz="3600">
                <a:solidFill>
                  <a:schemeClr val="tx1"/>
                </a:solidFill>
                <a:effectLst/>
                <a:sym typeface="+mn-ea"/>
              </a:rPr>
              <a:t>	</a:t>
            </a:r>
            <a:endParaRPr lang="en-US" sz="3600">
              <a:solidFill>
                <a:schemeClr val="tx1"/>
              </a:solidFill>
              <a:effectLst/>
              <a:sym typeface="+mn-ea"/>
            </a:endParaRPr>
          </a:p>
          <a:p>
            <a:pPr lvl="2" algn="l">
              <a:buFont typeface="Arial" panose="020B0604020202020204" pitchFamily="34" charset="0"/>
              <a:buNone/>
            </a:pPr>
            <a:r>
              <a:rPr lang="en-US" sz="3200">
                <a:solidFill>
                  <a:schemeClr val="tx1"/>
                </a:solidFill>
                <a:effectLst/>
                <a:sym typeface="+mn-ea"/>
              </a:rPr>
              <a:t>Example: Clear the list content:</a:t>
            </a:r>
            <a:endParaRPr lang="en-US" sz="3200">
              <a:solidFill>
                <a:schemeClr val="tx1"/>
              </a:solidFill>
              <a:effectLst/>
              <a:sym typeface="+mn-ea"/>
            </a:endParaRPr>
          </a:p>
          <a:p>
            <a:pPr lvl="3" algn="l">
              <a:buFont typeface="Arial" panose="020B0604020202020204" pitchFamily="34" charset="0"/>
              <a:buNone/>
            </a:pPr>
            <a:r>
              <a:rPr lang="en-US" sz="3200">
                <a:ln/>
                <a:solidFill>
                  <a:schemeClr val="accent1"/>
                </a:solidFill>
                <a:effectLst>
                  <a:outerShdw blurRad="38100" dist="25400" dir="5400000" algn="ctr" rotWithShape="0">
                    <a:srgbClr val="6E747A">
                      <a:alpha val="43000"/>
                    </a:srgbClr>
                  </a:outerShdw>
                </a:effectLst>
                <a:sym typeface="+mn-ea"/>
              </a:rPr>
              <a:t>thislist = ["apple", "banana", "cherry"]</a:t>
            </a:r>
            <a:endParaRPr lang="en-US" sz="3200">
              <a:ln/>
              <a:solidFill>
                <a:schemeClr val="accent1"/>
              </a:solidFill>
              <a:effectLst>
                <a:outerShdw blurRad="38100" dist="25400" dir="5400000" algn="ctr" rotWithShape="0">
                  <a:srgbClr val="6E747A">
                    <a:alpha val="43000"/>
                  </a:srgbClr>
                </a:outerShdw>
              </a:effectLst>
              <a:sym typeface="+mn-ea"/>
            </a:endParaRPr>
          </a:p>
          <a:p>
            <a:pPr lvl="3" algn="l">
              <a:buFont typeface="Arial" panose="020B0604020202020204" pitchFamily="34" charset="0"/>
              <a:buNone/>
            </a:pPr>
            <a:r>
              <a:rPr lang="en-US" sz="3200">
                <a:ln/>
                <a:solidFill>
                  <a:schemeClr val="accent1"/>
                </a:solidFill>
                <a:effectLst>
                  <a:outerShdw blurRad="38100" dist="25400" dir="5400000" algn="ctr" rotWithShape="0">
                    <a:srgbClr val="6E747A">
                      <a:alpha val="43000"/>
                    </a:srgbClr>
                  </a:outerShdw>
                </a:effectLst>
                <a:sym typeface="+mn-ea"/>
              </a:rPr>
              <a:t>thislist.clear()</a:t>
            </a:r>
            <a:endParaRPr lang="en-US" sz="3200">
              <a:ln/>
              <a:solidFill>
                <a:schemeClr val="accent1"/>
              </a:solidFill>
              <a:effectLst>
                <a:outerShdw blurRad="38100" dist="25400" dir="5400000" algn="ctr" rotWithShape="0">
                  <a:srgbClr val="6E747A">
                    <a:alpha val="43000"/>
                  </a:srgbClr>
                </a:outerShdw>
              </a:effectLst>
              <a:sym typeface="+mn-ea"/>
            </a:endParaRPr>
          </a:p>
          <a:p>
            <a:pPr lvl="3" algn="l">
              <a:buFont typeface="Arial" panose="020B0604020202020204" pitchFamily="34" charset="0"/>
              <a:buNone/>
            </a:pPr>
            <a:r>
              <a:rPr lang="en-US" sz="3200">
                <a:ln/>
                <a:solidFill>
                  <a:schemeClr val="accent1"/>
                </a:solidFill>
                <a:effectLst>
                  <a:outerShdw blurRad="38100" dist="25400" dir="5400000" algn="ctr" rotWithShape="0">
                    <a:srgbClr val="6E747A">
                      <a:alpha val="43000"/>
                    </a:srgbClr>
                  </a:outerShdw>
                </a:effectLst>
                <a:sym typeface="+mn-ea"/>
              </a:rPr>
              <a:t>print(thislist)</a:t>
            </a:r>
            <a:endParaRPr lang="en-US" sz="32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Loop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sz="2400" b="1">
                <a:effectLst/>
                <a:sym typeface="+mn-ea"/>
              </a:rPr>
              <a:t>Loop Through a List</a:t>
            </a:r>
            <a:endParaRPr lang="en-US" sz="2400" b="1">
              <a:effectLst/>
              <a:sym typeface="+mn-ea"/>
            </a:endParaRPr>
          </a:p>
          <a:p>
            <a:pPr lvl="1" algn="l">
              <a:buFont typeface="Arial" panose="020B0604020202020204" pitchFamily="34" charset="0"/>
              <a:buChar char="•"/>
            </a:pPr>
            <a:r>
              <a:rPr lang="en-US" sz="2400">
                <a:sym typeface="+mn-ea"/>
              </a:rPr>
              <a:t>You can loop through the list items by using a for loop:</a:t>
            </a:r>
            <a:endParaRPr lang="en-US" sz="2400">
              <a:sym typeface="+mn-ea"/>
            </a:endParaRPr>
          </a:p>
          <a:p>
            <a:pPr lvl="1" algn="l">
              <a:buFont typeface="Arial" panose="020B0604020202020204" pitchFamily="34" charset="0"/>
              <a:buChar char="•"/>
            </a:pPr>
            <a:r>
              <a:rPr lang="en-US" sz="2400">
                <a:sym typeface="+mn-ea"/>
              </a:rPr>
              <a:t>Example: Print all items in the list, one by one:</a:t>
            </a:r>
            <a:endParaRPr lang="en-US" sz="2400">
              <a:sym typeface="+mn-ea"/>
            </a:endParaRPr>
          </a:p>
          <a:p>
            <a:pPr marL="914400" lvl="2" indent="0" algn="l">
              <a:buNone/>
            </a:pPr>
            <a:r>
              <a:rPr lang="en-US" sz="2600">
                <a:ln/>
                <a:solidFill>
                  <a:schemeClr val="accent1"/>
                </a:solidFill>
                <a:effectLst>
                  <a:outerShdw blurRad="38100" dist="25400" dir="5400000" algn="ctr" rotWithShape="0">
                    <a:srgbClr val="6E747A">
                      <a:alpha val="43000"/>
                    </a:srgbClr>
                  </a:outerShdw>
                </a:effectLst>
                <a:sym typeface="+mn-ea"/>
              </a:rPr>
              <a:t>thislist = ["apple", "banana", "cherry"]</a:t>
            </a:r>
            <a:endParaRPr lang="en-US" sz="26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600">
                <a:ln/>
                <a:solidFill>
                  <a:schemeClr val="accent1"/>
                </a:solidFill>
                <a:effectLst>
                  <a:outerShdw blurRad="38100" dist="25400" dir="5400000" algn="ctr" rotWithShape="0">
                    <a:srgbClr val="6E747A">
                      <a:alpha val="43000"/>
                    </a:srgbClr>
                  </a:outerShdw>
                </a:effectLst>
                <a:sym typeface="+mn-ea"/>
              </a:rPr>
              <a:t>for x in thislist:</a:t>
            </a:r>
            <a:endParaRPr lang="en-US" sz="26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600">
                <a:ln/>
                <a:solidFill>
                  <a:schemeClr val="accent1"/>
                </a:solidFill>
                <a:effectLst>
                  <a:outerShdw blurRad="38100" dist="25400" dir="5400000" algn="ctr" rotWithShape="0">
                    <a:srgbClr val="6E747A">
                      <a:alpha val="43000"/>
                    </a:srgbClr>
                  </a:outerShdw>
                </a:effectLst>
                <a:sym typeface="+mn-ea"/>
              </a:rPr>
              <a:t>  print(x)</a:t>
            </a:r>
            <a:endParaRPr lang="en-US" sz="2600">
              <a:ln/>
              <a:solidFill>
                <a:schemeClr val="accent1"/>
              </a:solidFill>
              <a:effectLst>
                <a:outerShdw blurRad="38100" dist="25400" dir="5400000" algn="ctr" rotWithShape="0">
                  <a:srgbClr val="6E747A">
                    <a:alpha val="43000"/>
                  </a:srgbClr>
                </a:outerShdw>
              </a:effectLst>
              <a:sym typeface="+mn-ea"/>
            </a:endParaRPr>
          </a:p>
          <a:p>
            <a:pPr marL="457200" lvl="1" algn="l">
              <a:buClrTx/>
              <a:buSzTx/>
              <a:buFont typeface="Arial" panose="020B0604020202020204" pitchFamily="34" charset="0"/>
              <a:buNone/>
            </a:pPr>
            <a:r>
              <a:rPr lang="en-US" sz="2400" b="1">
                <a:effectLst/>
                <a:sym typeface="+mn-ea"/>
              </a:rPr>
              <a:t>	Loop Through the Index Numbers</a:t>
            </a:r>
            <a:endParaRPr lang="en-US" sz="2400" b="1">
              <a:effectLst/>
              <a:sym typeface="+mn-ea"/>
            </a:endParaRPr>
          </a:p>
          <a:p>
            <a:pPr lvl="1" algn="l">
              <a:buClrTx/>
              <a:buSzTx/>
              <a:buFont typeface="Arial" panose="020B0604020202020204" pitchFamily="34" charset="0"/>
              <a:buChar char="•"/>
            </a:pPr>
            <a:r>
              <a:rPr lang="en-US" sz="2400">
                <a:sym typeface="+mn-ea"/>
              </a:rPr>
              <a:t>You can also loop through the list items by referring to their index number.</a:t>
            </a:r>
            <a:endParaRPr lang="en-US" sz="2400">
              <a:sym typeface="+mn-ea"/>
            </a:endParaRPr>
          </a:p>
          <a:p>
            <a:pPr lvl="1" algn="l">
              <a:buClrTx/>
              <a:buSzTx/>
              <a:buFont typeface="Arial" panose="020B0604020202020204" pitchFamily="34" charset="0"/>
              <a:buChar char="•"/>
            </a:pPr>
            <a:r>
              <a:rPr lang="en-US" sz="2400">
                <a:sym typeface="+mn-ea"/>
              </a:rPr>
              <a:t>Use the range() and len() functions to create a suitable iterable.</a:t>
            </a:r>
            <a:endParaRPr lang="en-US" sz="2400">
              <a:sym typeface="+mn-ea"/>
            </a:endParaRPr>
          </a:p>
          <a:p>
            <a:pPr lvl="1" algn="l">
              <a:buClrTx/>
              <a:buSzTx/>
              <a:buFont typeface="Arial" panose="020B0604020202020204" pitchFamily="34" charset="0"/>
              <a:buChar char="•"/>
            </a:pPr>
            <a:r>
              <a:rPr lang="en-US" sz="2400">
                <a:sym typeface="+mn-ea"/>
              </a:rPr>
              <a:t>Example: Print all items by referring to their index number:</a:t>
            </a:r>
            <a:endParaRPr lang="en-US" sz="2400">
              <a:sym typeface="+mn-ea"/>
            </a:endParaRPr>
          </a:p>
          <a:p>
            <a:pPr marL="914400" lvl="2" indent="0" algn="l">
              <a:buClrTx/>
              <a:buSzTx/>
              <a:buNone/>
            </a:pPr>
            <a:r>
              <a:rPr lang="en-US" sz="2600">
                <a:ln/>
                <a:solidFill>
                  <a:schemeClr val="accent1"/>
                </a:solidFill>
                <a:effectLst>
                  <a:outerShdw blurRad="38100" dist="25400" dir="5400000" algn="ctr" rotWithShape="0">
                    <a:srgbClr val="6E747A">
                      <a:alpha val="43000"/>
                    </a:srgbClr>
                  </a:outerShdw>
                </a:effectLst>
                <a:sym typeface="+mn-ea"/>
              </a:rPr>
              <a:t>thislist = ["apple", "banana", "cherry"]</a:t>
            </a:r>
            <a:endParaRPr lang="en-US" sz="2600">
              <a:ln/>
              <a:solidFill>
                <a:schemeClr val="accent1"/>
              </a:solidFill>
              <a:effectLst>
                <a:outerShdw blurRad="38100" dist="25400" dir="5400000" algn="ctr" rotWithShape="0">
                  <a:srgbClr val="6E747A">
                    <a:alpha val="43000"/>
                  </a:srgbClr>
                </a:outerShdw>
              </a:effectLst>
              <a:sym typeface="+mn-ea"/>
            </a:endParaRPr>
          </a:p>
          <a:p>
            <a:pPr marL="914400" lvl="2" indent="0" algn="l">
              <a:buClrTx/>
              <a:buSzTx/>
              <a:buNone/>
            </a:pPr>
            <a:r>
              <a:rPr lang="en-US" sz="2600">
                <a:ln/>
                <a:solidFill>
                  <a:schemeClr val="accent1"/>
                </a:solidFill>
                <a:effectLst>
                  <a:outerShdw blurRad="38100" dist="25400" dir="5400000" algn="ctr" rotWithShape="0">
                    <a:srgbClr val="6E747A">
                      <a:alpha val="43000"/>
                    </a:srgbClr>
                  </a:outerShdw>
                </a:effectLst>
                <a:sym typeface="+mn-ea"/>
              </a:rPr>
              <a:t>for i in range(len(thislist)):</a:t>
            </a:r>
            <a:endParaRPr lang="en-US" sz="2600">
              <a:ln/>
              <a:solidFill>
                <a:schemeClr val="accent1"/>
              </a:solidFill>
              <a:effectLst>
                <a:outerShdw blurRad="38100" dist="25400" dir="5400000" algn="ctr" rotWithShape="0">
                  <a:srgbClr val="6E747A">
                    <a:alpha val="43000"/>
                  </a:srgbClr>
                </a:outerShdw>
              </a:effectLst>
              <a:sym typeface="+mn-ea"/>
            </a:endParaRPr>
          </a:p>
          <a:p>
            <a:pPr marL="914400" lvl="2" indent="0" algn="l">
              <a:buClrTx/>
              <a:buSzTx/>
              <a:buNone/>
            </a:pPr>
            <a:r>
              <a:rPr lang="en-US" sz="2600">
                <a:ln/>
                <a:solidFill>
                  <a:schemeClr val="accent1"/>
                </a:solidFill>
                <a:effectLst>
                  <a:outerShdw blurRad="38100" dist="25400" dir="5400000" algn="ctr" rotWithShape="0">
                    <a:srgbClr val="6E747A">
                      <a:alpha val="43000"/>
                    </a:srgbClr>
                  </a:outerShdw>
                </a:effectLst>
                <a:sym typeface="+mn-ea"/>
              </a:rPr>
              <a:t>  print(thislist[i])</a:t>
            </a:r>
            <a:endParaRPr lang="en-US" sz="26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Loop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sz="2400" b="1">
                <a:effectLst/>
                <a:sym typeface="+mn-ea"/>
              </a:rPr>
              <a:t>Using a While Loop</a:t>
            </a:r>
            <a:endParaRPr lang="en-US" sz="2400" b="1">
              <a:effectLst/>
              <a:sym typeface="+mn-ea"/>
            </a:endParaRPr>
          </a:p>
          <a:p>
            <a:pPr lvl="1" algn="l">
              <a:buFont typeface="Arial" panose="020B0604020202020204" pitchFamily="34" charset="0"/>
              <a:buChar char="•"/>
            </a:pPr>
            <a:r>
              <a:rPr lang="en-US">
                <a:effectLst/>
                <a:sym typeface="+mn-ea"/>
              </a:rPr>
              <a:t>Use the </a:t>
            </a:r>
            <a:r>
              <a:rPr lang="en-US">
                <a:ln/>
                <a:solidFill>
                  <a:schemeClr val="accent1"/>
                </a:solidFill>
                <a:effectLst>
                  <a:outerShdw blurRad="38100" dist="25400" dir="5400000" algn="ctr" rotWithShape="0">
                    <a:srgbClr val="6E747A">
                      <a:alpha val="43000"/>
                    </a:srgbClr>
                  </a:outerShdw>
                </a:effectLst>
                <a:sym typeface="+mn-ea"/>
              </a:rPr>
              <a:t>len()</a:t>
            </a:r>
            <a:r>
              <a:rPr lang="en-US">
                <a:effectLst/>
                <a:sym typeface="+mn-ea"/>
              </a:rPr>
              <a:t> function to determine the length of the list, then start at 0 and loop your way through the list items by referring to their indexes.</a:t>
            </a:r>
            <a:endParaRPr lang="en-US">
              <a:effectLst/>
              <a:sym typeface="+mn-ea"/>
            </a:endParaRPr>
          </a:p>
          <a:p>
            <a:pPr lvl="1" algn="l">
              <a:buFont typeface="Arial" panose="020B0604020202020204" pitchFamily="34" charset="0"/>
              <a:buChar char="•"/>
            </a:pPr>
            <a:r>
              <a:rPr lang="en-US">
                <a:effectLst/>
                <a:sym typeface="+mn-ea"/>
              </a:rPr>
              <a:t>Remember to increase the index by 1 after each iteration.</a:t>
            </a:r>
            <a:endParaRPr lang="en-US">
              <a:effectLst/>
              <a:sym typeface="+mn-ea"/>
            </a:endParaRPr>
          </a:p>
          <a:p>
            <a:pPr lvl="1" algn="l">
              <a:buFont typeface="Arial" panose="020B0604020202020204" pitchFamily="34" charset="0"/>
              <a:buNone/>
            </a:pPr>
            <a:r>
              <a:rPr lang="en-US">
                <a:effectLst/>
                <a:sym typeface="+mn-ea"/>
              </a:rPr>
              <a:t>Example: Print all items, using a while loop to go through all the index numbers</a:t>
            </a:r>
            <a:endParaRPr lang="en-US">
              <a:effectLst/>
              <a:sym typeface="+mn-ea"/>
            </a:endParaRPr>
          </a:p>
          <a:p>
            <a:pPr lvl="2"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thislist = ["apple", "banana", "cherry"]</a:t>
            </a:r>
            <a:endParaRPr lang="en-US" sz="2800">
              <a:ln/>
              <a:solidFill>
                <a:schemeClr val="accent1"/>
              </a:solidFill>
              <a:effectLst>
                <a:outerShdw blurRad="38100" dist="25400" dir="5400000" algn="ctr" rotWithShape="0">
                  <a:srgbClr val="6E747A">
                    <a:alpha val="43000"/>
                  </a:srgbClr>
                </a:outerShdw>
              </a:effectLst>
              <a:sym typeface="+mn-ea"/>
            </a:endParaRPr>
          </a:p>
          <a:p>
            <a:pPr lvl="2"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i = 0</a:t>
            </a:r>
            <a:endParaRPr lang="en-US" sz="2800">
              <a:ln/>
              <a:solidFill>
                <a:schemeClr val="accent1"/>
              </a:solidFill>
              <a:effectLst>
                <a:outerShdw blurRad="38100" dist="25400" dir="5400000" algn="ctr" rotWithShape="0">
                  <a:srgbClr val="6E747A">
                    <a:alpha val="43000"/>
                  </a:srgbClr>
                </a:outerShdw>
              </a:effectLst>
              <a:sym typeface="+mn-ea"/>
            </a:endParaRPr>
          </a:p>
          <a:p>
            <a:pPr lvl="2"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while i &lt; len(thislist):</a:t>
            </a:r>
            <a:endParaRPr lang="en-US" sz="2800">
              <a:ln/>
              <a:solidFill>
                <a:schemeClr val="accent1"/>
              </a:solidFill>
              <a:effectLst>
                <a:outerShdw blurRad="38100" dist="25400" dir="5400000" algn="ctr" rotWithShape="0">
                  <a:srgbClr val="6E747A">
                    <a:alpha val="43000"/>
                  </a:srgbClr>
                </a:outerShdw>
              </a:effectLst>
              <a:sym typeface="+mn-ea"/>
            </a:endParaRPr>
          </a:p>
          <a:p>
            <a:pPr lvl="2"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  print(thislist[i])</a:t>
            </a:r>
            <a:endParaRPr lang="en-US" sz="2800">
              <a:ln/>
              <a:solidFill>
                <a:schemeClr val="accent1"/>
              </a:solidFill>
              <a:effectLst>
                <a:outerShdw blurRad="38100" dist="25400" dir="5400000" algn="ctr" rotWithShape="0">
                  <a:srgbClr val="6E747A">
                    <a:alpha val="43000"/>
                  </a:srgbClr>
                </a:outerShdw>
              </a:effectLst>
              <a:sym typeface="+mn-ea"/>
            </a:endParaRPr>
          </a:p>
          <a:p>
            <a:pPr lvl="2"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  i = i + 1</a:t>
            </a:r>
            <a:endParaRPr lang="en-US" sz="28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List Comprehension</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lvl="1" algn="l">
              <a:buFont typeface="Arial" panose="020B0604020202020204" pitchFamily="34" charset="0"/>
              <a:buChar char="•"/>
            </a:pPr>
            <a:r>
              <a:rPr lang="en-US">
                <a:effectLst/>
                <a:sym typeface="+mn-ea"/>
              </a:rPr>
              <a:t>List comprehension offers a shorter syntax when you want to create a new list based on the values of an existing list.</a:t>
            </a:r>
            <a:endParaRPr lang="en-US">
              <a:effectLst/>
              <a:sym typeface="+mn-ea"/>
            </a:endParaRPr>
          </a:p>
          <a:p>
            <a:pPr lvl="1" algn="l">
              <a:buFont typeface="Arial" panose="020B0604020202020204" pitchFamily="34" charset="0"/>
              <a:buChar char="•"/>
            </a:pPr>
            <a:r>
              <a:rPr lang="en-US">
                <a:effectLst/>
                <a:sym typeface="+mn-ea"/>
              </a:rPr>
              <a:t>Example: Based on a list of fruits, you want a new list, containing only the fruits with the letter "a" in the name.</a:t>
            </a:r>
            <a:endParaRPr lang="en-US">
              <a:effectLst/>
              <a:sym typeface="+mn-ea"/>
            </a:endParaRPr>
          </a:p>
          <a:p>
            <a:pPr lvl="2"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fruits = ["apple", "banana", "cherry", "kiwi", "mango"]</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newlist = []</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for x in fruits:</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  if "a" in x:</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    newlist.append(x)</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Font typeface="Arial" panose="020B0604020202020204" pitchFamily="34" charset="0"/>
              <a:buNone/>
            </a:pPr>
            <a:r>
              <a:rPr lang="en-US" sz="2800">
                <a:ln/>
                <a:solidFill>
                  <a:schemeClr val="accent1"/>
                </a:solidFill>
                <a:effectLst>
                  <a:outerShdw blurRad="38100" dist="25400" dir="5400000" algn="ctr" rotWithShape="0">
                    <a:srgbClr val="6E747A">
                      <a:alpha val="43000"/>
                    </a:srgbClr>
                  </a:outerShdw>
                </a:effectLst>
                <a:sym typeface="+mn-ea"/>
              </a:rPr>
              <a:t>print(newlist)</a:t>
            </a:r>
            <a:endParaRPr lang="en-US" sz="2800">
              <a:ln/>
              <a:solidFill>
                <a:schemeClr val="accent1"/>
              </a:solidFill>
              <a:effectLst>
                <a:outerShdw blurRad="38100" dist="25400" dir="5400000" algn="ctr" rotWithShape="0">
                  <a:srgbClr val="6E747A">
                    <a:alpha val="43000"/>
                  </a:srgbClr>
                </a:outerShdw>
              </a:effectLst>
              <a:sym typeface="+mn-ea"/>
            </a:endParaRPr>
          </a:p>
          <a:p>
            <a:pPr marL="457200" lvl="1" indent="0" algn="l">
              <a:buFont typeface="Arial" panose="020B0604020202020204" pitchFamily="34" charset="0"/>
              <a:buNone/>
            </a:pPr>
            <a:endParaRPr lang="en-US" sz="2400" b="1">
              <a:effectLst/>
              <a:sym typeface="+mn-ea"/>
            </a:endParaRPr>
          </a:p>
          <a:p>
            <a:pPr marL="457200" lvl="1" indent="0" algn="l">
              <a:buFont typeface="Arial" panose="020B0604020202020204" pitchFamily="34" charset="0"/>
              <a:buNone/>
            </a:pPr>
            <a:endParaRPr lang="en-US" sz="2400" b="1">
              <a:effectLs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Sort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lvl="1" algn="l">
              <a:buFont typeface="Arial" panose="020B0604020202020204" pitchFamily="34" charset="0"/>
              <a:buChar char="•"/>
            </a:pPr>
            <a:r>
              <a:rPr lang="en-US" sz="3000">
                <a:effectLst/>
                <a:sym typeface="+mn-ea"/>
              </a:rPr>
              <a:t>List objects have a sort() method that will sort the list alphanumerically, ascending, by default:</a:t>
            </a:r>
            <a:endParaRPr lang="en-US" sz="3000">
              <a:effectLst/>
              <a:sym typeface="+mn-ea"/>
            </a:endParaRPr>
          </a:p>
          <a:p>
            <a:pPr lvl="1" algn="l">
              <a:buFont typeface="Arial" panose="020B0604020202020204" pitchFamily="34" charset="0"/>
              <a:buChar char="•"/>
            </a:pPr>
            <a:r>
              <a:rPr lang="en-US" sz="3000">
                <a:effectLst/>
                <a:sym typeface="+mn-ea"/>
              </a:rPr>
              <a:t>Example:Sort the list alphabetically:</a:t>
            </a:r>
            <a:endParaRPr lang="en-US" sz="3000">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thislist = ["orange", "mango", "kiwi", "pineapple", "banana"]</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thislist.sort()</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print(thislist)</a:t>
            </a:r>
            <a:endParaRPr lang="en-US" sz="2800">
              <a:ln/>
              <a:solidFill>
                <a:schemeClr val="accent1"/>
              </a:solidFill>
              <a:effectLst>
                <a:outerShdw blurRad="38100" dist="25400" dir="5400000" algn="ctr" rotWithShape="0">
                  <a:srgbClr val="6E747A">
                    <a:alpha val="43000"/>
                  </a:srgbClr>
                </a:outerShdw>
              </a:effectLst>
              <a:sym typeface="+mn-ea"/>
            </a:endParaRPr>
          </a:p>
          <a:p>
            <a:pPr lvl="1" algn="l">
              <a:buFont typeface="Arial" panose="020B0604020202020204" pitchFamily="34" charset="0"/>
              <a:buChar char="•"/>
            </a:pPr>
            <a:r>
              <a:rPr lang="en-US" sz="3000">
                <a:effectLst/>
                <a:sym typeface="+mn-ea"/>
              </a:rPr>
              <a:t>Example: Sort the list numerically and</a:t>
            </a:r>
            <a:r>
              <a:rPr lang="en-US" sz="2800">
                <a:ln/>
                <a:solidFill>
                  <a:schemeClr val="accent1"/>
                </a:solidFill>
                <a:effectLst/>
                <a:sym typeface="+mn-ea"/>
              </a:rPr>
              <a:t> </a:t>
            </a:r>
            <a:r>
              <a:rPr lang="en-US" sz="3000">
                <a:effectLst/>
                <a:sym typeface="+mn-ea"/>
              </a:rPr>
              <a:t>descending</a:t>
            </a:r>
            <a:r>
              <a:rPr lang="en-US" sz="2800">
                <a:ln/>
                <a:solidFill>
                  <a:schemeClr val="accent1"/>
                </a:solidFill>
                <a:effectLst/>
                <a:sym typeface="+mn-ea"/>
              </a:rPr>
              <a:t>:</a:t>
            </a:r>
            <a:endParaRPr lang="en-US" sz="2800">
              <a:ln/>
              <a:solidFill>
                <a:schemeClr val="accent1"/>
              </a:solidFill>
              <a:effectLst/>
              <a:sym typeface="+mn-ea"/>
            </a:endParaRPr>
          </a:p>
          <a:p>
            <a:pPr marL="914400" lvl="2" indent="0" algn="l">
              <a:buNone/>
            </a:pPr>
            <a:r>
              <a:rPr lang="en-US" sz="2800">
                <a:ln/>
                <a:solidFill>
                  <a:schemeClr val="accent1"/>
                </a:solidFill>
                <a:effectLst/>
                <a:sym typeface="+mn-ea"/>
              </a:rPr>
              <a:t>thislist = [100, 50, 65, 82, 23]</a:t>
            </a:r>
            <a:endParaRPr lang="en-US" sz="2800">
              <a:ln/>
              <a:solidFill>
                <a:schemeClr val="accent1"/>
              </a:solidFill>
              <a:effectLst/>
              <a:sym typeface="+mn-ea"/>
            </a:endParaRPr>
          </a:p>
          <a:p>
            <a:pPr marL="914400" lvl="2" indent="0" algn="l">
              <a:buNone/>
            </a:pPr>
            <a:r>
              <a:rPr lang="en-US" sz="2800">
                <a:ln/>
                <a:solidFill>
                  <a:schemeClr val="accent1"/>
                </a:solidFill>
                <a:effectLst/>
                <a:sym typeface="+mn-ea"/>
              </a:rPr>
              <a:t>thislist.sort(reverse = True)</a:t>
            </a:r>
            <a:endParaRPr lang="en-US" sz="2800">
              <a:ln/>
              <a:solidFill>
                <a:schemeClr val="accent1"/>
              </a:solidFill>
              <a:effectLst/>
              <a:sym typeface="+mn-ea"/>
            </a:endParaRPr>
          </a:p>
          <a:p>
            <a:pPr marL="914400" lvl="2" indent="0" algn="l">
              <a:buNone/>
            </a:pPr>
            <a:r>
              <a:rPr lang="en-US" sz="2800">
                <a:ln/>
                <a:solidFill>
                  <a:schemeClr val="accent1"/>
                </a:solidFill>
                <a:effectLst/>
                <a:sym typeface="+mn-ea"/>
              </a:rPr>
              <a:t>print(thislist)</a:t>
            </a:r>
            <a:endParaRPr lang="en-US" sz="2800">
              <a:ln/>
              <a:solidFill>
                <a:schemeClr val="accent1"/>
              </a:solidFill>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REVISON</a:t>
            </a:r>
            <a:endParaRPr lang="en-US"/>
          </a:p>
        </p:txBody>
      </p:sp>
      <p:sp>
        <p:nvSpPr>
          <p:cNvPr id="3" name="Content Placeholder 2"/>
          <p:cNvSpPr>
            <a:spLocks noGrp="1"/>
          </p:cNvSpPr>
          <p:nvPr>
            <p:ph idx="1"/>
          </p:nvPr>
        </p:nvSpPr>
        <p:spPr>
          <a:xfrm>
            <a:off x="501650" y="945515"/>
            <a:ext cx="10972800" cy="5683250"/>
          </a:xfrm>
        </p:spPr>
        <p:txBody>
          <a:bodyPr/>
          <a:p>
            <a:r>
              <a:rPr lang="en-US" sz="2800"/>
              <a:t>DAY 1:</a:t>
            </a:r>
            <a:endParaRPr lang="en-US" sz="2800"/>
          </a:p>
          <a:p>
            <a:pPr lvl="1">
              <a:buFont typeface="Arial" panose="020B0604020202020204" pitchFamily="34" charset="0"/>
              <a:buChar char="•"/>
            </a:pPr>
            <a:r>
              <a:rPr lang="en-US" sz="2400">
                <a:effectLst>
                  <a:outerShdw blurRad="38100" dist="19050" dir="2700000" algn="tl" rotWithShape="0">
                    <a:schemeClr val="dk1">
                      <a:alpha val="40000"/>
                    </a:schemeClr>
                  </a:outerShdw>
                </a:effectLst>
                <a:sym typeface="+mn-ea"/>
              </a:rPr>
              <a:t>What is Python?</a:t>
            </a:r>
            <a:endParaRPr lang="en-US" sz="2400">
              <a:solidFill>
                <a:schemeClr val="tx1"/>
              </a:solidFill>
              <a:effectLst>
                <a:outerShdw blurRad="38100" dist="19050" dir="2700000" algn="tl" rotWithShape="0">
                  <a:schemeClr val="dk1">
                    <a:alpha val="40000"/>
                  </a:schemeClr>
                </a:outerShdw>
              </a:effectLst>
            </a:endParaRPr>
          </a:p>
          <a:p>
            <a:pPr lvl="1">
              <a:buFont typeface="Arial" panose="020B0604020202020204" pitchFamily="34" charset="0"/>
              <a:buChar char="•"/>
            </a:pPr>
            <a:r>
              <a:rPr lang="en-US" sz="2400">
                <a:effectLst>
                  <a:outerShdw blurRad="38100" dist="19050" dir="2700000" algn="tl" rotWithShape="0">
                    <a:schemeClr val="dk1">
                      <a:alpha val="40000"/>
                    </a:schemeClr>
                  </a:outerShdw>
                </a:effectLst>
                <a:sym typeface="+mn-ea"/>
              </a:rPr>
              <a:t>Variables</a:t>
            </a:r>
            <a:endParaRPr lang="en-US" sz="2400">
              <a:effectLst>
                <a:outerShdw blurRad="38100" dist="19050" dir="2700000" algn="tl" rotWithShape="0">
                  <a:schemeClr val="dk1">
                    <a:alpha val="40000"/>
                  </a:schemeClr>
                </a:outerShdw>
              </a:effectLst>
              <a:sym typeface="+mn-ea"/>
            </a:endParaRPr>
          </a:p>
          <a:p>
            <a:pPr lvl="2">
              <a:buFont typeface="Arial" panose="020B0604020202020204" pitchFamily="34" charset="0"/>
              <a:buChar char="•"/>
            </a:pPr>
            <a:r>
              <a:rPr lang="en-US" sz="2000">
                <a:effectLst>
                  <a:outerShdw blurRad="38100" dist="19050" dir="2700000" algn="tl" rotWithShape="0">
                    <a:schemeClr val="dk1">
                      <a:alpha val="40000"/>
                    </a:schemeClr>
                  </a:outerShdw>
                </a:effectLst>
                <a:sym typeface="+mn-ea"/>
              </a:rPr>
              <a:t>Rules</a:t>
            </a:r>
            <a:endParaRPr lang="en-US" sz="2000">
              <a:effectLst>
                <a:outerShdw blurRad="38100" dist="19050" dir="2700000" algn="tl" rotWithShape="0">
                  <a:schemeClr val="dk1">
                    <a:alpha val="40000"/>
                  </a:schemeClr>
                </a:outerShdw>
              </a:effectLst>
              <a:sym typeface="+mn-ea"/>
            </a:endParaRPr>
          </a:p>
          <a:p>
            <a:pPr lvl="1">
              <a:buFont typeface="Arial" panose="020B0604020202020204" pitchFamily="34" charset="0"/>
              <a:buChar char="•"/>
            </a:pPr>
            <a:r>
              <a:rPr lang="en-US" sz="2400">
                <a:effectLst>
                  <a:outerShdw blurRad="38100" dist="19050" dir="2700000" algn="tl" rotWithShape="0">
                    <a:schemeClr val="dk1">
                      <a:alpha val="40000"/>
                    </a:schemeClr>
                  </a:outerShdw>
                </a:effectLst>
                <a:sym typeface="+mn-ea"/>
              </a:rPr>
              <a:t>Data Types</a:t>
            </a:r>
            <a:endParaRPr lang="en-US" sz="2400"/>
          </a:p>
          <a:p>
            <a:pPr lvl="2">
              <a:buFont typeface="Arial" panose="020B0604020202020204" pitchFamily="34" charset="0"/>
              <a:buChar char="•"/>
            </a:pPr>
            <a:r>
              <a:rPr lang="en-US" sz="2000">
                <a:sym typeface="+mn-ea"/>
              </a:rPr>
              <a:t>Numeric Types: int, float, complex   </a:t>
            </a:r>
            <a:endParaRPr lang="en-US" sz="2000">
              <a:sym typeface="+mn-ea"/>
            </a:endParaRPr>
          </a:p>
          <a:p>
            <a:pPr lvl="2">
              <a:buFont typeface="Arial" panose="020B0604020202020204" pitchFamily="34" charset="0"/>
              <a:buChar char="•"/>
            </a:pPr>
            <a:r>
              <a:rPr lang="en-US" sz="2000">
                <a:sym typeface="+mn-ea"/>
              </a:rPr>
              <a:t>Boolean Type: bool</a:t>
            </a:r>
            <a:endParaRPr lang="en-US" sz="2000">
              <a:effectLst>
                <a:outerShdw blurRad="38100" dist="19050" dir="2700000" algn="tl" rotWithShape="0">
                  <a:schemeClr val="dk1">
                    <a:alpha val="40000"/>
                  </a:schemeClr>
                </a:outerShdw>
              </a:effectLst>
              <a:sym typeface="+mn-ea"/>
            </a:endParaRPr>
          </a:p>
          <a:p>
            <a:pPr lvl="1">
              <a:buFont typeface="Arial" panose="020B0604020202020204" pitchFamily="34" charset="0"/>
              <a:buChar char="•"/>
            </a:pPr>
            <a:r>
              <a:rPr lang="en-US" sz="2400">
                <a:effectLst>
                  <a:outerShdw blurRad="38100" dist="19050" dir="2700000" algn="tl" rotWithShape="0">
                    <a:schemeClr val="dk1">
                      <a:alpha val="40000"/>
                    </a:schemeClr>
                  </a:outerShdw>
                </a:effectLst>
                <a:sym typeface="+mn-ea"/>
              </a:rPr>
              <a:t>Python Casting</a:t>
            </a:r>
            <a:endParaRPr lang="en-US" sz="2400">
              <a:effectLst>
                <a:outerShdw blurRad="38100" dist="19050" dir="2700000" algn="tl" rotWithShape="0">
                  <a:schemeClr val="dk1">
                    <a:alpha val="40000"/>
                  </a:schemeClr>
                </a:outerShdw>
              </a:effectLst>
              <a:sym typeface="+mn-ea"/>
            </a:endParaRPr>
          </a:p>
          <a:p>
            <a:pPr lvl="2">
              <a:buFont typeface="Arial" panose="020B0604020202020204" pitchFamily="34" charset="0"/>
              <a:buChar char="•"/>
            </a:pPr>
            <a:endParaRPr lang="en-US" sz="2000">
              <a:solidFill>
                <a:schemeClr val="tx1"/>
              </a:solidFill>
              <a:effectLst>
                <a:outerShdw blurRad="38100" dist="19050" dir="2700000" algn="tl" rotWithShape="0">
                  <a:schemeClr val="dk1">
                    <a:alpha val="40000"/>
                  </a:schemeClr>
                </a:outerShdw>
              </a:effectLst>
              <a:sym typeface="+mn-ea"/>
            </a:endParaRPr>
          </a:p>
          <a:p>
            <a:pPr lvl="2">
              <a:buFont typeface="Arial" panose="020B0604020202020204" pitchFamily="34" charset="0"/>
              <a:buChar char="•"/>
            </a:pPr>
            <a:endParaRPr lang="en-US" sz="2000">
              <a:solidFill>
                <a:schemeClr val="tx1"/>
              </a:solidFill>
              <a:effectLst>
                <a:outerShdw blurRad="38100" dist="19050" dir="2700000" algn="tl" rotWithShape="0">
                  <a:schemeClr val="dk1">
                    <a:alpha val="40000"/>
                  </a:schemeClr>
                </a:outerShdw>
              </a:effectLst>
            </a:endParaRPr>
          </a:p>
          <a:p>
            <a:pPr lvl="1">
              <a:buFont typeface="Arial" panose="020B0604020202020204" pitchFamily="34" charset="0"/>
              <a:buChar char="•"/>
            </a:pPr>
            <a:r>
              <a:rPr lang="en-US" sz="2400">
                <a:effectLst>
                  <a:outerShdw blurRad="38100" dist="19050" dir="2700000" algn="tl" rotWithShape="0">
                    <a:schemeClr val="dk1">
                      <a:alpha val="40000"/>
                    </a:schemeClr>
                  </a:outerShdw>
                </a:effectLst>
                <a:sym typeface="+mn-ea"/>
              </a:rPr>
              <a:t>important functions </a:t>
            </a:r>
            <a:endParaRPr lang="en-US" sz="2400">
              <a:effectLst>
                <a:outerShdw blurRad="38100" dist="19050" dir="2700000" algn="tl" rotWithShape="0">
                  <a:schemeClr val="dk1">
                    <a:alpha val="40000"/>
                  </a:schemeClr>
                </a:outerShdw>
              </a:effectLst>
              <a:sym typeface="+mn-ea"/>
            </a:endParaRPr>
          </a:p>
          <a:p>
            <a:pPr lvl="2">
              <a:buFont typeface="Arial" panose="020B0604020202020204" pitchFamily="34" charset="0"/>
              <a:buChar char="•"/>
            </a:pPr>
            <a:r>
              <a:rPr lang="en-US" sz="2055">
                <a:effectLst>
                  <a:outerShdw blurRad="38100" dist="19050" dir="2700000" algn="tl" rotWithShape="0">
                    <a:schemeClr val="dk1">
                      <a:alpha val="40000"/>
                    </a:schemeClr>
                  </a:outerShdw>
                </a:effectLst>
                <a:sym typeface="+mn-ea"/>
              </a:rPr>
              <a:t>print(x)</a:t>
            </a:r>
            <a:endParaRPr lang="en-US" sz="2055">
              <a:effectLst>
                <a:outerShdw blurRad="38100" dist="19050" dir="2700000" algn="tl" rotWithShape="0">
                  <a:schemeClr val="dk1">
                    <a:alpha val="40000"/>
                  </a:schemeClr>
                </a:outerShdw>
              </a:effectLst>
              <a:sym typeface="+mn-ea"/>
            </a:endParaRPr>
          </a:p>
          <a:p>
            <a:pPr lvl="2">
              <a:buFont typeface="Arial" panose="020B0604020202020204" pitchFamily="34" charset="0"/>
              <a:buChar char="•"/>
            </a:pPr>
            <a:r>
              <a:rPr lang="en-US" sz="2055">
                <a:effectLst>
                  <a:outerShdw blurRad="38100" dist="19050" dir="2700000" algn="tl" rotWithShape="0">
                    <a:schemeClr val="dk1">
                      <a:alpha val="40000"/>
                    </a:schemeClr>
                  </a:outerShdw>
                </a:effectLst>
                <a:sym typeface="+mn-ea"/>
              </a:rPr>
              <a:t>type() </a:t>
            </a:r>
            <a:endParaRPr lang="en-US" sz="2055">
              <a:effectLst>
                <a:outerShdw blurRad="38100" dist="19050" dir="2700000" algn="tl" rotWithShape="0">
                  <a:schemeClr val="dk1">
                    <a:alpha val="40000"/>
                  </a:schemeClr>
                </a:outerShdw>
              </a:effectLst>
              <a:sym typeface="+mn-ea"/>
            </a:endParaRPr>
          </a:p>
          <a:p>
            <a:pPr lvl="2">
              <a:buFont typeface="Arial" panose="020B0604020202020204" pitchFamily="34" charset="0"/>
              <a:buChar char="•"/>
            </a:pPr>
            <a:r>
              <a:rPr lang="en-US" sz="2055">
                <a:effectLst>
                  <a:outerShdw blurRad="38100" dist="19050" dir="2700000" algn="tl" rotWithShape="0">
                    <a:schemeClr val="dk1">
                      <a:alpha val="40000"/>
                    </a:schemeClr>
                  </a:outerShdw>
                </a:effectLst>
                <a:sym typeface="+mn-ea"/>
              </a:rPr>
              <a:t>input("Enter ur name: ")</a:t>
            </a:r>
            <a:endParaRPr lang="en-US" sz="2055">
              <a:effectLst>
                <a:outerShdw blurRad="38100" dist="19050" dir="2700000" algn="tl" rotWithShape="0">
                  <a:schemeClr val="dk1">
                    <a:alpha val="40000"/>
                  </a:schemeClr>
                </a:outerShdw>
              </a:effectLst>
              <a:sym typeface="+mn-ea"/>
            </a:endParaRPr>
          </a:p>
          <a:p>
            <a:pPr lvl="1"/>
            <a:endParaRPr lang="en-US" sz="2400">
              <a:solidFill>
                <a:schemeClr val="tx1"/>
              </a:solidFill>
              <a:effectLst>
                <a:outerShdw blurRad="38100" dist="19050" dir="2700000" algn="tl" rotWithShape="0">
                  <a:schemeClr val="dk1">
                    <a:alpha val="40000"/>
                  </a:schemeClr>
                </a:outerShdw>
              </a:effectLst>
            </a:endParaRPr>
          </a:p>
          <a:p>
            <a:pPr lvl="2"/>
            <a:endParaRPr lang="en-US" sz="2400">
              <a:solidFill>
                <a:schemeClr val="tx1"/>
              </a:solidFill>
              <a:effectLst>
                <a:outerShdw blurRad="38100" dist="19050" dir="2700000" algn="tl" rotWithShape="0">
                  <a:schemeClr val="dk1">
                    <a:alpha val="40000"/>
                  </a:schemeClr>
                </a:outerShdw>
              </a:effectLst>
            </a:endParaRPr>
          </a:p>
        </p:txBody>
      </p:sp>
      <p:graphicFrame>
        <p:nvGraphicFramePr>
          <p:cNvPr id="4" name="Table 3"/>
          <p:cNvGraphicFramePr/>
          <p:nvPr/>
        </p:nvGraphicFramePr>
        <p:xfrm>
          <a:off x="1245235" y="4283710"/>
          <a:ext cx="2419350" cy="766445"/>
        </p:xfrm>
        <a:graphic>
          <a:graphicData uri="http://schemas.openxmlformats.org/drawingml/2006/table">
            <a:tbl>
              <a:tblPr firstRow="1" bandRow="1">
                <a:tableStyleId>{5C22544A-7EE6-4342-B048-85BDC9FD1C3A}</a:tableStyleId>
              </a:tblPr>
              <a:tblGrid>
                <a:gridCol w="1059180"/>
                <a:gridCol w="1360170"/>
              </a:tblGrid>
              <a:tr h="365760">
                <a:tc>
                  <a:txBody>
                    <a:bodyPr/>
                    <a:p>
                      <a:pPr marL="0" lvl="2">
                        <a:buNone/>
                      </a:pPr>
                      <a:r>
                        <a:rPr lang="en-US" sz="1800" b="0">
                          <a:solidFill>
                            <a:schemeClr val="tx1"/>
                          </a:solidFill>
                          <a:effectLst/>
                          <a:sym typeface="+mn-ea"/>
                        </a:rPr>
                        <a:t>int()</a:t>
                      </a:r>
                      <a:endParaRPr lang="en-US" sz="1800" b="0">
                        <a:solidFill>
                          <a:schemeClr val="tx1"/>
                        </a:solidFill>
                        <a:effectLst/>
                        <a:sym typeface="+mn-ea"/>
                      </a:endParaRPr>
                    </a:p>
                  </a:txBody>
                  <a:tcPr>
                    <a:noFill/>
                  </a:tcPr>
                </a:tc>
                <a:tc>
                  <a:txBody>
                    <a:bodyPr/>
                    <a:p>
                      <a:pPr>
                        <a:buNone/>
                      </a:pPr>
                      <a:r>
                        <a:rPr lang="en-US" b="0">
                          <a:solidFill>
                            <a:schemeClr val="tx1"/>
                          </a:solidFill>
                        </a:rPr>
                        <a:t>str()</a:t>
                      </a:r>
                      <a:endParaRPr lang="en-US" b="0"/>
                    </a:p>
                  </a:txBody>
                  <a:tcPr>
                    <a:noFill/>
                  </a:tcPr>
                </a:tc>
              </a:tr>
              <a:tr h="400685">
                <a:tc>
                  <a:txBody>
                    <a:bodyPr/>
                    <a:p>
                      <a:pPr>
                        <a:buNone/>
                      </a:pPr>
                      <a:r>
                        <a:rPr lang="en-US"/>
                        <a:t>float()</a:t>
                      </a:r>
                      <a:endParaRPr lang="en-US"/>
                    </a:p>
                  </a:txBody>
                  <a:tcPr>
                    <a:noFill/>
                  </a:tcPr>
                </a:tc>
                <a:tc>
                  <a:txBody>
                    <a:bodyPr/>
                    <a:p>
                      <a:pPr>
                        <a:buNone/>
                      </a:pPr>
                      <a:r>
                        <a:rPr lang="en-US"/>
                        <a:t>complex()</a:t>
                      </a:r>
                      <a:endParaRPr lang="en-US"/>
                    </a:p>
                  </a:txBody>
                  <a:tcP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Copy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lvl="1" algn="l">
              <a:buFont typeface="Arial" panose="020B0604020202020204" pitchFamily="34" charset="0"/>
              <a:buChar char="•"/>
            </a:pPr>
            <a:r>
              <a:rPr lang="en-US" sz="3000">
                <a:effectLst/>
                <a:sym typeface="+mn-ea"/>
              </a:rPr>
              <a:t>You cannot copy a list simply by typing </a:t>
            </a:r>
            <a:r>
              <a:rPr lang="en-US" sz="3000">
                <a:ln/>
                <a:solidFill>
                  <a:schemeClr val="accent1"/>
                </a:solidFill>
                <a:effectLst>
                  <a:outerShdw blurRad="38100" dist="25400" dir="5400000" algn="ctr" rotWithShape="0">
                    <a:srgbClr val="6E747A">
                      <a:alpha val="43000"/>
                    </a:srgbClr>
                  </a:outerShdw>
                </a:effectLst>
                <a:sym typeface="+mn-ea"/>
              </a:rPr>
              <a:t>list2 = list1</a:t>
            </a:r>
            <a:r>
              <a:rPr lang="en-US" sz="3000">
                <a:effectLst/>
                <a:sym typeface="+mn-ea"/>
              </a:rPr>
              <a:t>, because: list2 will only be a reference to list1, and changes made in list1 will automatically also be made in list2.</a:t>
            </a:r>
            <a:endParaRPr lang="en-US" sz="3000">
              <a:effectLst/>
              <a:sym typeface="+mn-ea"/>
            </a:endParaRPr>
          </a:p>
          <a:p>
            <a:pPr lvl="1" algn="l">
              <a:buFont typeface="Arial" panose="020B0604020202020204" pitchFamily="34" charset="0"/>
              <a:buChar char="•"/>
            </a:pPr>
            <a:r>
              <a:rPr lang="en-US" sz="3000">
                <a:effectLst/>
                <a:sym typeface="+mn-ea"/>
              </a:rPr>
              <a:t>There are ways to make a copy, one way is to use the built-in List method </a:t>
            </a:r>
            <a:r>
              <a:rPr lang="en-US" sz="3000">
                <a:ln/>
                <a:solidFill>
                  <a:schemeClr val="accent1"/>
                </a:solidFill>
                <a:effectLst>
                  <a:outerShdw blurRad="38100" dist="25400" dir="5400000" algn="ctr" rotWithShape="0">
                    <a:srgbClr val="6E747A">
                      <a:alpha val="43000"/>
                    </a:srgbClr>
                  </a:outerShdw>
                </a:effectLst>
                <a:sym typeface="+mn-ea"/>
              </a:rPr>
              <a:t>copy().</a:t>
            </a:r>
            <a:endParaRPr lang="en-US" sz="3000">
              <a:ln/>
              <a:solidFill>
                <a:schemeClr val="accent1"/>
              </a:solidFill>
              <a:effectLst>
                <a:outerShdw blurRad="38100" dist="25400" dir="5400000" algn="ctr" rotWithShape="0">
                  <a:srgbClr val="6E747A">
                    <a:alpha val="43000"/>
                  </a:srgbClr>
                </a:outerShdw>
              </a:effectLst>
              <a:sym typeface="+mn-ea"/>
            </a:endParaRPr>
          </a:p>
          <a:p>
            <a:pPr lvl="1" algn="l">
              <a:buFont typeface="Arial" panose="020B0604020202020204" pitchFamily="34" charset="0"/>
              <a:buChar char="•"/>
            </a:pPr>
            <a:r>
              <a:rPr lang="en-US">
                <a:effectLst/>
                <a:sym typeface="+mn-ea"/>
              </a:rPr>
              <a:t>Example: Make a copy of a list with the copy() method:</a:t>
            </a:r>
            <a:endParaRPr lang="en-US">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thislist = ["apple", "banana", "cherry"]</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mylist = thislist.copy()</a:t>
            </a:r>
            <a:endParaRPr lang="en-US" sz="2800">
              <a:ln/>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2800">
                <a:ln/>
                <a:solidFill>
                  <a:schemeClr val="accent1"/>
                </a:solidFill>
                <a:effectLst>
                  <a:outerShdw blurRad="38100" dist="25400" dir="5400000" algn="ctr" rotWithShape="0">
                    <a:srgbClr val="6E747A">
                      <a:alpha val="43000"/>
                    </a:srgbClr>
                  </a:outerShdw>
                </a:effectLst>
                <a:sym typeface="+mn-ea"/>
              </a:rPr>
              <a:t>print(mylist)</a:t>
            </a:r>
            <a:endParaRPr lang="en-US" sz="28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Join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lvl="1" algn="l">
              <a:buFont typeface="Arial" panose="020B0604020202020204" pitchFamily="34" charset="0"/>
              <a:buChar char="•"/>
            </a:pPr>
            <a:r>
              <a:rPr lang="en-US" sz="3000">
                <a:sym typeface="+mn-ea"/>
              </a:rPr>
              <a:t>There are several ways to join, or concatenate, two or more lists in Python.</a:t>
            </a:r>
            <a:endParaRPr lang="en-US" sz="3000">
              <a:sym typeface="+mn-ea"/>
            </a:endParaRPr>
          </a:p>
          <a:p>
            <a:pPr lvl="1" algn="l">
              <a:buFont typeface="Arial" panose="020B0604020202020204" pitchFamily="34" charset="0"/>
              <a:buChar char="•"/>
            </a:pPr>
            <a:r>
              <a:rPr lang="en-US" sz="3000">
                <a:sym typeface="+mn-ea"/>
              </a:rPr>
              <a:t>One of the easiest ways are by using the + operator.</a:t>
            </a:r>
            <a:endParaRPr lang="en-US" sz="3000">
              <a:sym typeface="+mn-ea"/>
            </a:endParaRPr>
          </a:p>
          <a:p>
            <a:pPr lvl="1" algn="l">
              <a:buFont typeface="Arial" panose="020B0604020202020204" pitchFamily="34" charset="0"/>
              <a:buChar char="•"/>
            </a:pPr>
            <a:r>
              <a:rPr lang="en-US" sz="3000">
                <a:sym typeface="+mn-ea"/>
              </a:rPr>
              <a:t>Example: Join two list:</a:t>
            </a:r>
            <a:endParaRPr lang="en-US" sz="3000">
              <a:sym typeface="+mn-ea"/>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sym typeface="+mn-ea"/>
              </a:rPr>
              <a:t>list1 = ["a", "b", "c"]</a:t>
            </a:r>
            <a:endParaRPr lang="en-US" sz="28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sym typeface="+mn-ea"/>
              </a:rPr>
              <a:t>list2 = [1, 2, 3]</a:t>
            </a:r>
            <a:endParaRPr lang="en-US" sz="28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sym typeface="+mn-ea"/>
              </a:rPr>
              <a:t>list3 = list1 + list2</a:t>
            </a:r>
            <a:endParaRPr lang="en-US" sz="2800">
              <a:ln/>
              <a:solidFill>
                <a:schemeClr val="accent1"/>
              </a:solidFill>
              <a:effectLst>
                <a:outerShdw blurRad="38100" dist="25400" dir="5400000" algn="ctr" rotWithShape="0">
                  <a:srgbClr val="6E747A">
                    <a:alpha val="43000"/>
                  </a:srgbClr>
                </a:outerShdw>
              </a:effectLst>
              <a:sym typeface="+mn-ea"/>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sym typeface="+mn-ea"/>
              </a:rPr>
              <a:t>print(list3)</a:t>
            </a:r>
            <a:endParaRPr lang="en-US" sz="2800">
              <a:ln/>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List Methods</a:t>
            </a:r>
            <a:endParaRPr lang="en-US" sz="4800">
              <a:solidFill>
                <a:schemeClr val="tx1"/>
              </a:solidFill>
              <a:effectLst>
                <a:outerShdw blurRad="38100" dist="19050" dir="2700000" algn="tl" rotWithShape="0">
                  <a:schemeClr val="dk1">
                    <a:alpha val="40000"/>
                  </a:schemeClr>
                </a:outerShdw>
              </a:effectLst>
              <a:sym typeface="+mn-ea"/>
            </a:endParaRPr>
          </a:p>
        </p:txBody>
      </p:sp>
      <p:graphicFrame>
        <p:nvGraphicFramePr>
          <p:cNvPr id="5" name="Content Placeholder 4"/>
          <p:cNvGraphicFramePr/>
          <p:nvPr>
            <p:ph idx="1"/>
          </p:nvPr>
        </p:nvGraphicFramePr>
        <p:xfrm>
          <a:off x="0" y="837565"/>
          <a:ext cx="12191365" cy="6020435"/>
        </p:xfrm>
        <a:graphic>
          <a:graphicData uri="http://schemas.openxmlformats.org/drawingml/2006/table">
            <a:tbl>
              <a:tblPr firstRow="1" bandRow="1">
                <a:tableStyleId>{5C22544A-7EE6-4342-B048-85BDC9FD1C3A}</a:tableStyleId>
              </a:tblPr>
              <a:tblGrid>
                <a:gridCol w="3435985"/>
                <a:gridCol w="8755380"/>
              </a:tblGrid>
              <a:tr h="856615">
                <a:tc>
                  <a:txBody>
                    <a:bodyPr/>
                    <a:p>
                      <a:pPr>
                        <a:buNone/>
                      </a:pPr>
                      <a:r>
                        <a:rPr lang="en-US"/>
                        <a:t>Method</a:t>
                      </a:r>
                      <a:endParaRPr lang="en-US"/>
                    </a:p>
                  </a:txBody>
                  <a:tcPr/>
                </a:tc>
                <a:tc>
                  <a:txBody>
                    <a:bodyPr/>
                    <a:p>
                      <a:pPr>
                        <a:buNone/>
                      </a:pPr>
                      <a:r>
                        <a:rPr lang="en-US"/>
                        <a:t>Description</a:t>
                      </a:r>
                      <a:endParaRPr lang="en-US"/>
                    </a:p>
                  </a:txBody>
                  <a:tcPr/>
                </a:tc>
              </a:tr>
              <a:tr h="468630">
                <a:tc>
                  <a:txBody>
                    <a:bodyPr/>
                    <a:p>
                      <a:pPr>
                        <a:buNone/>
                      </a:pPr>
                      <a:r>
                        <a:rPr lang="en-US"/>
                        <a:t>append()</a:t>
                      </a:r>
                      <a:endParaRPr lang="en-US"/>
                    </a:p>
                  </a:txBody>
                  <a:tcPr/>
                </a:tc>
                <a:tc>
                  <a:txBody>
                    <a:bodyPr/>
                    <a:p>
                      <a:pPr>
                        <a:buNone/>
                      </a:pPr>
                      <a:r>
                        <a:rPr lang="en-US" sz="2000"/>
                        <a:t>Adds an element at the end of the list</a:t>
                      </a:r>
                      <a:endParaRPr lang="en-US" sz="2000"/>
                    </a:p>
                  </a:txBody>
                  <a:tcPr/>
                </a:tc>
              </a:tr>
              <a:tr h="466725">
                <a:tc>
                  <a:txBody>
                    <a:bodyPr/>
                    <a:p>
                      <a:pPr>
                        <a:buNone/>
                      </a:pPr>
                      <a:r>
                        <a:rPr lang="en-US"/>
                        <a:t>clear()</a:t>
                      </a:r>
                      <a:endParaRPr lang="en-US"/>
                    </a:p>
                  </a:txBody>
                  <a:tcPr/>
                </a:tc>
                <a:tc>
                  <a:txBody>
                    <a:bodyPr/>
                    <a:p>
                      <a:pPr>
                        <a:buNone/>
                      </a:pPr>
                      <a:r>
                        <a:rPr lang="en-US" sz="2000"/>
                        <a:t>Removes all the elements from the list</a:t>
                      </a:r>
                      <a:endParaRPr lang="en-US" sz="2000"/>
                    </a:p>
                  </a:txBody>
                  <a:tcPr/>
                </a:tc>
              </a:tr>
              <a:tr h="467995">
                <a:tc>
                  <a:txBody>
                    <a:bodyPr/>
                    <a:p>
                      <a:pPr>
                        <a:buNone/>
                      </a:pPr>
                      <a:r>
                        <a:rPr lang="en-US"/>
                        <a:t>copy()</a:t>
                      </a:r>
                      <a:endParaRPr lang="en-US"/>
                    </a:p>
                  </a:txBody>
                  <a:tcPr/>
                </a:tc>
                <a:tc>
                  <a:txBody>
                    <a:bodyPr/>
                    <a:p>
                      <a:pPr>
                        <a:buNone/>
                      </a:pPr>
                      <a:r>
                        <a:rPr lang="en-US" sz="2000"/>
                        <a:t>Returns a copy of the list</a:t>
                      </a:r>
                      <a:endParaRPr lang="en-US" sz="2000"/>
                    </a:p>
                  </a:txBody>
                  <a:tcPr/>
                </a:tc>
              </a:tr>
              <a:tr h="503555">
                <a:tc>
                  <a:txBody>
                    <a:bodyPr/>
                    <a:p>
                      <a:pPr>
                        <a:buNone/>
                      </a:pPr>
                      <a:r>
                        <a:rPr lang="en-US"/>
                        <a:t>count()</a:t>
                      </a:r>
                      <a:endParaRPr lang="en-US"/>
                    </a:p>
                  </a:txBody>
                  <a:tcPr/>
                </a:tc>
                <a:tc>
                  <a:txBody>
                    <a:bodyPr/>
                    <a:p>
                      <a:pPr>
                        <a:buNone/>
                      </a:pPr>
                      <a:r>
                        <a:rPr lang="en-US" sz="2000"/>
                        <a:t>Returns the number of elements with the specified value</a:t>
                      </a:r>
                      <a:endParaRPr lang="en-US" sz="2000"/>
                    </a:p>
                  </a:txBody>
                  <a:tcPr/>
                </a:tc>
              </a:tr>
              <a:tr h="459740">
                <a:tc>
                  <a:txBody>
                    <a:bodyPr/>
                    <a:p>
                      <a:pPr>
                        <a:buNone/>
                      </a:pPr>
                      <a:r>
                        <a:rPr lang="en-US"/>
                        <a:t>extend()</a:t>
                      </a:r>
                      <a:endParaRPr lang="en-US"/>
                    </a:p>
                  </a:txBody>
                  <a:tcPr/>
                </a:tc>
                <a:tc>
                  <a:txBody>
                    <a:bodyPr/>
                    <a:p>
                      <a:pPr>
                        <a:buNone/>
                      </a:pPr>
                      <a:r>
                        <a:rPr lang="en-US" sz="2000"/>
                        <a:t>Add the elements of a list (or any iterable), to the end of the current list</a:t>
                      </a:r>
                      <a:endParaRPr lang="en-US" sz="2000"/>
                    </a:p>
                  </a:txBody>
                  <a:tcPr/>
                </a:tc>
              </a:tr>
              <a:tr h="459105">
                <a:tc>
                  <a:txBody>
                    <a:bodyPr/>
                    <a:p>
                      <a:pPr>
                        <a:buNone/>
                      </a:pPr>
                      <a:r>
                        <a:rPr lang="en-US"/>
                        <a:t>index()</a:t>
                      </a:r>
                      <a:endParaRPr lang="en-US"/>
                    </a:p>
                  </a:txBody>
                  <a:tcPr/>
                </a:tc>
                <a:tc>
                  <a:txBody>
                    <a:bodyPr/>
                    <a:p>
                      <a:pPr>
                        <a:buNone/>
                      </a:pPr>
                      <a:r>
                        <a:rPr lang="en-US" sz="2000"/>
                        <a:t>Returns the index of the first element with the specified value</a:t>
                      </a:r>
                      <a:endParaRPr lang="en-US" sz="2000"/>
                    </a:p>
                  </a:txBody>
                  <a:tcPr/>
                </a:tc>
              </a:tr>
              <a:tr h="467360">
                <a:tc>
                  <a:txBody>
                    <a:bodyPr/>
                    <a:p>
                      <a:pPr>
                        <a:buNone/>
                      </a:pPr>
                      <a:r>
                        <a:rPr lang="en-US"/>
                        <a:t>insert()</a:t>
                      </a:r>
                      <a:endParaRPr lang="en-US"/>
                    </a:p>
                  </a:txBody>
                  <a:tcPr/>
                </a:tc>
                <a:tc>
                  <a:txBody>
                    <a:bodyPr/>
                    <a:p>
                      <a:pPr>
                        <a:buNone/>
                      </a:pPr>
                      <a:r>
                        <a:rPr lang="en-US" sz="2000"/>
                        <a:t>Adds an element at the specified position</a:t>
                      </a:r>
                      <a:endParaRPr lang="en-US" sz="2000"/>
                    </a:p>
                  </a:txBody>
                  <a:tcPr/>
                </a:tc>
              </a:tr>
              <a:tr h="467995">
                <a:tc>
                  <a:txBody>
                    <a:bodyPr/>
                    <a:p>
                      <a:pPr>
                        <a:buNone/>
                      </a:pPr>
                      <a:r>
                        <a:rPr lang="en-US"/>
                        <a:t>pop()</a:t>
                      </a:r>
                      <a:endParaRPr lang="en-US"/>
                    </a:p>
                  </a:txBody>
                  <a:tcPr/>
                </a:tc>
                <a:tc>
                  <a:txBody>
                    <a:bodyPr/>
                    <a:p>
                      <a:pPr>
                        <a:buNone/>
                      </a:pPr>
                      <a:r>
                        <a:rPr lang="en-US" sz="2000"/>
                        <a:t>Removes the element at the specified position</a:t>
                      </a:r>
                      <a:endParaRPr lang="en-US" sz="2000"/>
                    </a:p>
                  </a:txBody>
                  <a:tcPr/>
                </a:tc>
              </a:tr>
              <a:tr h="467995">
                <a:tc>
                  <a:txBody>
                    <a:bodyPr/>
                    <a:p>
                      <a:pPr>
                        <a:buNone/>
                      </a:pPr>
                      <a:r>
                        <a:rPr lang="en-US"/>
                        <a:t>remove()</a:t>
                      </a:r>
                      <a:endParaRPr lang="en-US"/>
                    </a:p>
                  </a:txBody>
                  <a:tcPr/>
                </a:tc>
                <a:tc>
                  <a:txBody>
                    <a:bodyPr/>
                    <a:p>
                      <a:pPr>
                        <a:buNone/>
                      </a:pPr>
                      <a:r>
                        <a:rPr lang="en-US" sz="2000"/>
                        <a:t>Removes the item with the specified value</a:t>
                      </a:r>
                      <a:endParaRPr lang="en-US" sz="2000"/>
                    </a:p>
                  </a:txBody>
                  <a:tcPr/>
                </a:tc>
              </a:tr>
              <a:tr h="467360">
                <a:tc>
                  <a:txBody>
                    <a:bodyPr/>
                    <a:p>
                      <a:pPr>
                        <a:buNone/>
                      </a:pPr>
                      <a:r>
                        <a:rPr lang="en-US"/>
                        <a:t>reverse()</a:t>
                      </a:r>
                      <a:endParaRPr lang="en-US"/>
                    </a:p>
                  </a:txBody>
                  <a:tcPr/>
                </a:tc>
                <a:tc>
                  <a:txBody>
                    <a:bodyPr/>
                    <a:p>
                      <a:pPr>
                        <a:buNone/>
                      </a:pPr>
                      <a:r>
                        <a:rPr lang="en-US" sz="2000"/>
                        <a:t>Reverses the order of the list</a:t>
                      </a:r>
                      <a:endParaRPr lang="en-US" sz="2000"/>
                    </a:p>
                  </a:txBody>
                  <a:tcPr/>
                </a:tc>
              </a:tr>
              <a:tr h="467360">
                <a:tc>
                  <a:txBody>
                    <a:bodyPr/>
                    <a:p>
                      <a:pPr>
                        <a:buNone/>
                      </a:pPr>
                      <a:r>
                        <a:rPr lang="en-US"/>
                        <a:t>sort()</a:t>
                      </a:r>
                      <a:endParaRPr lang="en-US"/>
                    </a:p>
                  </a:txBody>
                  <a:tcPr/>
                </a:tc>
                <a:tc>
                  <a:txBody>
                    <a:bodyPr/>
                    <a:p>
                      <a:pPr>
                        <a:buNone/>
                      </a:pPr>
                      <a:r>
                        <a:rPr lang="en-US" sz="2000"/>
                        <a:t>Sorts the list</a:t>
                      </a:r>
                      <a:endParaRPr lang="en-US" sz="200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Functions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lvl="1" algn="l">
              <a:buFont typeface="Arial" panose="020B0604020202020204" pitchFamily="34" charset="0"/>
              <a:buChar char="•"/>
            </a:pPr>
            <a:r>
              <a:rPr lang="en-US">
                <a:sym typeface="+mn-ea"/>
              </a:rPr>
              <a:t>Python Functions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endParaRPr lang="en-US">
              <a:sym typeface="+mn-ea"/>
            </a:endParaRPr>
          </a:p>
          <a:p>
            <a:pPr marL="457200" lvl="1" indent="0" algn="l">
              <a:buFont typeface="Arial" panose="020B0604020202020204" pitchFamily="34" charset="0"/>
              <a:buNone/>
            </a:pPr>
            <a:r>
              <a:rPr lang="en-US" b="1">
                <a:sym typeface="+mn-ea"/>
              </a:rPr>
              <a:t>Types of Functions in Python</a:t>
            </a:r>
            <a:endParaRPr lang="en-US" b="1">
              <a:sym typeface="+mn-ea"/>
            </a:endParaRPr>
          </a:p>
          <a:p>
            <a:pPr lvl="1" algn="l">
              <a:buFont typeface="Arial" panose="020B0604020202020204" pitchFamily="34" charset="0"/>
              <a:buChar char="•"/>
            </a:pPr>
            <a:r>
              <a:rPr lang="en-US">
                <a:sym typeface="+mn-ea"/>
              </a:rPr>
              <a:t>There are mainly two types of functions in Python.</a:t>
            </a:r>
            <a:endParaRPr lang="en-US">
              <a:sym typeface="+mn-ea"/>
            </a:endParaRPr>
          </a:p>
          <a:p>
            <a:pPr lvl="1" algn="l">
              <a:buFont typeface="Arial" panose="020B0604020202020204" pitchFamily="34" charset="0"/>
              <a:buChar char="•"/>
            </a:pPr>
            <a:r>
              <a:rPr lang="en-US" b="1">
                <a:sym typeface="+mn-ea"/>
              </a:rPr>
              <a:t>Built-in library function</a:t>
            </a:r>
            <a:r>
              <a:rPr lang="en-US">
                <a:sym typeface="+mn-ea"/>
              </a:rPr>
              <a:t>: These are Standard functions in Python that are available to use.</a:t>
            </a:r>
            <a:endParaRPr lang="en-US">
              <a:sym typeface="+mn-ea"/>
            </a:endParaRPr>
          </a:p>
          <a:p>
            <a:pPr lvl="1" algn="l">
              <a:buFont typeface="Arial" panose="020B0604020202020204" pitchFamily="34" charset="0"/>
              <a:buChar char="•"/>
            </a:pPr>
            <a:r>
              <a:rPr lang="en-US" b="1">
                <a:sym typeface="+mn-ea"/>
              </a:rPr>
              <a:t>User-defined function</a:t>
            </a:r>
            <a:r>
              <a:rPr lang="en-US">
                <a:sym typeface="+mn-ea"/>
              </a:rPr>
              <a:t>: We can create our own functions based on our requirements.</a:t>
            </a:r>
            <a:endParaRPr 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REVISON</a:t>
            </a:r>
            <a:endParaRPr lang="en-US"/>
          </a:p>
        </p:txBody>
      </p:sp>
      <p:sp>
        <p:nvSpPr>
          <p:cNvPr id="3" name="Content Placeholder 2"/>
          <p:cNvSpPr>
            <a:spLocks noGrp="1"/>
          </p:cNvSpPr>
          <p:nvPr>
            <p:ph idx="1"/>
          </p:nvPr>
        </p:nvSpPr>
        <p:spPr>
          <a:xfrm>
            <a:off x="501650" y="945515"/>
            <a:ext cx="10972800" cy="5683250"/>
          </a:xfrm>
        </p:spPr>
        <p:txBody>
          <a:bodyPr/>
          <a:p>
            <a:r>
              <a:rPr lang="en-US" sz="2800"/>
              <a:t>DAY 2:</a:t>
            </a:r>
            <a:endParaRPr lang="en-US" sz="2800"/>
          </a:p>
          <a:p>
            <a:pPr lvl="1">
              <a:buFont typeface="Arial" panose="020B0604020202020204" pitchFamily="34" charset="0"/>
              <a:buChar char="•"/>
            </a:pPr>
            <a:r>
              <a:rPr lang="en-US" sz="2400">
                <a:sym typeface="+mn-ea"/>
              </a:rPr>
              <a:t>Python Strings</a:t>
            </a:r>
            <a:endParaRPr lang="en-US" sz="2400">
              <a:sym typeface="+mn-ea"/>
            </a:endParaRPr>
          </a:p>
          <a:p>
            <a:pPr lvl="2">
              <a:buFont typeface="Arial" panose="020B0604020202020204" pitchFamily="34" charset="0"/>
              <a:buChar char="•"/>
            </a:pPr>
            <a:r>
              <a:rPr lang="en-US" sz="2055">
                <a:sym typeface="+mn-ea"/>
              </a:rPr>
              <a:t>Assign String to a Variable</a:t>
            </a:r>
            <a:endParaRPr lang="en-US" sz="2055">
              <a:sym typeface="+mn-ea"/>
            </a:endParaRPr>
          </a:p>
          <a:p>
            <a:pPr lvl="2">
              <a:buFont typeface="Arial" panose="020B0604020202020204" pitchFamily="34" charset="0"/>
              <a:buChar char="•"/>
            </a:pPr>
            <a:r>
              <a:rPr lang="en-US" sz="2055">
                <a:sym typeface="+mn-ea"/>
              </a:rPr>
              <a:t>Multiline Strings</a:t>
            </a:r>
            <a:endParaRPr lang="en-US" sz="2055">
              <a:sym typeface="+mn-ea"/>
            </a:endParaRPr>
          </a:p>
          <a:p>
            <a:pPr lvl="2">
              <a:buFont typeface="Arial" panose="020B0604020202020204" pitchFamily="34" charset="0"/>
              <a:buChar char="•"/>
            </a:pPr>
            <a:r>
              <a:rPr lang="en-US" sz="2055">
                <a:sym typeface="+mn-ea"/>
              </a:rPr>
              <a:t>Strings are Arrays</a:t>
            </a:r>
            <a:endParaRPr lang="en-US" sz="2055">
              <a:sym typeface="+mn-ea"/>
            </a:endParaRPr>
          </a:p>
          <a:p>
            <a:pPr lvl="2">
              <a:buFont typeface="Arial" panose="020B0604020202020204" pitchFamily="34" charset="0"/>
              <a:buChar char="•"/>
            </a:pPr>
            <a:r>
              <a:rPr lang="en-US" sz="2055">
                <a:sym typeface="+mn-ea"/>
              </a:rPr>
              <a:t>String Length</a:t>
            </a:r>
            <a:endParaRPr lang="en-US" sz="2055">
              <a:sym typeface="+mn-ea"/>
            </a:endParaRPr>
          </a:p>
          <a:p>
            <a:pPr lvl="1">
              <a:buFont typeface="Arial" panose="020B0604020202020204" pitchFamily="34" charset="0"/>
              <a:buChar char="•"/>
            </a:pPr>
            <a:r>
              <a:rPr lang="en-US" sz="2400">
                <a:sym typeface="+mn-ea"/>
              </a:rPr>
              <a:t>Slicing Strings</a:t>
            </a:r>
            <a:endParaRPr lang="en-US" sz="2400">
              <a:sym typeface="+mn-ea"/>
            </a:endParaRPr>
          </a:p>
          <a:p>
            <a:pPr lvl="1">
              <a:buFont typeface="Arial" panose="020B0604020202020204" pitchFamily="34" charset="0"/>
              <a:buChar char="•"/>
            </a:pPr>
            <a:r>
              <a:rPr lang="en-US">
                <a:sym typeface="+mn-ea"/>
              </a:rPr>
              <a:t>String methods</a:t>
            </a:r>
            <a:endParaRPr lang="en-US">
              <a:sym typeface="+mn-ea"/>
            </a:endParaRPr>
          </a:p>
          <a:p>
            <a:pPr lvl="1">
              <a:buFont typeface="Arial" panose="020B0604020202020204" pitchFamily="34" charset="0"/>
              <a:buChar char="•"/>
            </a:pPr>
            <a:r>
              <a:rPr lang="en-US" sz="2400">
                <a:sym typeface="+mn-ea"/>
              </a:rPr>
              <a:t>String </a:t>
            </a:r>
            <a:r>
              <a:rPr lang="en-US" sz="2400">
                <a:sym typeface="+mn-ea"/>
              </a:rPr>
              <a:t>Concatenation</a:t>
            </a:r>
            <a:endParaRPr lang="en-US" sz="2400">
              <a:sym typeface="+mn-ea"/>
            </a:endParaRPr>
          </a:p>
          <a:p>
            <a:pPr lvl="1">
              <a:buFont typeface="Arial" panose="020B0604020202020204" pitchFamily="34" charset="0"/>
              <a:buChar char="•"/>
            </a:pPr>
            <a:r>
              <a:rPr lang="en-US" sz="2400">
                <a:sym typeface="+mn-ea"/>
              </a:rPr>
              <a:t>Format-String</a:t>
            </a:r>
            <a:endParaRPr lang="en-US" sz="2400">
              <a:sym typeface="+mn-ea"/>
            </a:endParaRPr>
          </a:p>
          <a:p>
            <a:pPr lvl="1">
              <a:buFont typeface="Arial" panose="020B0604020202020204" pitchFamily="34" charset="0"/>
              <a:buChar char="•"/>
            </a:pPr>
            <a:r>
              <a:rPr lang="en-US" sz="2400">
                <a:sym typeface="+mn-ea"/>
              </a:rPr>
              <a:t>Escape </a:t>
            </a:r>
            <a:r>
              <a:rPr lang="en-US" sz="2400">
                <a:sym typeface="+mn-ea"/>
              </a:rPr>
              <a:t>Characters</a:t>
            </a:r>
            <a:endParaRPr lang="en-US" sz="2400">
              <a:sym typeface="+mn-ea"/>
            </a:endParaRPr>
          </a:p>
          <a:p>
            <a:pPr lvl="1">
              <a:buFont typeface="Arial" panose="020B0604020202020204" pitchFamily="34" charset="0"/>
              <a:buChar char="•"/>
            </a:pPr>
            <a:r>
              <a:rPr lang="en-US" sz="2400">
                <a:sym typeface="+mn-ea"/>
              </a:rPr>
              <a:t>Python Operators</a:t>
            </a:r>
            <a:endParaRPr lang="en-US" sz="2400"/>
          </a:p>
          <a:p>
            <a:pPr lvl="1">
              <a:buFont typeface="Arial" panose="020B0604020202020204" pitchFamily="34" charset="0"/>
              <a:buChar char="•"/>
            </a:pPr>
            <a:r>
              <a:rPr lang="en-US" sz="2400">
                <a:sym typeface="+mn-ea"/>
              </a:rPr>
              <a:t>Control Flow</a:t>
            </a:r>
            <a:endParaRPr lang="en-US" sz="2400"/>
          </a:p>
          <a:p>
            <a:pPr lvl="1">
              <a:buFont typeface="Arial" panose="020B0604020202020204" pitchFamily="34" charset="0"/>
              <a:buChar char="•"/>
            </a:pPr>
            <a:endParaRPr lang="en-US" sz="2400">
              <a:sym typeface="+mn-ea"/>
            </a:endParaRPr>
          </a:p>
          <a:p>
            <a:pPr lvl="1">
              <a:buFont typeface="Arial" panose="020B0604020202020204" pitchFamily="34" charset="0"/>
              <a:buChar char="•"/>
            </a:pPr>
            <a:endParaRPr lang="en-US" sz="2055"/>
          </a:p>
          <a:p>
            <a:pPr lvl="1">
              <a:buFont typeface="Arial" panose="020B0604020202020204" pitchFamily="34" charset="0"/>
              <a:buChar char="•"/>
            </a:pPr>
            <a:endParaRPr lang="en-US" sz="2400">
              <a:sym typeface="+mn-ea"/>
            </a:endParaRPr>
          </a:p>
          <a:p>
            <a:pPr lvl="1">
              <a:buFont typeface="Arial" panose="020B0604020202020204" pitchFamily="34" charset="0"/>
              <a:buChar char="•"/>
            </a:pPr>
            <a:endParaRPr lang="en-US" b="1">
              <a:sym typeface="+mn-ea"/>
            </a:endParaRPr>
          </a:p>
          <a:p>
            <a:pPr lvl="1">
              <a:buFont typeface="Arial" panose="020B0604020202020204" pitchFamily="34" charset="0"/>
              <a:buChar char="•"/>
            </a:pPr>
            <a:endParaRPr lang="en-US"/>
          </a:p>
          <a:p>
            <a:pPr marL="914400" lvl="2" indent="0">
              <a:buFont typeface="Arial" panose="020B0604020202020204" pitchFamily="34" charset="0"/>
              <a:buNone/>
            </a:pPr>
            <a:endParaRPr 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ym typeface="+mn-ea"/>
              </a:rPr>
              <a:t>REVISON</a:t>
            </a:r>
            <a:endParaRPr lang="en-US" sz="4400">
              <a:solidFill>
                <a:schemeClr val="tx1"/>
              </a:solidFill>
              <a:effectLst>
                <a:outerShdw blurRad="38100" dist="19050" dir="2700000" algn="tl" rotWithShape="0">
                  <a:schemeClr val="dk1">
                    <a:alpha val="40000"/>
                  </a:schemeClr>
                </a:outerShdw>
              </a:effectLst>
            </a:endParaRPr>
          </a:p>
        </p:txBody>
      </p:sp>
      <p:sp>
        <p:nvSpPr>
          <p:cNvPr id="5" name="Content Placeholder 4"/>
          <p:cNvSpPr/>
          <p:nvPr>
            <p:ph idx="1"/>
          </p:nvPr>
        </p:nvSpPr>
        <p:spPr>
          <a:xfrm>
            <a:off x="609600" y="773430"/>
            <a:ext cx="10972800" cy="6085205"/>
          </a:xfrm>
        </p:spPr>
        <p:txBody>
          <a:bodyPr/>
          <a:p>
            <a:pPr marL="457200" lvl="1" indent="0">
              <a:buNone/>
            </a:pPr>
            <a:r>
              <a:rPr lang="en-US" sz="2450">
                <a:sym typeface="+mn-ea"/>
              </a:rPr>
              <a:t>DAY 3:</a:t>
            </a:r>
            <a:endParaRPr lang="en-US" sz="2450">
              <a:effectLst/>
              <a:sym typeface="+mn-ea"/>
            </a:endParaRPr>
          </a:p>
          <a:p>
            <a:pPr marL="971550" lvl="1" indent="-514350">
              <a:buAutoNum type="arabicPeriod"/>
            </a:pPr>
            <a:r>
              <a:rPr lang="en-US" sz="2400">
                <a:effectLst/>
                <a:sym typeface="+mn-ea"/>
              </a:rPr>
              <a:t>Block of code</a:t>
            </a:r>
            <a:endParaRPr lang="en-US" sz="2400">
              <a:effectLst/>
              <a:sym typeface="+mn-ea"/>
            </a:endParaRPr>
          </a:p>
          <a:p>
            <a:pPr marL="971550" lvl="1" indent="-514350">
              <a:buAutoNum type="arabicPeriod"/>
            </a:pPr>
            <a:r>
              <a:rPr lang="en-US" sz="2400">
                <a:effectLst/>
                <a:sym typeface="+mn-ea"/>
              </a:rPr>
              <a:t>Conditional Blocks</a:t>
            </a:r>
            <a:endParaRPr lang="en-US" sz="2400">
              <a:effectLst/>
              <a:sym typeface="+mn-ea"/>
            </a:endParaRPr>
          </a:p>
          <a:p>
            <a:pPr marL="1828800" lvl="3" indent="-457200" algn="l">
              <a:buAutoNum type="arabicPeriod"/>
            </a:pPr>
            <a:r>
              <a:rPr lang="en-US">
                <a:effectLst/>
                <a:sym typeface="+mn-ea"/>
              </a:rPr>
              <a:t>The if statement</a:t>
            </a:r>
            <a:endParaRPr lang="en-US">
              <a:solidFill>
                <a:schemeClr val="tx1"/>
              </a:solidFill>
              <a:effectLst/>
            </a:endParaRPr>
          </a:p>
          <a:p>
            <a:pPr marL="1828800" lvl="3" indent="-457200" algn="l">
              <a:buAutoNum type="arabicPeriod"/>
            </a:pPr>
            <a:r>
              <a:rPr lang="en-US">
                <a:effectLst/>
                <a:sym typeface="+mn-ea"/>
              </a:rPr>
              <a:t>The if-else statement</a:t>
            </a:r>
            <a:endParaRPr lang="en-US">
              <a:solidFill>
                <a:schemeClr val="tx1"/>
              </a:solidFill>
              <a:effectLst/>
            </a:endParaRPr>
          </a:p>
          <a:p>
            <a:pPr marL="1828800" lvl="3" indent="-457200" algn="l">
              <a:buAutoNum type="arabicPeriod"/>
            </a:pPr>
            <a:r>
              <a:rPr lang="en-US">
                <a:effectLst/>
                <a:sym typeface="+mn-ea"/>
              </a:rPr>
              <a:t>The nested-if statement</a:t>
            </a:r>
            <a:endParaRPr lang="en-US">
              <a:solidFill>
                <a:schemeClr val="tx1"/>
              </a:solidFill>
              <a:effectLst/>
            </a:endParaRPr>
          </a:p>
          <a:p>
            <a:pPr marL="1828800" lvl="3" indent="-457200" algn="l">
              <a:buAutoNum type="arabicPeriod"/>
            </a:pPr>
            <a:r>
              <a:rPr lang="en-US">
                <a:effectLst/>
                <a:sym typeface="+mn-ea"/>
              </a:rPr>
              <a:t>The if-elif-else ladder</a:t>
            </a:r>
            <a:endParaRPr lang="en-US">
              <a:solidFill>
                <a:schemeClr val="tx1"/>
              </a:solidFill>
              <a:effectLst/>
            </a:endParaRPr>
          </a:p>
          <a:p>
            <a:pPr marL="971550" lvl="1" indent="-514350">
              <a:buAutoNum type="arabicPeriod"/>
            </a:pPr>
            <a:r>
              <a:rPr lang="en-US" sz="2400">
                <a:effectLst/>
              </a:rPr>
              <a:t>Loop Blocks</a:t>
            </a:r>
            <a:endParaRPr lang="en-US" sz="2400">
              <a:effectLst/>
            </a:endParaRPr>
          </a:p>
          <a:p>
            <a:pPr marL="1885950" lvl="3" indent="-514350">
              <a:buAutoNum type="arabicPeriod"/>
            </a:pPr>
            <a:r>
              <a:rPr lang="en-US" sz="2200">
                <a:effectLst/>
                <a:sym typeface="+mn-ea"/>
              </a:rPr>
              <a:t>While Loop in Python</a:t>
            </a:r>
            <a:endParaRPr lang="en-US" sz="2200">
              <a:effectLst/>
            </a:endParaRPr>
          </a:p>
          <a:p>
            <a:pPr marL="1885950" lvl="3" indent="-514350">
              <a:buAutoNum type="arabicPeriod"/>
            </a:pPr>
            <a:r>
              <a:rPr lang="en-US" sz="2200">
                <a:effectLst/>
                <a:sym typeface="+mn-ea"/>
              </a:rPr>
              <a:t>For Loop in Python</a:t>
            </a:r>
            <a:endParaRPr lang="en-US" sz="2200">
              <a:effectLst/>
            </a:endParaRPr>
          </a:p>
          <a:p>
            <a:pPr marL="1885950" lvl="3" indent="-514350">
              <a:buAutoNum type="arabicPeriod"/>
            </a:pPr>
            <a:r>
              <a:rPr lang="en-US" sz="2200">
                <a:effectLst/>
                <a:sym typeface="+mn-ea"/>
              </a:rPr>
              <a:t>Nested Loops</a:t>
            </a:r>
            <a:endParaRPr lang="en-US" sz="2200">
              <a:effectLst/>
            </a:endParaRPr>
          </a:p>
          <a:p>
            <a:pPr marL="971550" lvl="1" indent="-514350">
              <a:buAutoNum type="arabicPeriod"/>
            </a:pPr>
            <a:r>
              <a:rPr lang="en-US" sz="2400">
                <a:effectLst/>
              </a:rPr>
              <a:t>Loop control statements</a:t>
            </a:r>
            <a:endParaRPr lang="en-US" sz="2400">
              <a:effectLst/>
            </a:endParaRPr>
          </a:p>
          <a:p>
            <a:pPr marL="1885950" lvl="3" indent="-514350">
              <a:buAutoNum type="arabicPeriod"/>
            </a:pPr>
            <a:r>
              <a:rPr lang="en-US" sz="2200">
                <a:effectLst/>
              </a:rPr>
              <a:t>Break Statement:</a:t>
            </a:r>
            <a:endParaRPr lang="en-US" sz="2200">
              <a:effectLst/>
            </a:endParaRPr>
          </a:p>
          <a:p>
            <a:pPr marL="1885950" lvl="3" indent="-514350">
              <a:buAutoNum type="arabicPeriod"/>
            </a:pPr>
            <a:r>
              <a:rPr lang="en-US" sz="2200">
                <a:effectLst/>
              </a:rPr>
              <a:t>Continue Statement:</a:t>
            </a:r>
            <a:endParaRPr lang="en-US" sz="2200">
              <a:effectLst/>
            </a:endParaRPr>
          </a:p>
          <a:p>
            <a:pPr marL="1885950" lvl="3" indent="-514350">
              <a:buAutoNum type="arabicPeriod"/>
            </a:pPr>
            <a:r>
              <a:rPr lang="en-US" sz="2200">
                <a:effectLst/>
              </a:rPr>
              <a:t>Pass Statement:</a:t>
            </a:r>
            <a:endParaRPr lang="en-US" sz="2200">
              <a:effectLst/>
            </a:endParaRPr>
          </a:p>
          <a:p>
            <a:pPr marL="1428750" lvl="2" indent="-514350">
              <a:buAutoNum type="arabicPeriod"/>
            </a:pPr>
            <a:endParaRPr lang="en-US" sz="220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effectLst/>
                <a:sym typeface="+mn-ea"/>
              </a:rPr>
              <a:t>Data structures</a:t>
            </a:r>
            <a:endParaRPr lang="en-US" sz="4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algn="l"/>
            <a:r>
              <a:rPr lang="en-US"/>
              <a:t>Data structures in Python are used to store and organize data in a way that allows for efficient retrieval and manipulation. Python provides several built-in data structures, and you can also use external libraries for more specialized structures. Here's an overview of some common data structures in Python:</a:t>
            </a:r>
            <a:endParaRPr lang="en-US"/>
          </a:p>
          <a:p>
            <a:pPr lvl="1">
              <a:buFont typeface="Arial" panose="020B0604020202020204" pitchFamily="34" charset="0"/>
              <a:buChar char="•"/>
            </a:pPr>
            <a:r>
              <a:rPr lang="en-US"/>
              <a:t>List </a:t>
            </a:r>
            <a:endParaRPr lang="en-US"/>
          </a:p>
          <a:p>
            <a:pPr lvl="1">
              <a:buFont typeface="Arial" panose="020B0604020202020204" pitchFamily="34" charset="0"/>
              <a:buChar char="•"/>
            </a:pPr>
            <a:r>
              <a:rPr lang="en-US"/>
              <a:t>Tuple </a:t>
            </a:r>
            <a:endParaRPr lang="en-US"/>
          </a:p>
          <a:p>
            <a:pPr lvl="1">
              <a:buFont typeface="Arial" panose="020B0604020202020204" pitchFamily="34" charset="0"/>
              <a:buChar char="•"/>
            </a:pPr>
            <a:r>
              <a:rPr lang="en-US"/>
              <a:t>Set </a:t>
            </a:r>
            <a:endParaRPr lang="en-US"/>
          </a:p>
          <a:p>
            <a:pPr lvl="1">
              <a:buFont typeface="Arial" panose="020B0604020202020204" pitchFamily="34" charset="0"/>
              <a:buChar char="•"/>
            </a:pPr>
            <a:r>
              <a:rPr lang="en-US"/>
              <a:t>Dictionary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777865"/>
          </a:xfrm>
        </p:spPr>
        <p:txBody>
          <a:bodyPr/>
          <a:p>
            <a:pPr lvl="1" algn="just">
              <a:buFont typeface="Arial" panose="020B0604020202020204" pitchFamily="34" charset="0"/>
              <a:buChar char="•"/>
            </a:pPr>
            <a:r>
              <a:rPr lang="en-US" sz="3000">
                <a:solidFill>
                  <a:schemeClr val="tx1"/>
                </a:solidFill>
                <a:effectLst/>
              </a:rPr>
              <a:t>Lists are used to store multiple items in a single variable.</a:t>
            </a:r>
            <a:endParaRPr lang="en-US" sz="3000">
              <a:solidFill>
                <a:schemeClr val="tx1"/>
              </a:solidFill>
              <a:effectLst/>
            </a:endParaRPr>
          </a:p>
          <a:p>
            <a:pPr lvl="1" algn="just">
              <a:buFont typeface="Arial" panose="020B0604020202020204" pitchFamily="34" charset="0"/>
              <a:buChar char="•"/>
            </a:pPr>
            <a:r>
              <a:rPr lang="en-US" sz="3000">
                <a:solidFill>
                  <a:schemeClr val="tx1"/>
                </a:solidFill>
                <a:effectLst/>
              </a:rPr>
              <a:t>Lists are created using square brackets:</a:t>
            </a:r>
            <a:endParaRPr lang="en-US" sz="3000">
              <a:solidFill>
                <a:schemeClr val="tx1"/>
              </a:solidFill>
              <a:effectLst/>
            </a:endParaRPr>
          </a:p>
          <a:p>
            <a:pPr lvl="2" algn="just">
              <a:buFont typeface="Arial" panose="020B0604020202020204" pitchFamily="34" charset="0"/>
              <a:buChar char="•"/>
            </a:pPr>
            <a:r>
              <a:rPr lang="en-US" sz="2570">
                <a:effectLst/>
                <a:sym typeface="+mn-ea"/>
              </a:rPr>
              <a:t>Example:</a:t>
            </a:r>
            <a:endParaRPr lang="en-US" sz="2570">
              <a:solidFill>
                <a:schemeClr val="tx1"/>
              </a:solidFill>
              <a:effectLst/>
            </a:endParaRPr>
          </a:p>
          <a:p>
            <a:pPr marL="1371600" lvl="3" indent="0" algn="just">
              <a:buNone/>
            </a:pPr>
            <a:r>
              <a:rPr lang="en-US" sz="2800">
                <a:solidFill>
                  <a:schemeClr val="accent1"/>
                </a:solidFill>
                <a:effectLst>
                  <a:outerShdw blurRad="38100" dist="25400" dir="5400000" algn="ctr" rotWithShape="0">
                    <a:srgbClr val="6E747A">
                      <a:alpha val="43000"/>
                    </a:srgbClr>
                  </a:outerShdw>
                </a:effectLst>
                <a:sym typeface="+mn-ea"/>
              </a:rPr>
              <a:t>thislist = </a:t>
            </a:r>
            <a:r>
              <a:rPr lang="en-US" sz="2800">
                <a:effectLst>
                  <a:outerShdw blurRad="38100" dist="19050" dir="2700000" algn="tl" rotWithShape="0">
                    <a:schemeClr val="dk1">
                      <a:alpha val="40000"/>
                    </a:schemeClr>
                  </a:outerShdw>
                </a:effectLst>
                <a:sym typeface="+mn-ea"/>
              </a:rPr>
              <a:t>["</a:t>
            </a:r>
            <a:r>
              <a:rPr lang="en-US" sz="2800">
                <a:solidFill>
                  <a:srgbClr val="FF0000"/>
                </a:solidFill>
                <a:effectLst>
                  <a:outerShdw blurRad="38100" dist="25400" dir="5400000" algn="ctr" rotWithShape="0">
                    <a:srgbClr val="6E747A">
                      <a:alpha val="43000"/>
                    </a:srgbClr>
                  </a:outerShdw>
                </a:effectLst>
                <a:sym typeface="+mn-ea"/>
              </a:rPr>
              <a:t>apple</a:t>
            </a:r>
            <a:r>
              <a:rPr lang="en-US" sz="2800">
                <a:effectLst>
                  <a:outerShdw blurRad="38100" dist="19050" dir="2700000" algn="tl" rotWithShape="0">
                    <a:schemeClr val="dk1">
                      <a:alpha val="40000"/>
                    </a:schemeClr>
                  </a:outerShdw>
                </a:effectLst>
                <a:sym typeface="+mn-ea"/>
              </a:rPr>
              <a:t>", "</a:t>
            </a:r>
            <a:r>
              <a:rPr lang="en-US" sz="2800">
                <a:solidFill>
                  <a:srgbClr val="FF0000"/>
                </a:solidFill>
                <a:effectLst>
                  <a:outerShdw blurRad="38100" dist="25400" dir="5400000" algn="ctr" rotWithShape="0">
                    <a:srgbClr val="6E747A">
                      <a:alpha val="43000"/>
                    </a:srgbClr>
                  </a:outerShdw>
                </a:effectLst>
                <a:sym typeface="+mn-ea"/>
              </a:rPr>
              <a:t>banana</a:t>
            </a:r>
            <a:r>
              <a:rPr lang="en-US" sz="2800">
                <a:effectLst>
                  <a:outerShdw blurRad="38100" dist="19050" dir="2700000" algn="tl" rotWithShape="0">
                    <a:schemeClr val="dk1">
                      <a:alpha val="40000"/>
                    </a:schemeClr>
                  </a:outerShdw>
                </a:effectLst>
                <a:sym typeface="+mn-ea"/>
              </a:rPr>
              <a:t>", "</a:t>
            </a:r>
            <a:r>
              <a:rPr lang="en-US" sz="2800">
                <a:solidFill>
                  <a:srgbClr val="FF0000"/>
                </a:solidFill>
                <a:effectLst>
                  <a:outerShdw blurRad="38100" dist="25400" dir="5400000" algn="ctr" rotWithShape="0">
                    <a:srgbClr val="6E747A">
                      <a:alpha val="43000"/>
                    </a:srgbClr>
                  </a:outerShdw>
                </a:effectLst>
                <a:sym typeface="+mn-ea"/>
              </a:rPr>
              <a:t>cherry</a:t>
            </a:r>
            <a:r>
              <a:rPr lang="en-US" sz="2800">
                <a:effectLst>
                  <a:outerShdw blurRad="38100" dist="19050" dir="2700000" algn="tl" rotWithShape="0">
                    <a:schemeClr val="dk1">
                      <a:alpha val="40000"/>
                    </a:schemeClr>
                  </a:outerShdw>
                </a:effectLst>
                <a:sym typeface="+mn-ea"/>
              </a:rPr>
              <a:t>"]</a:t>
            </a:r>
            <a:endParaRPr lang="en-US" sz="2800">
              <a:solidFill>
                <a:schemeClr val="accent1"/>
              </a:solidFill>
              <a:effectLst>
                <a:outerShdw blurRad="38100" dist="25400" dir="5400000" algn="ctr" rotWithShape="0">
                  <a:srgbClr val="6E747A">
                    <a:alpha val="43000"/>
                  </a:srgbClr>
                </a:outerShdw>
              </a:effectLst>
            </a:endParaRPr>
          </a:p>
          <a:p>
            <a:pPr marL="1371600" lvl="3" indent="0" algn="just">
              <a:buNone/>
            </a:pPr>
            <a:r>
              <a:rPr lang="en-US" sz="2800">
                <a:solidFill>
                  <a:schemeClr val="accent1"/>
                </a:solidFill>
                <a:effectLst>
                  <a:outerShdw blurRad="38100" dist="25400" dir="5400000" algn="ctr" rotWithShape="0">
                    <a:srgbClr val="6E747A">
                      <a:alpha val="43000"/>
                    </a:srgbClr>
                  </a:outerShdw>
                </a:effectLst>
                <a:sym typeface="+mn-ea"/>
              </a:rPr>
              <a:t>print(thislist)</a:t>
            </a:r>
            <a:endParaRPr lang="en-US" sz="2800">
              <a:solidFill>
                <a:schemeClr val="tx1"/>
              </a:solidFill>
              <a:effectLst/>
            </a:endParaRPr>
          </a:p>
          <a:p>
            <a:pPr marL="457200" lvl="1" indent="0" algn="just">
              <a:buFont typeface="Arial" panose="020B0604020202020204" pitchFamily="34" charset="0"/>
              <a:buNone/>
            </a:pPr>
            <a:r>
              <a:rPr lang="en-US" sz="3000" b="1">
                <a:solidFill>
                  <a:schemeClr val="tx1"/>
                </a:solidFill>
                <a:effectLst/>
              </a:rPr>
              <a:t>Accessing elements from the List</a:t>
            </a:r>
            <a:endParaRPr lang="en-US" sz="3000" b="1">
              <a:solidFill>
                <a:schemeClr val="tx1"/>
              </a:solidFill>
              <a:effectLst/>
            </a:endParaRPr>
          </a:p>
          <a:p>
            <a:pPr lvl="1" algn="just">
              <a:buFont typeface="Arial" panose="020B0604020202020204" pitchFamily="34" charset="0"/>
              <a:buChar char="•"/>
            </a:pPr>
            <a:r>
              <a:rPr lang="en-US" sz="3000">
                <a:solidFill>
                  <a:schemeClr val="tx1"/>
                </a:solidFill>
                <a:effectLst/>
              </a:rPr>
              <a:t>In order to access the list items refer to the index number. Use the index operator [ ] to access an item in a list. The index must be an integer.</a:t>
            </a:r>
            <a:endParaRPr lang="en-US" sz="3000">
              <a:solidFill>
                <a:schemeClr val="tx1"/>
              </a:solidFill>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print(</a:t>
            </a:r>
            <a:r>
              <a:rPr lang="en-US" sz="2800">
                <a:solidFill>
                  <a:schemeClr val="accent1"/>
                </a:solidFill>
                <a:effectLst>
                  <a:outerShdw blurRad="38100" dist="25400" dir="5400000" algn="ctr" rotWithShape="0">
                    <a:srgbClr val="6E747A">
                      <a:alpha val="43000"/>
                    </a:srgbClr>
                  </a:outerShdw>
                </a:effectLst>
                <a:sym typeface="+mn-ea"/>
              </a:rPr>
              <a:t>thislist</a:t>
            </a:r>
            <a:r>
              <a:rPr lang="en-US" sz="2800">
                <a:solidFill>
                  <a:schemeClr val="accent1"/>
                </a:solidFill>
                <a:effectLst>
                  <a:outerShdw blurRad="38100" dist="25400" dir="5400000" algn="ctr" rotWithShape="0">
                    <a:srgbClr val="6E747A">
                      <a:alpha val="43000"/>
                    </a:srgbClr>
                  </a:outerShdw>
                </a:effectLst>
              </a:rPr>
              <a:t>[0])</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print(</a:t>
            </a:r>
            <a:r>
              <a:rPr lang="en-US" sz="2800">
                <a:solidFill>
                  <a:schemeClr val="accent1"/>
                </a:solidFill>
                <a:effectLst>
                  <a:outerShdw blurRad="38100" dist="25400" dir="5400000" algn="ctr" rotWithShape="0">
                    <a:srgbClr val="6E747A">
                      <a:alpha val="43000"/>
                    </a:srgbClr>
                  </a:outerShdw>
                </a:effectLst>
                <a:sym typeface="+mn-ea"/>
              </a:rPr>
              <a:t>thislist</a:t>
            </a:r>
            <a:r>
              <a:rPr lang="en-US" sz="2800">
                <a:solidFill>
                  <a:schemeClr val="accent1"/>
                </a:solidFill>
                <a:effectLst>
                  <a:outerShdw blurRad="38100" dist="25400" dir="5400000" algn="ctr" rotWithShape="0">
                    <a:srgbClr val="6E747A">
                      <a:alpha val="43000"/>
                    </a:srgbClr>
                  </a:outerShdw>
                </a:effectLst>
              </a:rPr>
              <a:t>[2])</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lvl="1" algn="l">
              <a:buFont typeface="Arial" panose="020B0604020202020204" pitchFamily="34" charset="0"/>
              <a:buChar char="•"/>
            </a:pPr>
            <a:r>
              <a:rPr lang="en-US">
                <a:solidFill>
                  <a:schemeClr val="tx1"/>
                </a:solidFill>
                <a:effectLst/>
              </a:rPr>
              <a:t>List items are ordered, changeable, and allow duplicate values.</a:t>
            </a:r>
            <a:endParaRPr lang="en-US">
              <a:solidFill>
                <a:schemeClr val="tx1"/>
              </a:solidFill>
              <a:effectLst/>
            </a:endParaRPr>
          </a:p>
          <a:p>
            <a:pPr marL="457200" lvl="1" indent="0" algn="l">
              <a:buFont typeface="Arial" panose="020B0604020202020204" pitchFamily="34" charset="0"/>
              <a:buNone/>
            </a:pPr>
            <a:r>
              <a:rPr lang="en-US" sz="2400" b="1">
                <a:solidFill>
                  <a:schemeClr val="tx1"/>
                </a:solidFill>
                <a:effectLst/>
              </a:rPr>
              <a:t>Ordered</a:t>
            </a:r>
            <a:endParaRPr lang="en-US" sz="2400">
              <a:solidFill>
                <a:schemeClr val="tx1"/>
              </a:solidFill>
              <a:effectLst/>
            </a:endParaRPr>
          </a:p>
          <a:p>
            <a:pPr lvl="2" algn="l">
              <a:buFont typeface="Arial" panose="020B0604020202020204" pitchFamily="34" charset="0"/>
              <a:buChar char="•"/>
            </a:pPr>
            <a:r>
              <a:rPr lang="en-US" sz="2400">
                <a:solidFill>
                  <a:schemeClr val="tx1"/>
                </a:solidFill>
                <a:effectLst/>
              </a:rPr>
              <a:t>When we say that lists are ordered, it means that the items have a defined order, and that order will not change.</a:t>
            </a:r>
            <a:endParaRPr lang="en-US" sz="2400">
              <a:solidFill>
                <a:schemeClr val="tx1"/>
              </a:solidFill>
              <a:effectLst/>
            </a:endParaRPr>
          </a:p>
          <a:p>
            <a:pPr lvl="2" algn="l">
              <a:buFont typeface="Arial" panose="020B0604020202020204" pitchFamily="34" charset="0"/>
              <a:buChar char="•"/>
            </a:pPr>
            <a:r>
              <a:rPr lang="en-US" sz="2400">
                <a:solidFill>
                  <a:schemeClr val="tx1"/>
                </a:solidFill>
                <a:effectLst/>
              </a:rPr>
              <a:t>If you add new items to a list, the new items will be placed at the end of the list.</a:t>
            </a:r>
            <a:endParaRPr lang="en-US" sz="2400">
              <a:solidFill>
                <a:schemeClr val="tx1"/>
              </a:solidFill>
              <a:effectLst/>
            </a:endParaRPr>
          </a:p>
          <a:p>
            <a:pPr marL="457200" lvl="1" indent="0" algn="l">
              <a:buNone/>
            </a:pPr>
            <a:r>
              <a:rPr lang="en-US" sz="2400" b="1">
                <a:effectLst/>
                <a:sym typeface="+mn-ea"/>
              </a:rPr>
              <a:t>Changeable</a:t>
            </a:r>
            <a:endParaRPr lang="en-US" sz="2400">
              <a:solidFill>
                <a:schemeClr val="tx1"/>
              </a:solidFill>
              <a:effectLst/>
            </a:endParaRPr>
          </a:p>
          <a:p>
            <a:pPr lvl="2" algn="l"/>
            <a:r>
              <a:rPr lang="en-US" sz="2400">
                <a:effectLst/>
                <a:sym typeface="+mn-ea"/>
              </a:rPr>
              <a:t>The list is changeable, meaning that we can change, add, and remove items in a list after it has been created.</a:t>
            </a:r>
            <a:endParaRPr lang="en-US" sz="2400">
              <a:effectLst/>
              <a:sym typeface="+mn-ea"/>
            </a:endParaRPr>
          </a:p>
          <a:p>
            <a:pPr marL="457200" lvl="1" indent="0" algn="l">
              <a:buNone/>
            </a:pPr>
            <a:r>
              <a:rPr lang="en-US" sz="2400" b="1">
                <a:solidFill>
                  <a:schemeClr val="tx1"/>
                </a:solidFill>
                <a:effectLst/>
              </a:rPr>
              <a:t>Allow Duplicates</a:t>
            </a:r>
            <a:endParaRPr lang="en-US" sz="2400" b="1">
              <a:solidFill>
                <a:schemeClr val="tx1"/>
              </a:solidFill>
              <a:effectLst/>
            </a:endParaRPr>
          </a:p>
          <a:p>
            <a:pPr lvl="2" algn="l"/>
            <a:r>
              <a:rPr lang="en-US" sz="2400">
                <a:solidFill>
                  <a:schemeClr val="tx1"/>
                </a:solidFill>
                <a:effectLst/>
              </a:rPr>
              <a:t>Since lists are indexed, lists can have items with the same value:</a:t>
            </a:r>
            <a:endParaRPr lang="en-US" sz="2400">
              <a:solidFill>
                <a:schemeClr val="tx1"/>
              </a:solidFill>
              <a:effectLst/>
            </a:endParaRPr>
          </a:p>
          <a:p>
            <a:pPr marL="457200" lvl="1" indent="0" algn="l">
              <a:buNone/>
            </a:pPr>
            <a:r>
              <a:rPr lang="en-US" sz="2400" b="1">
                <a:solidFill>
                  <a:schemeClr val="tx1"/>
                </a:solidFill>
                <a:effectLst/>
              </a:rPr>
              <a:t>List Items - Data Types: </a:t>
            </a:r>
            <a:endParaRPr lang="en-US" sz="2400" b="1">
              <a:solidFill>
                <a:schemeClr val="tx1"/>
              </a:solidFill>
              <a:effectLst/>
            </a:endParaRPr>
          </a:p>
          <a:p>
            <a:pPr lvl="2" algn="l"/>
            <a:r>
              <a:rPr lang="en-US" sz="2400">
                <a:solidFill>
                  <a:schemeClr val="tx1"/>
                </a:solidFill>
                <a:effectLst/>
              </a:rPr>
              <a:t>List items can be of any data type:</a:t>
            </a:r>
            <a:endParaRPr lang="en-US" sz="2400">
              <a:solidFill>
                <a:schemeClr val="tx1"/>
              </a:solidFill>
              <a:effectLst/>
            </a:endParaRPr>
          </a:p>
          <a:p>
            <a:pPr lvl="3" algn="l"/>
            <a:endParaRPr lang="en-US" sz="2140">
              <a:solidFill>
                <a:schemeClr val="tx1"/>
              </a:solidFill>
              <a:effectLst/>
            </a:endParaRPr>
          </a:p>
          <a:p>
            <a:pPr lvl="2" algn="l">
              <a:buFont typeface="Arial" panose="020B0604020202020204" pitchFamily="34" charset="0"/>
              <a:buNone/>
            </a:pPr>
            <a:endParaRPr lang="en-US" sz="2570">
              <a:solidFill>
                <a:schemeClr val="tx1"/>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Lists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b="1">
                <a:solidFill>
                  <a:schemeClr val="tx1"/>
                </a:solidFill>
                <a:effectLst/>
              </a:rPr>
              <a:t>Access List Items</a:t>
            </a:r>
            <a:endParaRPr lang="en-US" b="1">
              <a:solidFill>
                <a:schemeClr val="tx1"/>
              </a:solidFill>
              <a:effectLst/>
            </a:endParaRPr>
          </a:p>
          <a:p>
            <a:pPr lvl="1" algn="l">
              <a:buFont typeface="Arial" panose="020B0604020202020204" pitchFamily="34" charset="0"/>
              <a:buChar char="•"/>
            </a:pPr>
            <a:r>
              <a:rPr lang="en-US" sz="2400">
                <a:solidFill>
                  <a:schemeClr val="tx1"/>
                </a:solidFill>
                <a:effectLst/>
              </a:rPr>
              <a:t>List items are indexed and you can access them by referring to the index number</a:t>
            </a:r>
            <a:endParaRPr lang="en-US" sz="2400">
              <a:solidFill>
                <a:schemeClr val="tx1"/>
              </a:solidFill>
              <a:effectLst/>
            </a:endParaRPr>
          </a:p>
          <a:p>
            <a:pPr lvl="1" algn="l">
              <a:buFont typeface="Arial" panose="020B0604020202020204" pitchFamily="34" charset="0"/>
              <a:buChar char="•"/>
            </a:pPr>
            <a:r>
              <a:rPr lang="en-US" sz="2400">
                <a:solidFill>
                  <a:schemeClr val="tx1"/>
                </a:solidFill>
                <a:effectLst/>
              </a:rPr>
              <a:t>Negative indexing means start from the end</a:t>
            </a:r>
            <a:endParaRPr lang="en-US" sz="2400">
              <a:solidFill>
                <a:schemeClr val="tx1"/>
              </a:solidFill>
              <a:effectLst/>
            </a:endParaRPr>
          </a:p>
          <a:p>
            <a:pPr lvl="1" algn="l">
              <a:buFont typeface="Arial" panose="020B0604020202020204" pitchFamily="34" charset="0"/>
              <a:buChar char="•"/>
            </a:pPr>
            <a:r>
              <a:rPr lang="en-US" sz="2400">
                <a:solidFill>
                  <a:schemeClr val="tx1"/>
                </a:solidFill>
                <a:effectLst/>
              </a:rPr>
              <a:t>Range of Indexes: You can specify a range of indexes by specifying where to start and where to end the range.</a:t>
            </a:r>
            <a:endParaRPr lang="en-US" sz="2400">
              <a:solidFill>
                <a:schemeClr val="tx1"/>
              </a:solidFill>
              <a:effectLst/>
            </a:endParaRPr>
          </a:p>
          <a:p>
            <a:pPr lvl="1" algn="l">
              <a:buFont typeface="Arial" panose="020B0604020202020204" pitchFamily="34" charset="0"/>
              <a:buChar char="•"/>
            </a:pPr>
            <a:r>
              <a:rPr lang="en-US" sz="2400">
                <a:solidFill>
                  <a:schemeClr val="tx1"/>
                </a:solidFill>
                <a:effectLst/>
              </a:rPr>
              <a:t>When specifying a range, the return value will be a new list with the specified items.</a:t>
            </a:r>
            <a:endParaRPr lang="en-US" sz="2400">
              <a:solidFill>
                <a:schemeClr val="tx1"/>
              </a:solidFill>
              <a:effectLst/>
            </a:endParaRPr>
          </a:p>
          <a:p>
            <a:pPr marL="1371600" lvl="3" indent="0" algn="l">
              <a:buNone/>
            </a:pPr>
            <a:r>
              <a:rPr lang="en-US" sz="2400">
                <a:ln/>
                <a:solidFill>
                  <a:schemeClr val="accent1"/>
                </a:solidFill>
                <a:effectLst>
                  <a:outerShdw blurRad="38100" dist="25400" dir="5400000" algn="ctr" rotWithShape="0">
                    <a:srgbClr val="6E747A">
                      <a:alpha val="43000"/>
                    </a:srgbClr>
                  </a:outerShdw>
                </a:effectLst>
              </a:rPr>
              <a:t>thislist = ["apple", "banana", "cherry"]</a:t>
            </a:r>
            <a:endParaRPr lang="en-US" sz="24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400">
                <a:ln/>
                <a:solidFill>
                  <a:schemeClr val="accent1"/>
                </a:solidFill>
                <a:effectLst>
                  <a:outerShdw blurRad="38100" dist="25400" dir="5400000" algn="ctr" rotWithShape="0">
                    <a:srgbClr val="6E747A">
                      <a:alpha val="43000"/>
                    </a:srgbClr>
                  </a:outerShdw>
                </a:effectLst>
              </a:rPr>
              <a:t>print(thislist[1])</a:t>
            </a:r>
            <a:endParaRPr lang="en-US" sz="24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400">
                <a:ln/>
                <a:solidFill>
                  <a:schemeClr val="accent1"/>
                </a:solidFill>
                <a:effectLst>
                  <a:outerShdw blurRad="38100" dist="25400" dir="5400000" algn="ctr" rotWithShape="0">
                    <a:srgbClr val="6E747A">
                      <a:alpha val="43000"/>
                    </a:srgbClr>
                  </a:outerShdw>
                </a:effectLst>
              </a:rPr>
              <a:t>print(thislist[-1])</a:t>
            </a:r>
            <a:endParaRPr lang="en-US" sz="24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400">
                <a:ln/>
                <a:solidFill>
                  <a:schemeClr val="accent1"/>
                </a:solidFill>
                <a:effectLst>
                  <a:outerShdw blurRad="38100" dist="25400" dir="5400000" algn="ctr" rotWithShape="0">
                    <a:srgbClr val="6E747A">
                      <a:alpha val="43000"/>
                    </a:srgbClr>
                  </a:outerShdw>
                </a:effectLst>
              </a:rPr>
              <a:t>print(thislist[2:5])</a:t>
            </a:r>
            <a:endParaRPr lang="en-US" sz="24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400">
                <a:ln/>
                <a:solidFill>
                  <a:schemeClr val="accent1"/>
                </a:solidFill>
                <a:effectLst>
                  <a:outerShdw blurRad="38100" dist="25400" dir="5400000" algn="ctr" rotWithShape="0">
                    <a:srgbClr val="6E747A">
                      <a:alpha val="43000"/>
                    </a:srgbClr>
                  </a:outerShdw>
                </a:effectLst>
              </a:rPr>
              <a:t>print(thislist[:4])</a:t>
            </a:r>
            <a:endParaRPr lang="en-US" sz="24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400">
                <a:ln/>
                <a:solidFill>
                  <a:schemeClr val="accent1"/>
                </a:solidFill>
                <a:effectLst>
                  <a:outerShdw blurRad="38100" dist="25400" dir="5400000" algn="ctr" rotWithShape="0">
                    <a:srgbClr val="6E747A">
                      <a:alpha val="43000"/>
                    </a:srgbClr>
                  </a:outerShdw>
                </a:effectLst>
              </a:rPr>
              <a:t>print(thislist[2:])</a:t>
            </a:r>
            <a:endParaRPr lang="en-US" sz="24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400">
                <a:ln/>
                <a:solidFill>
                  <a:schemeClr val="accent1"/>
                </a:solidFill>
                <a:effectLst>
                  <a:outerShdw blurRad="38100" dist="25400" dir="5400000" algn="ctr" rotWithShape="0">
                    <a:srgbClr val="6E747A">
                      <a:alpha val="43000"/>
                    </a:srgbClr>
                  </a:outerShdw>
                </a:effectLst>
              </a:rPr>
              <a:t>print(thislist[-4:-1])</a:t>
            </a:r>
            <a:endParaRPr lang="en-US" sz="2400">
              <a:ln/>
              <a:solidFill>
                <a:schemeClr val="accent1"/>
              </a:solidFill>
              <a:effectLst>
                <a:outerShdw blurRad="38100" dist="25400" dir="5400000" algn="ctr" rotWithShape="0">
                  <a:srgbClr val="6E747A">
                    <a:alpha val="43000"/>
                  </a:srgbClr>
                </a:outerShdw>
              </a:effectLst>
            </a:endParaRPr>
          </a:p>
          <a:p>
            <a:pPr marL="1371600" lvl="3" indent="0" algn="l">
              <a:buNone/>
            </a:pPr>
            <a:endParaRPr lang="en-US" sz="24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 Change List Items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45515"/>
            <a:ext cx="12192000" cy="5912485"/>
          </a:xfrm>
        </p:spPr>
        <p:txBody>
          <a:bodyPr/>
          <a:p>
            <a:pPr marL="457200" lvl="1" indent="0" algn="l">
              <a:buFont typeface="Arial" panose="020B0604020202020204" pitchFamily="34" charset="0"/>
              <a:buNone/>
            </a:pPr>
            <a:r>
              <a:rPr lang="en-US" sz="2800" b="1">
                <a:effectLst/>
                <a:sym typeface="+mn-ea"/>
              </a:rPr>
              <a:t>Change List Items</a:t>
            </a:r>
            <a:endParaRPr lang="en-US" sz="2800" b="1">
              <a:solidFill>
                <a:schemeClr val="tx1"/>
              </a:solidFill>
              <a:effectLst/>
            </a:endParaRPr>
          </a:p>
          <a:p>
            <a:pPr lvl="1" algn="l">
              <a:buFont typeface="Arial" panose="020B0604020202020204" pitchFamily="34" charset="0"/>
              <a:buChar char="•"/>
            </a:pPr>
            <a:r>
              <a:rPr lang="en-US" sz="2800">
                <a:effectLst/>
                <a:sym typeface="+mn-ea"/>
              </a:rPr>
              <a:t>To change the value of a specific item, refer to the index number:</a:t>
            </a:r>
            <a:endParaRPr lang="en-US" sz="2800">
              <a:solidFill>
                <a:schemeClr val="tx1"/>
              </a:solidFill>
              <a:effectLst/>
            </a:endParaRPr>
          </a:p>
          <a:p>
            <a:pPr marL="914400" lvl="2" indent="0" algn="l">
              <a:buNone/>
            </a:pPr>
            <a:r>
              <a:rPr lang="en-US" sz="2800">
                <a:solidFill>
                  <a:schemeClr val="accent1"/>
                </a:solidFill>
                <a:effectLst>
                  <a:outerShdw blurRad="38100" dist="25400" dir="5400000" algn="ctr" rotWithShape="0">
                    <a:srgbClr val="6E747A">
                      <a:alpha val="43000"/>
                    </a:srgbClr>
                  </a:outerShdw>
                </a:effectLst>
                <a:sym typeface="+mn-ea"/>
              </a:rPr>
              <a:t>thislist = ["apple", "banana", "cherry"]</a:t>
            </a:r>
            <a:endParaRPr lang="en-US" sz="2800">
              <a:solidFill>
                <a:schemeClr val="accent1"/>
              </a:solidFill>
              <a:effectLst>
                <a:outerShdw blurRad="38100" dist="25400" dir="5400000" algn="ctr" rotWithShape="0">
                  <a:srgbClr val="6E747A">
                    <a:alpha val="43000"/>
                  </a:srgbClr>
                </a:outerShdw>
              </a:effectLst>
            </a:endParaRPr>
          </a:p>
          <a:p>
            <a:pPr marL="914400" lvl="2" indent="0" algn="l">
              <a:buNone/>
            </a:pPr>
            <a:r>
              <a:rPr lang="en-US" sz="2800">
                <a:solidFill>
                  <a:schemeClr val="accent1"/>
                </a:solidFill>
                <a:effectLst>
                  <a:outerShdw blurRad="38100" dist="25400" dir="5400000" algn="ctr" rotWithShape="0">
                    <a:srgbClr val="6E747A">
                      <a:alpha val="43000"/>
                    </a:srgbClr>
                  </a:outerShdw>
                </a:effectLst>
                <a:sym typeface="+mn-ea"/>
              </a:rPr>
              <a:t>thislist[1] = "blackcurrant"</a:t>
            </a:r>
            <a:endParaRPr lang="en-US" sz="2800">
              <a:solidFill>
                <a:schemeClr val="accent1"/>
              </a:solidFill>
              <a:effectLst>
                <a:outerShdw blurRad="38100" dist="25400" dir="5400000" algn="ctr" rotWithShape="0">
                  <a:srgbClr val="6E747A">
                    <a:alpha val="43000"/>
                  </a:srgbClr>
                </a:outerShdw>
              </a:effectLst>
            </a:endParaRPr>
          </a:p>
          <a:p>
            <a:pPr marL="914400" lvl="2" indent="0" algn="l">
              <a:buNone/>
            </a:pPr>
            <a:r>
              <a:rPr lang="en-US" sz="2800">
                <a:solidFill>
                  <a:schemeClr val="accent1"/>
                </a:solidFill>
                <a:effectLst>
                  <a:outerShdw blurRad="38100" dist="25400" dir="5400000" algn="ctr" rotWithShape="0">
                    <a:srgbClr val="6E747A">
                      <a:alpha val="43000"/>
                    </a:srgbClr>
                  </a:outerShdw>
                </a:effectLst>
                <a:sym typeface="+mn-ea"/>
              </a:rPr>
              <a:t>print(thislist)</a:t>
            </a:r>
            <a:endParaRPr lang="en-US" b="1">
              <a:solidFill>
                <a:schemeClr val="tx1"/>
              </a:solidFill>
              <a:effectLst/>
            </a:endParaRPr>
          </a:p>
          <a:p>
            <a:pPr marL="457200" lvl="1" indent="0" algn="l">
              <a:buFont typeface="Arial" panose="020B0604020202020204" pitchFamily="34" charset="0"/>
              <a:buNone/>
            </a:pPr>
            <a:r>
              <a:rPr lang="en-US" b="1">
                <a:solidFill>
                  <a:schemeClr val="tx1"/>
                </a:solidFill>
                <a:effectLst/>
              </a:rPr>
              <a:t>Change a Range of Item Values</a:t>
            </a:r>
            <a:endParaRPr lang="en-US" b="1">
              <a:solidFill>
                <a:schemeClr val="tx1"/>
              </a:solidFill>
              <a:effectLst/>
            </a:endParaRPr>
          </a:p>
          <a:p>
            <a:pPr lvl="2" algn="l"/>
            <a:r>
              <a:rPr lang="en-US">
                <a:solidFill>
                  <a:schemeClr val="tx1"/>
                </a:solidFill>
                <a:effectLst/>
              </a:rPr>
              <a:t>To change the value of items within a specific range, define a list with the new values, and refer to the range of index numbers where you want to insert the new values:</a:t>
            </a:r>
            <a:endParaRPr lang="en-US">
              <a:solidFill>
                <a:schemeClr val="tx1"/>
              </a:solidFill>
              <a:effectLst/>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rPr>
              <a:t>thislist = ["apple", "banana", "cherry", "orange", "kiwi", "mango"]</a:t>
            </a:r>
            <a:endParaRPr lang="en-US" sz="28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rPr>
              <a:t>thislist[1:3] = ["blackcurrant", "watermelon"]</a:t>
            </a:r>
            <a:endParaRPr lang="en-US" sz="2800">
              <a:ln/>
              <a:solidFill>
                <a:schemeClr val="accent1"/>
              </a:solidFill>
              <a:effectLst>
                <a:outerShdw blurRad="38100" dist="25400" dir="5400000" algn="ctr" rotWithShape="0">
                  <a:srgbClr val="6E747A">
                    <a:alpha val="43000"/>
                  </a:srgbClr>
                </a:outerShdw>
              </a:effectLst>
            </a:endParaRPr>
          </a:p>
          <a:p>
            <a:pPr marL="1371600" lvl="3" indent="0" algn="l">
              <a:buNone/>
            </a:pPr>
            <a:r>
              <a:rPr lang="en-US" sz="2800">
                <a:ln/>
                <a:solidFill>
                  <a:schemeClr val="accent1"/>
                </a:solidFill>
                <a:effectLst>
                  <a:outerShdw blurRad="38100" dist="25400" dir="5400000" algn="ctr" rotWithShape="0">
                    <a:srgbClr val="6E747A">
                      <a:alpha val="43000"/>
                    </a:srgbClr>
                  </a:outerShdw>
                </a:effectLst>
              </a:rPr>
              <a:t>print(thislist)</a:t>
            </a:r>
            <a:endParaRPr lang="en-US" sz="2800" b="1">
              <a:solidFill>
                <a:schemeClr val="tx1"/>
              </a:solidFill>
              <a:effectLst/>
            </a:endParaRPr>
          </a:p>
          <a:p>
            <a:pPr marL="914400" lvl="2" indent="0" algn="l">
              <a:buNone/>
            </a:pPr>
            <a:endParaRPr lang="en-US" sz="2800" b="1">
              <a:ln/>
              <a:solidFill>
                <a:schemeClr val="tx1"/>
              </a:solidFill>
              <a:effectLst/>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8557</Words>
  <Application>WPS Presentation</Application>
  <PresentationFormat>宽屏</PresentationFormat>
  <Paragraphs>337</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思源黑体 CN</vt:lpstr>
      <vt:lpstr>Microsoft YaHei</vt:lpstr>
      <vt:lpstr>Arial Unicode MS</vt:lpstr>
      <vt:lpstr>SimSun</vt:lpstr>
      <vt:lpstr>Webdings</vt:lpstr>
      <vt:lpstr>Communications and Dialogues</vt:lpstr>
      <vt:lpstr>Python</vt:lpstr>
      <vt:lpstr>REVISON</vt:lpstr>
      <vt:lpstr>REVISON</vt:lpstr>
      <vt:lpstr>REVISON</vt:lpstr>
      <vt:lpstr>Data structures</vt:lpstr>
      <vt:lpstr>Python Lists</vt:lpstr>
      <vt:lpstr>Python Lists</vt:lpstr>
      <vt:lpstr>Python Lists</vt:lpstr>
      <vt:lpstr>Python Lists</vt:lpstr>
      <vt:lpstr>Python Lists</vt:lpstr>
      <vt:lpstr>Python Lists</vt:lpstr>
      <vt:lpstr>Python - Add List Items</vt:lpstr>
      <vt:lpstr>Python Lists</vt:lpstr>
      <vt:lpstr>Python - Remove List Items</vt:lpstr>
      <vt:lpstr>Python - Remove List Items</vt:lpstr>
      <vt:lpstr>Python - Remove List Items</vt:lpstr>
      <vt:lpstr>Python - Loop Lists</vt:lpstr>
      <vt:lpstr>Python - Loop Lists</vt:lpstr>
      <vt:lpstr>Python - List Comprehension</vt:lpstr>
      <vt:lpstr>Python - Sort Lists</vt:lpstr>
      <vt:lpstr>Python - Copy Lists</vt:lpstr>
      <vt:lpstr>Python - Join Lists</vt:lpstr>
      <vt:lpstr>Python - Join Lists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yeabsira</cp:lastModifiedBy>
  <cp:revision>15</cp:revision>
  <dcterms:created xsi:type="dcterms:W3CDTF">2023-12-18T13:39:14Z</dcterms:created>
  <dcterms:modified xsi:type="dcterms:W3CDTF">2023-12-18T13:39:14Z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