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68" y="-2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99D8-88B5-46F1-B0DB-BA0CD72116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8476" y="72675"/>
            <a:ext cx="3760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Design Document Template – Driver/Utility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5408" y="1162755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Utility Class (final)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2361" y="1200408"/>
            <a:ext cx="3251255" cy="7906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01249" y="1375408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9125" y="1536779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0911" y="1327748"/>
            <a:ext cx="2844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 – no data members in a utility class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64724"/>
              </p:ext>
            </p:extLst>
          </p:nvPr>
        </p:nvGraphicFramePr>
        <p:xfrm>
          <a:off x="3539402" y="1762989"/>
          <a:ext cx="3168211" cy="1249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76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540853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428954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876554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47474">
                  <a:extLst>
                    <a:ext uri="{9D8B030D-6E8A-4147-A177-3AD203B41FA5}">
                      <a16:colId xmlns:a16="http://schemas.microsoft.com/office/drawing/2014/main" val="126380825"/>
                    </a:ext>
                  </a:extLst>
                </a:gridCol>
              </a:tblGrid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TwoDimRaggedArrayUtility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readFile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File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information from the test file and passes the data through the two dimensional array.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writeToFile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data, File </a:t>
                      </a:r>
                      <a:r>
                        <a:rPr lang="en-US" sz="800" dirty="0" err="1"/>
                        <a:t>outputFile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Writes a new text file with the new data input by the user.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getTotal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total amount of  elements in the two dimensional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797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getAverage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average amount of elements from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58562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getRowTotal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data,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total of that row. Row index 0 is the first row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6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getColumnTotal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data,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returns the total of that column. Column index 0 is the first column in the array. If a row doesn’t contain that column, it is not an error, that row will not participate in this method.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4461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getHighestInRow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data,</a:t>
                      </a:r>
                    </a:p>
                    <a:p>
                      <a:r>
                        <a:rPr lang="en-US" sz="800" dirty="0"/>
                        <a:t>                                    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largest element in that row. Row index 0 is the first row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52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getLowestInRow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data,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smallest element in that row. Row index 0 is the first row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6630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getHighestInColumn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data,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largest element in that column. Column index 0 is the first column in the array. If a row doesn’t contain that column, it is not an error, that row will not participate in this method.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149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getLowestInColumn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data,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returns the smallest element in that column. Column index 0 is the first column in the array. If a row doesn’t contain that column, it is not an error, that row will not participate in this method.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810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getHighestInArray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largest element in the two dimensional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528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getLowestInArray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double[][]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lowest element in the two dimensional array.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772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39402" y="154086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700" y="534723"/>
            <a:ext cx="91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Driver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57" y="516623"/>
            <a:ext cx="3128489" cy="1119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0700" y="809405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251" y="2660552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756288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78758"/>
              </p:ext>
            </p:extLst>
          </p:nvPr>
        </p:nvGraphicFramePr>
        <p:xfrm>
          <a:off x="105967" y="940547"/>
          <a:ext cx="305795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18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1019318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1019318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219301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321642"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double[][]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sales from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59410"/>
                  </a:ext>
                </a:extLst>
              </a:tr>
              <a:tr h="321642">
                <a:tc>
                  <a:txBody>
                    <a:bodyPr/>
                    <a:lstStyle/>
                    <a:p>
                      <a:r>
                        <a:rPr lang="en-US" sz="800" dirty="0"/>
                        <a:t>MAX_STORES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public static final </a:t>
                      </a:r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Holds max number 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34265"/>
                  </a:ext>
                </a:extLst>
              </a:tr>
              <a:tr h="321642">
                <a:tc>
                  <a:txBody>
                    <a:bodyPr/>
                    <a:lstStyle/>
                    <a:p>
                      <a:r>
                        <a:rPr lang="en-US" sz="800" dirty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public static final </a:t>
                      </a:r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max number of items.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75816"/>
                  </a:ext>
                </a:extLst>
              </a:tr>
              <a:tr h="438602">
                <a:tc>
                  <a:txBody>
                    <a:bodyPr/>
                    <a:lstStyle/>
                    <a:p>
                      <a:r>
                        <a:rPr lang="en-US" sz="800" dirty="0" err="1"/>
                        <a:t>currencyFormat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</a:t>
                      </a:r>
                      <a:r>
                        <a:rPr lang="en-US" sz="800" dirty="0" err="1"/>
                        <a:t>NumberFormat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Formats the currency found in the text file.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721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89494"/>
              </p:ext>
            </p:extLst>
          </p:nvPr>
        </p:nvGraphicFramePr>
        <p:xfrm>
          <a:off x="82830" y="2920727"/>
          <a:ext cx="3090233" cy="292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14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37973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586823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1077166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09757">
                  <a:extLst>
                    <a:ext uri="{9D8B030D-6E8A-4147-A177-3AD203B41FA5}">
                      <a16:colId xmlns:a16="http://schemas.microsoft.com/office/drawing/2014/main" val="240114899"/>
                    </a:ext>
                  </a:extLst>
                </a:gridCol>
              </a:tblGrid>
              <a:tr h="246656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394650">
                <a:tc>
                  <a:txBody>
                    <a:bodyPr/>
                    <a:lstStyle/>
                    <a:p>
                      <a:r>
                        <a:rPr lang="en-US" sz="800" dirty="0" err="1"/>
                        <a:t>readFile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allows user to choose a file to read and display sales information.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457150">
                <a:tc>
                  <a:txBody>
                    <a:bodyPr/>
                    <a:lstStyle/>
                    <a:p>
                      <a:r>
                        <a:rPr lang="en-US" sz="800" dirty="0" err="1"/>
                        <a:t>copyFile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Allows user to choose name and location to copy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r>
                        <a:rPr lang="en-US" sz="800" dirty="0" err="1"/>
                        <a:t>ButtonEventHandler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Handler class for buttons.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394650">
                <a:tc>
                  <a:txBody>
                    <a:bodyPr/>
                    <a:lstStyle/>
                    <a:p>
                      <a:r>
                        <a:rPr lang="en-US" sz="8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Stage </a:t>
                      </a:r>
                      <a:r>
                        <a:rPr lang="en-US" sz="800" dirty="0" err="1"/>
                        <a:t>stage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Builds the program’s GUI.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10919"/>
                  </a:ext>
                </a:extLst>
              </a:tr>
              <a:tr h="394650">
                <a:tc>
                  <a:txBody>
                    <a:bodyPr/>
                    <a:lstStyle/>
                    <a:p>
                      <a:r>
                        <a:rPr lang="en-US" sz="800" dirty="0" err="1"/>
                        <a:t>clearTable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Allows user to clear numeric fields on screen.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98178"/>
                  </a:ext>
                </a:extLst>
              </a:tr>
              <a:tr h="265310">
                <a:tc>
                  <a:txBody>
                    <a:bodyPr/>
                    <a:lstStyle/>
                    <a:p>
                      <a:r>
                        <a:rPr lang="en-US" sz="8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Launches the program’s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3567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0700" y="2674624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3792" y="5812018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658" y="5779692"/>
            <a:ext cx="31468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Algorithm. Show steps for input, processing and output and how the members of the Data Element and Driver classes are used</a:t>
            </a:r>
          </a:p>
        </p:txBody>
      </p:sp>
      <p:sp>
        <p:nvSpPr>
          <p:cNvPr id="33" name="Oval 32"/>
          <p:cNvSpPr/>
          <p:nvPr/>
        </p:nvSpPr>
        <p:spPr>
          <a:xfrm rot="18228409">
            <a:off x="3203163" y="520446"/>
            <a:ext cx="527757" cy="97130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59317" y="246948"/>
            <a:ext cx="226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is the relationship between</a:t>
            </a:r>
          </a:p>
          <a:p>
            <a:r>
              <a:rPr lang="en-US" sz="1200" dirty="0"/>
              <a:t>These two classes? 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51" y="6356773"/>
            <a:ext cx="27055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Display GUI menu for sales data to user</a:t>
            </a:r>
          </a:p>
          <a:p>
            <a:pPr marL="228600" indent="-228600">
              <a:buAutoNum type="arabicPeriod"/>
            </a:pPr>
            <a:r>
              <a:rPr lang="en-US" sz="800" dirty="0"/>
              <a:t>Display buttons for GUI</a:t>
            </a:r>
          </a:p>
          <a:p>
            <a:pPr marL="228600" indent="-228600">
              <a:buAutoNum type="arabicPeriod"/>
            </a:pPr>
            <a:r>
              <a:rPr lang="en-US" sz="800" dirty="0"/>
              <a:t>Prompt user to select location of sales data text file from their computer</a:t>
            </a:r>
          </a:p>
          <a:p>
            <a:pPr marL="228600" indent="-228600">
              <a:buAutoNum type="arabicPeriod"/>
            </a:pPr>
            <a:r>
              <a:rPr lang="en-US" sz="800" dirty="0"/>
              <a:t>Display data from text file to user. 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total amount of sales. 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the total amount of sales revenue for each row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the highest amount of sales for each row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the lowest amount of sales for each row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the total amount of sales revenue for all columns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the highest amount of sales for each column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the lowest amount of sales for each column. 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the average amount of sales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the highest amount of sales from array</a:t>
            </a:r>
          </a:p>
          <a:p>
            <a:pPr marL="228600" indent="-228600">
              <a:buAutoNum type="arabicPeriod"/>
            </a:pPr>
            <a:r>
              <a:rPr lang="en-US" sz="800" dirty="0"/>
              <a:t>Calculate the lowest amount of sales from array. </a:t>
            </a:r>
          </a:p>
          <a:p>
            <a:pPr marL="228600" indent="-228600">
              <a:buAutoNum type="arabicPeriod"/>
            </a:pPr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/>
              <a:t>Format currency found in the text file. </a:t>
            </a:r>
          </a:p>
          <a:p>
            <a:pPr marL="228600" indent="-228600">
              <a:buAutoNum type="arabicPeriod"/>
            </a:pPr>
            <a:r>
              <a:rPr lang="en-US" sz="800" dirty="0"/>
              <a:t>Allow user to modify data from text file through the program to write a new sales text file</a:t>
            </a:r>
          </a:p>
          <a:p>
            <a:pPr marL="228600" indent="-228600">
              <a:buAutoNum type="arabicPeriod"/>
            </a:pPr>
            <a:r>
              <a:rPr lang="en-US" sz="800" dirty="0"/>
              <a:t>Allow user to save a copy of the new text files on their computer.  </a:t>
            </a:r>
          </a:p>
          <a:p>
            <a:pPr marL="228600" indent="-228600">
              <a:buAutoNum type="arabicPeriod"/>
            </a:pPr>
            <a:r>
              <a:rPr lang="en-US" sz="800" dirty="0"/>
              <a:t>Allow user to clear data within the text file</a:t>
            </a:r>
          </a:p>
          <a:p>
            <a:pPr marL="228600" indent="-228600">
              <a:buAutoNum type="arabicPeriod"/>
            </a:pPr>
            <a:r>
              <a:rPr lang="en-US" sz="800" dirty="0"/>
              <a:t>Display all sales data to user.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19170" y="6307458"/>
            <a:ext cx="2535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rgbClr val="C00000"/>
              </a:solidFill>
            </a:endParaRPr>
          </a:p>
          <a:p>
            <a:r>
              <a:rPr lang="en-US" sz="900" b="1" dirty="0">
                <a:solidFill>
                  <a:srgbClr val="C00000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rgbClr val="C00000"/>
              </a:solidFill>
            </a:endParaRPr>
          </a:p>
          <a:p>
            <a:r>
              <a:rPr lang="en-US" sz="900" b="1" dirty="0">
                <a:solidFill>
                  <a:srgbClr val="C00000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rgbClr val="C00000"/>
              </a:solidFill>
            </a:endParaRPr>
          </a:p>
          <a:p>
            <a:endParaRPr lang="en-US" sz="900" b="1" dirty="0">
              <a:sym typeface="Symbol" panose="05050102010706020507" pitchFamily="18" charset="2"/>
            </a:endParaRP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chemeClr val="accent1"/>
              </a:solidFill>
            </a:endParaRP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chemeClr val="accent1"/>
              </a:solidFill>
            </a:endParaRP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chemeClr val="accent1"/>
              </a:solidFill>
            </a:endParaRP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</a:p>
          <a:p>
            <a:endParaRPr lang="en-US" sz="900" b="1" dirty="0"/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chemeClr val="accent1"/>
              </a:solidFill>
            </a:endParaRP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chemeClr val="accent1"/>
              </a:solidFill>
            </a:endParaRP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chemeClr val="accent1"/>
              </a:solidFill>
            </a:endParaRP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</a:p>
          <a:p>
            <a:endParaRPr lang="en-US" sz="900" b="1" dirty="0"/>
          </a:p>
          <a:p>
            <a:r>
              <a:rPr lang="en-US" sz="900" b="1" dirty="0">
                <a:solidFill>
                  <a:srgbClr val="C00000"/>
                </a:solidFill>
                <a:sym typeface="Symbol" panose="05050102010706020507" pitchFamily="18" charset="2"/>
              </a:rPr>
              <a:t></a:t>
            </a:r>
          </a:p>
          <a:p>
            <a:r>
              <a:rPr lang="en-US" sz="9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chemeClr val="accent1"/>
              </a:solidFill>
            </a:endParaRPr>
          </a:p>
          <a:p>
            <a:endParaRPr lang="en-US" sz="900" b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en-US" sz="900" b="1" dirty="0">
                <a:solidFill>
                  <a:srgbClr val="C00000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rgbClr val="C00000"/>
              </a:solidFill>
            </a:endParaRPr>
          </a:p>
          <a:p>
            <a:endParaRPr lang="en-US" sz="900" b="1" dirty="0">
              <a:sym typeface="Symbol" panose="05050102010706020507" pitchFamily="18" charset="2"/>
            </a:endParaRPr>
          </a:p>
          <a:p>
            <a:r>
              <a:rPr lang="en-US" sz="900" b="1" dirty="0">
                <a:solidFill>
                  <a:srgbClr val="C00000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rgbClr val="C00000"/>
              </a:solidFill>
            </a:endParaRPr>
          </a:p>
          <a:p>
            <a:r>
              <a:rPr lang="en-US" sz="900" b="1" dirty="0">
                <a:solidFill>
                  <a:srgbClr val="C00000"/>
                </a:solidFill>
                <a:sym typeface="Symbol" panose="05050102010706020507" pitchFamily="18" charset="2"/>
              </a:rPr>
              <a:t></a:t>
            </a:r>
            <a:endParaRPr lang="en-US" sz="900" b="1" dirty="0">
              <a:solidFill>
                <a:srgbClr val="C00000"/>
              </a:solidFill>
            </a:endParaRPr>
          </a:p>
          <a:p>
            <a:endParaRPr lang="en-US" sz="9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81FB2-4005-4971-90A8-3A1DC2647C46}"/>
              </a:ext>
            </a:extLst>
          </p:cNvPr>
          <p:cNvSpPr/>
          <p:nvPr/>
        </p:nvSpPr>
        <p:spPr>
          <a:xfrm>
            <a:off x="55251" y="11006478"/>
            <a:ext cx="4076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85AF7-D29E-4671-BFDF-14BD14B698BA}"/>
              </a:ext>
            </a:extLst>
          </p:cNvPr>
          <p:cNvSpPr txBox="1"/>
          <p:nvPr/>
        </p:nvSpPr>
        <p:spPr>
          <a:xfrm>
            <a:off x="1382772" y="11257822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Driver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48500-9004-42FF-8388-7770366A84BC}"/>
              </a:ext>
            </a:extLst>
          </p:cNvPr>
          <p:cNvSpPr txBox="1"/>
          <p:nvPr/>
        </p:nvSpPr>
        <p:spPr>
          <a:xfrm>
            <a:off x="2023323" y="6084765"/>
            <a:ext cx="1018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Methods Used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D7BE78-5820-4EEA-A239-D92C1337FABB}"/>
              </a:ext>
            </a:extLst>
          </p:cNvPr>
          <p:cNvSpPr/>
          <p:nvPr/>
        </p:nvSpPr>
        <p:spPr>
          <a:xfrm>
            <a:off x="3512865" y="13829709"/>
            <a:ext cx="4076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26748B-0A4D-470C-BC73-40EEB7E4869B}"/>
              </a:ext>
            </a:extLst>
          </p:cNvPr>
          <p:cNvSpPr txBox="1"/>
          <p:nvPr/>
        </p:nvSpPr>
        <p:spPr>
          <a:xfrm>
            <a:off x="3800214" y="14000971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7E2302-5100-4367-9C4D-8D99F3E49930}"/>
              </a:ext>
            </a:extLst>
          </p:cNvPr>
          <p:cNvCxnSpPr>
            <a:cxnSpLocks/>
          </p:cNvCxnSpPr>
          <p:nvPr/>
        </p:nvCxnSpPr>
        <p:spPr>
          <a:xfrm>
            <a:off x="3234456" y="798809"/>
            <a:ext cx="406632" cy="33393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5B61FD-F556-4202-BF34-379A51E9A88D}"/>
              </a:ext>
            </a:extLst>
          </p:cNvPr>
          <p:cNvSpPr/>
          <p:nvPr/>
        </p:nvSpPr>
        <p:spPr>
          <a:xfrm>
            <a:off x="2833242" y="4821453"/>
            <a:ext cx="550664" cy="1596439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34A831-5280-444A-AF6D-37734B6337FF}"/>
              </a:ext>
            </a:extLst>
          </p:cNvPr>
          <p:cNvSpPr/>
          <p:nvPr/>
        </p:nvSpPr>
        <p:spPr>
          <a:xfrm>
            <a:off x="2833586" y="4290230"/>
            <a:ext cx="626922" cy="2248735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F081FFF-0CA2-4988-A013-B7176D5D5C7A}"/>
              </a:ext>
            </a:extLst>
          </p:cNvPr>
          <p:cNvSpPr/>
          <p:nvPr/>
        </p:nvSpPr>
        <p:spPr>
          <a:xfrm>
            <a:off x="2835856" y="3441474"/>
            <a:ext cx="453589" cy="3244426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32AA05-15B4-438A-96F6-498DCC308B8F}"/>
              </a:ext>
            </a:extLst>
          </p:cNvPr>
          <p:cNvCxnSpPr>
            <a:cxnSpLocks/>
          </p:cNvCxnSpPr>
          <p:nvPr/>
        </p:nvCxnSpPr>
        <p:spPr>
          <a:xfrm flipV="1">
            <a:off x="2827216" y="5757681"/>
            <a:ext cx="1065677" cy="148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151756-B94F-4EA3-975A-E217529563B3}"/>
              </a:ext>
            </a:extLst>
          </p:cNvPr>
          <p:cNvCxnSpPr>
            <a:cxnSpLocks/>
          </p:cNvCxnSpPr>
          <p:nvPr/>
        </p:nvCxnSpPr>
        <p:spPr>
          <a:xfrm>
            <a:off x="2862664" y="7894258"/>
            <a:ext cx="1459042" cy="266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00244F-AE7F-4559-9207-98514B8F25E6}"/>
              </a:ext>
            </a:extLst>
          </p:cNvPr>
          <p:cNvCxnSpPr>
            <a:cxnSpLocks/>
          </p:cNvCxnSpPr>
          <p:nvPr/>
        </p:nvCxnSpPr>
        <p:spPr>
          <a:xfrm>
            <a:off x="2853276" y="7384874"/>
            <a:ext cx="1377685" cy="88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ECBF81-5955-402A-A92C-B1A230D35B15}"/>
              </a:ext>
            </a:extLst>
          </p:cNvPr>
          <p:cNvCxnSpPr>
            <a:cxnSpLocks/>
          </p:cNvCxnSpPr>
          <p:nvPr/>
        </p:nvCxnSpPr>
        <p:spPr>
          <a:xfrm>
            <a:off x="2833586" y="8347965"/>
            <a:ext cx="964489" cy="48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B09FE9-2314-4095-A1BB-6A9F704BA496}"/>
              </a:ext>
            </a:extLst>
          </p:cNvPr>
          <p:cNvCxnSpPr>
            <a:cxnSpLocks/>
          </p:cNvCxnSpPr>
          <p:nvPr/>
        </p:nvCxnSpPr>
        <p:spPr>
          <a:xfrm>
            <a:off x="2833586" y="7506214"/>
            <a:ext cx="1358559" cy="134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A114B02-3F39-40F5-8BFB-92BDC534952B}"/>
              </a:ext>
            </a:extLst>
          </p:cNvPr>
          <p:cNvCxnSpPr>
            <a:cxnSpLocks/>
          </p:cNvCxnSpPr>
          <p:nvPr/>
        </p:nvCxnSpPr>
        <p:spPr>
          <a:xfrm flipV="1">
            <a:off x="2862664" y="3110810"/>
            <a:ext cx="1030229" cy="388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6EDC74-1767-4105-A321-B840B8BAE365}"/>
              </a:ext>
            </a:extLst>
          </p:cNvPr>
          <p:cNvCxnSpPr>
            <a:cxnSpLocks/>
          </p:cNvCxnSpPr>
          <p:nvPr/>
        </p:nvCxnSpPr>
        <p:spPr>
          <a:xfrm flipV="1">
            <a:off x="2845968" y="4486248"/>
            <a:ext cx="1046925" cy="26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933CC7-53EF-4673-ACDC-6D943D30456A}"/>
              </a:ext>
            </a:extLst>
          </p:cNvPr>
          <p:cNvCxnSpPr>
            <a:cxnSpLocks/>
          </p:cNvCxnSpPr>
          <p:nvPr/>
        </p:nvCxnSpPr>
        <p:spPr>
          <a:xfrm flipV="1">
            <a:off x="2840157" y="5209421"/>
            <a:ext cx="1000978" cy="297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8526496-C1CE-4BC7-A58E-56014185938F}"/>
              </a:ext>
            </a:extLst>
          </p:cNvPr>
          <p:cNvCxnSpPr>
            <a:cxnSpLocks/>
          </p:cNvCxnSpPr>
          <p:nvPr/>
        </p:nvCxnSpPr>
        <p:spPr>
          <a:xfrm>
            <a:off x="2833586" y="8078910"/>
            <a:ext cx="964489" cy="32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590FF59-4FED-4322-A8CA-80420B258F63}"/>
              </a:ext>
            </a:extLst>
          </p:cNvPr>
          <p:cNvCxnSpPr>
            <a:cxnSpLocks/>
          </p:cNvCxnSpPr>
          <p:nvPr/>
        </p:nvCxnSpPr>
        <p:spPr>
          <a:xfrm flipV="1">
            <a:off x="2851663" y="6761085"/>
            <a:ext cx="1165738" cy="88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11DAC8F-0B78-4B53-8875-B897BAFFCDD5}"/>
              </a:ext>
            </a:extLst>
          </p:cNvPr>
          <p:cNvCxnSpPr>
            <a:cxnSpLocks/>
          </p:cNvCxnSpPr>
          <p:nvPr/>
        </p:nvCxnSpPr>
        <p:spPr>
          <a:xfrm>
            <a:off x="2853276" y="8448390"/>
            <a:ext cx="1396220" cy="54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A2A29E01-FBC3-401C-B252-1F6486095529}"/>
              </a:ext>
            </a:extLst>
          </p:cNvPr>
          <p:cNvSpPr/>
          <p:nvPr/>
        </p:nvSpPr>
        <p:spPr>
          <a:xfrm>
            <a:off x="2826343" y="3233249"/>
            <a:ext cx="591316" cy="5373275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B9FF988-8C5B-420E-BF18-DD0EE58FB66E}"/>
              </a:ext>
            </a:extLst>
          </p:cNvPr>
          <p:cNvSpPr/>
          <p:nvPr/>
        </p:nvSpPr>
        <p:spPr>
          <a:xfrm>
            <a:off x="2845968" y="3825528"/>
            <a:ext cx="574099" cy="5217138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D0C0A4E-3875-4CDA-A8A0-061C6EEA3D2E}"/>
              </a:ext>
            </a:extLst>
          </p:cNvPr>
          <p:cNvCxnSpPr>
            <a:cxnSpLocks/>
          </p:cNvCxnSpPr>
          <p:nvPr/>
        </p:nvCxnSpPr>
        <p:spPr>
          <a:xfrm flipV="1">
            <a:off x="2869403" y="3808555"/>
            <a:ext cx="1147998" cy="492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0FC0EE8-D536-48AC-AAE6-6DEA03BCF4C6}"/>
              </a:ext>
            </a:extLst>
          </p:cNvPr>
          <p:cNvSpPr/>
          <p:nvPr/>
        </p:nvSpPr>
        <p:spPr>
          <a:xfrm>
            <a:off x="3041550" y="4768225"/>
            <a:ext cx="269042" cy="933407"/>
          </a:xfrm>
          <a:custGeom>
            <a:avLst/>
            <a:gdLst>
              <a:gd name="connsiteX0" fmla="*/ 0 w 219242"/>
              <a:gd name="connsiteY0" fmla="*/ 0 h 438150"/>
              <a:gd name="connsiteX1" fmla="*/ 219075 w 219242"/>
              <a:gd name="connsiteY1" fmla="*/ 247650 h 438150"/>
              <a:gd name="connsiteX2" fmla="*/ 28575 w 219242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242" h="438150">
                <a:moveTo>
                  <a:pt x="0" y="0"/>
                </a:moveTo>
                <a:cubicBezTo>
                  <a:pt x="107156" y="87312"/>
                  <a:pt x="214312" y="174625"/>
                  <a:pt x="219075" y="247650"/>
                </a:cubicBezTo>
                <a:cubicBezTo>
                  <a:pt x="223838" y="320675"/>
                  <a:pt x="126206" y="379412"/>
                  <a:pt x="28575" y="43815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0B65146-AE44-434D-A799-22EDA2B2EB91}"/>
              </a:ext>
            </a:extLst>
          </p:cNvPr>
          <p:cNvSpPr/>
          <p:nvPr/>
        </p:nvSpPr>
        <p:spPr>
          <a:xfrm>
            <a:off x="2862665" y="5209421"/>
            <a:ext cx="591316" cy="4070893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E83AC0F-6770-44BC-A72F-6A9B0E0D498D}"/>
              </a:ext>
            </a:extLst>
          </p:cNvPr>
          <p:cNvSpPr/>
          <p:nvPr/>
        </p:nvSpPr>
        <p:spPr>
          <a:xfrm>
            <a:off x="2838304" y="5611766"/>
            <a:ext cx="601984" cy="3835318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B2525F7-7E5E-477F-A687-00A6625A8331}"/>
              </a:ext>
            </a:extLst>
          </p:cNvPr>
          <p:cNvSpPr txBox="1"/>
          <p:nvPr/>
        </p:nvSpPr>
        <p:spPr>
          <a:xfrm>
            <a:off x="3716711" y="584898"/>
            <a:ext cx="331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TwoDimRaggedArrayUtility.Java</a:t>
            </a:r>
            <a:r>
              <a:rPr lang="en-US" sz="900" b="1" dirty="0"/>
              <a:t> which is the </a:t>
            </a:r>
            <a:r>
              <a:rPr lang="en-US" sz="900" b="1" dirty="0" err="1"/>
              <a:t>utitiliy</a:t>
            </a:r>
            <a:r>
              <a:rPr lang="en-US" sz="900" b="1" dirty="0"/>
              <a:t> class is coupled with </a:t>
            </a:r>
            <a:r>
              <a:rPr lang="en-US" sz="900" b="1" dirty="0" err="1"/>
              <a:t>MyGuiFx.Java</a:t>
            </a:r>
            <a:r>
              <a:rPr lang="en-US" sz="900" b="1" dirty="0"/>
              <a:t> which is the driver class. Both, the utility class and the driver class must communicate because the driver class passes array data to the utility class.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F5467C-17E2-44EC-B00F-AFB4B6818A6D}"/>
              </a:ext>
            </a:extLst>
          </p:cNvPr>
          <p:cNvSpPr txBox="1"/>
          <p:nvPr/>
        </p:nvSpPr>
        <p:spPr>
          <a:xfrm>
            <a:off x="14475" y="11777995"/>
            <a:ext cx="19375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Name: Josue Ponce</a:t>
            </a:r>
          </a:p>
          <a:p>
            <a:r>
              <a:rPr lang="en-US" sz="900" dirty="0"/>
              <a:t>Date</a:t>
            </a:r>
            <a:r>
              <a:rPr lang="en-US" sz="900"/>
              <a:t>: 4/6/18</a:t>
            </a:r>
            <a:endParaRPr lang="en-US" sz="900" dirty="0"/>
          </a:p>
          <a:p>
            <a:r>
              <a:rPr lang="en-US" sz="900" dirty="0"/>
              <a:t>Assignment 5 design document. </a:t>
            </a:r>
          </a:p>
        </p:txBody>
      </p:sp>
    </p:spTree>
    <p:extLst>
      <p:ext uri="{BB962C8B-B14F-4D97-AF65-F5344CB8AC3E}">
        <p14:creationId xmlns:p14="http://schemas.microsoft.com/office/powerpoint/2010/main" val="22661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</TotalTime>
  <Words>781</Words>
  <Application>Microsoft Office PowerPoint</Application>
  <PresentationFormat>Letter Paper (8.5x11 in)</PresentationFormat>
  <Paragraphs>165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Jeannette Myers</dc:creator>
  <cp:lastModifiedBy>josue ponce</cp:lastModifiedBy>
  <cp:revision>62</cp:revision>
  <dcterms:created xsi:type="dcterms:W3CDTF">2017-05-22T12:35:57Z</dcterms:created>
  <dcterms:modified xsi:type="dcterms:W3CDTF">2018-04-06T20:23:53Z</dcterms:modified>
</cp:coreProperties>
</file>