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7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3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4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63FBE-2685-49D8-87EF-E913279D282F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457D-6F3B-4820-97FB-0C95E8F8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B9792BC-7B8A-4CB9-BCA7-DA06C8A6D803}"/>
              </a:ext>
            </a:extLst>
          </p:cNvPr>
          <p:cNvSpPr txBox="1"/>
          <p:nvPr/>
        </p:nvSpPr>
        <p:spPr>
          <a:xfrm>
            <a:off x="771696" y="49959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Driver Class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41D1A3-207F-4D9C-A0DC-C803AB78AECC}"/>
              </a:ext>
            </a:extLst>
          </p:cNvPr>
          <p:cNvSpPr/>
          <p:nvPr/>
        </p:nvSpPr>
        <p:spPr>
          <a:xfrm>
            <a:off x="18875" y="523875"/>
            <a:ext cx="2756008" cy="633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9E784D-645B-4DF2-B979-50240B554FCB}"/>
              </a:ext>
            </a:extLst>
          </p:cNvPr>
          <p:cNvCxnSpPr>
            <a:cxnSpLocks/>
          </p:cNvCxnSpPr>
          <p:nvPr/>
        </p:nvCxnSpPr>
        <p:spPr>
          <a:xfrm>
            <a:off x="23822" y="692161"/>
            <a:ext cx="2751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93A3EE-62ED-433B-B27E-7CBEA88F6E17}"/>
              </a:ext>
            </a:extLst>
          </p:cNvPr>
          <p:cNvCxnSpPr>
            <a:cxnSpLocks/>
          </p:cNvCxnSpPr>
          <p:nvPr/>
        </p:nvCxnSpPr>
        <p:spPr>
          <a:xfrm>
            <a:off x="24257" y="1748154"/>
            <a:ext cx="2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CECFBA-A83E-45D1-A002-C2026B52D56F}"/>
              </a:ext>
            </a:extLst>
          </p:cNvPr>
          <p:cNvSpPr txBox="1"/>
          <p:nvPr/>
        </p:nvSpPr>
        <p:spPr>
          <a:xfrm>
            <a:off x="1" y="668192"/>
            <a:ext cx="881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Members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88B9C-98DC-4AAF-ADE2-735463E029B5}"/>
              </a:ext>
            </a:extLst>
          </p:cNvPr>
          <p:cNvSpPr txBox="1"/>
          <p:nvPr/>
        </p:nvSpPr>
        <p:spPr>
          <a:xfrm>
            <a:off x="-3507" y="1739064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Methods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468858-4503-4AA9-B5B6-0032F4F5DE3E}"/>
              </a:ext>
            </a:extLst>
          </p:cNvPr>
          <p:cNvCxnSpPr>
            <a:cxnSpLocks/>
          </p:cNvCxnSpPr>
          <p:nvPr/>
        </p:nvCxnSpPr>
        <p:spPr>
          <a:xfrm>
            <a:off x="23822" y="3185873"/>
            <a:ext cx="2751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C32DAB-8E0C-4EB7-B5FA-974ABEDCE11F}"/>
              </a:ext>
            </a:extLst>
          </p:cNvPr>
          <p:cNvSpPr txBox="1"/>
          <p:nvPr/>
        </p:nvSpPr>
        <p:spPr>
          <a:xfrm>
            <a:off x="65153" y="3175575"/>
            <a:ext cx="269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Algorithm. Show steps for input, processing and output and how the members of the  Driver, Data Manager and Data Element classes are used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1E82CE-D4AD-4C87-9751-01EA5C13E536}"/>
              </a:ext>
            </a:extLst>
          </p:cNvPr>
          <p:cNvSpPr txBox="1"/>
          <p:nvPr/>
        </p:nvSpPr>
        <p:spPr>
          <a:xfrm>
            <a:off x="26104" y="3665821"/>
            <a:ext cx="20291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AutoNum type="arabicPeriod"/>
            </a:pPr>
            <a:r>
              <a:rPr lang="en-US" sz="800" dirty="0"/>
              <a:t>Display GUI menu to user</a:t>
            </a:r>
          </a:p>
          <a:p>
            <a:pPr marL="171450" indent="-171450">
              <a:buAutoNum type="arabicPeriod"/>
            </a:pPr>
            <a:r>
              <a:rPr lang="en-US" sz="800" dirty="0"/>
              <a:t>Ask user to enter company name</a:t>
            </a:r>
          </a:p>
          <a:p>
            <a:pPr marL="171450" indent="-171450">
              <a:buAutoNum type="arabicPeriod"/>
            </a:pPr>
            <a:r>
              <a:rPr lang="en-US" sz="800" dirty="0"/>
              <a:t>Ask user to enter their tax ID</a:t>
            </a:r>
          </a:p>
          <a:p>
            <a:pPr marL="171450" indent="-171450">
              <a:buAutoNum type="arabicPeriod"/>
            </a:pPr>
            <a:r>
              <a:rPr lang="en-US" sz="800" dirty="0"/>
              <a:t>Ask user to enter their fee percentage</a:t>
            </a:r>
          </a:p>
          <a:p>
            <a:pPr marL="171450" indent="-171450">
              <a:buAutoNum type="arabicPeriod"/>
            </a:pPr>
            <a:r>
              <a:rPr lang="en-US" sz="800" dirty="0"/>
              <a:t>Ask user to enter name of city</a:t>
            </a:r>
          </a:p>
          <a:p>
            <a:pPr marL="171450" indent="-171450">
              <a:buAutoNum type="arabicPeriod"/>
            </a:pPr>
            <a:r>
              <a:rPr lang="en-US" sz="800" dirty="0"/>
              <a:t>Ask user to enter the total amount of rent</a:t>
            </a:r>
          </a:p>
          <a:p>
            <a:pPr marL="171450" indent="-171450">
              <a:buAutoNum type="arabicPeriod"/>
            </a:pPr>
            <a:r>
              <a:rPr lang="en-US" sz="800" dirty="0"/>
              <a:t>Ask user to enter the name of the owner</a:t>
            </a:r>
          </a:p>
          <a:p>
            <a:pPr marL="171450" indent="-171450">
              <a:buAutoNum type="arabicPeriod"/>
            </a:pPr>
            <a:r>
              <a:rPr lang="en-US" sz="800" dirty="0"/>
              <a:t>Ask user to add property.</a:t>
            </a:r>
          </a:p>
          <a:p>
            <a:pPr marL="171450" indent="-171450">
              <a:buAutoNum type="arabicPeriod"/>
            </a:pPr>
            <a:endParaRPr lang="en-US" sz="800" dirty="0"/>
          </a:p>
          <a:p>
            <a:pPr marL="171450" indent="-171450">
              <a:buAutoNum type="arabicPeriod"/>
            </a:pPr>
            <a:r>
              <a:rPr lang="en-US" sz="800" dirty="0"/>
              <a:t>Calculate the total number of properties</a:t>
            </a:r>
          </a:p>
          <a:p>
            <a:pPr marL="171450" indent="-171450">
              <a:buAutoNum type="arabicPeriod"/>
            </a:pPr>
            <a:r>
              <a:rPr lang="en-US" sz="800" dirty="0"/>
              <a:t>Calculate max number of properties then validate the number of properties is no more than 5. </a:t>
            </a:r>
          </a:p>
          <a:p>
            <a:pPr marL="171450" indent="-171450">
              <a:buAutoNum type="arabicPeriod"/>
            </a:pPr>
            <a:r>
              <a:rPr lang="en-US" sz="800" dirty="0"/>
              <a:t>Calculate the maximum rent amount from property index. </a:t>
            </a:r>
          </a:p>
          <a:p>
            <a:pPr marL="171450" indent="-171450">
              <a:buAutoNum type="arabicPeriod"/>
            </a:pPr>
            <a:r>
              <a:rPr lang="en-US" sz="800" dirty="0"/>
              <a:t>Calculate the total amount of rent</a:t>
            </a:r>
          </a:p>
          <a:p>
            <a:pPr marL="171450" indent="-171450">
              <a:buAutoNum type="arabicPeriod"/>
            </a:pPr>
            <a:r>
              <a:rPr lang="en-US" sz="800" dirty="0"/>
              <a:t>Calculate the total management fee. </a:t>
            </a:r>
          </a:p>
          <a:p>
            <a:pPr marL="171450" indent="-171450">
              <a:buAutoNum type="arabicPeriod"/>
            </a:pPr>
            <a:r>
              <a:rPr lang="en-US" sz="800" dirty="0"/>
              <a:t>Display information about property at index. </a:t>
            </a:r>
          </a:p>
          <a:p>
            <a:pPr marL="171450" indent="-171450">
              <a:buAutoNum type="arabicPeriod"/>
            </a:pPr>
            <a:r>
              <a:rPr lang="en-US" sz="800" dirty="0"/>
              <a:t>Display information of all the properties in the array. </a:t>
            </a:r>
          </a:p>
          <a:p>
            <a:pPr marL="171450" indent="-171450">
              <a:buAutoNum type="arabicPeriod"/>
            </a:pPr>
            <a:endParaRPr 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907709-C194-4DBD-92C0-5D405A018256}"/>
              </a:ext>
            </a:extLst>
          </p:cNvPr>
          <p:cNvSpPr txBox="1"/>
          <p:nvPr/>
        </p:nvSpPr>
        <p:spPr>
          <a:xfrm>
            <a:off x="2382433" y="3685393"/>
            <a:ext cx="24558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FF0000"/>
              </a:solidFill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7030A0"/>
              </a:solidFill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7030A0"/>
              </a:solidFill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7030A0"/>
              </a:solidFill>
            </a:endParaRPr>
          </a:p>
          <a:p>
            <a:endParaRPr lang="en-US" sz="800" b="1" dirty="0">
              <a:sym typeface="Symbol" panose="05050102010706020507" pitchFamily="18" charset="2"/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7030A0"/>
              </a:solidFill>
            </a:endParaRPr>
          </a:p>
          <a:p>
            <a:endParaRPr lang="en-US" sz="800" b="1" dirty="0">
              <a:sym typeface="Symbol" panose="05050102010706020507" pitchFamily="18" charset="2"/>
            </a:endParaRPr>
          </a:p>
          <a:p>
            <a:endParaRPr lang="en-US" sz="800" b="1" dirty="0">
              <a:sym typeface="Symbol" panose="05050102010706020507" pitchFamily="18" charset="2"/>
            </a:endParaRPr>
          </a:p>
          <a:p>
            <a:endParaRPr lang="en-US" sz="800" b="1" dirty="0">
              <a:sym typeface="Symbol" panose="05050102010706020507" pitchFamily="18" charset="2"/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7030A0"/>
              </a:solidFill>
            </a:endParaRPr>
          </a:p>
          <a:p>
            <a:endParaRPr lang="en-US" sz="800" b="1" dirty="0">
              <a:sym typeface="Symbol" panose="05050102010706020507" pitchFamily="18" charset="2"/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7030A0"/>
              </a:solidFill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7030A0"/>
              </a:solidFill>
            </a:endParaRPr>
          </a:p>
          <a:p>
            <a:endParaRPr lang="en-US" sz="800" b="1" dirty="0">
              <a:sym typeface="Symbol" panose="05050102010706020507" pitchFamily="18" charset="2"/>
            </a:endParaRPr>
          </a:p>
          <a:p>
            <a:endParaRPr lang="en-US" sz="800" b="1" dirty="0">
              <a:sym typeface="Symbol" panose="05050102010706020507" pitchFamily="18" charset="2"/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7030A0"/>
              </a:solidFill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7030A0"/>
              </a:solidFill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</a:p>
          <a:p>
            <a:endParaRPr lang="en-US" sz="800" b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endParaRPr lang="en-US" sz="800" b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7030A0"/>
              </a:solidFill>
            </a:endParaRPr>
          </a:p>
          <a:p>
            <a:endParaRPr lang="en-US" sz="8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DF527F-84F4-4A13-B9CC-4C190FC4285E}"/>
              </a:ext>
            </a:extLst>
          </p:cNvPr>
          <p:cNvSpPr/>
          <p:nvPr/>
        </p:nvSpPr>
        <p:spPr>
          <a:xfrm>
            <a:off x="-2281" y="6428272"/>
            <a:ext cx="35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800" b="1" dirty="0">
                <a:solidFill>
                  <a:srgbClr val="FF0000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rgbClr val="FF0000"/>
              </a:solidFill>
            </a:endParaRP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2B63C9-3FD4-4934-9710-5CB321FE6998}"/>
              </a:ext>
            </a:extLst>
          </p:cNvPr>
          <p:cNvSpPr txBox="1"/>
          <p:nvPr/>
        </p:nvSpPr>
        <p:spPr>
          <a:xfrm>
            <a:off x="178672" y="654402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Driver Method</a:t>
            </a:r>
          </a:p>
          <a:p>
            <a:r>
              <a:rPr lang="en-US" sz="800" b="1" dirty="0">
                <a:solidFill>
                  <a:srgbClr val="7030A0"/>
                </a:solidFill>
              </a:rPr>
              <a:t>Data Manager Method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1067F1-DE33-4219-AF67-F5DFA5D38828}"/>
              </a:ext>
            </a:extLst>
          </p:cNvPr>
          <p:cNvSpPr txBox="1"/>
          <p:nvPr/>
        </p:nvSpPr>
        <p:spPr>
          <a:xfrm>
            <a:off x="1988691" y="3502926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Methods Used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FA417-846F-4134-88C3-45442F220753}"/>
              </a:ext>
            </a:extLst>
          </p:cNvPr>
          <p:cNvSpPr txBox="1"/>
          <p:nvPr/>
        </p:nvSpPr>
        <p:spPr>
          <a:xfrm>
            <a:off x="6958603" y="523875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</a:t>
            </a:r>
            <a:r>
              <a:rPr lang="en-US" sz="1050" dirty="0"/>
              <a:t> Element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587DEA-97CD-40F9-8871-ED01AC1E374D}"/>
              </a:ext>
            </a:extLst>
          </p:cNvPr>
          <p:cNvSpPr/>
          <p:nvPr/>
        </p:nvSpPr>
        <p:spPr>
          <a:xfrm>
            <a:off x="6268323" y="561527"/>
            <a:ext cx="2828051" cy="8864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2E8D1-D0D2-4D02-9651-89ECA5BB74B2}"/>
              </a:ext>
            </a:extLst>
          </p:cNvPr>
          <p:cNvCxnSpPr>
            <a:cxnSpLocks/>
          </p:cNvCxnSpPr>
          <p:nvPr/>
        </p:nvCxnSpPr>
        <p:spPr>
          <a:xfrm>
            <a:off x="6284444" y="736528"/>
            <a:ext cx="2811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ACAD12-7381-46E8-BB01-BFE624CEDD00}"/>
              </a:ext>
            </a:extLst>
          </p:cNvPr>
          <p:cNvCxnSpPr>
            <a:cxnSpLocks/>
          </p:cNvCxnSpPr>
          <p:nvPr/>
        </p:nvCxnSpPr>
        <p:spPr>
          <a:xfrm>
            <a:off x="6268322" y="2180019"/>
            <a:ext cx="2714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8BF0D7-4659-4AC2-8FD6-227BEDED7B44}"/>
              </a:ext>
            </a:extLst>
          </p:cNvPr>
          <p:cNvSpPr txBox="1"/>
          <p:nvPr/>
        </p:nvSpPr>
        <p:spPr>
          <a:xfrm>
            <a:off x="6224106" y="688868"/>
            <a:ext cx="881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Members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79BCADB-5905-464E-95D8-3BFD4D9A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23689"/>
              </p:ext>
            </p:extLst>
          </p:nvPr>
        </p:nvGraphicFramePr>
        <p:xfrm>
          <a:off x="6299281" y="872419"/>
          <a:ext cx="279709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64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904374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960355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8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the name of the 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8077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8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the name of the owner.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97853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800" dirty="0" err="1"/>
                        <a:t>propertyName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the name of the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02059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800" dirty="0" err="1"/>
                        <a:t>rentAmount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the total amount of rent.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8618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7A04811-6A15-4970-9E4F-FCD0B26687D7}"/>
              </a:ext>
            </a:extLst>
          </p:cNvPr>
          <p:cNvSpPr txBox="1"/>
          <p:nvPr/>
        </p:nvSpPr>
        <p:spPr>
          <a:xfrm>
            <a:off x="6243629" y="2487565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Methods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0300BBE-FBF2-45EE-9DBA-73CC7AAA4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89393"/>
              </p:ext>
            </p:extLst>
          </p:nvPr>
        </p:nvGraphicFramePr>
        <p:xfrm>
          <a:off x="65154" y="860751"/>
          <a:ext cx="269159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198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870263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924133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8077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86186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98767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2EE94A6-58DC-4DD9-A317-39F466EC36F8}"/>
              </a:ext>
            </a:extLst>
          </p:cNvPr>
          <p:cNvSpPr txBox="1"/>
          <p:nvPr/>
        </p:nvSpPr>
        <p:spPr>
          <a:xfrm>
            <a:off x="3126307" y="526596"/>
            <a:ext cx="2778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Data</a:t>
            </a:r>
            <a:r>
              <a:rPr lang="en-US" sz="1050" dirty="0"/>
              <a:t> Manager Class </a:t>
            </a:r>
          </a:p>
          <a:p>
            <a:pPr algn="ctr"/>
            <a:r>
              <a:rPr lang="en-US" sz="1050" dirty="0"/>
              <a:t>(Manages a collection of Data </a:t>
            </a:r>
            <a:r>
              <a:rPr lang="en-US" sz="1050"/>
              <a:t>Element Objects)</a:t>
            </a:r>
            <a:endParaRPr lang="en-US" sz="105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48A41D-83E4-444E-919E-677C67F837B7}"/>
              </a:ext>
            </a:extLst>
          </p:cNvPr>
          <p:cNvSpPr/>
          <p:nvPr/>
        </p:nvSpPr>
        <p:spPr>
          <a:xfrm>
            <a:off x="3154857" y="499595"/>
            <a:ext cx="2929462" cy="1128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61D764-4133-4E07-985A-CAAB9B761D74}"/>
              </a:ext>
            </a:extLst>
          </p:cNvPr>
          <p:cNvCxnSpPr>
            <a:cxnSpLocks/>
          </p:cNvCxnSpPr>
          <p:nvPr/>
        </p:nvCxnSpPr>
        <p:spPr>
          <a:xfrm>
            <a:off x="3154856" y="894393"/>
            <a:ext cx="2912569" cy="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3A99F1-DE9D-4E84-ABB2-3ED3F14D628B}"/>
              </a:ext>
            </a:extLst>
          </p:cNvPr>
          <p:cNvCxnSpPr>
            <a:cxnSpLocks/>
          </p:cNvCxnSpPr>
          <p:nvPr/>
        </p:nvCxnSpPr>
        <p:spPr>
          <a:xfrm>
            <a:off x="3189855" y="2334336"/>
            <a:ext cx="278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E6C4B5-43A6-4953-8829-DCE88EAD23CE}"/>
              </a:ext>
            </a:extLst>
          </p:cNvPr>
          <p:cNvSpPr txBox="1"/>
          <p:nvPr/>
        </p:nvSpPr>
        <p:spPr>
          <a:xfrm>
            <a:off x="3145639" y="896978"/>
            <a:ext cx="881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Members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F4D850E-7498-44DC-8D34-81A0F8C68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37008"/>
              </p:ext>
            </p:extLst>
          </p:nvPr>
        </p:nvGraphicFramePr>
        <p:xfrm>
          <a:off x="3188539" y="1102044"/>
          <a:ext cx="2895780" cy="278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60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936282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994238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210506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554893">
                <a:tc>
                  <a:txBody>
                    <a:bodyPr/>
                    <a:lstStyle/>
                    <a:p>
                      <a:r>
                        <a:rPr lang="en-US" sz="800" dirty="0"/>
                        <a:t>MAX_PROPERTY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final </a:t>
                      </a:r>
                      <a:r>
                        <a:rPr lang="en-US" sz="800" dirty="0" err="1"/>
                        <a:t>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the max number of properties set to 5.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80772"/>
                  </a:ext>
                </a:extLst>
              </a:tr>
              <a:tr h="330794">
                <a:tc>
                  <a:txBody>
                    <a:bodyPr/>
                    <a:lstStyle/>
                    <a:p>
                      <a:r>
                        <a:rPr lang="en-US" sz="800" dirty="0" err="1"/>
                        <a:t>mgmFee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the management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97853"/>
                  </a:ext>
                </a:extLst>
              </a:tr>
              <a:tr h="330794">
                <a:tc>
                  <a:txBody>
                    <a:bodyPr/>
                    <a:lstStyle/>
                    <a:p>
                      <a:r>
                        <a:rPr lang="en-US" sz="800" dirty="0" err="1"/>
                        <a:t>companyName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the name of the company.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86186"/>
                  </a:ext>
                </a:extLst>
              </a:tr>
              <a:tr h="554893">
                <a:tc>
                  <a:txBody>
                    <a:bodyPr/>
                    <a:lstStyle/>
                    <a:p>
                      <a:r>
                        <a:rPr lang="en-US" sz="800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Property[]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the total number of max properties in array.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65975"/>
                  </a:ext>
                </a:extLst>
              </a:tr>
              <a:tr h="210506">
                <a:tc>
                  <a:txBody>
                    <a:bodyPr/>
                    <a:lstStyle/>
                    <a:p>
                      <a:r>
                        <a:rPr lang="en-US" sz="800" dirty="0" err="1"/>
                        <a:t>taxID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the tax ID.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98767"/>
                  </a:ext>
                </a:extLst>
              </a:tr>
              <a:tr h="571372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</a:t>
                      </a:r>
                      <a:r>
                        <a:rPr lang="en-US" sz="800" dirty="0" err="1"/>
                        <a:t>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Variable used to keep track of current index of properties array.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38957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47FDFECC-C519-4255-B69C-5F430269418F}"/>
              </a:ext>
            </a:extLst>
          </p:cNvPr>
          <p:cNvSpPr txBox="1"/>
          <p:nvPr/>
        </p:nvSpPr>
        <p:spPr>
          <a:xfrm>
            <a:off x="0" y="2865991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Methods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008B9878-196B-42CE-894E-917BC2BA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81530"/>
              </p:ext>
            </p:extLst>
          </p:nvPr>
        </p:nvGraphicFramePr>
        <p:xfrm>
          <a:off x="3188539" y="4085760"/>
          <a:ext cx="2895780" cy="777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788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535168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470182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673067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27575">
                  <a:extLst>
                    <a:ext uri="{9D8B030D-6E8A-4147-A177-3AD203B41FA5}">
                      <a16:colId xmlns:a16="http://schemas.microsoft.com/office/drawing/2014/main" val="2317945530"/>
                    </a:ext>
                  </a:extLst>
                </a:gridCol>
              </a:tblGrid>
              <a:tr h="326214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1037952">
                <a:tc>
                  <a:txBody>
                    <a:bodyPr/>
                    <a:lstStyle/>
                    <a:p>
                      <a:r>
                        <a:rPr lang="en-US" sz="800" dirty="0" err="1"/>
                        <a:t>ManagementCompany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</a:t>
                      </a:r>
                      <a:r>
                        <a:rPr lang="en-US" sz="800" dirty="0" err="1"/>
                        <a:t>companyName</a:t>
                      </a:r>
                      <a:r>
                        <a:rPr lang="en-US" sz="800" dirty="0"/>
                        <a:t>, String </a:t>
                      </a:r>
                      <a:r>
                        <a:rPr lang="en-US" sz="800" dirty="0" err="1"/>
                        <a:t>taxID</a:t>
                      </a:r>
                      <a:r>
                        <a:rPr lang="en-US" sz="800" dirty="0"/>
                        <a:t>, double </a:t>
                      </a:r>
                      <a:r>
                        <a:rPr lang="en-US" sz="800" dirty="0" err="1"/>
                        <a:t>mgmFee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Constructor class that initiates </a:t>
                      </a:r>
                      <a:r>
                        <a:rPr lang="en-US" sz="800" dirty="0" err="1"/>
                        <a:t>companyName</a:t>
                      </a:r>
                      <a:r>
                        <a:rPr lang="en-US" sz="800" dirty="0"/>
                        <a:t>, </a:t>
                      </a:r>
                      <a:r>
                        <a:rPr lang="en-US" sz="800" dirty="0" err="1"/>
                        <a:t>taxID</a:t>
                      </a:r>
                      <a:r>
                        <a:rPr lang="en-US" sz="800" dirty="0"/>
                        <a:t>, and </a:t>
                      </a:r>
                      <a:r>
                        <a:rPr lang="en-US" sz="800" dirty="0" err="1"/>
                        <a:t>mgmFee</a:t>
                      </a:r>
                      <a:r>
                        <a:rPr lang="en-US" sz="8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919329">
                <a:tc>
                  <a:txBody>
                    <a:bodyPr/>
                    <a:lstStyle/>
                    <a:p>
                      <a:r>
                        <a:rPr lang="en-US" sz="800" dirty="0" err="1"/>
                        <a:t>addProperty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Property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 -1 if the array is full otherwise return index-1 of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563460">
                <a:tc>
                  <a:txBody>
                    <a:bodyPr/>
                    <a:lstStyle/>
                    <a:p>
                      <a:r>
                        <a:rPr lang="en-US" sz="800" dirty="0" err="1"/>
                        <a:t>totalRent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total amount of rent due.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  <a:tr h="682083">
                <a:tc>
                  <a:txBody>
                    <a:bodyPr/>
                    <a:lstStyle/>
                    <a:p>
                      <a:r>
                        <a:rPr lang="en-US" sz="800" dirty="0" err="1"/>
                        <a:t>displayPropertyAtIndex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Displays information of the property at index </a:t>
                      </a:r>
                      <a:r>
                        <a:rPr lang="en-US" sz="800" dirty="0" err="1"/>
                        <a:t>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07973"/>
                  </a:ext>
                </a:extLst>
              </a:tr>
              <a:tr h="563460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getMAX_PROPERTY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max number of properties.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58562"/>
                  </a:ext>
                </a:extLst>
              </a:tr>
              <a:tr h="1004127">
                <a:tc>
                  <a:txBody>
                    <a:bodyPr/>
                    <a:lstStyle/>
                    <a:p>
                      <a:r>
                        <a:rPr lang="en-US" sz="800" dirty="0" err="1"/>
                        <a:t>maxPropertyRentIndex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returns the index of the property with the maximum amount of rent.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65"/>
                  </a:ext>
                </a:extLst>
              </a:tr>
              <a:tr h="682083">
                <a:tc>
                  <a:txBody>
                    <a:bodyPr/>
                    <a:lstStyle/>
                    <a:p>
                      <a:r>
                        <a:rPr lang="en-US" sz="800" dirty="0" err="1"/>
                        <a:t>calculateTotalFee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Calculates management fee and returns the management fee 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76750"/>
                  </a:ext>
                </a:extLst>
              </a:tr>
              <a:tr h="800706">
                <a:tc>
                  <a:txBody>
                    <a:bodyPr/>
                    <a:lstStyle/>
                    <a:p>
                      <a:r>
                        <a:rPr lang="en-US" sz="800" dirty="0" err="1"/>
                        <a:t>toString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Displays all the information of all properties in the output variable and returns the calculated management fee.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1"/>
                          </a:solidFill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39002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FAD2541-1A96-4212-A25E-81E5AFE4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85842"/>
              </p:ext>
            </p:extLst>
          </p:nvPr>
        </p:nvGraphicFramePr>
        <p:xfrm>
          <a:off x="77398" y="1951568"/>
          <a:ext cx="2679349" cy="1084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42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527125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473336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999366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3890136"/>
                    </a:ext>
                  </a:extLst>
                </a:gridCol>
              </a:tblGrid>
              <a:tr h="262450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528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start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Stage </a:t>
                      </a:r>
                      <a:r>
                        <a:rPr lang="en-US" sz="800" dirty="0" err="1"/>
                        <a:t>stage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Sets the GUI for the program. 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772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59DA48-5D11-4319-9997-7889BE1C2900}"/>
              </a:ext>
            </a:extLst>
          </p:cNvPr>
          <p:cNvSpPr txBox="1"/>
          <p:nvPr/>
        </p:nvSpPr>
        <p:spPr>
          <a:xfrm>
            <a:off x="3421406" y="0"/>
            <a:ext cx="219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Design Document Template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CFB538-2AF8-484E-8256-495D5DA7E0B1}"/>
              </a:ext>
            </a:extLst>
          </p:cNvPr>
          <p:cNvSpPr/>
          <p:nvPr/>
        </p:nvSpPr>
        <p:spPr>
          <a:xfrm>
            <a:off x="2631219" y="397041"/>
            <a:ext cx="729671" cy="3678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B5005C9-24E4-4B5F-B51B-39F4104BD7E9}"/>
              </a:ext>
            </a:extLst>
          </p:cNvPr>
          <p:cNvSpPr/>
          <p:nvPr/>
        </p:nvSpPr>
        <p:spPr>
          <a:xfrm>
            <a:off x="3154856" y="11319513"/>
            <a:ext cx="35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800" b="1" dirty="0">
                <a:solidFill>
                  <a:srgbClr val="7030A0"/>
                </a:solidFill>
                <a:sym typeface="Symbol" panose="05050102010706020507" pitchFamily="18" charset="2"/>
              </a:rPr>
              <a:t></a:t>
            </a:r>
          </a:p>
          <a:p>
            <a:r>
              <a:rPr lang="en-US" sz="8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AAEDD2-230B-426E-9EC8-74A4DEA3AB82}"/>
              </a:ext>
            </a:extLst>
          </p:cNvPr>
          <p:cNvSpPr txBox="1"/>
          <p:nvPr/>
        </p:nvSpPr>
        <p:spPr>
          <a:xfrm>
            <a:off x="3316055" y="11420155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7030A0"/>
                </a:solidFill>
              </a:rPr>
              <a:t>Data Manager Method</a:t>
            </a:r>
          </a:p>
          <a:p>
            <a:r>
              <a:rPr lang="en-US" sz="800" b="1" dirty="0">
                <a:solidFill>
                  <a:schemeClr val="accent1"/>
                </a:solidFill>
              </a:rPr>
              <a:t>Data Element Method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0256F0A6-C5E8-4FCA-84F4-C1ECC283F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35912"/>
              </p:ext>
            </p:extLst>
          </p:nvPr>
        </p:nvGraphicFramePr>
        <p:xfrm>
          <a:off x="6284444" y="2720838"/>
          <a:ext cx="2799753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28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476966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785025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328684">
                  <a:extLst>
                    <a:ext uri="{9D8B030D-6E8A-4147-A177-3AD203B41FA5}">
                      <a16:colId xmlns:a16="http://schemas.microsoft.com/office/drawing/2014/main" val="2317945530"/>
                    </a:ext>
                  </a:extLst>
                </a:gridCol>
              </a:tblGrid>
              <a:tr h="328274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1163880">
                <a:tc>
                  <a:txBody>
                    <a:bodyPr/>
                    <a:lstStyle/>
                    <a:p>
                      <a:r>
                        <a:rPr lang="en-US" sz="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</a:t>
                      </a:r>
                      <a:r>
                        <a:rPr lang="en-US" sz="800" dirty="0" err="1"/>
                        <a:t>propertyName</a:t>
                      </a:r>
                      <a:r>
                        <a:rPr lang="en-US" sz="800" dirty="0"/>
                        <a:t>, String city, double </a:t>
                      </a:r>
                      <a:r>
                        <a:rPr lang="en-US" sz="800" dirty="0" err="1"/>
                        <a:t>rentAmount</a:t>
                      </a:r>
                      <a:r>
                        <a:rPr lang="en-US" sz="800" dirty="0"/>
                        <a:t>, String owner.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Parameterized constructor class with default values such as </a:t>
                      </a:r>
                      <a:r>
                        <a:rPr lang="en-US" sz="800" dirty="0" err="1"/>
                        <a:t>propertyName</a:t>
                      </a:r>
                      <a:r>
                        <a:rPr lang="en-US" sz="800" dirty="0"/>
                        <a:t>, city, </a:t>
                      </a:r>
                      <a:r>
                        <a:rPr lang="en-US" sz="800" dirty="0" err="1"/>
                        <a:t>rentAmount</a:t>
                      </a:r>
                      <a:r>
                        <a:rPr lang="en-US" sz="800" dirty="0"/>
                        <a:t>, and owner.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1044507">
                <a:tc>
                  <a:txBody>
                    <a:bodyPr/>
                    <a:lstStyle/>
                    <a:p>
                      <a:r>
                        <a:rPr lang="en-US" sz="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Property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copy constructor that creates a new object using the information of the object passed to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447646">
                <a:tc>
                  <a:txBody>
                    <a:bodyPr/>
                    <a:lstStyle/>
                    <a:p>
                      <a:r>
                        <a:rPr lang="en-US" sz="800" dirty="0" err="1"/>
                        <a:t>setPropertyName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</a:t>
                      </a:r>
                      <a:r>
                        <a:rPr lang="en-US" sz="800" dirty="0" err="1"/>
                        <a:t>propertyName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Sets the name of the property.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  <a:tr h="328274">
                <a:tc>
                  <a:txBody>
                    <a:bodyPr/>
                    <a:lstStyle/>
                    <a:p>
                      <a:r>
                        <a:rPr lang="en-US" sz="800" dirty="0" err="1"/>
                        <a:t>setCity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Sets the name of the city.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07973"/>
                  </a:ext>
                </a:extLst>
              </a:tr>
              <a:tr h="328274">
                <a:tc>
                  <a:txBody>
                    <a:bodyPr/>
                    <a:lstStyle/>
                    <a:p>
                      <a:r>
                        <a:rPr lang="en-US" sz="800" dirty="0" err="1"/>
                        <a:t>setOwner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Sets the name of the owner.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58562"/>
                  </a:ext>
                </a:extLst>
              </a:tr>
              <a:tr h="447646">
                <a:tc>
                  <a:txBody>
                    <a:bodyPr/>
                    <a:lstStyle/>
                    <a:p>
                      <a:r>
                        <a:rPr lang="en-US" sz="800" dirty="0" err="1"/>
                        <a:t>setRentAmount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 </a:t>
                      </a:r>
                      <a:r>
                        <a:rPr lang="en-US" sz="800" dirty="0" err="1"/>
                        <a:t>rentAmount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Sets the total amount  of rent.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65"/>
                  </a:ext>
                </a:extLst>
              </a:tr>
              <a:tr h="447646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getPropertyName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name of the property.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5217"/>
                  </a:ext>
                </a:extLst>
              </a:tr>
              <a:tr h="447646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getCity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name of the city.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66308"/>
                  </a:ext>
                </a:extLst>
              </a:tr>
              <a:tr h="447646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getOwner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name of the owner.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14946"/>
                  </a:ext>
                </a:extLst>
              </a:tr>
              <a:tr h="447646">
                <a:tc>
                  <a:txBody>
                    <a:bodyPr/>
                    <a:lstStyle/>
                    <a:p>
                      <a:r>
                        <a:rPr lang="en-US" sz="800" dirty="0" err="1"/>
                        <a:t>getRentAmount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the total amount of rent.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33177"/>
                  </a:ext>
                </a:extLst>
              </a:tr>
              <a:tr h="686391">
                <a:tc>
                  <a:txBody>
                    <a:bodyPr/>
                    <a:lstStyle/>
                    <a:p>
                      <a:r>
                        <a:rPr lang="en-US" sz="800" dirty="0" err="1"/>
                        <a:t>toString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all information of the property in a single string.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39002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40D2EED2-213D-4AB1-8D2B-02EB06FF65E8}"/>
              </a:ext>
            </a:extLst>
          </p:cNvPr>
          <p:cNvSpPr/>
          <p:nvPr/>
        </p:nvSpPr>
        <p:spPr>
          <a:xfrm>
            <a:off x="6448512" y="9047430"/>
            <a:ext cx="354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8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F6B631-D88D-4846-986A-841F062C21E5}"/>
              </a:ext>
            </a:extLst>
          </p:cNvPr>
          <p:cNvSpPr txBox="1"/>
          <p:nvPr/>
        </p:nvSpPr>
        <p:spPr>
          <a:xfrm>
            <a:off x="6665092" y="9108985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Data Element Method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C1C0CF-45AE-4725-94B8-4497D6298794}"/>
              </a:ext>
            </a:extLst>
          </p:cNvPr>
          <p:cNvSpPr/>
          <p:nvPr/>
        </p:nvSpPr>
        <p:spPr>
          <a:xfrm>
            <a:off x="5742331" y="423977"/>
            <a:ext cx="729671" cy="3678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870AA-5A0B-406E-8DCD-26079D2A3C37}"/>
              </a:ext>
            </a:extLst>
          </p:cNvPr>
          <p:cNvSpPr txBox="1"/>
          <p:nvPr/>
        </p:nvSpPr>
        <p:spPr>
          <a:xfrm>
            <a:off x="4027148" y="284886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Relationship?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97992E-3B35-474C-9941-7B2AD69617A4}"/>
              </a:ext>
            </a:extLst>
          </p:cNvPr>
          <p:cNvCxnSpPr>
            <a:stCxn id="13" idx="3"/>
            <a:endCxn id="73" idx="1"/>
          </p:cNvCxnSpPr>
          <p:nvPr/>
        </p:nvCxnSpPr>
        <p:spPr>
          <a:xfrm>
            <a:off x="4913929" y="407997"/>
            <a:ext cx="935260" cy="6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D558C7-E8BB-416B-9609-A61C79C37537}"/>
              </a:ext>
            </a:extLst>
          </p:cNvPr>
          <p:cNvCxnSpPr>
            <a:stCxn id="13" idx="1"/>
            <a:endCxn id="12" idx="7"/>
          </p:cNvCxnSpPr>
          <p:nvPr/>
        </p:nvCxnSpPr>
        <p:spPr>
          <a:xfrm flipH="1">
            <a:off x="3254032" y="407997"/>
            <a:ext cx="773116" cy="4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FB933DD-6B93-4E39-A507-390A0AC278B4}"/>
              </a:ext>
            </a:extLst>
          </p:cNvPr>
          <p:cNvSpPr txBox="1"/>
          <p:nvPr/>
        </p:nvSpPr>
        <p:spPr>
          <a:xfrm>
            <a:off x="3154856" y="3865802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Methods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7FD09A-47B5-49CB-BCB9-324C0CE6CE85}"/>
              </a:ext>
            </a:extLst>
          </p:cNvPr>
          <p:cNvCxnSpPr>
            <a:cxnSpLocks/>
          </p:cNvCxnSpPr>
          <p:nvPr/>
        </p:nvCxnSpPr>
        <p:spPr>
          <a:xfrm flipH="1">
            <a:off x="2805477" y="513517"/>
            <a:ext cx="363783" cy="1349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6AEB65-D01B-4ABA-A926-D9EAB8CE2153}"/>
              </a:ext>
            </a:extLst>
          </p:cNvPr>
          <p:cNvCxnSpPr>
            <a:cxnSpLocks/>
          </p:cNvCxnSpPr>
          <p:nvPr/>
        </p:nvCxnSpPr>
        <p:spPr>
          <a:xfrm>
            <a:off x="5984495" y="508373"/>
            <a:ext cx="299949" cy="21101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7A0D783-FA06-4617-9778-464307A25D00}"/>
              </a:ext>
            </a:extLst>
          </p:cNvPr>
          <p:cNvSpPr/>
          <p:nvPr/>
        </p:nvSpPr>
        <p:spPr>
          <a:xfrm>
            <a:off x="8867675" y="8324850"/>
            <a:ext cx="412702" cy="533315"/>
          </a:xfrm>
          <a:custGeom>
            <a:avLst/>
            <a:gdLst>
              <a:gd name="connsiteX0" fmla="*/ 19050 w 323898"/>
              <a:gd name="connsiteY0" fmla="*/ 1114425 h 1114425"/>
              <a:gd name="connsiteX1" fmla="*/ 323850 w 323898"/>
              <a:gd name="connsiteY1" fmla="*/ 457200 h 1114425"/>
              <a:gd name="connsiteX2" fmla="*/ 0 w 323898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98" h="1114425">
                <a:moveTo>
                  <a:pt x="19050" y="1114425"/>
                </a:moveTo>
                <a:cubicBezTo>
                  <a:pt x="173037" y="878681"/>
                  <a:pt x="327025" y="642937"/>
                  <a:pt x="323850" y="457200"/>
                </a:cubicBezTo>
                <a:cubicBezTo>
                  <a:pt x="320675" y="271462"/>
                  <a:pt x="160337" y="135731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E9A2FDF-4456-48D1-AD76-E1E21A114337}"/>
              </a:ext>
            </a:extLst>
          </p:cNvPr>
          <p:cNvSpPr/>
          <p:nvPr/>
        </p:nvSpPr>
        <p:spPr>
          <a:xfrm>
            <a:off x="8867675" y="7050268"/>
            <a:ext cx="323898" cy="1729275"/>
          </a:xfrm>
          <a:custGeom>
            <a:avLst/>
            <a:gdLst>
              <a:gd name="connsiteX0" fmla="*/ 19050 w 323898"/>
              <a:gd name="connsiteY0" fmla="*/ 1114425 h 1114425"/>
              <a:gd name="connsiteX1" fmla="*/ 323850 w 323898"/>
              <a:gd name="connsiteY1" fmla="*/ 457200 h 1114425"/>
              <a:gd name="connsiteX2" fmla="*/ 0 w 323898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98" h="1114425">
                <a:moveTo>
                  <a:pt x="19050" y="1114425"/>
                </a:moveTo>
                <a:cubicBezTo>
                  <a:pt x="173037" y="878681"/>
                  <a:pt x="327025" y="642937"/>
                  <a:pt x="323850" y="457200"/>
                </a:cubicBezTo>
                <a:cubicBezTo>
                  <a:pt x="320675" y="271462"/>
                  <a:pt x="160337" y="135731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91AEA30-EF12-48E4-BD47-9F3BE0BEE8D5}"/>
              </a:ext>
            </a:extLst>
          </p:cNvPr>
          <p:cNvSpPr/>
          <p:nvPr/>
        </p:nvSpPr>
        <p:spPr>
          <a:xfrm>
            <a:off x="8886751" y="7458075"/>
            <a:ext cx="304822" cy="1400090"/>
          </a:xfrm>
          <a:custGeom>
            <a:avLst/>
            <a:gdLst>
              <a:gd name="connsiteX0" fmla="*/ 19050 w 323898"/>
              <a:gd name="connsiteY0" fmla="*/ 1114425 h 1114425"/>
              <a:gd name="connsiteX1" fmla="*/ 323850 w 323898"/>
              <a:gd name="connsiteY1" fmla="*/ 457200 h 1114425"/>
              <a:gd name="connsiteX2" fmla="*/ 0 w 323898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98" h="1114425">
                <a:moveTo>
                  <a:pt x="19050" y="1114425"/>
                </a:moveTo>
                <a:cubicBezTo>
                  <a:pt x="173037" y="878681"/>
                  <a:pt x="327025" y="642937"/>
                  <a:pt x="323850" y="457200"/>
                </a:cubicBezTo>
                <a:cubicBezTo>
                  <a:pt x="320675" y="271462"/>
                  <a:pt x="160337" y="135731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CE8FE6E-B0DE-42E4-B7C5-413994273CEA}"/>
              </a:ext>
            </a:extLst>
          </p:cNvPr>
          <p:cNvSpPr/>
          <p:nvPr/>
        </p:nvSpPr>
        <p:spPr>
          <a:xfrm>
            <a:off x="8886750" y="7889366"/>
            <a:ext cx="257223" cy="1026274"/>
          </a:xfrm>
          <a:custGeom>
            <a:avLst/>
            <a:gdLst>
              <a:gd name="connsiteX0" fmla="*/ 19050 w 323898"/>
              <a:gd name="connsiteY0" fmla="*/ 1114425 h 1114425"/>
              <a:gd name="connsiteX1" fmla="*/ 323850 w 323898"/>
              <a:gd name="connsiteY1" fmla="*/ 457200 h 1114425"/>
              <a:gd name="connsiteX2" fmla="*/ 0 w 323898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98" h="1114425">
                <a:moveTo>
                  <a:pt x="19050" y="1114425"/>
                </a:moveTo>
                <a:cubicBezTo>
                  <a:pt x="173037" y="878681"/>
                  <a:pt x="327025" y="642937"/>
                  <a:pt x="323850" y="457200"/>
                </a:cubicBezTo>
                <a:cubicBezTo>
                  <a:pt x="320675" y="271462"/>
                  <a:pt x="160337" y="135731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CEC42FF-442C-45F4-88A8-C9FA1F13CCEE}"/>
              </a:ext>
            </a:extLst>
          </p:cNvPr>
          <p:cNvCxnSpPr>
            <a:cxnSpLocks/>
          </p:cNvCxnSpPr>
          <p:nvPr/>
        </p:nvCxnSpPr>
        <p:spPr>
          <a:xfrm flipV="1">
            <a:off x="5973958" y="9068531"/>
            <a:ext cx="498044" cy="122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EFCD401-C22A-4A24-8DB2-B51380D9F8E2}"/>
              </a:ext>
            </a:extLst>
          </p:cNvPr>
          <p:cNvSpPr/>
          <p:nvPr/>
        </p:nvSpPr>
        <p:spPr>
          <a:xfrm>
            <a:off x="2531397" y="2628900"/>
            <a:ext cx="441750" cy="1162050"/>
          </a:xfrm>
          <a:custGeom>
            <a:avLst/>
            <a:gdLst>
              <a:gd name="connsiteX0" fmla="*/ 266700 w 634825"/>
              <a:gd name="connsiteY0" fmla="*/ 0 h 3219450"/>
              <a:gd name="connsiteX1" fmla="*/ 628650 w 634825"/>
              <a:gd name="connsiteY1" fmla="*/ 2486025 h 3219450"/>
              <a:gd name="connsiteX2" fmla="*/ 0 w 634825"/>
              <a:gd name="connsiteY2" fmla="*/ 3219450 h 3219450"/>
              <a:gd name="connsiteX3" fmla="*/ 0 w 634825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825" h="3219450">
                <a:moveTo>
                  <a:pt x="266700" y="0"/>
                </a:moveTo>
                <a:cubicBezTo>
                  <a:pt x="469900" y="974725"/>
                  <a:pt x="673100" y="1949450"/>
                  <a:pt x="628650" y="2486025"/>
                </a:cubicBezTo>
                <a:cubicBezTo>
                  <a:pt x="584200" y="3022600"/>
                  <a:pt x="0" y="3219450"/>
                  <a:pt x="0" y="3219450"/>
                </a:cubicBezTo>
                <a:lnTo>
                  <a:pt x="0" y="3219450"/>
                </a:ln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4D08F6D-DDBC-47FE-9C96-5BEBBB8D91E1}"/>
              </a:ext>
            </a:extLst>
          </p:cNvPr>
          <p:cNvSpPr/>
          <p:nvPr/>
        </p:nvSpPr>
        <p:spPr>
          <a:xfrm>
            <a:off x="2631218" y="2364086"/>
            <a:ext cx="213149" cy="367320"/>
          </a:xfrm>
          <a:custGeom>
            <a:avLst/>
            <a:gdLst>
              <a:gd name="connsiteX0" fmla="*/ 0 w 219242"/>
              <a:gd name="connsiteY0" fmla="*/ 0 h 438150"/>
              <a:gd name="connsiteX1" fmla="*/ 219075 w 219242"/>
              <a:gd name="connsiteY1" fmla="*/ 247650 h 438150"/>
              <a:gd name="connsiteX2" fmla="*/ 28575 w 219242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242" h="438150">
                <a:moveTo>
                  <a:pt x="0" y="0"/>
                </a:moveTo>
                <a:cubicBezTo>
                  <a:pt x="107156" y="87312"/>
                  <a:pt x="214312" y="174625"/>
                  <a:pt x="219075" y="247650"/>
                </a:cubicBezTo>
                <a:cubicBezTo>
                  <a:pt x="223838" y="320675"/>
                  <a:pt x="126206" y="379412"/>
                  <a:pt x="28575" y="43815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5FFCD6-6B8A-49D4-988B-96A07F7279FC}"/>
              </a:ext>
            </a:extLst>
          </p:cNvPr>
          <p:cNvCxnSpPr>
            <a:cxnSpLocks/>
          </p:cNvCxnSpPr>
          <p:nvPr/>
        </p:nvCxnSpPr>
        <p:spPr>
          <a:xfrm>
            <a:off x="2493449" y="3909560"/>
            <a:ext cx="927957" cy="80777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5DD45-A83C-4482-AB9F-80022383F919}"/>
              </a:ext>
            </a:extLst>
          </p:cNvPr>
          <p:cNvCxnSpPr>
            <a:cxnSpLocks/>
          </p:cNvCxnSpPr>
          <p:nvPr/>
        </p:nvCxnSpPr>
        <p:spPr>
          <a:xfrm>
            <a:off x="2505221" y="4029187"/>
            <a:ext cx="1004341" cy="11038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64AD85-55B8-4529-856F-80D8AB4A5EDA}"/>
              </a:ext>
            </a:extLst>
          </p:cNvPr>
          <p:cNvCxnSpPr>
            <a:cxnSpLocks/>
          </p:cNvCxnSpPr>
          <p:nvPr/>
        </p:nvCxnSpPr>
        <p:spPr>
          <a:xfrm>
            <a:off x="2505220" y="4160713"/>
            <a:ext cx="1254750" cy="87295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72BB04-CC51-478C-9FAF-D61464BAA66F}"/>
              </a:ext>
            </a:extLst>
          </p:cNvPr>
          <p:cNvCxnSpPr>
            <a:cxnSpLocks/>
          </p:cNvCxnSpPr>
          <p:nvPr/>
        </p:nvCxnSpPr>
        <p:spPr>
          <a:xfrm>
            <a:off x="2519220" y="4425365"/>
            <a:ext cx="928027" cy="22608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F0674C2-A513-4210-8AFC-164CAD7F5FAC}"/>
              </a:ext>
            </a:extLst>
          </p:cNvPr>
          <p:cNvCxnSpPr>
            <a:cxnSpLocks/>
          </p:cNvCxnSpPr>
          <p:nvPr/>
        </p:nvCxnSpPr>
        <p:spPr>
          <a:xfrm>
            <a:off x="2519220" y="4869355"/>
            <a:ext cx="1199440" cy="10484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2A2BD4-4195-4CD2-8415-5EA4D611C076}"/>
              </a:ext>
            </a:extLst>
          </p:cNvPr>
          <p:cNvCxnSpPr>
            <a:cxnSpLocks/>
          </p:cNvCxnSpPr>
          <p:nvPr/>
        </p:nvCxnSpPr>
        <p:spPr>
          <a:xfrm>
            <a:off x="2505220" y="5147046"/>
            <a:ext cx="1298967" cy="946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383AB60-B3C8-4419-A125-6C9783661DB3}"/>
              </a:ext>
            </a:extLst>
          </p:cNvPr>
          <p:cNvCxnSpPr>
            <a:cxnSpLocks/>
          </p:cNvCxnSpPr>
          <p:nvPr/>
        </p:nvCxnSpPr>
        <p:spPr>
          <a:xfrm>
            <a:off x="2511568" y="5264538"/>
            <a:ext cx="997994" cy="8162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8CCF157-CA03-4279-BBB4-428D0830A7A9}"/>
              </a:ext>
            </a:extLst>
          </p:cNvPr>
          <p:cNvCxnSpPr>
            <a:cxnSpLocks/>
          </p:cNvCxnSpPr>
          <p:nvPr/>
        </p:nvCxnSpPr>
        <p:spPr>
          <a:xfrm>
            <a:off x="2483187" y="5262283"/>
            <a:ext cx="964060" cy="27588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C7EB798-5E30-4279-9CE5-5E80D868615B}"/>
              </a:ext>
            </a:extLst>
          </p:cNvPr>
          <p:cNvCxnSpPr>
            <a:cxnSpLocks/>
          </p:cNvCxnSpPr>
          <p:nvPr/>
        </p:nvCxnSpPr>
        <p:spPr>
          <a:xfrm>
            <a:off x="2493043" y="5628099"/>
            <a:ext cx="1032640" cy="33884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D76DFF-93BB-434A-9796-9075711AEBA8}"/>
              </a:ext>
            </a:extLst>
          </p:cNvPr>
          <p:cNvCxnSpPr>
            <a:cxnSpLocks/>
          </p:cNvCxnSpPr>
          <p:nvPr/>
        </p:nvCxnSpPr>
        <p:spPr>
          <a:xfrm>
            <a:off x="2506825" y="5876063"/>
            <a:ext cx="848904" cy="38587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AF7C017-E6DF-4BEF-89C2-56F2508288FD}"/>
              </a:ext>
            </a:extLst>
          </p:cNvPr>
          <p:cNvCxnSpPr>
            <a:cxnSpLocks/>
          </p:cNvCxnSpPr>
          <p:nvPr/>
        </p:nvCxnSpPr>
        <p:spPr>
          <a:xfrm>
            <a:off x="2502454" y="6345263"/>
            <a:ext cx="806525" cy="44349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3FC2D5F-E020-4426-B07C-E212EAF1115F}"/>
              </a:ext>
            </a:extLst>
          </p:cNvPr>
          <p:cNvCxnSpPr>
            <a:cxnSpLocks/>
          </p:cNvCxnSpPr>
          <p:nvPr/>
        </p:nvCxnSpPr>
        <p:spPr>
          <a:xfrm>
            <a:off x="2493042" y="5993418"/>
            <a:ext cx="1016520" cy="12482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44C54FC-1564-471C-B48E-88BB19842233}"/>
              </a:ext>
            </a:extLst>
          </p:cNvPr>
          <p:cNvCxnSpPr>
            <a:cxnSpLocks/>
          </p:cNvCxnSpPr>
          <p:nvPr/>
        </p:nvCxnSpPr>
        <p:spPr>
          <a:xfrm flipV="1">
            <a:off x="5984495" y="8511599"/>
            <a:ext cx="487507" cy="95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C5C2235-CA57-43D1-84C1-6462F02441B6}"/>
              </a:ext>
            </a:extLst>
          </p:cNvPr>
          <p:cNvCxnSpPr>
            <a:cxnSpLocks/>
          </p:cNvCxnSpPr>
          <p:nvPr/>
        </p:nvCxnSpPr>
        <p:spPr>
          <a:xfrm flipV="1">
            <a:off x="5984495" y="8374822"/>
            <a:ext cx="487507" cy="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0BBC59D-BB78-4EFB-92D0-0B6452215596}"/>
              </a:ext>
            </a:extLst>
          </p:cNvPr>
          <p:cNvCxnSpPr>
            <a:cxnSpLocks/>
          </p:cNvCxnSpPr>
          <p:nvPr/>
        </p:nvCxnSpPr>
        <p:spPr>
          <a:xfrm>
            <a:off x="5984495" y="7114502"/>
            <a:ext cx="818723" cy="193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7038708-3960-4F2F-B9D0-4CF057F4B570}"/>
              </a:ext>
            </a:extLst>
          </p:cNvPr>
          <p:cNvCxnSpPr>
            <a:cxnSpLocks/>
          </p:cNvCxnSpPr>
          <p:nvPr/>
        </p:nvCxnSpPr>
        <p:spPr>
          <a:xfrm>
            <a:off x="5984495" y="6539470"/>
            <a:ext cx="597280" cy="184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535E93E-6D6D-46F6-AF1D-8D19445AE9FB}"/>
              </a:ext>
            </a:extLst>
          </p:cNvPr>
          <p:cNvSpPr/>
          <p:nvPr/>
        </p:nvSpPr>
        <p:spPr>
          <a:xfrm>
            <a:off x="8633416" y="3154235"/>
            <a:ext cx="1597150" cy="5703929"/>
          </a:xfrm>
          <a:custGeom>
            <a:avLst/>
            <a:gdLst>
              <a:gd name="connsiteX0" fmla="*/ 0 w 313360"/>
              <a:gd name="connsiteY0" fmla="*/ 0 h 3669631"/>
              <a:gd name="connsiteX1" fmla="*/ 312821 w 313360"/>
              <a:gd name="connsiteY1" fmla="*/ 1720515 h 3669631"/>
              <a:gd name="connsiteX2" fmla="*/ 60158 w 313360"/>
              <a:gd name="connsiteY2" fmla="*/ 3669631 h 366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60" h="3669631">
                <a:moveTo>
                  <a:pt x="0" y="0"/>
                </a:moveTo>
                <a:cubicBezTo>
                  <a:pt x="151397" y="554455"/>
                  <a:pt x="302795" y="1108910"/>
                  <a:pt x="312821" y="1720515"/>
                </a:cubicBezTo>
                <a:cubicBezTo>
                  <a:pt x="322847" y="2332120"/>
                  <a:pt x="191502" y="3000875"/>
                  <a:pt x="60158" y="366963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B8961A3-2F90-4E92-96D2-3DC058E0D189}"/>
              </a:ext>
            </a:extLst>
          </p:cNvPr>
          <p:cNvSpPr/>
          <p:nvPr/>
        </p:nvSpPr>
        <p:spPr>
          <a:xfrm>
            <a:off x="8633415" y="4335134"/>
            <a:ext cx="1247603" cy="4576185"/>
          </a:xfrm>
          <a:custGeom>
            <a:avLst/>
            <a:gdLst>
              <a:gd name="connsiteX0" fmla="*/ 0 w 313360"/>
              <a:gd name="connsiteY0" fmla="*/ 0 h 3669631"/>
              <a:gd name="connsiteX1" fmla="*/ 312821 w 313360"/>
              <a:gd name="connsiteY1" fmla="*/ 1720515 h 3669631"/>
              <a:gd name="connsiteX2" fmla="*/ 60158 w 313360"/>
              <a:gd name="connsiteY2" fmla="*/ 3669631 h 366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60" h="3669631">
                <a:moveTo>
                  <a:pt x="0" y="0"/>
                </a:moveTo>
                <a:cubicBezTo>
                  <a:pt x="151397" y="554455"/>
                  <a:pt x="302795" y="1108910"/>
                  <a:pt x="312821" y="1720515"/>
                </a:cubicBezTo>
                <a:cubicBezTo>
                  <a:pt x="322847" y="2332120"/>
                  <a:pt x="191502" y="3000875"/>
                  <a:pt x="60158" y="366963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6787A4F0-6115-4CB1-A36B-D0BB4D824994}"/>
              </a:ext>
            </a:extLst>
          </p:cNvPr>
          <p:cNvSpPr/>
          <p:nvPr/>
        </p:nvSpPr>
        <p:spPr>
          <a:xfrm rot="10800000" flipH="1">
            <a:off x="5971929" y="4543424"/>
            <a:ext cx="1407799" cy="5827117"/>
          </a:xfrm>
          <a:custGeom>
            <a:avLst/>
            <a:gdLst>
              <a:gd name="connsiteX0" fmla="*/ 19050 w 323898"/>
              <a:gd name="connsiteY0" fmla="*/ 1114425 h 1114425"/>
              <a:gd name="connsiteX1" fmla="*/ 323850 w 323898"/>
              <a:gd name="connsiteY1" fmla="*/ 457200 h 1114425"/>
              <a:gd name="connsiteX2" fmla="*/ 0 w 323898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98" h="1114425">
                <a:moveTo>
                  <a:pt x="19050" y="1114425"/>
                </a:moveTo>
                <a:cubicBezTo>
                  <a:pt x="173037" y="878681"/>
                  <a:pt x="327025" y="642937"/>
                  <a:pt x="323850" y="457200"/>
                </a:cubicBezTo>
                <a:cubicBezTo>
                  <a:pt x="320675" y="271462"/>
                  <a:pt x="160337" y="135731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FB6BAC-7FE1-4DCE-93FB-D42FCC070BD5}"/>
              </a:ext>
            </a:extLst>
          </p:cNvPr>
          <p:cNvSpPr txBox="1"/>
          <p:nvPr/>
        </p:nvSpPr>
        <p:spPr>
          <a:xfrm>
            <a:off x="494162" y="22624"/>
            <a:ext cx="231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data manager class has to communicate with the driver class in order to launch the overall program and take user input.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63AC06-F29C-466A-B5A1-583FDA18DCB9}"/>
              </a:ext>
            </a:extLst>
          </p:cNvPr>
          <p:cNvSpPr txBox="1"/>
          <p:nvPr/>
        </p:nvSpPr>
        <p:spPr>
          <a:xfrm>
            <a:off x="6625865" y="38942"/>
            <a:ext cx="251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Data element class has to communicate with the data manager class in order to hold an array of property objects that the management company will handle. 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9BBD4F-F574-4ED3-B106-416662F40DEC}"/>
              </a:ext>
            </a:extLst>
          </p:cNvPr>
          <p:cNvCxnSpPr>
            <a:cxnSpLocks/>
          </p:cNvCxnSpPr>
          <p:nvPr/>
        </p:nvCxnSpPr>
        <p:spPr>
          <a:xfrm>
            <a:off x="2493043" y="5737773"/>
            <a:ext cx="1146035" cy="10852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EBF6E91E-CE6D-4919-9960-1F49E8569845}"/>
              </a:ext>
            </a:extLst>
          </p:cNvPr>
          <p:cNvSpPr/>
          <p:nvPr/>
        </p:nvSpPr>
        <p:spPr>
          <a:xfrm>
            <a:off x="5971928" y="9467850"/>
            <a:ext cx="530288" cy="816671"/>
          </a:xfrm>
          <a:custGeom>
            <a:avLst/>
            <a:gdLst>
              <a:gd name="connsiteX0" fmla="*/ 19050 w 323898"/>
              <a:gd name="connsiteY0" fmla="*/ 1114425 h 1114425"/>
              <a:gd name="connsiteX1" fmla="*/ 323850 w 323898"/>
              <a:gd name="connsiteY1" fmla="*/ 457200 h 1114425"/>
              <a:gd name="connsiteX2" fmla="*/ 0 w 323898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98" h="1114425">
                <a:moveTo>
                  <a:pt x="19050" y="1114425"/>
                </a:moveTo>
                <a:cubicBezTo>
                  <a:pt x="173037" y="878681"/>
                  <a:pt x="327025" y="642937"/>
                  <a:pt x="323850" y="457200"/>
                </a:cubicBezTo>
                <a:cubicBezTo>
                  <a:pt x="320675" y="271462"/>
                  <a:pt x="160337" y="135731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EB523E-991F-4794-906B-3916EEF52491}"/>
              </a:ext>
            </a:extLst>
          </p:cNvPr>
          <p:cNvSpPr txBox="1"/>
          <p:nvPr/>
        </p:nvSpPr>
        <p:spPr>
          <a:xfrm>
            <a:off x="-56187" y="6936752"/>
            <a:ext cx="202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Name: Josue Ponce</a:t>
            </a:r>
          </a:p>
          <a:p>
            <a:r>
              <a:rPr lang="en-US" sz="800" dirty="0"/>
              <a:t>Date:3/23/18</a:t>
            </a:r>
          </a:p>
          <a:p>
            <a:r>
              <a:rPr lang="en-US" sz="800" dirty="0"/>
              <a:t>CMSC203</a:t>
            </a:r>
          </a:p>
          <a:p>
            <a:r>
              <a:rPr lang="en-US" sz="800" dirty="0"/>
              <a:t>Assignment 4</a:t>
            </a:r>
          </a:p>
        </p:txBody>
      </p:sp>
    </p:spTree>
    <p:extLst>
      <p:ext uri="{BB962C8B-B14F-4D97-AF65-F5344CB8AC3E}">
        <p14:creationId xmlns:p14="http://schemas.microsoft.com/office/powerpoint/2010/main" val="155677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698</Words>
  <Application>Microsoft Office PowerPoint</Application>
  <PresentationFormat>Letter Paper (8.5x11 in)</PresentationFormat>
  <Paragraphs>201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Jeannette Myers</dc:creator>
  <cp:lastModifiedBy>josue ponce</cp:lastModifiedBy>
  <cp:revision>23</cp:revision>
  <cp:lastPrinted>2017-07-10T20:44:47Z</cp:lastPrinted>
  <dcterms:created xsi:type="dcterms:W3CDTF">2017-07-10T19:32:53Z</dcterms:created>
  <dcterms:modified xsi:type="dcterms:W3CDTF">2018-03-24T15:14:09Z</dcterms:modified>
</cp:coreProperties>
</file>