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p:scale>
          <a:sx n="87" d="100"/>
          <a:sy n="87" d="100"/>
        </p:scale>
        <p:origin x="-138" y="-26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1070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85107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41465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102570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63FBE-2685-49D8-87EF-E913279D282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49503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63FBE-2685-49D8-87EF-E913279D282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405154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63FBE-2685-49D8-87EF-E913279D282F}"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60947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63FBE-2685-49D8-87EF-E913279D282F}"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46165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63FBE-2685-49D8-87EF-E913279D282F}"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361725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63FBE-2685-49D8-87EF-E913279D282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304664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63FBE-2685-49D8-87EF-E913279D282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380672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63FBE-2685-49D8-87EF-E913279D282F}" type="datetimeFigureOut">
              <a:rPr lang="en-US" smtClean="0"/>
              <a:t>4/22/2018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5457D-6F3B-4820-97FB-0C95E8F806A7}" type="slidenum">
              <a:rPr lang="en-US" smtClean="0"/>
              <a:t>‹#›</a:t>
            </a:fld>
            <a:endParaRPr lang="en-US"/>
          </a:p>
        </p:txBody>
      </p:sp>
    </p:spTree>
    <p:extLst>
      <p:ext uri="{BB962C8B-B14F-4D97-AF65-F5344CB8AC3E}">
        <p14:creationId xmlns:p14="http://schemas.microsoft.com/office/powerpoint/2010/main" val="4179954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B9792BC-7B8A-4CB9-BCA7-DA06C8A6D803}"/>
              </a:ext>
            </a:extLst>
          </p:cNvPr>
          <p:cNvSpPr txBox="1"/>
          <p:nvPr/>
        </p:nvSpPr>
        <p:spPr>
          <a:xfrm>
            <a:off x="771696" y="499595"/>
            <a:ext cx="790601" cy="246221"/>
          </a:xfrm>
          <a:prstGeom prst="rect">
            <a:avLst/>
          </a:prstGeom>
          <a:noFill/>
        </p:spPr>
        <p:txBody>
          <a:bodyPr wrap="none" rtlCol="0">
            <a:spAutoFit/>
          </a:bodyPr>
          <a:lstStyle/>
          <a:p>
            <a:r>
              <a:rPr lang="en-US" sz="1000" dirty="0"/>
              <a:t>Driver Class</a:t>
            </a:r>
          </a:p>
        </p:txBody>
      </p:sp>
      <p:sp>
        <p:nvSpPr>
          <p:cNvPr id="20" name="Rectangle 19">
            <a:extLst>
              <a:ext uri="{FF2B5EF4-FFF2-40B4-BE49-F238E27FC236}">
                <a16:creationId xmlns:a16="http://schemas.microsoft.com/office/drawing/2014/main" id="{3E41D1A3-207F-4D9C-A0DC-C803AB78AECC}"/>
              </a:ext>
            </a:extLst>
          </p:cNvPr>
          <p:cNvSpPr/>
          <p:nvPr/>
        </p:nvSpPr>
        <p:spPr>
          <a:xfrm>
            <a:off x="18875" y="523875"/>
            <a:ext cx="2756008" cy="6346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Connector 20">
            <a:extLst>
              <a:ext uri="{FF2B5EF4-FFF2-40B4-BE49-F238E27FC236}">
                <a16:creationId xmlns:a16="http://schemas.microsoft.com/office/drawing/2014/main" id="{199E784D-645B-4DF2-B979-50240B554FCB}"/>
              </a:ext>
            </a:extLst>
          </p:cNvPr>
          <p:cNvCxnSpPr>
            <a:cxnSpLocks/>
          </p:cNvCxnSpPr>
          <p:nvPr/>
        </p:nvCxnSpPr>
        <p:spPr>
          <a:xfrm>
            <a:off x="23822" y="692161"/>
            <a:ext cx="2751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93A3EE-62ED-433B-B27E-7CBEA88F6E17}"/>
              </a:ext>
            </a:extLst>
          </p:cNvPr>
          <p:cNvCxnSpPr>
            <a:cxnSpLocks/>
          </p:cNvCxnSpPr>
          <p:nvPr/>
        </p:nvCxnSpPr>
        <p:spPr>
          <a:xfrm>
            <a:off x="13027" y="1102044"/>
            <a:ext cx="275062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9CECFBA-A83E-45D1-A002-C2026B52D56F}"/>
              </a:ext>
            </a:extLst>
          </p:cNvPr>
          <p:cNvSpPr txBox="1"/>
          <p:nvPr/>
        </p:nvSpPr>
        <p:spPr>
          <a:xfrm>
            <a:off x="1" y="668192"/>
            <a:ext cx="881973" cy="230832"/>
          </a:xfrm>
          <a:prstGeom prst="rect">
            <a:avLst/>
          </a:prstGeom>
          <a:noFill/>
        </p:spPr>
        <p:txBody>
          <a:bodyPr wrap="none" rtlCol="0">
            <a:spAutoFit/>
          </a:bodyPr>
          <a:lstStyle/>
          <a:p>
            <a:r>
              <a:rPr lang="en-US" sz="900" dirty="0"/>
              <a:t>Data Members</a:t>
            </a:r>
          </a:p>
        </p:txBody>
      </p:sp>
      <p:sp>
        <p:nvSpPr>
          <p:cNvPr id="26" name="TextBox 25">
            <a:extLst>
              <a:ext uri="{FF2B5EF4-FFF2-40B4-BE49-F238E27FC236}">
                <a16:creationId xmlns:a16="http://schemas.microsoft.com/office/drawing/2014/main" id="{7E288B9C-98DC-4AAF-ADE2-735463E029B5}"/>
              </a:ext>
            </a:extLst>
          </p:cNvPr>
          <p:cNvSpPr txBox="1"/>
          <p:nvPr/>
        </p:nvSpPr>
        <p:spPr>
          <a:xfrm>
            <a:off x="-56762" y="1050868"/>
            <a:ext cx="607859" cy="230832"/>
          </a:xfrm>
          <a:prstGeom prst="rect">
            <a:avLst/>
          </a:prstGeom>
          <a:noFill/>
        </p:spPr>
        <p:txBody>
          <a:bodyPr wrap="none" rtlCol="0">
            <a:spAutoFit/>
          </a:bodyPr>
          <a:lstStyle/>
          <a:p>
            <a:r>
              <a:rPr lang="en-US" sz="900" dirty="0"/>
              <a:t>Methods</a:t>
            </a:r>
          </a:p>
        </p:txBody>
      </p:sp>
      <p:cxnSp>
        <p:nvCxnSpPr>
          <p:cNvPr id="27" name="Straight Connector 26">
            <a:extLst>
              <a:ext uri="{FF2B5EF4-FFF2-40B4-BE49-F238E27FC236}">
                <a16:creationId xmlns:a16="http://schemas.microsoft.com/office/drawing/2014/main" id="{C8468858-4503-4AA9-B5B6-0032F4F5DE3E}"/>
              </a:ext>
            </a:extLst>
          </p:cNvPr>
          <p:cNvCxnSpPr>
            <a:cxnSpLocks/>
          </p:cNvCxnSpPr>
          <p:nvPr/>
        </p:nvCxnSpPr>
        <p:spPr>
          <a:xfrm>
            <a:off x="13027" y="2281145"/>
            <a:ext cx="275106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C32DAB-8E0C-4EB7-B5FA-974ABEDCE11F}"/>
              </a:ext>
            </a:extLst>
          </p:cNvPr>
          <p:cNvSpPr txBox="1"/>
          <p:nvPr/>
        </p:nvSpPr>
        <p:spPr>
          <a:xfrm>
            <a:off x="42542" y="2264734"/>
            <a:ext cx="2691594" cy="461665"/>
          </a:xfrm>
          <a:prstGeom prst="rect">
            <a:avLst/>
          </a:prstGeom>
          <a:noFill/>
        </p:spPr>
        <p:txBody>
          <a:bodyPr wrap="square" rtlCol="0">
            <a:spAutoFit/>
          </a:bodyPr>
          <a:lstStyle/>
          <a:p>
            <a:r>
              <a:rPr lang="en-US" sz="800" dirty="0"/>
              <a:t>Algorithm. Show steps for input, processing and output and how the members of the  Driver, Data Manager and Data Element classes are used</a:t>
            </a:r>
          </a:p>
        </p:txBody>
      </p:sp>
      <p:sp>
        <p:nvSpPr>
          <p:cNvPr id="29" name="TextBox 28">
            <a:extLst>
              <a:ext uri="{FF2B5EF4-FFF2-40B4-BE49-F238E27FC236}">
                <a16:creationId xmlns:a16="http://schemas.microsoft.com/office/drawing/2014/main" id="{A91E82CE-D4AD-4C87-9751-01EA5C13E536}"/>
              </a:ext>
            </a:extLst>
          </p:cNvPr>
          <p:cNvSpPr txBox="1"/>
          <p:nvPr/>
        </p:nvSpPr>
        <p:spPr>
          <a:xfrm>
            <a:off x="33022" y="2629771"/>
            <a:ext cx="2029188" cy="4154984"/>
          </a:xfrm>
          <a:prstGeom prst="rect">
            <a:avLst/>
          </a:prstGeom>
          <a:noFill/>
        </p:spPr>
        <p:txBody>
          <a:bodyPr wrap="square" rtlCol="0">
            <a:spAutoFit/>
          </a:bodyPr>
          <a:lstStyle/>
          <a:p>
            <a:pPr marL="171450" indent="-171450">
              <a:buAutoNum type="arabicPeriod"/>
            </a:pPr>
            <a:r>
              <a:rPr lang="en-US" sz="800" dirty="0"/>
              <a:t>Display GUI selection prompt to user.</a:t>
            </a:r>
          </a:p>
          <a:p>
            <a:pPr marL="171450" indent="-171450">
              <a:buAutoNum type="arabicPeriod"/>
            </a:pPr>
            <a:r>
              <a:rPr lang="en-US" sz="800" dirty="0"/>
              <a:t>Prompt user to add employee to application or input a file to read from.</a:t>
            </a:r>
          </a:p>
          <a:p>
            <a:pPr marL="171450" indent="-171450">
              <a:buAutoNum type="arabicPeriod"/>
            </a:pPr>
            <a:r>
              <a:rPr lang="en-US" sz="800" dirty="0"/>
              <a:t>Prompt user to select position to manager, design, manufacturing, or sales.</a:t>
            </a:r>
          </a:p>
          <a:p>
            <a:pPr marL="171450" indent="-171450">
              <a:buAutoNum type="arabicPeriod"/>
            </a:pPr>
            <a:r>
              <a:rPr lang="en-US" sz="800" dirty="0"/>
              <a:t>Ask user to input employee ID.</a:t>
            </a:r>
          </a:p>
          <a:p>
            <a:pPr marL="171450" indent="-171450">
              <a:buAutoNum type="arabicPeriod"/>
            </a:pPr>
            <a:r>
              <a:rPr lang="en-US" sz="800" dirty="0"/>
              <a:t>Ask user to input first name.</a:t>
            </a:r>
          </a:p>
          <a:p>
            <a:pPr marL="171450" indent="-171450">
              <a:buAutoNum type="arabicPeriod"/>
            </a:pPr>
            <a:r>
              <a:rPr lang="en-US" sz="800" dirty="0"/>
              <a:t>Ask user to input last name.</a:t>
            </a:r>
          </a:p>
          <a:p>
            <a:pPr marL="171450" indent="-171450">
              <a:buAutoNum type="arabicPeriod"/>
            </a:pPr>
            <a:r>
              <a:rPr lang="en-US" sz="800" dirty="0"/>
              <a:t>If user selects design, then ask user to input Design-hourly rate.</a:t>
            </a:r>
          </a:p>
          <a:p>
            <a:pPr marL="171450" indent="-171450">
              <a:buAutoNum type="arabicPeriod"/>
            </a:pPr>
            <a:r>
              <a:rPr lang="en-US" sz="800" dirty="0"/>
              <a:t>If user selects manager then ask user to input Manager-salary.</a:t>
            </a:r>
          </a:p>
          <a:p>
            <a:pPr marL="171450" indent="-171450">
              <a:buAutoNum type="arabicPeriod"/>
            </a:pPr>
            <a:r>
              <a:rPr lang="en-US" sz="800" dirty="0"/>
              <a:t>If user selects sales, then ask user to input the number of Sales-weekly sales.</a:t>
            </a:r>
          </a:p>
          <a:p>
            <a:pPr marL="171450" indent="-171450">
              <a:buAutoNum type="arabicPeriod"/>
            </a:pPr>
            <a:r>
              <a:rPr lang="en-US" sz="800" dirty="0"/>
              <a:t>If user selects manufacturing, then ask user to input Manufacturing-rate per piece.</a:t>
            </a:r>
          </a:p>
          <a:p>
            <a:pPr marL="171450" indent="-171450">
              <a:buAutoNum type="arabicPeriod"/>
            </a:pPr>
            <a:r>
              <a:rPr lang="en-US" sz="800" dirty="0"/>
              <a:t>Calculate total number of employees.</a:t>
            </a:r>
          </a:p>
          <a:p>
            <a:pPr marL="171450" indent="-171450">
              <a:buAutoNum type="arabicPeriod"/>
            </a:pPr>
            <a:r>
              <a:rPr lang="en-US" sz="800" dirty="0"/>
              <a:t>Calculate number of employees working in Sales, Manufacturing, Manager, and designers</a:t>
            </a:r>
          </a:p>
          <a:p>
            <a:pPr marL="171450" indent="-171450">
              <a:buAutoNum type="arabicPeriod"/>
            </a:pPr>
            <a:r>
              <a:rPr lang="en-US" sz="800" dirty="0"/>
              <a:t>Calculate total number of managers, designers, sales, manufacturing employees paid.</a:t>
            </a:r>
          </a:p>
          <a:p>
            <a:pPr marL="171450" indent="-171450">
              <a:buAutoNum type="arabicPeriod"/>
            </a:pPr>
            <a:r>
              <a:rPr lang="en-US" sz="800" dirty="0"/>
              <a:t>Calculate the total weekly payroll combined for all employees in the </a:t>
            </a:r>
            <a:r>
              <a:rPr lang="en-US" sz="800" dirty="0" err="1"/>
              <a:t>ArrayList</a:t>
            </a:r>
            <a:r>
              <a:rPr lang="en-US" sz="800" dirty="0"/>
              <a:t>.</a:t>
            </a:r>
          </a:p>
          <a:p>
            <a:pPr marL="171450" indent="-171450">
              <a:buAutoNum type="arabicPeriod"/>
            </a:pPr>
            <a:r>
              <a:rPr lang="en-US" sz="800" dirty="0"/>
              <a:t>Allow user to remove employee from list by inputting the employee’s name.</a:t>
            </a:r>
          </a:p>
          <a:p>
            <a:pPr marL="171450" indent="-171450">
              <a:buAutoNum type="arabicPeriod"/>
            </a:pPr>
            <a:r>
              <a:rPr lang="en-US" sz="800" dirty="0"/>
              <a:t>Print company employees and position to user.</a:t>
            </a:r>
          </a:p>
          <a:p>
            <a:pPr marL="171450" indent="-171450">
              <a:buAutoNum type="arabicPeriod"/>
            </a:pPr>
            <a:r>
              <a:rPr lang="en-US" sz="800" dirty="0"/>
              <a:t>Display weekly report to user.</a:t>
            </a:r>
          </a:p>
        </p:txBody>
      </p:sp>
      <p:sp>
        <p:nvSpPr>
          <p:cNvPr id="30" name="TextBox 29">
            <a:extLst>
              <a:ext uri="{FF2B5EF4-FFF2-40B4-BE49-F238E27FC236}">
                <a16:creationId xmlns:a16="http://schemas.microsoft.com/office/drawing/2014/main" id="{4E907709-C194-4DBD-92C0-5D405A018256}"/>
              </a:ext>
            </a:extLst>
          </p:cNvPr>
          <p:cNvSpPr txBox="1"/>
          <p:nvPr/>
        </p:nvSpPr>
        <p:spPr>
          <a:xfrm>
            <a:off x="2382433" y="2618287"/>
            <a:ext cx="245580" cy="4278094"/>
          </a:xfrm>
          <a:prstGeom prst="rect">
            <a:avLst/>
          </a:prstGeom>
          <a:noFill/>
          <a:ln>
            <a:solidFill>
              <a:srgbClr val="7030A0"/>
            </a:solidFill>
          </a:ln>
        </p:spPr>
        <p:txBody>
          <a:bodyPr wrap="none" rtlCol="0">
            <a:spAutoFit/>
          </a:bodyPr>
          <a:lstStyle/>
          <a:p>
            <a:r>
              <a:rPr lang="en-US" sz="800" b="1" dirty="0">
                <a:solidFill>
                  <a:srgbClr val="FF0000"/>
                </a:solidFill>
                <a:sym typeface="Symbol" panose="05050102010706020507" pitchFamily="18" charset="2"/>
              </a:rPr>
              <a:t></a:t>
            </a:r>
            <a:endParaRPr lang="en-US" sz="800" b="1" dirty="0">
              <a:solidFill>
                <a:srgbClr val="FF0000"/>
              </a:solidFill>
            </a:endParaRPr>
          </a:p>
          <a:p>
            <a:r>
              <a:rPr lang="en-US" sz="800" b="1" dirty="0">
                <a:solidFill>
                  <a:srgbClr val="FF0000"/>
                </a:solidFill>
                <a:sym typeface="Symbol" panose="05050102010706020507" pitchFamily="18" charset="2"/>
              </a:rPr>
              <a:t></a:t>
            </a:r>
            <a:endParaRPr lang="en-US" sz="800" b="1" dirty="0">
              <a:solidFill>
                <a:srgbClr val="FF0000"/>
              </a:solidFill>
            </a:endParaRPr>
          </a:p>
          <a:p>
            <a:endParaRPr lang="en-US" sz="800" b="1" dirty="0">
              <a:sym typeface="Symbol" panose="05050102010706020507" pitchFamily="18" charset="2"/>
            </a:endParaRPr>
          </a:p>
          <a:p>
            <a:r>
              <a:rPr lang="en-US" sz="800" b="1" dirty="0">
                <a:solidFill>
                  <a:srgbClr val="FF0000"/>
                </a:solidFill>
                <a:sym typeface="Symbol" panose="05050102010706020507" pitchFamily="18" charset="2"/>
              </a:rPr>
              <a:t></a:t>
            </a:r>
            <a:endParaRPr lang="en-US" sz="800" b="1" dirty="0">
              <a:solidFill>
                <a:srgbClr val="FF0000"/>
              </a:solidFill>
            </a:endParaRPr>
          </a:p>
          <a:p>
            <a:endParaRPr lang="en-US" sz="800" b="1" dirty="0">
              <a:sym typeface="Symbol" panose="05050102010706020507" pitchFamily="18" charset="2"/>
            </a:endParaRPr>
          </a:p>
          <a:p>
            <a:endParaRPr lang="en-US" sz="800" b="1" dirty="0">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ym typeface="Symbol" panose="05050102010706020507" pitchFamily="18" charset="2"/>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p>
          <a:p>
            <a:endParaRPr lang="en-US" sz="800" b="1" dirty="0">
              <a:sym typeface="Symbol" panose="05050102010706020507" pitchFamily="18" charset="2"/>
            </a:endParaRPr>
          </a:p>
          <a:p>
            <a:endParaRPr lang="en-US" sz="800" b="1" dirty="0">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ym typeface="Symbol" panose="05050102010706020507" pitchFamily="18" charset="2"/>
            </a:endParaRPr>
          </a:p>
          <a:p>
            <a:endParaRPr lang="en-US" sz="800" b="1" dirty="0">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ym typeface="Symbol" panose="05050102010706020507" pitchFamily="18" charset="2"/>
            </a:endParaRPr>
          </a:p>
          <a:p>
            <a:endParaRPr lang="en-US" sz="800" b="1" dirty="0">
              <a:sym typeface="Symbol" panose="05050102010706020507" pitchFamily="18" charset="2"/>
            </a:endParaRPr>
          </a:p>
          <a:p>
            <a:r>
              <a:rPr lang="en-US" sz="800" b="1" dirty="0">
                <a:solidFill>
                  <a:srgbClr val="7030A0"/>
                </a:solidFill>
                <a:sym typeface="Symbol" panose="05050102010706020507" pitchFamily="18" charset="2"/>
              </a:rPr>
              <a:t></a:t>
            </a:r>
          </a:p>
          <a:p>
            <a:endParaRPr lang="en-US" sz="800" b="1" dirty="0"/>
          </a:p>
          <a:p>
            <a:r>
              <a:rPr lang="en-US" sz="800" b="1" dirty="0">
                <a:solidFill>
                  <a:srgbClr val="7030A0"/>
                </a:solidFill>
                <a:sym typeface="Symbol" panose="05050102010706020507" pitchFamily="18" charset="2"/>
              </a:rPr>
              <a:t></a:t>
            </a:r>
          </a:p>
          <a:p>
            <a:endParaRPr lang="en-US" sz="800" b="1" dirty="0">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p>
        </p:txBody>
      </p:sp>
      <p:sp>
        <p:nvSpPr>
          <p:cNvPr id="31" name="Rectangle 30">
            <a:extLst>
              <a:ext uri="{FF2B5EF4-FFF2-40B4-BE49-F238E27FC236}">
                <a16:creationId xmlns:a16="http://schemas.microsoft.com/office/drawing/2014/main" id="{1EDF527F-84F4-4A13-B9CC-4C190FC4285E}"/>
              </a:ext>
            </a:extLst>
          </p:cNvPr>
          <p:cNvSpPr/>
          <p:nvPr/>
        </p:nvSpPr>
        <p:spPr>
          <a:xfrm>
            <a:off x="32553" y="6814162"/>
            <a:ext cx="461727" cy="461665"/>
          </a:xfrm>
          <a:prstGeom prst="rect">
            <a:avLst/>
          </a:prstGeom>
        </p:spPr>
        <p:txBody>
          <a:bodyPr wrap="square">
            <a:spAutoFit/>
          </a:bodyPr>
          <a:lstStyle/>
          <a:p>
            <a:r>
              <a:rPr lang="en-US" sz="800" b="1" dirty="0">
                <a:sym typeface="Symbol" panose="05050102010706020507" pitchFamily="18" charset="2"/>
              </a:rPr>
              <a:t>Key</a:t>
            </a:r>
          </a:p>
          <a:p>
            <a:r>
              <a:rPr lang="en-US" sz="800" b="1" dirty="0">
                <a:solidFill>
                  <a:srgbClr val="FF0000"/>
                </a:solidFill>
                <a:sym typeface="Symbol" panose="05050102010706020507" pitchFamily="18" charset="2"/>
              </a:rPr>
              <a:t></a:t>
            </a:r>
            <a:endParaRPr lang="en-US" sz="800" b="1" dirty="0">
              <a:solidFill>
                <a:srgbClr val="FF0000"/>
              </a:solidFill>
            </a:endParaRPr>
          </a:p>
          <a:p>
            <a:r>
              <a:rPr lang="en-US" sz="800" b="1" dirty="0">
                <a:solidFill>
                  <a:srgbClr val="7030A0"/>
                </a:solidFill>
                <a:sym typeface="Symbol" panose="05050102010706020507" pitchFamily="18" charset="2"/>
              </a:rPr>
              <a:t></a:t>
            </a:r>
          </a:p>
        </p:txBody>
      </p:sp>
      <p:sp>
        <p:nvSpPr>
          <p:cNvPr id="32" name="TextBox 31">
            <a:extLst>
              <a:ext uri="{FF2B5EF4-FFF2-40B4-BE49-F238E27FC236}">
                <a16:creationId xmlns:a16="http://schemas.microsoft.com/office/drawing/2014/main" id="{5F2B63C9-3FD4-4934-9710-5CB321FE6998}"/>
              </a:ext>
            </a:extLst>
          </p:cNvPr>
          <p:cNvSpPr txBox="1"/>
          <p:nvPr/>
        </p:nvSpPr>
        <p:spPr>
          <a:xfrm>
            <a:off x="150985" y="6937273"/>
            <a:ext cx="1154483" cy="338554"/>
          </a:xfrm>
          <a:prstGeom prst="rect">
            <a:avLst/>
          </a:prstGeom>
          <a:noFill/>
        </p:spPr>
        <p:txBody>
          <a:bodyPr wrap="none" rtlCol="0">
            <a:spAutoFit/>
          </a:bodyPr>
          <a:lstStyle/>
          <a:p>
            <a:r>
              <a:rPr lang="en-US" sz="800" b="1" dirty="0">
                <a:solidFill>
                  <a:srgbClr val="FF0000"/>
                </a:solidFill>
              </a:rPr>
              <a:t>Driver Method</a:t>
            </a:r>
          </a:p>
          <a:p>
            <a:r>
              <a:rPr lang="en-US" sz="800" b="1" dirty="0">
                <a:solidFill>
                  <a:srgbClr val="7030A0"/>
                </a:solidFill>
              </a:rPr>
              <a:t>Data Manager Method</a:t>
            </a:r>
          </a:p>
        </p:txBody>
      </p:sp>
      <p:sp>
        <p:nvSpPr>
          <p:cNvPr id="33" name="TextBox 32">
            <a:extLst>
              <a:ext uri="{FF2B5EF4-FFF2-40B4-BE49-F238E27FC236}">
                <a16:creationId xmlns:a16="http://schemas.microsoft.com/office/drawing/2014/main" id="{CA1067F1-DE33-4219-AF67-F5DFA5D38828}"/>
              </a:ext>
            </a:extLst>
          </p:cNvPr>
          <p:cNvSpPr txBox="1"/>
          <p:nvPr/>
        </p:nvSpPr>
        <p:spPr>
          <a:xfrm>
            <a:off x="2012177" y="2513412"/>
            <a:ext cx="795411" cy="215444"/>
          </a:xfrm>
          <a:prstGeom prst="rect">
            <a:avLst/>
          </a:prstGeom>
          <a:noFill/>
        </p:spPr>
        <p:txBody>
          <a:bodyPr wrap="none" rtlCol="0">
            <a:spAutoFit/>
          </a:bodyPr>
          <a:lstStyle/>
          <a:p>
            <a:r>
              <a:rPr lang="en-US" sz="800" dirty="0"/>
              <a:t>Methods Used</a:t>
            </a:r>
          </a:p>
        </p:txBody>
      </p:sp>
      <p:sp>
        <p:nvSpPr>
          <p:cNvPr id="17" name="TextBox 16">
            <a:extLst>
              <a:ext uri="{FF2B5EF4-FFF2-40B4-BE49-F238E27FC236}">
                <a16:creationId xmlns:a16="http://schemas.microsoft.com/office/drawing/2014/main" id="{83DFA417-846F-4134-88C3-45442F220753}"/>
              </a:ext>
            </a:extLst>
          </p:cNvPr>
          <p:cNvSpPr txBox="1"/>
          <p:nvPr/>
        </p:nvSpPr>
        <p:spPr>
          <a:xfrm>
            <a:off x="6958603" y="523875"/>
            <a:ext cx="1263487" cy="261610"/>
          </a:xfrm>
          <a:prstGeom prst="rect">
            <a:avLst/>
          </a:prstGeom>
          <a:noFill/>
        </p:spPr>
        <p:txBody>
          <a:bodyPr wrap="none" rtlCol="0">
            <a:spAutoFit/>
          </a:bodyPr>
          <a:lstStyle/>
          <a:p>
            <a:r>
              <a:rPr lang="en-US" sz="1000" dirty="0"/>
              <a:t>Data</a:t>
            </a:r>
            <a:r>
              <a:rPr lang="en-US" sz="1050" dirty="0"/>
              <a:t> Element Class</a:t>
            </a:r>
          </a:p>
        </p:txBody>
      </p:sp>
      <p:sp>
        <p:nvSpPr>
          <p:cNvPr id="18" name="Rectangle 17">
            <a:extLst>
              <a:ext uri="{FF2B5EF4-FFF2-40B4-BE49-F238E27FC236}">
                <a16:creationId xmlns:a16="http://schemas.microsoft.com/office/drawing/2014/main" id="{2D587DEA-97CD-40F9-8871-ED01AC1E374D}"/>
              </a:ext>
            </a:extLst>
          </p:cNvPr>
          <p:cNvSpPr/>
          <p:nvPr/>
        </p:nvSpPr>
        <p:spPr>
          <a:xfrm>
            <a:off x="6268323" y="561527"/>
            <a:ext cx="2714313" cy="903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2F2E8D1-D0D2-4D02-9651-89ECA5BB74B2}"/>
              </a:ext>
            </a:extLst>
          </p:cNvPr>
          <p:cNvCxnSpPr>
            <a:cxnSpLocks/>
          </p:cNvCxnSpPr>
          <p:nvPr/>
        </p:nvCxnSpPr>
        <p:spPr>
          <a:xfrm>
            <a:off x="6284444" y="736528"/>
            <a:ext cx="269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ACAD12-7381-46E8-BB01-BFE624CEDD00}"/>
              </a:ext>
            </a:extLst>
          </p:cNvPr>
          <p:cNvCxnSpPr>
            <a:cxnSpLocks/>
          </p:cNvCxnSpPr>
          <p:nvPr/>
        </p:nvCxnSpPr>
        <p:spPr>
          <a:xfrm>
            <a:off x="6284444" y="1962330"/>
            <a:ext cx="2714314"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E8BF0D7-4659-4AC2-8FD6-227BEDED7B44}"/>
              </a:ext>
            </a:extLst>
          </p:cNvPr>
          <p:cNvSpPr txBox="1"/>
          <p:nvPr/>
        </p:nvSpPr>
        <p:spPr>
          <a:xfrm>
            <a:off x="6224106" y="688868"/>
            <a:ext cx="881973" cy="230832"/>
          </a:xfrm>
          <a:prstGeom prst="rect">
            <a:avLst/>
          </a:prstGeom>
          <a:noFill/>
        </p:spPr>
        <p:txBody>
          <a:bodyPr wrap="none" rtlCol="0">
            <a:spAutoFit/>
          </a:bodyPr>
          <a:lstStyle/>
          <a:p>
            <a:r>
              <a:rPr lang="en-US" sz="900" dirty="0"/>
              <a:t>Data Members</a:t>
            </a:r>
          </a:p>
        </p:txBody>
      </p:sp>
      <p:graphicFrame>
        <p:nvGraphicFramePr>
          <p:cNvPr id="37" name="Table 36">
            <a:extLst>
              <a:ext uri="{FF2B5EF4-FFF2-40B4-BE49-F238E27FC236}">
                <a16:creationId xmlns:a16="http://schemas.microsoft.com/office/drawing/2014/main" id="{279BCADB-5905-464E-95D8-3BFD4D9A8286}"/>
              </a:ext>
            </a:extLst>
          </p:cNvPr>
          <p:cNvGraphicFramePr>
            <a:graphicFrameLocks noGrp="1"/>
          </p:cNvGraphicFramePr>
          <p:nvPr>
            <p:extLst>
              <p:ext uri="{D42A27DB-BD31-4B8C-83A1-F6EECF244321}">
                <p14:modId xmlns:p14="http://schemas.microsoft.com/office/powerpoint/2010/main" val="2656586391"/>
              </p:ext>
            </p:extLst>
          </p:nvPr>
        </p:nvGraphicFramePr>
        <p:xfrm>
          <a:off x="6299282" y="872419"/>
          <a:ext cx="2683354" cy="1554480"/>
        </p:xfrm>
        <a:graphic>
          <a:graphicData uri="http://schemas.openxmlformats.org/drawingml/2006/table">
            <a:tbl>
              <a:tblPr firstRow="1" bandRow="1">
                <a:tableStyleId>{5C22544A-7EE6-4342-B048-85BDC9FD1C3A}</a:tableStyleId>
              </a:tblPr>
              <a:tblGrid>
                <a:gridCol w="894451">
                  <a:extLst>
                    <a:ext uri="{9D8B030D-6E8A-4147-A177-3AD203B41FA5}">
                      <a16:colId xmlns:a16="http://schemas.microsoft.com/office/drawing/2014/main" val="1827785657"/>
                    </a:ext>
                  </a:extLst>
                </a:gridCol>
                <a:gridCol w="867599">
                  <a:extLst>
                    <a:ext uri="{9D8B030D-6E8A-4147-A177-3AD203B41FA5}">
                      <a16:colId xmlns:a16="http://schemas.microsoft.com/office/drawing/2014/main" val="2619302556"/>
                    </a:ext>
                  </a:extLst>
                </a:gridCol>
                <a:gridCol w="921304">
                  <a:extLst>
                    <a:ext uri="{9D8B030D-6E8A-4147-A177-3AD203B41FA5}">
                      <a16:colId xmlns:a16="http://schemas.microsoft.com/office/drawing/2014/main" val="837760311"/>
                    </a:ext>
                  </a:extLst>
                </a:gridCol>
              </a:tblGrid>
              <a:tr h="182831">
                <a:tc>
                  <a:txBody>
                    <a:bodyPr/>
                    <a:lstStyle/>
                    <a:p>
                      <a:r>
                        <a:rPr lang="en-US" sz="800" dirty="0"/>
                        <a:t>Name</a:t>
                      </a:r>
                    </a:p>
                  </a:txBody>
                  <a:tcPr/>
                </a:tc>
                <a:tc>
                  <a:txBody>
                    <a:bodyPr/>
                    <a:lstStyle/>
                    <a:p>
                      <a:r>
                        <a:rPr lang="en-US" sz="800" dirty="0"/>
                        <a:t>Data Type</a:t>
                      </a:r>
                    </a:p>
                  </a:txBody>
                  <a:tcPr/>
                </a:tc>
                <a:tc>
                  <a:txBody>
                    <a:bodyPr/>
                    <a:lstStyle/>
                    <a:p>
                      <a:r>
                        <a:rPr lang="en-US" sz="800" dirty="0"/>
                        <a:t>Description</a:t>
                      </a:r>
                    </a:p>
                  </a:txBody>
                  <a:tcPr/>
                </a:tc>
                <a:extLst>
                  <a:ext uri="{0D108BD9-81ED-4DB2-BD59-A6C34878D82A}">
                    <a16:rowId xmlns:a16="http://schemas.microsoft.com/office/drawing/2014/main" val="1248048852"/>
                  </a:ext>
                </a:extLst>
              </a:tr>
              <a:tr h="209687">
                <a:tc>
                  <a:txBody>
                    <a:bodyPr/>
                    <a:lstStyle/>
                    <a:p>
                      <a:r>
                        <a:rPr lang="en-US" sz="800" dirty="0" err="1"/>
                        <a:t>fName</a:t>
                      </a:r>
                      <a:endParaRPr lang="en-US" sz="800" dirty="0"/>
                    </a:p>
                  </a:txBody>
                  <a:tcPr/>
                </a:tc>
                <a:tc>
                  <a:txBody>
                    <a:bodyPr/>
                    <a:lstStyle/>
                    <a:p>
                      <a:r>
                        <a:rPr lang="en-US" sz="800" dirty="0"/>
                        <a:t>Private String</a:t>
                      </a:r>
                    </a:p>
                  </a:txBody>
                  <a:tcPr/>
                </a:tc>
                <a:tc>
                  <a:txBody>
                    <a:bodyPr/>
                    <a:lstStyle/>
                    <a:p>
                      <a:r>
                        <a:rPr lang="en-US" sz="800" dirty="0"/>
                        <a:t>Holds employee’s first name.</a:t>
                      </a:r>
                    </a:p>
                  </a:txBody>
                  <a:tcPr/>
                </a:tc>
                <a:extLst>
                  <a:ext uri="{0D108BD9-81ED-4DB2-BD59-A6C34878D82A}">
                    <a16:rowId xmlns:a16="http://schemas.microsoft.com/office/drawing/2014/main" val="1469380772"/>
                  </a:ext>
                </a:extLst>
              </a:tr>
              <a:tr h="209687">
                <a:tc>
                  <a:txBody>
                    <a:bodyPr/>
                    <a:lstStyle/>
                    <a:p>
                      <a:r>
                        <a:rPr lang="en-US" sz="800" dirty="0" err="1"/>
                        <a:t>lName</a:t>
                      </a:r>
                      <a:endParaRPr lang="en-US" sz="800" dirty="0"/>
                    </a:p>
                  </a:txBody>
                  <a:tcPr/>
                </a:tc>
                <a:tc>
                  <a:txBody>
                    <a:bodyPr/>
                    <a:lstStyle/>
                    <a:p>
                      <a:r>
                        <a:rPr lang="en-US" sz="800" dirty="0"/>
                        <a:t>Private String</a:t>
                      </a:r>
                    </a:p>
                  </a:txBody>
                  <a:tcPr/>
                </a:tc>
                <a:tc>
                  <a:txBody>
                    <a:bodyPr/>
                    <a:lstStyle/>
                    <a:p>
                      <a:r>
                        <a:rPr lang="en-US" sz="800" dirty="0"/>
                        <a:t>Holds employee’s last name.</a:t>
                      </a:r>
                    </a:p>
                  </a:txBody>
                  <a:tcPr/>
                </a:tc>
                <a:extLst>
                  <a:ext uri="{0D108BD9-81ED-4DB2-BD59-A6C34878D82A}">
                    <a16:rowId xmlns:a16="http://schemas.microsoft.com/office/drawing/2014/main" val="3728697853"/>
                  </a:ext>
                </a:extLst>
              </a:tr>
              <a:tr h="209687">
                <a:tc>
                  <a:txBody>
                    <a:bodyPr/>
                    <a:lstStyle/>
                    <a:p>
                      <a:r>
                        <a:rPr lang="en-US" sz="800" dirty="0" err="1"/>
                        <a:t>empNum</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employee’s ID number.</a:t>
                      </a:r>
                    </a:p>
                  </a:txBody>
                  <a:tcPr/>
                </a:tc>
                <a:extLst>
                  <a:ext uri="{0D108BD9-81ED-4DB2-BD59-A6C34878D82A}">
                    <a16:rowId xmlns:a16="http://schemas.microsoft.com/office/drawing/2014/main" val="2387702059"/>
                  </a:ext>
                </a:extLst>
              </a:tr>
              <a:tr h="209687">
                <a:tc>
                  <a:txBody>
                    <a:bodyPr/>
                    <a:lstStyle/>
                    <a:p>
                      <a:r>
                        <a:rPr lang="en-US" sz="800" dirty="0"/>
                        <a:t>p</a:t>
                      </a:r>
                    </a:p>
                  </a:txBody>
                  <a:tcPr/>
                </a:tc>
                <a:tc>
                  <a:txBody>
                    <a:bodyPr/>
                    <a:lstStyle/>
                    <a:p>
                      <a:r>
                        <a:rPr lang="en-US" sz="800" dirty="0"/>
                        <a:t>Position p</a:t>
                      </a:r>
                    </a:p>
                  </a:txBody>
                  <a:tcPr/>
                </a:tc>
                <a:tc>
                  <a:txBody>
                    <a:bodyPr/>
                    <a:lstStyle/>
                    <a:p>
                      <a:r>
                        <a:rPr lang="en-US" sz="800" dirty="0"/>
                        <a:t>Holds employee's position.</a:t>
                      </a:r>
                    </a:p>
                  </a:txBody>
                  <a:tcPr/>
                </a:tc>
                <a:extLst>
                  <a:ext uri="{0D108BD9-81ED-4DB2-BD59-A6C34878D82A}">
                    <a16:rowId xmlns:a16="http://schemas.microsoft.com/office/drawing/2014/main" val="1847486186"/>
                  </a:ext>
                </a:extLst>
              </a:tr>
            </a:tbl>
          </a:graphicData>
        </a:graphic>
      </p:graphicFrame>
      <p:sp>
        <p:nvSpPr>
          <p:cNvPr id="39" name="TextBox 38">
            <a:extLst>
              <a:ext uri="{FF2B5EF4-FFF2-40B4-BE49-F238E27FC236}">
                <a16:creationId xmlns:a16="http://schemas.microsoft.com/office/drawing/2014/main" id="{57A04811-6A15-4970-9E4F-FCD0B26687D7}"/>
              </a:ext>
            </a:extLst>
          </p:cNvPr>
          <p:cNvSpPr txBox="1"/>
          <p:nvPr/>
        </p:nvSpPr>
        <p:spPr>
          <a:xfrm>
            <a:off x="6206169" y="2358677"/>
            <a:ext cx="607859" cy="230832"/>
          </a:xfrm>
          <a:prstGeom prst="rect">
            <a:avLst/>
          </a:prstGeom>
          <a:noFill/>
        </p:spPr>
        <p:txBody>
          <a:bodyPr wrap="none" rtlCol="0">
            <a:spAutoFit/>
          </a:bodyPr>
          <a:lstStyle/>
          <a:p>
            <a:r>
              <a:rPr lang="en-US" sz="900" dirty="0"/>
              <a:t>Methods</a:t>
            </a:r>
          </a:p>
        </p:txBody>
      </p:sp>
      <p:graphicFrame>
        <p:nvGraphicFramePr>
          <p:cNvPr id="56" name="Table 55">
            <a:extLst>
              <a:ext uri="{FF2B5EF4-FFF2-40B4-BE49-F238E27FC236}">
                <a16:creationId xmlns:a16="http://schemas.microsoft.com/office/drawing/2014/main" id="{F0300BBE-FBF2-45EE-9DBA-73CC7AAA44F9}"/>
              </a:ext>
            </a:extLst>
          </p:cNvPr>
          <p:cNvGraphicFramePr>
            <a:graphicFrameLocks noGrp="1"/>
          </p:cNvGraphicFramePr>
          <p:nvPr>
            <p:extLst>
              <p:ext uri="{D42A27DB-BD31-4B8C-83A1-F6EECF244321}">
                <p14:modId xmlns:p14="http://schemas.microsoft.com/office/powerpoint/2010/main" val="1656255348"/>
              </p:ext>
            </p:extLst>
          </p:nvPr>
        </p:nvGraphicFramePr>
        <p:xfrm>
          <a:off x="37392" y="857552"/>
          <a:ext cx="2691594" cy="213360"/>
        </p:xfrm>
        <a:graphic>
          <a:graphicData uri="http://schemas.openxmlformats.org/drawingml/2006/table">
            <a:tbl>
              <a:tblPr firstRow="1" bandRow="1">
                <a:tableStyleId>{5C22544A-7EE6-4342-B048-85BDC9FD1C3A}</a:tableStyleId>
              </a:tblPr>
              <a:tblGrid>
                <a:gridCol w="897198">
                  <a:extLst>
                    <a:ext uri="{9D8B030D-6E8A-4147-A177-3AD203B41FA5}">
                      <a16:colId xmlns:a16="http://schemas.microsoft.com/office/drawing/2014/main" val="1827785657"/>
                    </a:ext>
                  </a:extLst>
                </a:gridCol>
                <a:gridCol w="870263">
                  <a:extLst>
                    <a:ext uri="{9D8B030D-6E8A-4147-A177-3AD203B41FA5}">
                      <a16:colId xmlns:a16="http://schemas.microsoft.com/office/drawing/2014/main" val="2619302556"/>
                    </a:ext>
                  </a:extLst>
                </a:gridCol>
                <a:gridCol w="924133">
                  <a:extLst>
                    <a:ext uri="{9D8B030D-6E8A-4147-A177-3AD203B41FA5}">
                      <a16:colId xmlns:a16="http://schemas.microsoft.com/office/drawing/2014/main" val="837760311"/>
                    </a:ext>
                  </a:extLst>
                </a:gridCol>
              </a:tblGrid>
              <a:tr h="182831">
                <a:tc>
                  <a:txBody>
                    <a:bodyPr/>
                    <a:lstStyle/>
                    <a:p>
                      <a:r>
                        <a:rPr lang="en-US" sz="800" dirty="0"/>
                        <a:t>Name</a:t>
                      </a:r>
                    </a:p>
                  </a:txBody>
                  <a:tcPr/>
                </a:tc>
                <a:tc>
                  <a:txBody>
                    <a:bodyPr/>
                    <a:lstStyle/>
                    <a:p>
                      <a:r>
                        <a:rPr lang="en-US" sz="800" dirty="0"/>
                        <a:t>Data Type</a:t>
                      </a:r>
                    </a:p>
                  </a:txBody>
                  <a:tcPr/>
                </a:tc>
                <a:tc>
                  <a:txBody>
                    <a:bodyPr/>
                    <a:lstStyle/>
                    <a:p>
                      <a:r>
                        <a:rPr lang="en-US" sz="800" dirty="0"/>
                        <a:t>Description</a:t>
                      </a:r>
                    </a:p>
                  </a:txBody>
                  <a:tcPr/>
                </a:tc>
                <a:extLst>
                  <a:ext uri="{0D108BD9-81ED-4DB2-BD59-A6C34878D82A}">
                    <a16:rowId xmlns:a16="http://schemas.microsoft.com/office/drawing/2014/main" val="1248048852"/>
                  </a:ext>
                </a:extLst>
              </a:tr>
            </a:tbl>
          </a:graphicData>
        </a:graphic>
      </p:graphicFrame>
      <p:sp>
        <p:nvSpPr>
          <p:cNvPr id="57" name="TextBox 56">
            <a:extLst>
              <a:ext uri="{FF2B5EF4-FFF2-40B4-BE49-F238E27FC236}">
                <a16:creationId xmlns:a16="http://schemas.microsoft.com/office/drawing/2014/main" id="{D2EE94A6-58DC-4DD9-A317-39F466EC36F8}"/>
              </a:ext>
            </a:extLst>
          </p:cNvPr>
          <p:cNvSpPr txBox="1"/>
          <p:nvPr/>
        </p:nvSpPr>
        <p:spPr>
          <a:xfrm>
            <a:off x="3126307" y="526596"/>
            <a:ext cx="2778325" cy="415498"/>
          </a:xfrm>
          <a:prstGeom prst="rect">
            <a:avLst/>
          </a:prstGeom>
          <a:noFill/>
        </p:spPr>
        <p:txBody>
          <a:bodyPr wrap="none" rtlCol="0">
            <a:spAutoFit/>
          </a:bodyPr>
          <a:lstStyle/>
          <a:p>
            <a:pPr algn="ctr"/>
            <a:r>
              <a:rPr lang="en-US" sz="1000" dirty="0"/>
              <a:t>Data</a:t>
            </a:r>
            <a:r>
              <a:rPr lang="en-US" sz="1050" dirty="0"/>
              <a:t> Manager Class </a:t>
            </a:r>
          </a:p>
          <a:p>
            <a:pPr algn="ctr"/>
            <a:r>
              <a:rPr lang="en-US" sz="1050" dirty="0"/>
              <a:t>(Manages a collection of Data Element Objects)</a:t>
            </a:r>
          </a:p>
        </p:txBody>
      </p:sp>
      <p:sp>
        <p:nvSpPr>
          <p:cNvPr id="58" name="Rectangle 57">
            <a:extLst>
              <a:ext uri="{FF2B5EF4-FFF2-40B4-BE49-F238E27FC236}">
                <a16:creationId xmlns:a16="http://schemas.microsoft.com/office/drawing/2014/main" id="{F348A41D-83E4-444E-919E-677C67F837B7}"/>
              </a:ext>
            </a:extLst>
          </p:cNvPr>
          <p:cNvSpPr/>
          <p:nvPr/>
        </p:nvSpPr>
        <p:spPr>
          <a:xfrm>
            <a:off x="3179936" y="543718"/>
            <a:ext cx="2832904" cy="12604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1261D764-4133-4E07-985A-CAAB9B761D74}"/>
              </a:ext>
            </a:extLst>
          </p:cNvPr>
          <p:cNvCxnSpPr>
            <a:cxnSpLocks/>
          </p:cNvCxnSpPr>
          <p:nvPr/>
        </p:nvCxnSpPr>
        <p:spPr>
          <a:xfrm>
            <a:off x="3205977" y="901604"/>
            <a:ext cx="2767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3A99F1-DE9D-4E84-ABB2-3ED3F14D628B}"/>
              </a:ext>
            </a:extLst>
          </p:cNvPr>
          <p:cNvCxnSpPr>
            <a:cxnSpLocks/>
          </p:cNvCxnSpPr>
          <p:nvPr/>
        </p:nvCxnSpPr>
        <p:spPr>
          <a:xfrm>
            <a:off x="3189855" y="4185530"/>
            <a:ext cx="2784103"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CE6C4B5-43A6-4953-8829-DCE88EAD23CE}"/>
              </a:ext>
            </a:extLst>
          </p:cNvPr>
          <p:cNvSpPr txBox="1"/>
          <p:nvPr/>
        </p:nvSpPr>
        <p:spPr>
          <a:xfrm>
            <a:off x="3145639" y="896978"/>
            <a:ext cx="881973" cy="230832"/>
          </a:xfrm>
          <a:prstGeom prst="rect">
            <a:avLst/>
          </a:prstGeom>
          <a:noFill/>
        </p:spPr>
        <p:txBody>
          <a:bodyPr wrap="none" rtlCol="0">
            <a:spAutoFit/>
          </a:bodyPr>
          <a:lstStyle/>
          <a:p>
            <a:r>
              <a:rPr lang="en-US" sz="900" dirty="0"/>
              <a:t>Data Members</a:t>
            </a:r>
          </a:p>
        </p:txBody>
      </p:sp>
      <p:graphicFrame>
        <p:nvGraphicFramePr>
          <p:cNvPr id="62" name="Table 61">
            <a:extLst>
              <a:ext uri="{FF2B5EF4-FFF2-40B4-BE49-F238E27FC236}">
                <a16:creationId xmlns:a16="http://schemas.microsoft.com/office/drawing/2014/main" id="{4F4D850E-7498-44DC-8D34-81A0F8C68CA7}"/>
              </a:ext>
            </a:extLst>
          </p:cNvPr>
          <p:cNvGraphicFramePr>
            <a:graphicFrameLocks noGrp="1"/>
          </p:cNvGraphicFramePr>
          <p:nvPr>
            <p:extLst>
              <p:ext uri="{D42A27DB-BD31-4B8C-83A1-F6EECF244321}">
                <p14:modId xmlns:p14="http://schemas.microsoft.com/office/powerpoint/2010/main" val="4046485350"/>
              </p:ext>
            </p:extLst>
          </p:nvPr>
        </p:nvGraphicFramePr>
        <p:xfrm>
          <a:off x="3189595" y="1077876"/>
          <a:ext cx="2784364" cy="4084320"/>
        </p:xfrm>
        <a:graphic>
          <a:graphicData uri="http://schemas.openxmlformats.org/drawingml/2006/table">
            <a:tbl>
              <a:tblPr firstRow="1" bandRow="1">
                <a:tableStyleId>{5C22544A-7EE6-4342-B048-85BDC9FD1C3A}</a:tableStyleId>
              </a:tblPr>
              <a:tblGrid>
                <a:gridCol w="928121">
                  <a:extLst>
                    <a:ext uri="{9D8B030D-6E8A-4147-A177-3AD203B41FA5}">
                      <a16:colId xmlns:a16="http://schemas.microsoft.com/office/drawing/2014/main" val="1827785657"/>
                    </a:ext>
                  </a:extLst>
                </a:gridCol>
                <a:gridCol w="900258">
                  <a:extLst>
                    <a:ext uri="{9D8B030D-6E8A-4147-A177-3AD203B41FA5}">
                      <a16:colId xmlns:a16="http://schemas.microsoft.com/office/drawing/2014/main" val="2619302556"/>
                    </a:ext>
                  </a:extLst>
                </a:gridCol>
                <a:gridCol w="955985">
                  <a:extLst>
                    <a:ext uri="{9D8B030D-6E8A-4147-A177-3AD203B41FA5}">
                      <a16:colId xmlns:a16="http://schemas.microsoft.com/office/drawing/2014/main" val="837760311"/>
                    </a:ext>
                  </a:extLst>
                </a:gridCol>
              </a:tblGrid>
              <a:tr h="159892">
                <a:tc>
                  <a:txBody>
                    <a:bodyPr/>
                    <a:lstStyle/>
                    <a:p>
                      <a:r>
                        <a:rPr lang="en-US" sz="800" dirty="0"/>
                        <a:t>Name</a:t>
                      </a:r>
                    </a:p>
                  </a:txBody>
                  <a:tcPr/>
                </a:tc>
                <a:tc>
                  <a:txBody>
                    <a:bodyPr/>
                    <a:lstStyle/>
                    <a:p>
                      <a:r>
                        <a:rPr lang="en-US" sz="800" dirty="0"/>
                        <a:t>Data Type</a:t>
                      </a:r>
                    </a:p>
                  </a:txBody>
                  <a:tcPr/>
                </a:tc>
                <a:tc>
                  <a:txBody>
                    <a:bodyPr/>
                    <a:lstStyle/>
                    <a:p>
                      <a:r>
                        <a:rPr lang="en-US" sz="800" dirty="0"/>
                        <a:t>Description</a:t>
                      </a:r>
                    </a:p>
                  </a:txBody>
                  <a:tcPr/>
                </a:tc>
                <a:extLst>
                  <a:ext uri="{0D108BD9-81ED-4DB2-BD59-A6C34878D82A}">
                    <a16:rowId xmlns:a16="http://schemas.microsoft.com/office/drawing/2014/main" val="1248048852"/>
                  </a:ext>
                </a:extLst>
              </a:tr>
              <a:tr h="280267">
                <a:tc>
                  <a:txBody>
                    <a:bodyPr/>
                    <a:lstStyle/>
                    <a:p>
                      <a:r>
                        <a:rPr lang="en-US" sz="800" dirty="0"/>
                        <a:t>Employees</a:t>
                      </a:r>
                    </a:p>
                    <a:p>
                      <a:endParaRPr lang="en-US" sz="800" dirty="0"/>
                    </a:p>
                  </a:txBody>
                  <a:tcPr/>
                </a:tc>
                <a:tc>
                  <a:txBody>
                    <a:bodyPr/>
                    <a:lstStyle/>
                    <a:p>
                      <a:r>
                        <a:rPr lang="en-US" sz="800" dirty="0" err="1"/>
                        <a:t>ArrayList</a:t>
                      </a:r>
                      <a:r>
                        <a:rPr lang="en-US" sz="800" dirty="0"/>
                        <a:t> &lt; Employee &gt; employees</a:t>
                      </a:r>
                    </a:p>
                  </a:txBody>
                  <a:tcPr/>
                </a:tc>
                <a:tc>
                  <a:txBody>
                    <a:bodyPr/>
                    <a:lstStyle/>
                    <a:p>
                      <a:r>
                        <a:rPr lang="en-US" sz="800" dirty="0"/>
                        <a:t>Collection of Data Elements from employees.java</a:t>
                      </a:r>
                    </a:p>
                  </a:txBody>
                  <a:tcPr/>
                </a:tc>
                <a:extLst>
                  <a:ext uri="{0D108BD9-81ED-4DB2-BD59-A6C34878D82A}">
                    <a16:rowId xmlns:a16="http://schemas.microsoft.com/office/drawing/2014/main" val="1469380772"/>
                  </a:ext>
                </a:extLst>
              </a:tr>
              <a:tr h="280267">
                <a:tc>
                  <a:txBody>
                    <a:bodyPr/>
                    <a:lstStyle/>
                    <a:p>
                      <a:r>
                        <a:rPr lang="en-US" sz="800" dirty="0" err="1"/>
                        <a:t>companyName</a:t>
                      </a:r>
                      <a:endParaRPr lang="en-US" sz="800" dirty="0"/>
                    </a:p>
                  </a:txBody>
                  <a:tcPr/>
                </a:tc>
                <a:tc>
                  <a:txBody>
                    <a:bodyPr/>
                    <a:lstStyle/>
                    <a:p>
                      <a:r>
                        <a:rPr lang="en-US" sz="800" dirty="0"/>
                        <a:t>Private String</a:t>
                      </a:r>
                    </a:p>
                  </a:txBody>
                  <a:tcPr/>
                </a:tc>
                <a:tc>
                  <a:txBody>
                    <a:bodyPr/>
                    <a:lstStyle/>
                    <a:p>
                      <a:r>
                        <a:rPr lang="en-US" sz="800" dirty="0"/>
                        <a:t>Holds the company’s name.</a:t>
                      </a:r>
                    </a:p>
                  </a:txBody>
                  <a:tcPr/>
                </a:tc>
                <a:extLst>
                  <a:ext uri="{0D108BD9-81ED-4DB2-BD59-A6C34878D82A}">
                    <a16:rowId xmlns:a16="http://schemas.microsoft.com/office/drawing/2014/main" val="3728697853"/>
                  </a:ext>
                </a:extLst>
              </a:tr>
              <a:tr h="178352">
                <a:tc>
                  <a:txBody>
                    <a:bodyPr/>
                    <a:lstStyle/>
                    <a:p>
                      <a:r>
                        <a:rPr lang="en-US" sz="800" dirty="0" err="1"/>
                        <a:t>numberOfCompanies</a:t>
                      </a:r>
                      <a:endParaRPr lang="en-US" sz="800" dirty="0"/>
                    </a:p>
                  </a:txBody>
                  <a:tcPr/>
                </a:tc>
                <a:tc>
                  <a:txBody>
                    <a:bodyPr/>
                    <a:lstStyle/>
                    <a:p>
                      <a:r>
                        <a:rPr lang="en-US" sz="800" dirty="0"/>
                        <a:t>Private static </a:t>
                      </a:r>
                      <a:r>
                        <a:rPr lang="en-US" sz="800" dirty="0" err="1"/>
                        <a:t>int</a:t>
                      </a:r>
                      <a:endParaRPr lang="en-US" sz="800" dirty="0"/>
                    </a:p>
                  </a:txBody>
                  <a:tcPr/>
                </a:tc>
                <a:tc>
                  <a:txBody>
                    <a:bodyPr/>
                    <a:lstStyle/>
                    <a:p>
                      <a:r>
                        <a:rPr lang="en-US" sz="800" dirty="0"/>
                        <a:t>Holds the total number of companies set to 0.</a:t>
                      </a:r>
                    </a:p>
                  </a:txBody>
                  <a:tcPr/>
                </a:tc>
                <a:extLst>
                  <a:ext uri="{0D108BD9-81ED-4DB2-BD59-A6C34878D82A}">
                    <a16:rowId xmlns:a16="http://schemas.microsoft.com/office/drawing/2014/main" val="1847486186"/>
                  </a:ext>
                </a:extLst>
              </a:tr>
              <a:tr h="178352">
                <a:tc>
                  <a:txBody>
                    <a:bodyPr/>
                    <a:lstStyle/>
                    <a:p>
                      <a:r>
                        <a:rPr lang="en-US" sz="800" dirty="0" err="1"/>
                        <a:t>numDesign</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designers.</a:t>
                      </a:r>
                    </a:p>
                  </a:txBody>
                  <a:tcPr/>
                </a:tc>
                <a:extLst>
                  <a:ext uri="{0D108BD9-81ED-4DB2-BD59-A6C34878D82A}">
                    <a16:rowId xmlns:a16="http://schemas.microsoft.com/office/drawing/2014/main" val="1688698767"/>
                  </a:ext>
                </a:extLst>
              </a:tr>
              <a:tr h="178352">
                <a:tc>
                  <a:txBody>
                    <a:bodyPr/>
                    <a:lstStyle/>
                    <a:p>
                      <a:r>
                        <a:rPr lang="en-US" sz="800" dirty="0" err="1"/>
                        <a:t>numEmployees</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total number of employees.</a:t>
                      </a:r>
                    </a:p>
                  </a:txBody>
                  <a:tcPr/>
                </a:tc>
                <a:extLst>
                  <a:ext uri="{0D108BD9-81ED-4DB2-BD59-A6C34878D82A}">
                    <a16:rowId xmlns:a16="http://schemas.microsoft.com/office/drawing/2014/main" val="462367768"/>
                  </a:ext>
                </a:extLst>
              </a:tr>
              <a:tr h="178352">
                <a:tc>
                  <a:txBody>
                    <a:bodyPr/>
                    <a:lstStyle/>
                    <a:p>
                      <a:r>
                        <a:rPr lang="en-US" sz="800" dirty="0" err="1"/>
                        <a:t>numManufacturing</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employees in manufacturing.</a:t>
                      </a:r>
                    </a:p>
                  </a:txBody>
                  <a:tcPr/>
                </a:tc>
                <a:extLst>
                  <a:ext uri="{0D108BD9-81ED-4DB2-BD59-A6C34878D82A}">
                    <a16:rowId xmlns:a16="http://schemas.microsoft.com/office/drawing/2014/main" val="4293796633"/>
                  </a:ext>
                </a:extLst>
              </a:tr>
              <a:tr h="178352">
                <a:tc>
                  <a:txBody>
                    <a:bodyPr/>
                    <a:lstStyle/>
                    <a:p>
                      <a:r>
                        <a:rPr lang="en-US" sz="800" dirty="0" err="1"/>
                        <a:t>numSales</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employees in sales.</a:t>
                      </a:r>
                    </a:p>
                  </a:txBody>
                  <a:tcPr/>
                </a:tc>
                <a:extLst>
                  <a:ext uri="{0D108BD9-81ED-4DB2-BD59-A6C34878D82A}">
                    <a16:rowId xmlns:a16="http://schemas.microsoft.com/office/drawing/2014/main" val="2696003513"/>
                  </a:ext>
                </a:extLst>
              </a:tr>
              <a:tr h="178352">
                <a:tc>
                  <a:txBody>
                    <a:bodyPr/>
                    <a:lstStyle/>
                    <a:p>
                      <a:r>
                        <a:rPr lang="en-US" sz="800" dirty="0" err="1"/>
                        <a:t>numManager</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managers.</a:t>
                      </a:r>
                    </a:p>
                  </a:txBody>
                  <a:tcPr/>
                </a:tc>
                <a:extLst>
                  <a:ext uri="{0D108BD9-81ED-4DB2-BD59-A6C34878D82A}">
                    <a16:rowId xmlns:a16="http://schemas.microsoft.com/office/drawing/2014/main" val="804891101"/>
                  </a:ext>
                </a:extLst>
              </a:tr>
              <a:tr h="178352">
                <a:tc>
                  <a:txBody>
                    <a:bodyPr/>
                    <a:lstStyle/>
                    <a:p>
                      <a:r>
                        <a:rPr lang="en-US" sz="800" dirty="0" err="1"/>
                        <a:t>fmt</a:t>
                      </a:r>
                      <a:endParaRPr lang="en-US" sz="800" dirty="0"/>
                    </a:p>
                  </a:txBody>
                  <a:tcPr/>
                </a:tc>
                <a:tc>
                  <a:txBody>
                    <a:bodyPr/>
                    <a:lstStyle/>
                    <a:p>
                      <a:r>
                        <a:rPr lang="en-US" sz="800" dirty="0" err="1"/>
                        <a:t>NumberFormat</a:t>
                      </a:r>
                      <a:endParaRPr lang="en-US" sz="800" dirty="0"/>
                    </a:p>
                  </a:txBody>
                  <a:tcPr/>
                </a:tc>
                <a:tc>
                  <a:txBody>
                    <a:bodyPr/>
                    <a:lstStyle/>
                    <a:p>
                      <a:r>
                        <a:rPr lang="en-US" sz="800" dirty="0"/>
                        <a:t>Format weekly pay with currency format.</a:t>
                      </a:r>
                    </a:p>
                  </a:txBody>
                  <a:tcPr/>
                </a:tc>
                <a:extLst>
                  <a:ext uri="{0D108BD9-81ED-4DB2-BD59-A6C34878D82A}">
                    <a16:rowId xmlns:a16="http://schemas.microsoft.com/office/drawing/2014/main" val="666737487"/>
                  </a:ext>
                </a:extLst>
              </a:tr>
            </a:tbl>
          </a:graphicData>
        </a:graphic>
      </p:graphicFrame>
      <p:sp>
        <p:nvSpPr>
          <p:cNvPr id="64" name="TextBox 63">
            <a:extLst>
              <a:ext uri="{FF2B5EF4-FFF2-40B4-BE49-F238E27FC236}">
                <a16:creationId xmlns:a16="http://schemas.microsoft.com/office/drawing/2014/main" id="{47FDFECC-C519-4255-B69C-5F430269418F}"/>
              </a:ext>
            </a:extLst>
          </p:cNvPr>
          <p:cNvSpPr txBox="1"/>
          <p:nvPr/>
        </p:nvSpPr>
        <p:spPr>
          <a:xfrm>
            <a:off x="3167205" y="5134652"/>
            <a:ext cx="607859" cy="230832"/>
          </a:xfrm>
          <a:prstGeom prst="rect">
            <a:avLst/>
          </a:prstGeom>
          <a:noFill/>
        </p:spPr>
        <p:txBody>
          <a:bodyPr wrap="square" rtlCol="0">
            <a:spAutoFit/>
          </a:bodyPr>
          <a:lstStyle/>
          <a:p>
            <a:r>
              <a:rPr lang="en-US" sz="900" dirty="0"/>
              <a:t>Methods</a:t>
            </a:r>
          </a:p>
        </p:txBody>
      </p:sp>
      <p:graphicFrame>
        <p:nvGraphicFramePr>
          <p:cNvPr id="65" name="Table 64">
            <a:extLst>
              <a:ext uri="{FF2B5EF4-FFF2-40B4-BE49-F238E27FC236}">
                <a16:creationId xmlns:a16="http://schemas.microsoft.com/office/drawing/2014/main" id="{008B9878-196B-42CE-894E-917BC2BA9455}"/>
              </a:ext>
            </a:extLst>
          </p:cNvPr>
          <p:cNvGraphicFramePr>
            <a:graphicFrameLocks noGrp="1"/>
          </p:cNvGraphicFramePr>
          <p:nvPr>
            <p:extLst>
              <p:ext uri="{D42A27DB-BD31-4B8C-83A1-F6EECF244321}">
                <p14:modId xmlns:p14="http://schemas.microsoft.com/office/powerpoint/2010/main" val="3480172812"/>
              </p:ext>
            </p:extLst>
          </p:nvPr>
        </p:nvGraphicFramePr>
        <p:xfrm>
          <a:off x="3197239" y="5340534"/>
          <a:ext cx="2776718" cy="9100593"/>
        </p:xfrm>
        <a:graphic>
          <a:graphicData uri="http://schemas.openxmlformats.org/drawingml/2006/table">
            <a:tbl>
              <a:tblPr firstRow="1" bandRow="1">
                <a:tableStyleId>{5C22544A-7EE6-4342-B048-85BDC9FD1C3A}</a:tableStyleId>
              </a:tblPr>
              <a:tblGrid>
                <a:gridCol w="521007">
                  <a:extLst>
                    <a:ext uri="{9D8B030D-6E8A-4147-A177-3AD203B41FA5}">
                      <a16:colId xmlns:a16="http://schemas.microsoft.com/office/drawing/2014/main" val="3869570125"/>
                    </a:ext>
                  </a:extLst>
                </a:gridCol>
                <a:gridCol w="709524">
                  <a:extLst>
                    <a:ext uri="{9D8B030D-6E8A-4147-A177-3AD203B41FA5}">
                      <a16:colId xmlns:a16="http://schemas.microsoft.com/office/drawing/2014/main" val="2703581198"/>
                    </a:ext>
                  </a:extLst>
                </a:gridCol>
                <a:gridCol w="480293">
                  <a:extLst>
                    <a:ext uri="{9D8B030D-6E8A-4147-A177-3AD203B41FA5}">
                      <a16:colId xmlns:a16="http://schemas.microsoft.com/office/drawing/2014/main" val="2641176472"/>
                    </a:ext>
                  </a:extLst>
                </a:gridCol>
                <a:gridCol w="805443">
                  <a:extLst>
                    <a:ext uri="{9D8B030D-6E8A-4147-A177-3AD203B41FA5}">
                      <a16:colId xmlns:a16="http://schemas.microsoft.com/office/drawing/2014/main" val="2277093707"/>
                    </a:ext>
                  </a:extLst>
                </a:gridCol>
                <a:gridCol w="260451">
                  <a:extLst>
                    <a:ext uri="{9D8B030D-6E8A-4147-A177-3AD203B41FA5}">
                      <a16:colId xmlns:a16="http://schemas.microsoft.com/office/drawing/2014/main" val="2317945530"/>
                    </a:ext>
                  </a:extLst>
                </a:gridCol>
              </a:tblGrid>
              <a:tr h="291873">
                <a:tc>
                  <a:txBody>
                    <a:bodyPr/>
                    <a:lstStyle/>
                    <a:p>
                      <a:r>
                        <a:rPr lang="en-US" sz="800" dirty="0"/>
                        <a:t>Name</a:t>
                      </a:r>
                    </a:p>
                  </a:txBody>
                  <a:tcPr/>
                </a:tc>
                <a:tc>
                  <a:txBody>
                    <a:bodyPr/>
                    <a:lstStyle/>
                    <a:p>
                      <a:r>
                        <a:rPr lang="en-US" sz="800" dirty="0"/>
                        <a:t>Parameters</a:t>
                      </a:r>
                    </a:p>
                  </a:txBody>
                  <a:tcPr/>
                </a:tc>
                <a:tc>
                  <a:txBody>
                    <a:bodyPr/>
                    <a:lstStyle/>
                    <a:p>
                      <a:r>
                        <a:rPr lang="en-US" sz="800" dirty="0"/>
                        <a:t>Return</a:t>
                      </a:r>
                    </a:p>
                  </a:txBody>
                  <a:tcPr/>
                </a:tc>
                <a:tc>
                  <a:txBody>
                    <a:bodyPr/>
                    <a:lstStyle/>
                    <a:p>
                      <a:r>
                        <a:rPr lang="en-US" sz="800" dirty="0"/>
                        <a:t>Description</a:t>
                      </a:r>
                    </a:p>
                  </a:txBody>
                  <a:tcPr/>
                </a:tc>
                <a:tc>
                  <a:txBody>
                    <a:bodyPr/>
                    <a:lstStyle/>
                    <a:p>
                      <a:endParaRPr lang="en-US" sz="800" dirty="0"/>
                    </a:p>
                  </a:txBody>
                  <a:tcPr/>
                </a:tc>
                <a:extLst>
                  <a:ext uri="{0D108BD9-81ED-4DB2-BD59-A6C34878D82A}">
                    <a16:rowId xmlns:a16="http://schemas.microsoft.com/office/drawing/2014/main" val="3474495646"/>
                  </a:ext>
                </a:extLst>
              </a:tr>
              <a:tr h="291873">
                <a:tc>
                  <a:txBody>
                    <a:bodyPr/>
                    <a:lstStyle/>
                    <a:p>
                      <a:r>
                        <a:rPr lang="en-US" sz="800" dirty="0"/>
                        <a:t>Company</a:t>
                      </a:r>
                    </a:p>
                  </a:txBody>
                  <a:tcPr/>
                </a:tc>
                <a:tc>
                  <a:txBody>
                    <a:bodyPr/>
                    <a:lstStyle/>
                    <a:p>
                      <a:r>
                        <a:rPr lang="en-US" sz="800" dirty="0"/>
                        <a:t>String </a:t>
                      </a:r>
                      <a:r>
                        <a:rPr lang="en-US" sz="800" dirty="0" err="1"/>
                        <a:t>arg</a:t>
                      </a:r>
                      <a:endParaRPr lang="en-US" sz="800" dirty="0"/>
                    </a:p>
                  </a:txBody>
                  <a:tcPr/>
                </a:tc>
                <a:tc>
                  <a:txBody>
                    <a:bodyPr/>
                    <a:lstStyle/>
                    <a:p>
                      <a:endParaRPr lang="en-US" sz="800" dirty="0"/>
                    </a:p>
                  </a:txBody>
                  <a:tcPr/>
                </a:tc>
                <a:tc>
                  <a:txBody>
                    <a:bodyPr/>
                    <a:lstStyle/>
                    <a:p>
                      <a:r>
                        <a:rPr lang="en-US" sz="800" dirty="0"/>
                        <a:t>Parameterized class constructor.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44715746"/>
                  </a:ext>
                </a:extLst>
              </a:tr>
              <a:tr h="291873">
                <a:tc>
                  <a:txBody>
                    <a:bodyPr/>
                    <a:lstStyle/>
                    <a:p>
                      <a:r>
                        <a:rPr lang="en-US" sz="800" dirty="0" err="1"/>
                        <a:t>addEmployee</a:t>
                      </a:r>
                      <a:endParaRPr lang="en-US" sz="800" dirty="0"/>
                    </a:p>
                  </a:txBody>
                  <a:tcPr/>
                </a:tc>
                <a:tc>
                  <a:txBody>
                    <a:bodyPr/>
                    <a:lstStyle/>
                    <a:p>
                      <a:r>
                        <a:rPr lang="en-US" sz="800" dirty="0"/>
                        <a:t>String </a:t>
                      </a:r>
                      <a:r>
                        <a:rPr lang="en-US" sz="800" dirty="0" err="1"/>
                        <a:t>fname</a:t>
                      </a:r>
                      <a:r>
                        <a:rPr lang="en-US" sz="800" dirty="0"/>
                        <a:t>, String </a:t>
                      </a:r>
                      <a:r>
                        <a:rPr lang="en-US" sz="800" dirty="0" err="1"/>
                        <a:t>lname</a:t>
                      </a:r>
                      <a:r>
                        <a:rPr lang="en-US" sz="800" dirty="0"/>
                        <a:t>, String </a:t>
                      </a:r>
                      <a:r>
                        <a:rPr lang="en-US" sz="800" dirty="0" err="1"/>
                        <a:t>pos,double</a:t>
                      </a:r>
                      <a:r>
                        <a:rPr lang="en-US" sz="800" dirty="0"/>
                        <a:t> </a:t>
                      </a:r>
                      <a:r>
                        <a:rPr lang="en-US" sz="800" dirty="0" err="1"/>
                        <a:t>firstParam</a:t>
                      </a:r>
                      <a:r>
                        <a:rPr lang="en-US" sz="800" dirty="0"/>
                        <a:t>, </a:t>
                      </a:r>
                      <a:r>
                        <a:rPr lang="en-US" sz="800" dirty="0" err="1"/>
                        <a:t>int</a:t>
                      </a:r>
                      <a:r>
                        <a:rPr lang="en-US" sz="800" dirty="0"/>
                        <a:t> </a:t>
                      </a:r>
                      <a:r>
                        <a:rPr lang="en-US" sz="800" dirty="0" err="1"/>
                        <a:t>secondParam</a:t>
                      </a:r>
                      <a:r>
                        <a:rPr lang="en-US" sz="800" dirty="0"/>
                        <a:t>, </a:t>
                      </a:r>
                      <a:r>
                        <a:rPr lang="en-US" sz="800" dirty="0" err="1"/>
                        <a:t>int</a:t>
                      </a:r>
                      <a:r>
                        <a:rPr lang="en-US" sz="800" dirty="0"/>
                        <a:t> </a:t>
                      </a:r>
                      <a:r>
                        <a:rPr lang="en-US" sz="800" dirty="0" err="1"/>
                        <a:t>empNum</a:t>
                      </a:r>
                      <a:endParaRPr lang="en-US" sz="800" dirty="0"/>
                    </a:p>
                    <a:p>
                      <a:endParaRPr lang="en-US" sz="800" dirty="0"/>
                    </a:p>
                  </a:txBody>
                  <a:tcPr/>
                </a:tc>
                <a:tc>
                  <a:txBody>
                    <a:bodyPr/>
                    <a:lstStyle/>
                    <a:p>
                      <a:r>
                        <a:rPr lang="en-US" sz="800" dirty="0"/>
                        <a:t>String otherwise null.</a:t>
                      </a:r>
                    </a:p>
                  </a:txBody>
                  <a:tcPr/>
                </a:tc>
                <a:tc>
                  <a:txBody>
                    <a:bodyPr/>
                    <a:lstStyle/>
                    <a:p>
                      <a:r>
                        <a:rPr lang="en-US" sz="800" dirty="0"/>
                        <a:t>Adds employees to array list.</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507470168"/>
                  </a:ext>
                </a:extLst>
              </a:tr>
              <a:tr h="291873">
                <a:tc>
                  <a:txBody>
                    <a:bodyPr/>
                    <a:lstStyle/>
                    <a:p>
                      <a:r>
                        <a:rPr lang="en-US" sz="800" dirty="0" err="1"/>
                        <a:t>getNumCompanies</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companies.</a:t>
                      </a:r>
                    </a:p>
                  </a:txBody>
                  <a:tcPr/>
                </a:tc>
                <a:tc>
                  <a:txBody>
                    <a:bodyPr/>
                    <a:lstStyle/>
                    <a:p>
                      <a:r>
                        <a:rPr lang="en-US" sz="800" b="1" dirty="0">
                          <a:solidFill>
                            <a:srgbClr val="7030A0"/>
                          </a:solidFill>
                          <a:sym typeface="Symbol" panose="05050102010706020507" pitchFamily="18" charset="2"/>
                        </a:rPr>
                        <a:t></a:t>
                      </a:r>
                      <a:endParaRPr lang="en-US" sz="800" b="1" dirty="0">
                        <a:solidFill>
                          <a:srgbClr val="7030A0"/>
                        </a:solidFill>
                      </a:endParaRPr>
                    </a:p>
                  </a:txBody>
                  <a:tcPr/>
                </a:tc>
                <a:extLst>
                  <a:ext uri="{0D108BD9-81ED-4DB2-BD59-A6C34878D82A}">
                    <a16:rowId xmlns:a16="http://schemas.microsoft.com/office/drawing/2014/main" val="660018953"/>
                  </a:ext>
                </a:extLst>
              </a:tr>
              <a:tr h="291873">
                <a:tc>
                  <a:txBody>
                    <a:bodyPr/>
                    <a:lstStyle/>
                    <a:p>
                      <a:r>
                        <a:rPr lang="en-US" sz="800" dirty="0" err="1"/>
                        <a:t>updateCompanyNumber</a:t>
                      </a:r>
                      <a:r>
                        <a:rPr lang="en-US" sz="800" dirty="0"/>
                        <a:t>()</a:t>
                      </a:r>
                    </a:p>
                  </a:txBody>
                  <a:tcPr/>
                </a:tc>
                <a:tc>
                  <a:txBody>
                    <a:bodyPr/>
                    <a:lstStyle/>
                    <a:p>
                      <a:endParaRPr lang="en-US" sz="800" dirty="0"/>
                    </a:p>
                  </a:txBody>
                  <a:tcPr/>
                </a:tc>
                <a:tc>
                  <a:txBody>
                    <a:bodyPr/>
                    <a:lstStyle/>
                    <a:p>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Updates  Company count and increments by 1.</a:t>
                      </a:r>
                    </a:p>
                  </a:txBody>
                  <a:tcPr/>
                </a:tc>
                <a:tc>
                  <a:txBody>
                    <a:bodyPr/>
                    <a:lstStyle/>
                    <a:p>
                      <a:r>
                        <a:rPr lang="en-US" sz="800" b="1" dirty="0">
                          <a:solidFill>
                            <a:srgbClr val="7030A0"/>
                          </a:solidFill>
                          <a:sym typeface="Symbol" panose="05050102010706020507" pitchFamily="18" charset="2"/>
                        </a:rPr>
                        <a:t></a:t>
                      </a:r>
                      <a:endParaRPr lang="en-US" sz="800" b="1" dirty="0">
                        <a:solidFill>
                          <a:srgbClr val="7030A0"/>
                        </a:solidFill>
                      </a:endParaRPr>
                    </a:p>
                  </a:txBody>
                  <a:tcPr/>
                </a:tc>
                <a:extLst>
                  <a:ext uri="{0D108BD9-81ED-4DB2-BD59-A6C34878D82A}">
                    <a16:rowId xmlns:a16="http://schemas.microsoft.com/office/drawing/2014/main" val="3734907973"/>
                  </a:ext>
                </a:extLst>
              </a:tr>
              <a:tr h="291873">
                <a:tc>
                  <a:txBody>
                    <a:bodyPr/>
                    <a:lstStyle/>
                    <a:p>
                      <a:r>
                        <a:rPr lang="en-US" sz="800" dirty="0" err="1"/>
                        <a:t>resetCompanyCount</a:t>
                      </a:r>
                      <a:r>
                        <a:rPr lang="en-US" sz="800" dirty="0"/>
                        <a:t>()</a:t>
                      </a:r>
                    </a:p>
                  </a:txBody>
                  <a:tcPr/>
                </a:tc>
                <a:tc>
                  <a:txBody>
                    <a:bodyPr/>
                    <a:lstStyle/>
                    <a:p>
                      <a:endParaRPr lang="en-US" sz="800" dirty="0"/>
                    </a:p>
                  </a:txBody>
                  <a:tcPr/>
                </a:tc>
                <a:tc>
                  <a:txBody>
                    <a:bodyPr/>
                    <a:lstStyle/>
                    <a:p>
                      <a:endParaRPr lang="en-US" sz="800" dirty="0"/>
                    </a:p>
                  </a:txBody>
                  <a:tcPr/>
                </a:tc>
                <a:tc>
                  <a:txBody>
                    <a:bodyPr/>
                    <a:lstStyle/>
                    <a:p>
                      <a:r>
                        <a:rPr lang="en-US" sz="800" dirty="0"/>
                        <a:t>Resets company count to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112858562"/>
                  </a:ext>
                </a:extLst>
              </a:tr>
              <a:tr h="291873">
                <a:tc>
                  <a:txBody>
                    <a:bodyPr/>
                    <a:lstStyle/>
                    <a:p>
                      <a:r>
                        <a:rPr lang="en-US" sz="800" dirty="0" err="1"/>
                        <a:t>getNumEmployees</a:t>
                      </a:r>
                      <a:r>
                        <a:rPr lang="en-US" sz="800" dirty="0"/>
                        <a:t>()</a:t>
                      </a:r>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total number of employees.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7030A0"/>
                          </a:solidFill>
                          <a:sym typeface="Symbol" panose="05050102010706020507" pitchFamily="18" charset="2"/>
                        </a:rPr>
                        <a:t></a:t>
                      </a:r>
                      <a:endParaRPr lang="en-US" sz="800" b="1" dirty="0">
                        <a:solidFill>
                          <a:srgbClr val="7030A0"/>
                        </a:solidFill>
                      </a:endParaRPr>
                    </a:p>
                  </a:txBody>
                  <a:tcPr/>
                </a:tc>
                <a:extLst>
                  <a:ext uri="{0D108BD9-81ED-4DB2-BD59-A6C34878D82A}">
                    <a16:rowId xmlns:a16="http://schemas.microsoft.com/office/drawing/2014/main" val="3930716365"/>
                  </a:ext>
                </a:extLst>
              </a:tr>
              <a:tr h="291873">
                <a:tc>
                  <a:txBody>
                    <a:bodyPr/>
                    <a:lstStyle/>
                    <a:p>
                      <a:r>
                        <a:rPr lang="en-US" sz="800" dirty="0" err="1"/>
                        <a:t>getNumManager</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managers</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845766308"/>
                  </a:ext>
                </a:extLst>
              </a:tr>
              <a:tr h="291873">
                <a:tc>
                  <a:txBody>
                    <a:bodyPr/>
                    <a:lstStyle/>
                    <a:p>
                      <a:r>
                        <a:rPr lang="en-US" sz="800" dirty="0" err="1"/>
                        <a:t>getNumDesign</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designers</a:t>
                      </a:r>
                    </a:p>
                  </a:txBody>
                  <a:tcPr/>
                </a:tc>
                <a:tc>
                  <a:txBody>
                    <a:bodyPr/>
                    <a:lstStyle/>
                    <a:p>
                      <a:r>
                        <a:rPr lang="en-US" sz="800" b="1" dirty="0">
                          <a:solidFill>
                            <a:srgbClr val="7030A0"/>
                          </a:solidFill>
                          <a:sym typeface="Symbol" panose="05050102010706020507" pitchFamily="18" charset="2"/>
                        </a:rPr>
                        <a:t></a:t>
                      </a:r>
                      <a:endParaRPr lang="en-US" sz="800" b="1" dirty="0">
                        <a:solidFill>
                          <a:srgbClr val="7030A0"/>
                        </a:solidFill>
                      </a:endParaRPr>
                    </a:p>
                  </a:txBody>
                  <a:tcPr/>
                </a:tc>
                <a:extLst>
                  <a:ext uri="{0D108BD9-81ED-4DB2-BD59-A6C34878D82A}">
                    <a16:rowId xmlns:a16="http://schemas.microsoft.com/office/drawing/2014/main" val="1754214946"/>
                  </a:ext>
                </a:extLst>
              </a:tr>
              <a:tr h="291873">
                <a:tc>
                  <a:txBody>
                    <a:bodyPr/>
                    <a:lstStyle/>
                    <a:p>
                      <a:r>
                        <a:rPr lang="en-US" sz="800" dirty="0" err="1"/>
                        <a:t>getNumSales</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sales.</a:t>
                      </a:r>
                    </a:p>
                  </a:txBody>
                  <a:tcPr/>
                </a:tc>
                <a:tc>
                  <a:txBody>
                    <a:bodyPr/>
                    <a:lstStyle/>
                    <a:p>
                      <a:r>
                        <a:rPr lang="en-US" sz="800" b="1" dirty="0">
                          <a:solidFill>
                            <a:srgbClr val="7030A0"/>
                          </a:solidFill>
                          <a:sym typeface="Symbol" panose="05050102010706020507" pitchFamily="18" charset="2"/>
                        </a:rPr>
                        <a:t></a:t>
                      </a:r>
                      <a:endParaRPr lang="en-US" sz="800" b="1" dirty="0">
                        <a:solidFill>
                          <a:srgbClr val="7030A0"/>
                        </a:solidFill>
                      </a:endParaRPr>
                    </a:p>
                  </a:txBody>
                  <a:tcPr/>
                </a:tc>
                <a:extLst>
                  <a:ext uri="{0D108BD9-81ED-4DB2-BD59-A6C34878D82A}">
                    <a16:rowId xmlns:a16="http://schemas.microsoft.com/office/drawing/2014/main" val="2262276750"/>
                  </a:ext>
                </a:extLst>
              </a:tr>
              <a:tr h="291873">
                <a:tc>
                  <a:txBody>
                    <a:bodyPr/>
                    <a:lstStyle/>
                    <a:p>
                      <a:r>
                        <a:rPr lang="en-US" sz="800" dirty="0" err="1"/>
                        <a:t>getNumManufacturing</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manufacturers.</a:t>
                      </a:r>
                    </a:p>
                  </a:txBody>
                  <a:tcPr/>
                </a:tc>
                <a:tc>
                  <a:txBody>
                    <a:bodyPr/>
                    <a:lstStyle/>
                    <a:p>
                      <a:endParaRPr lang="en-US" sz="800" b="1" dirty="0"/>
                    </a:p>
                  </a:txBody>
                  <a:tcPr/>
                </a:tc>
                <a:extLst>
                  <a:ext uri="{0D108BD9-81ED-4DB2-BD59-A6C34878D82A}">
                    <a16:rowId xmlns:a16="http://schemas.microsoft.com/office/drawing/2014/main" val="3525599315"/>
                  </a:ext>
                </a:extLst>
              </a:tr>
              <a:tr h="291873">
                <a:tc>
                  <a:txBody>
                    <a:bodyPr/>
                    <a:lstStyle/>
                    <a:p>
                      <a:r>
                        <a:rPr lang="en-US" sz="800" dirty="0" err="1"/>
                        <a:t>calculateTotalWeeklyPay</a:t>
                      </a:r>
                      <a:endParaRPr lang="en-US" sz="800" dirty="0"/>
                    </a:p>
                  </a:txBody>
                  <a:tcPr/>
                </a:tc>
                <a:tc>
                  <a:txBody>
                    <a:bodyPr/>
                    <a:lstStyle/>
                    <a:p>
                      <a:endParaRPr lang="en-US" sz="800" dirty="0"/>
                    </a:p>
                  </a:txBody>
                  <a:tcPr/>
                </a:tc>
                <a:tc>
                  <a:txBody>
                    <a:bodyPr/>
                    <a:lstStyle/>
                    <a:p>
                      <a:r>
                        <a:rPr lang="en-US" sz="800" dirty="0"/>
                        <a:t>double</a:t>
                      </a:r>
                    </a:p>
                  </a:txBody>
                  <a:tcPr/>
                </a:tc>
                <a:tc>
                  <a:txBody>
                    <a:bodyPr/>
                    <a:lstStyle/>
                    <a:p>
                      <a:r>
                        <a:rPr lang="en-US" sz="800" dirty="0"/>
                        <a:t>Returns combined weekly pay for all employees.</a:t>
                      </a:r>
                    </a:p>
                  </a:txBody>
                  <a:tcPr/>
                </a:tc>
                <a:tc>
                  <a:txBody>
                    <a:bodyPr/>
                    <a:lstStyle/>
                    <a:p>
                      <a:endParaRPr lang="en-US" sz="800" b="1" dirty="0"/>
                    </a:p>
                  </a:txBody>
                  <a:tcPr/>
                </a:tc>
                <a:extLst>
                  <a:ext uri="{0D108BD9-81ED-4DB2-BD59-A6C34878D82A}">
                    <a16:rowId xmlns:a16="http://schemas.microsoft.com/office/drawing/2014/main" val="3980984456"/>
                  </a:ext>
                </a:extLst>
              </a:tr>
              <a:tr h="291873">
                <a:tc>
                  <a:txBody>
                    <a:bodyPr/>
                    <a:lstStyle/>
                    <a:p>
                      <a:r>
                        <a:rPr lang="en-US" sz="800" dirty="0" err="1"/>
                        <a:t>printCompany</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Print company employees.</a:t>
                      </a:r>
                    </a:p>
                  </a:txBody>
                  <a:tcPr/>
                </a:tc>
                <a:tc>
                  <a:txBody>
                    <a:bodyPr/>
                    <a:lstStyle/>
                    <a:p>
                      <a:endParaRPr lang="en-US" sz="800" b="1" dirty="0"/>
                    </a:p>
                  </a:txBody>
                  <a:tcPr/>
                </a:tc>
                <a:extLst>
                  <a:ext uri="{0D108BD9-81ED-4DB2-BD59-A6C34878D82A}">
                    <a16:rowId xmlns:a16="http://schemas.microsoft.com/office/drawing/2014/main" val="1887558522"/>
                  </a:ext>
                </a:extLst>
              </a:tr>
              <a:tr h="291873">
                <a:tc>
                  <a:txBody>
                    <a:bodyPr/>
                    <a:lstStyle/>
                    <a:p>
                      <a:r>
                        <a:rPr lang="en-US" sz="800" dirty="0" err="1"/>
                        <a:t>generateWeeklyReport</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weekly report for the company.</a:t>
                      </a:r>
                    </a:p>
                  </a:txBody>
                  <a:tcPr/>
                </a:tc>
                <a:tc>
                  <a:txBody>
                    <a:bodyPr/>
                    <a:lstStyle/>
                    <a:p>
                      <a:endParaRPr lang="en-US" sz="800" b="1" dirty="0"/>
                    </a:p>
                  </a:txBody>
                  <a:tcPr/>
                </a:tc>
                <a:extLst>
                  <a:ext uri="{0D108BD9-81ED-4DB2-BD59-A6C34878D82A}">
                    <a16:rowId xmlns:a16="http://schemas.microsoft.com/office/drawing/2014/main" val="3230505982"/>
                  </a:ext>
                </a:extLst>
              </a:tr>
              <a:tr h="291873">
                <a:tc>
                  <a:txBody>
                    <a:bodyPr/>
                    <a:lstStyle/>
                    <a:p>
                      <a:r>
                        <a:rPr lang="en-US" sz="800" dirty="0" err="1"/>
                        <a:t>removeEmployee</a:t>
                      </a:r>
                      <a:endParaRPr lang="en-US" sz="800" dirty="0"/>
                    </a:p>
                  </a:txBody>
                  <a:tcPr/>
                </a:tc>
                <a:tc>
                  <a:txBody>
                    <a:bodyPr/>
                    <a:lstStyle/>
                    <a:p>
                      <a:endParaRPr lang="en-US" sz="800" dirty="0"/>
                    </a:p>
                  </a:txBody>
                  <a:tcPr/>
                </a:tc>
                <a:tc>
                  <a:txBody>
                    <a:bodyPr/>
                    <a:lstStyle/>
                    <a:p>
                      <a:r>
                        <a:rPr lang="en-US" sz="800" dirty="0"/>
                        <a:t>Boolean</a:t>
                      </a:r>
                    </a:p>
                  </a:txBody>
                  <a:tcPr/>
                </a:tc>
                <a:tc>
                  <a:txBody>
                    <a:bodyPr/>
                    <a:lstStyle/>
                    <a:p>
                      <a:r>
                        <a:rPr lang="en-US" sz="800" dirty="0"/>
                        <a:t>Removes employee from array</a:t>
                      </a:r>
                    </a:p>
                  </a:txBody>
                  <a:tcPr/>
                </a:tc>
                <a:tc>
                  <a:txBody>
                    <a:bodyPr/>
                    <a:lstStyle/>
                    <a:p>
                      <a:endParaRPr lang="en-US" sz="800" b="1" dirty="0"/>
                    </a:p>
                  </a:txBody>
                  <a:tcPr/>
                </a:tc>
                <a:extLst>
                  <a:ext uri="{0D108BD9-81ED-4DB2-BD59-A6C34878D82A}">
                    <a16:rowId xmlns:a16="http://schemas.microsoft.com/office/drawing/2014/main" val="1630364713"/>
                  </a:ext>
                </a:extLst>
              </a:tr>
              <a:tr h="291873">
                <a:tc>
                  <a:txBody>
                    <a:bodyPr/>
                    <a:lstStyle/>
                    <a:p>
                      <a:r>
                        <a:rPr lang="en-US" sz="800" dirty="0" err="1"/>
                        <a:t>toString</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information about all employees including the calculated pay.</a:t>
                      </a:r>
                    </a:p>
                  </a:txBody>
                  <a:tcPr/>
                </a:tc>
                <a:tc>
                  <a:txBody>
                    <a:bodyPr/>
                    <a:lstStyle/>
                    <a:p>
                      <a:r>
                        <a:rPr lang="en-US" sz="800" b="1" dirty="0">
                          <a:solidFill>
                            <a:schemeClr val="accent1"/>
                          </a:solidFill>
                          <a:sym typeface="Symbol" panose="05050102010706020507" pitchFamily="18" charset="2"/>
                        </a:rPr>
                        <a:t></a:t>
                      </a:r>
                      <a:endParaRPr lang="en-US" sz="800" b="1" dirty="0">
                        <a:solidFill>
                          <a:schemeClr val="accent1"/>
                        </a:solidFill>
                      </a:endParaRPr>
                    </a:p>
                  </a:txBody>
                  <a:tcPr/>
                </a:tc>
                <a:extLst>
                  <a:ext uri="{0D108BD9-81ED-4DB2-BD59-A6C34878D82A}">
                    <a16:rowId xmlns:a16="http://schemas.microsoft.com/office/drawing/2014/main" val="3889739002"/>
                  </a:ext>
                </a:extLst>
              </a:tr>
            </a:tbl>
          </a:graphicData>
        </a:graphic>
      </p:graphicFrame>
      <p:graphicFrame>
        <p:nvGraphicFramePr>
          <p:cNvPr id="66" name="Table 65">
            <a:extLst>
              <a:ext uri="{FF2B5EF4-FFF2-40B4-BE49-F238E27FC236}">
                <a16:creationId xmlns:a16="http://schemas.microsoft.com/office/drawing/2014/main" id="{CFAD2541-1A96-4212-A25E-81E5AFE43B6F}"/>
              </a:ext>
            </a:extLst>
          </p:cNvPr>
          <p:cNvGraphicFramePr>
            <a:graphicFrameLocks noGrp="1"/>
          </p:cNvGraphicFramePr>
          <p:nvPr>
            <p:extLst>
              <p:ext uri="{D42A27DB-BD31-4B8C-83A1-F6EECF244321}">
                <p14:modId xmlns:p14="http://schemas.microsoft.com/office/powerpoint/2010/main" val="3645992886"/>
              </p:ext>
            </p:extLst>
          </p:nvPr>
        </p:nvGraphicFramePr>
        <p:xfrm>
          <a:off x="48665" y="1261269"/>
          <a:ext cx="2679349" cy="1005840"/>
        </p:xfrm>
        <a:graphic>
          <a:graphicData uri="http://schemas.openxmlformats.org/drawingml/2006/table">
            <a:tbl>
              <a:tblPr firstRow="1" bandRow="1">
                <a:tableStyleId>{5C22544A-7EE6-4342-B048-85BDC9FD1C3A}</a:tableStyleId>
              </a:tblPr>
              <a:tblGrid>
                <a:gridCol w="460484">
                  <a:extLst>
                    <a:ext uri="{9D8B030D-6E8A-4147-A177-3AD203B41FA5}">
                      <a16:colId xmlns:a16="http://schemas.microsoft.com/office/drawing/2014/main" val="3869570125"/>
                    </a:ext>
                  </a:extLst>
                </a:gridCol>
                <a:gridCol w="537883">
                  <a:extLst>
                    <a:ext uri="{9D8B030D-6E8A-4147-A177-3AD203B41FA5}">
                      <a16:colId xmlns:a16="http://schemas.microsoft.com/office/drawing/2014/main" val="2703581198"/>
                    </a:ext>
                  </a:extLst>
                </a:gridCol>
                <a:gridCol w="473336">
                  <a:extLst>
                    <a:ext uri="{9D8B030D-6E8A-4147-A177-3AD203B41FA5}">
                      <a16:colId xmlns:a16="http://schemas.microsoft.com/office/drawing/2014/main" val="2641176472"/>
                    </a:ext>
                  </a:extLst>
                </a:gridCol>
                <a:gridCol w="999366">
                  <a:extLst>
                    <a:ext uri="{9D8B030D-6E8A-4147-A177-3AD203B41FA5}">
                      <a16:colId xmlns:a16="http://schemas.microsoft.com/office/drawing/2014/main" val="2277093707"/>
                    </a:ext>
                  </a:extLst>
                </a:gridCol>
                <a:gridCol w="208280">
                  <a:extLst>
                    <a:ext uri="{9D8B030D-6E8A-4147-A177-3AD203B41FA5}">
                      <a16:colId xmlns:a16="http://schemas.microsoft.com/office/drawing/2014/main" val="893890136"/>
                    </a:ext>
                  </a:extLst>
                </a:gridCol>
              </a:tblGrid>
              <a:tr h="291873">
                <a:tc>
                  <a:txBody>
                    <a:bodyPr/>
                    <a:lstStyle/>
                    <a:p>
                      <a:r>
                        <a:rPr lang="en-US" sz="800" dirty="0"/>
                        <a:t>Name</a:t>
                      </a:r>
                    </a:p>
                  </a:txBody>
                  <a:tcPr/>
                </a:tc>
                <a:tc>
                  <a:txBody>
                    <a:bodyPr/>
                    <a:lstStyle/>
                    <a:p>
                      <a:r>
                        <a:rPr lang="en-US" sz="800" dirty="0"/>
                        <a:t>Parameters</a:t>
                      </a:r>
                    </a:p>
                  </a:txBody>
                  <a:tcPr/>
                </a:tc>
                <a:tc>
                  <a:txBody>
                    <a:bodyPr/>
                    <a:lstStyle/>
                    <a:p>
                      <a:r>
                        <a:rPr lang="en-US" sz="800" dirty="0"/>
                        <a:t>Return</a:t>
                      </a:r>
                    </a:p>
                  </a:txBody>
                  <a:tcPr/>
                </a:tc>
                <a:tc>
                  <a:txBody>
                    <a:bodyPr/>
                    <a:lstStyle/>
                    <a:p>
                      <a:r>
                        <a:rPr lang="en-US" sz="800" dirty="0"/>
                        <a:t>Description</a:t>
                      </a:r>
                    </a:p>
                  </a:txBody>
                  <a:tcPr/>
                </a:tc>
                <a:tc>
                  <a:txBody>
                    <a:bodyPr/>
                    <a:lstStyle/>
                    <a:p>
                      <a:endParaRPr lang="en-US" sz="800" dirty="0"/>
                    </a:p>
                  </a:txBody>
                  <a:tcPr/>
                </a:tc>
                <a:extLst>
                  <a:ext uri="{0D108BD9-81ED-4DB2-BD59-A6C34878D82A}">
                    <a16:rowId xmlns:a16="http://schemas.microsoft.com/office/drawing/2014/main" val="3474495646"/>
                  </a:ext>
                </a:extLst>
              </a:tr>
              <a:tr h="291873">
                <a:tc>
                  <a:txBody>
                    <a:bodyPr/>
                    <a:lstStyle/>
                    <a:p>
                      <a:r>
                        <a:rPr lang="en-US" sz="800" dirty="0"/>
                        <a:t>main</a:t>
                      </a:r>
                    </a:p>
                  </a:txBody>
                  <a:tcPr/>
                </a:tc>
                <a:tc>
                  <a:txBody>
                    <a:bodyPr/>
                    <a:lstStyle/>
                    <a:p>
                      <a:endParaRPr lang="en-US" sz="800" dirty="0"/>
                    </a:p>
                  </a:txBody>
                  <a:tcPr/>
                </a:tc>
                <a:tc>
                  <a:txBody>
                    <a:bodyPr/>
                    <a:lstStyle/>
                    <a:p>
                      <a:endParaRPr lang="en-US" sz="800" dirty="0"/>
                    </a:p>
                  </a:txBody>
                  <a:tcPr/>
                </a:tc>
                <a:tc>
                  <a:txBody>
                    <a:bodyPr/>
                    <a:lstStyle/>
                    <a:p>
                      <a:r>
                        <a:rPr lang="en-US" sz="800" dirty="0"/>
                        <a:t>Launches application</a:t>
                      </a:r>
                    </a:p>
                  </a:txBody>
                  <a:tcPr/>
                </a:tc>
                <a:tc>
                  <a:txBody>
                    <a:bodyPr/>
                    <a:lstStyle/>
                    <a:p>
                      <a:r>
                        <a:rPr lang="en-US" sz="800" b="1" dirty="0">
                          <a:solidFill>
                            <a:srgbClr val="FF0000"/>
                          </a:solidFill>
                          <a:sym typeface="Symbol" panose="05050102010706020507" pitchFamily="18" charset="2"/>
                        </a:rPr>
                        <a:t></a:t>
                      </a:r>
                      <a:endParaRPr lang="en-US" sz="800" b="1" dirty="0">
                        <a:solidFill>
                          <a:srgbClr val="FF0000"/>
                        </a:solidFill>
                      </a:endParaRPr>
                    </a:p>
                  </a:txBody>
                  <a:tcPr/>
                </a:tc>
                <a:extLst>
                  <a:ext uri="{0D108BD9-81ED-4DB2-BD59-A6C34878D82A}">
                    <a16:rowId xmlns:a16="http://schemas.microsoft.com/office/drawing/2014/main" val="1470152817"/>
                  </a:ext>
                </a:extLst>
              </a:tr>
              <a:tr h="291873">
                <a:tc>
                  <a:txBody>
                    <a:bodyPr/>
                    <a:lstStyle/>
                    <a:p>
                      <a:r>
                        <a:rPr lang="en-US" sz="800" dirty="0"/>
                        <a:t>stage</a:t>
                      </a:r>
                    </a:p>
                  </a:txBody>
                  <a:tcPr/>
                </a:tc>
                <a:tc>
                  <a:txBody>
                    <a:bodyPr/>
                    <a:lstStyle/>
                    <a:p>
                      <a:r>
                        <a:rPr lang="en-US" sz="800" dirty="0"/>
                        <a:t>Stage </a:t>
                      </a:r>
                      <a:r>
                        <a:rPr lang="en-US" sz="800" dirty="0" err="1"/>
                        <a:t>stage</a:t>
                      </a:r>
                      <a:endParaRPr lang="en-US" sz="800" dirty="0"/>
                    </a:p>
                  </a:txBody>
                  <a:tcPr/>
                </a:tc>
                <a:tc>
                  <a:txBody>
                    <a:bodyPr/>
                    <a:lstStyle/>
                    <a:p>
                      <a:endParaRPr lang="en-US" sz="800" dirty="0"/>
                    </a:p>
                  </a:txBody>
                  <a:tcPr/>
                </a:tc>
                <a:tc>
                  <a:txBody>
                    <a:bodyPr/>
                    <a:lstStyle/>
                    <a:p>
                      <a:r>
                        <a:rPr lang="en-US" sz="800" dirty="0"/>
                        <a:t>Sets application GUI</a:t>
                      </a:r>
                    </a:p>
                  </a:txBody>
                  <a:tcPr/>
                </a:tc>
                <a:tc>
                  <a:txBody>
                    <a:bodyPr/>
                    <a:lstStyle/>
                    <a:p>
                      <a:r>
                        <a:rPr lang="en-US" sz="800" b="1" dirty="0">
                          <a:solidFill>
                            <a:srgbClr val="FF0000"/>
                          </a:solidFill>
                          <a:sym typeface="Symbol" panose="05050102010706020507" pitchFamily="18" charset="2"/>
                        </a:rPr>
                        <a:t></a:t>
                      </a:r>
                      <a:endParaRPr lang="en-US" sz="800" b="1" dirty="0">
                        <a:solidFill>
                          <a:srgbClr val="FF0000"/>
                        </a:solidFill>
                      </a:endParaRPr>
                    </a:p>
                  </a:txBody>
                  <a:tcPr/>
                </a:tc>
                <a:extLst>
                  <a:ext uri="{0D108BD9-81ED-4DB2-BD59-A6C34878D82A}">
                    <a16:rowId xmlns:a16="http://schemas.microsoft.com/office/drawing/2014/main" val="1284277209"/>
                  </a:ext>
                </a:extLst>
              </a:tr>
            </a:tbl>
          </a:graphicData>
        </a:graphic>
      </p:graphicFrame>
      <p:sp>
        <p:nvSpPr>
          <p:cNvPr id="11" name="TextBox 10">
            <a:extLst>
              <a:ext uri="{FF2B5EF4-FFF2-40B4-BE49-F238E27FC236}">
                <a16:creationId xmlns:a16="http://schemas.microsoft.com/office/drawing/2014/main" id="{4D59DA48-5D11-4319-9997-7889BE1C2900}"/>
              </a:ext>
            </a:extLst>
          </p:cNvPr>
          <p:cNvSpPr txBox="1"/>
          <p:nvPr/>
        </p:nvSpPr>
        <p:spPr>
          <a:xfrm>
            <a:off x="3225807" y="-29670"/>
            <a:ext cx="2117824" cy="307777"/>
          </a:xfrm>
          <a:prstGeom prst="rect">
            <a:avLst/>
          </a:prstGeom>
          <a:noFill/>
        </p:spPr>
        <p:txBody>
          <a:bodyPr wrap="none" rtlCol="0">
            <a:spAutoFit/>
          </a:bodyPr>
          <a:lstStyle/>
          <a:p>
            <a:r>
              <a:rPr lang="en-US" sz="1400" dirty="0"/>
              <a:t>Design Doc: Assignment 6</a:t>
            </a:r>
          </a:p>
        </p:txBody>
      </p:sp>
      <p:sp>
        <p:nvSpPr>
          <p:cNvPr id="12" name="Oval 11">
            <a:extLst>
              <a:ext uri="{FF2B5EF4-FFF2-40B4-BE49-F238E27FC236}">
                <a16:creationId xmlns:a16="http://schemas.microsoft.com/office/drawing/2014/main" id="{A1CFB538-2AF8-484E-8256-495D5DA7E0B1}"/>
              </a:ext>
            </a:extLst>
          </p:cNvPr>
          <p:cNvSpPr/>
          <p:nvPr/>
        </p:nvSpPr>
        <p:spPr>
          <a:xfrm>
            <a:off x="2631219" y="397041"/>
            <a:ext cx="729671" cy="36786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B5005C9-24E4-4B5F-B51B-39F4104BD7E9}"/>
              </a:ext>
            </a:extLst>
          </p:cNvPr>
          <p:cNvSpPr/>
          <p:nvPr/>
        </p:nvSpPr>
        <p:spPr>
          <a:xfrm>
            <a:off x="3569720" y="13979648"/>
            <a:ext cx="354706" cy="461665"/>
          </a:xfrm>
          <a:prstGeom prst="rect">
            <a:avLst/>
          </a:prstGeom>
        </p:spPr>
        <p:txBody>
          <a:bodyPr wrap="square">
            <a:spAutoFit/>
          </a:bodyPr>
          <a:lstStyle/>
          <a:p>
            <a:r>
              <a:rPr lang="en-US" sz="800" b="1" dirty="0">
                <a:sym typeface="Symbol" panose="05050102010706020507" pitchFamily="18" charset="2"/>
              </a:rPr>
              <a:t>Key</a:t>
            </a:r>
          </a:p>
          <a:p>
            <a:r>
              <a:rPr lang="en-US" sz="800" b="1" dirty="0">
                <a:solidFill>
                  <a:srgbClr val="7030A0"/>
                </a:solidFill>
                <a:sym typeface="Symbol" panose="05050102010706020507" pitchFamily="18" charset="2"/>
              </a:rPr>
              <a:t></a:t>
            </a:r>
          </a:p>
          <a:p>
            <a:r>
              <a:rPr lang="en-US" sz="800" b="1" dirty="0">
                <a:solidFill>
                  <a:schemeClr val="accent1"/>
                </a:solidFill>
                <a:sym typeface="Symbol" panose="05050102010706020507" pitchFamily="18" charset="2"/>
              </a:rPr>
              <a:t></a:t>
            </a:r>
            <a:endParaRPr lang="en-US" sz="800" b="1" dirty="0">
              <a:solidFill>
                <a:schemeClr val="accent1"/>
              </a:solidFill>
            </a:endParaRPr>
          </a:p>
        </p:txBody>
      </p:sp>
      <p:sp>
        <p:nvSpPr>
          <p:cNvPr id="69" name="TextBox 68">
            <a:extLst>
              <a:ext uri="{FF2B5EF4-FFF2-40B4-BE49-F238E27FC236}">
                <a16:creationId xmlns:a16="http://schemas.microsoft.com/office/drawing/2014/main" id="{89AAEDD2-230B-426E-9EC8-74A4DEA3AB82}"/>
              </a:ext>
            </a:extLst>
          </p:cNvPr>
          <p:cNvSpPr txBox="1"/>
          <p:nvPr/>
        </p:nvSpPr>
        <p:spPr>
          <a:xfrm>
            <a:off x="3707477" y="14102946"/>
            <a:ext cx="1154483" cy="338554"/>
          </a:xfrm>
          <a:prstGeom prst="rect">
            <a:avLst/>
          </a:prstGeom>
          <a:noFill/>
        </p:spPr>
        <p:txBody>
          <a:bodyPr wrap="none" rtlCol="0">
            <a:spAutoFit/>
          </a:bodyPr>
          <a:lstStyle/>
          <a:p>
            <a:r>
              <a:rPr lang="en-US" sz="800" b="1" dirty="0">
                <a:solidFill>
                  <a:srgbClr val="7030A0"/>
                </a:solidFill>
              </a:rPr>
              <a:t>Data Manager Method</a:t>
            </a:r>
          </a:p>
          <a:p>
            <a:r>
              <a:rPr lang="en-US" sz="800" b="1" dirty="0">
                <a:solidFill>
                  <a:schemeClr val="accent1"/>
                </a:solidFill>
              </a:rPr>
              <a:t>Data Element Method</a:t>
            </a:r>
          </a:p>
        </p:txBody>
      </p:sp>
      <p:graphicFrame>
        <p:nvGraphicFramePr>
          <p:cNvPr id="70" name="Table 69">
            <a:extLst>
              <a:ext uri="{FF2B5EF4-FFF2-40B4-BE49-F238E27FC236}">
                <a16:creationId xmlns:a16="http://schemas.microsoft.com/office/drawing/2014/main" id="{0256F0A6-C5E8-4FCA-84F4-C1ECC283F998}"/>
              </a:ext>
            </a:extLst>
          </p:cNvPr>
          <p:cNvGraphicFramePr>
            <a:graphicFrameLocks noGrp="1"/>
          </p:cNvGraphicFramePr>
          <p:nvPr>
            <p:extLst>
              <p:ext uri="{D42A27DB-BD31-4B8C-83A1-F6EECF244321}">
                <p14:modId xmlns:p14="http://schemas.microsoft.com/office/powerpoint/2010/main" val="1581184727"/>
              </p:ext>
            </p:extLst>
          </p:nvPr>
        </p:nvGraphicFramePr>
        <p:xfrm>
          <a:off x="6291033" y="2542016"/>
          <a:ext cx="2679349" cy="7119393"/>
        </p:xfrm>
        <a:graphic>
          <a:graphicData uri="http://schemas.openxmlformats.org/drawingml/2006/table">
            <a:tbl>
              <a:tblPr firstRow="1" bandRow="1">
                <a:tableStyleId>{5C22544A-7EE6-4342-B048-85BDC9FD1C3A}</a:tableStyleId>
              </a:tblPr>
              <a:tblGrid>
                <a:gridCol w="513461">
                  <a:extLst>
                    <a:ext uri="{9D8B030D-6E8A-4147-A177-3AD203B41FA5}">
                      <a16:colId xmlns:a16="http://schemas.microsoft.com/office/drawing/2014/main" val="3869570125"/>
                    </a:ext>
                  </a:extLst>
                </a:gridCol>
                <a:gridCol w="699247">
                  <a:extLst>
                    <a:ext uri="{9D8B030D-6E8A-4147-A177-3AD203B41FA5}">
                      <a16:colId xmlns:a16="http://schemas.microsoft.com/office/drawing/2014/main" val="2703581198"/>
                    </a:ext>
                  </a:extLst>
                </a:gridCol>
                <a:gridCol w="473336">
                  <a:extLst>
                    <a:ext uri="{9D8B030D-6E8A-4147-A177-3AD203B41FA5}">
                      <a16:colId xmlns:a16="http://schemas.microsoft.com/office/drawing/2014/main" val="2641176472"/>
                    </a:ext>
                  </a:extLst>
                </a:gridCol>
                <a:gridCol w="785025">
                  <a:extLst>
                    <a:ext uri="{9D8B030D-6E8A-4147-A177-3AD203B41FA5}">
                      <a16:colId xmlns:a16="http://schemas.microsoft.com/office/drawing/2014/main" val="2277093707"/>
                    </a:ext>
                  </a:extLst>
                </a:gridCol>
                <a:gridCol w="208280">
                  <a:extLst>
                    <a:ext uri="{9D8B030D-6E8A-4147-A177-3AD203B41FA5}">
                      <a16:colId xmlns:a16="http://schemas.microsoft.com/office/drawing/2014/main" val="2317945530"/>
                    </a:ext>
                  </a:extLst>
                </a:gridCol>
              </a:tblGrid>
              <a:tr h="291873">
                <a:tc>
                  <a:txBody>
                    <a:bodyPr/>
                    <a:lstStyle/>
                    <a:p>
                      <a:r>
                        <a:rPr lang="en-US" sz="800" dirty="0"/>
                        <a:t>Name</a:t>
                      </a:r>
                    </a:p>
                  </a:txBody>
                  <a:tcPr/>
                </a:tc>
                <a:tc>
                  <a:txBody>
                    <a:bodyPr/>
                    <a:lstStyle/>
                    <a:p>
                      <a:r>
                        <a:rPr lang="en-US" sz="800" dirty="0"/>
                        <a:t>Parameters</a:t>
                      </a:r>
                    </a:p>
                  </a:txBody>
                  <a:tcPr/>
                </a:tc>
                <a:tc>
                  <a:txBody>
                    <a:bodyPr/>
                    <a:lstStyle/>
                    <a:p>
                      <a:r>
                        <a:rPr lang="en-US" sz="800" dirty="0"/>
                        <a:t>Return</a:t>
                      </a:r>
                    </a:p>
                  </a:txBody>
                  <a:tcPr/>
                </a:tc>
                <a:tc>
                  <a:txBody>
                    <a:bodyPr/>
                    <a:lstStyle/>
                    <a:p>
                      <a:r>
                        <a:rPr lang="en-US" sz="800" dirty="0"/>
                        <a:t>Description</a:t>
                      </a:r>
                    </a:p>
                  </a:txBody>
                  <a:tcPr/>
                </a:tc>
                <a:tc>
                  <a:txBody>
                    <a:bodyPr/>
                    <a:lstStyle/>
                    <a:p>
                      <a:endParaRPr lang="en-US" sz="800" dirty="0"/>
                    </a:p>
                  </a:txBody>
                  <a:tcPr/>
                </a:tc>
                <a:extLst>
                  <a:ext uri="{0D108BD9-81ED-4DB2-BD59-A6C34878D82A}">
                    <a16:rowId xmlns:a16="http://schemas.microsoft.com/office/drawing/2014/main" val="3474495646"/>
                  </a:ext>
                </a:extLst>
              </a:tr>
              <a:tr h="291873">
                <a:tc>
                  <a:txBody>
                    <a:bodyPr/>
                    <a:lstStyle/>
                    <a:p>
                      <a:r>
                        <a:rPr lang="en-US" sz="800" dirty="0"/>
                        <a:t>Employee</a:t>
                      </a:r>
                    </a:p>
                  </a:txBody>
                  <a:tcPr/>
                </a:tc>
                <a:tc>
                  <a:txBody>
                    <a:bodyPr/>
                    <a:lstStyle/>
                    <a:p>
                      <a:endParaRPr lang="en-US" sz="800" dirty="0"/>
                    </a:p>
                  </a:txBody>
                  <a:tcPr/>
                </a:tc>
                <a:tc>
                  <a:txBody>
                    <a:bodyPr/>
                    <a:lstStyle/>
                    <a:p>
                      <a:endParaRPr lang="en-US" sz="800" dirty="0"/>
                    </a:p>
                  </a:txBody>
                  <a:tcPr/>
                </a:tc>
                <a:tc>
                  <a:txBody>
                    <a:bodyPr/>
                    <a:lstStyle/>
                    <a:p>
                      <a:r>
                        <a:rPr lang="en-US" sz="800" dirty="0"/>
                        <a:t>Default Class constructor.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44715746"/>
                  </a:ext>
                </a:extLst>
              </a:tr>
              <a:tr h="291873">
                <a:tc>
                  <a:txBody>
                    <a:bodyPr/>
                    <a:lstStyle/>
                    <a:p>
                      <a:r>
                        <a:rPr lang="en-US" sz="800" dirty="0"/>
                        <a:t>Employee</a:t>
                      </a:r>
                    </a:p>
                  </a:txBody>
                  <a:tcPr/>
                </a:tc>
                <a:tc>
                  <a:txBody>
                    <a:bodyPr/>
                    <a:lstStyle/>
                    <a:p>
                      <a:r>
                        <a:rPr lang="en-US" sz="800" dirty="0"/>
                        <a:t>String </a:t>
                      </a:r>
                      <a:r>
                        <a:rPr lang="en-US" sz="800" dirty="0" err="1"/>
                        <a:t>fName</a:t>
                      </a:r>
                      <a:r>
                        <a:rPr lang="en-US" sz="800" dirty="0"/>
                        <a:t>, String </a:t>
                      </a:r>
                      <a:r>
                        <a:rPr lang="en-US" sz="800" dirty="0" err="1"/>
                        <a:t>lName</a:t>
                      </a:r>
                      <a:r>
                        <a:rPr lang="en-US" sz="800" dirty="0"/>
                        <a:t>, </a:t>
                      </a:r>
                      <a:r>
                        <a:rPr lang="en-US" sz="800" dirty="0" err="1"/>
                        <a:t>int</a:t>
                      </a:r>
                      <a:r>
                        <a:rPr lang="en-US" sz="800" dirty="0"/>
                        <a:t> </a:t>
                      </a:r>
                      <a:r>
                        <a:rPr lang="en-US" sz="800" dirty="0" err="1"/>
                        <a:t>empNum</a:t>
                      </a:r>
                      <a:r>
                        <a:rPr lang="en-US" sz="800" dirty="0"/>
                        <a:t>, Position p</a:t>
                      </a:r>
                    </a:p>
                    <a:p>
                      <a:endParaRPr lang="en-US" sz="800" dirty="0"/>
                    </a:p>
                  </a:txBody>
                  <a:tcPr/>
                </a:tc>
                <a:tc>
                  <a:txBody>
                    <a:bodyPr/>
                    <a:lstStyle/>
                    <a:p>
                      <a:endParaRPr lang="en-US" sz="800" dirty="0"/>
                    </a:p>
                  </a:txBody>
                  <a:tcPr/>
                </a:tc>
                <a:tc>
                  <a:txBody>
                    <a:bodyPr/>
                    <a:lstStyle/>
                    <a:p>
                      <a:r>
                        <a:rPr lang="en-US" sz="800" dirty="0"/>
                        <a:t>Parameterized Class constructor</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507470168"/>
                  </a:ext>
                </a:extLst>
              </a:tr>
              <a:tr h="291873">
                <a:tc>
                  <a:txBody>
                    <a:bodyPr/>
                    <a:lstStyle/>
                    <a:p>
                      <a:r>
                        <a:rPr lang="en-US" sz="800" dirty="0" err="1"/>
                        <a:t>setPos</a:t>
                      </a:r>
                      <a:endParaRPr lang="en-US" sz="800" dirty="0"/>
                    </a:p>
                  </a:txBody>
                  <a:tcPr/>
                </a:tc>
                <a:tc>
                  <a:txBody>
                    <a:bodyPr/>
                    <a:lstStyle/>
                    <a:p>
                      <a:r>
                        <a:rPr lang="en-US" sz="800" dirty="0"/>
                        <a:t>Position </a:t>
                      </a:r>
                      <a:r>
                        <a:rPr lang="en-US" sz="800" dirty="0" err="1"/>
                        <a:t>pos</a:t>
                      </a:r>
                      <a:endParaRPr lang="en-US" sz="800" dirty="0"/>
                    </a:p>
                  </a:txBody>
                  <a:tcPr/>
                </a:tc>
                <a:tc>
                  <a:txBody>
                    <a:bodyPr/>
                    <a:lstStyle/>
                    <a:p>
                      <a:endParaRPr lang="en-US" sz="800" dirty="0"/>
                    </a:p>
                  </a:txBody>
                  <a:tcPr/>
                </a:tc>
                <a:tc>
                  <a:txBody>
                    <a:bodyPr/>
                    <a:lstStyle/>
                    <a:p>
                      <a:r>
                        <a:rPr lang="en-US" sz="800" dirty="0"/>
                        <a:t>Sets the employee’s position.</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660018953"/>
                  </a:ext>
                </a:extLst>
              </a:tr>
              <a:tr h="291873">
                <a:tc>
                  <a:txBody>
                    <a:bodyPr/>
                    <a:lstStyle/>
                    <a:p>
                      <a:r>
                        <a:rPr lang="en-US" sz="800" dirty="0" err="1"/>
                        <a:t>setFirstName</a:t>
                      </a:r>
                      <a:endParaRPr lang="en-US" sz="800" dirty="0"/>
                    </a:p>
                  </a:txBody>
                  <a:tcPr/>
                </a:tc>
                <a:tc>
                  <a:txBody>
                    <a:bodyPr/>
                    <a:lstStyle/>
                    <a:p>
                      <a:r>
                        <a:rPr lang="en-US" sz="800" dirty="0"/>
                        <a:t>String </a:t>
                      </a:r>
                      <a:r>
                        <a:rPr lang="en-US" sz="800" dirty="0" err="1"/>
                        <a:t>fName</a:t>
                      </a:r>
                      <a:endParaRPr lang="en-US" sz="800" dirty="0"/>
                    </a:p>
                  </a:txBody>
                  <a:tcPr/>
                </a:tc>
                <a:tc>
                  <a:txBody>
                    <a:bodyPr/>
                    <a:lstStyle/>
                    <a:p>
                      <a:endParaRPr lang="en-US" sz="800" dirty="0"/>
                    </a:p>
                  </a:txBody>
                  <a:tcPr/>
                </a:tc>
                <a:tc>
                  <a:txBody>
                    <a:bodyPr/>
                    <a:lstStyle/>
                    <a:p>
                      <a:r>
                        <a:rPr lang="en-US" sz="800" dirty="0"/>
                        <a:t>Sets employee’s first name.</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734907973"/>
                  </a:ext>
                </a:extLst>
              </a:tr>
              <a:tr h="291873">
                <a:tc>
                  <a:txBody>
                    <a:bodyPr/>
                    <a:lstStyle/>
                    <a:p>
                      <a:r>
                        <a:rPr lang="en-US" sz="800" dirty="0" err="1"/>
                        <a:t>setLastName</a:t>
                      </a:r>
                      <a:endParaRPr lang="en-US" sz="800" dirty="0"/>
                    </a:p>
                  </a:txBody>
                  <a:tcPr/>
                </a:tc>
                <a:tc>
                  <a:txBody>
                    <a:bodyPr/>
                    <a:lstStyle/>
                    <a:p>
                      <a:r>
                        <a:rPr lang="en-US" sz="800" dirty="0"/>
                        <a:t>String </a:t>
                      </a:r>
                      <a:r>
                        <a:rPr lang="en-US" sz="800" dirty="0" err="1"/>
                        <a:t>lName</a:t>
                      </a:r>
                      <a:endParaRPr lang="en-US" sz="800" dirty="0"/>
                    </a:p>
                  </a:txBody>
                  <a:tcPr/>
                </a:tc>
                <a:tc>
                  <a:txBody>
                    <a:bodyPr/>
                    <a:lstStyle/>
                    <a:p>
                      <a:endParaRPr lang="en-US" sz="800" dirty="0"/>
                    </a:p>
                  </a:txBody>
                  <a:tcPr/>
                </a:tc>
                <a:tc>
                  <a:txBody>
                    <a:bodyPr/>
                    <a:lstStyle/>
                    <a:p>
                      <a:r>
                        <a:rPr lang="en-US" sz="800" dirty="0"/>
                        <a:t>Sets employee’s last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112858562"/>
                  </a:ext>
                </a:extLst>
              </a:tr>
              <a:tr h="291873">
                <a:tc>
                  <a:txBody>
                    <a:bodyPr/>
                    <a:lstStyle/>
                    <a:p>
                      <a:r>
                        <a:rPr lang="en-US" sz="800" dirty="0" err="1"/>
                        <a:t>setEmpNum</a:t>
                      </a:r>
                      <a:endParaRPr lang="en-US" sz="800" dirty="0"/>
                    </a:p>
                  </a:txBody>
                  <a:tcPr/>
                </a:tc>
                <a:tc>
                  <a:txBody>
                    <a:bodyPr/>
                    <a:lstStyle/>
                    <a:p>
                      <a:r>
                        <a:rPr lang="en-US" sz="800" dirty="0" err="1"/>
                        <a:t>Int</a:t>
                      </a:r>
                      <a:r>
                        <a:rPr lang="en-US" sz="800" dirty="0"/>
                        <a:t> </a:t>
                      </a:r>
                      <a:r>
                        <a:rPr lang="en-US" sz="800" dirty="0" err="1"/>
                        <a:t>empNum</a:t>
                      </a:r>
                      <a:endParaRPr lang="en-US" sz="800" dirty="0"/>
                    </a:p>
                  </a:txBody>
                  <a:tcPr/>
                </a:tc>
                <a:tc>
                  <a:txBody>
                    <a:bodyPr/>
                    <a:lstStyle/>
                    <a:p>
                      <a:endParaRPr lang="en-US" sz="800" dirty="0"/>
                    </a:p>
                  </a:txBody>
                  <a:tcPr/>
                </a:tc>
                <a:tc>
                  <a:txBody>
                    <a:bodyPr/>
                    <a:lstStyle/>
                    <a:p>
                      <a:r>
                        <a:rPr lang="en-US" sz="800" dirty="0"/>
                        <a:t>Sets employee’s ID number.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930716365"/>
                  </a:ext>
                </a:extLst>
              </a:tr>
              <a:tr h="291873">
                <a:tc>
                  <a:txBody>
                    <a:bodyPr/>
                    <a:lstStyle/>
                    <a:p>
                      <a:r>
                        <a:rPr lang="en-US" sz="800" dirty="0" err="1"/>
                        <a:t>getPos</a:t>
                      </a:r>
                      <a:endParaRPr lang="en-US" sz="800" dirty="0"/>
                    </a:p>
                  </a:txBody>
                  <a:tcPr/>
                </a:tc>
                <a:tc>
                  <a:txBody>
                    <a:bodyPr/>
                    <a:lstStyle/>
                    <a:p>
                      <a:endParaRPr lang="en-US" sz="800" dirty="0"/>
                    </a:p>
                  </a:txBody>
                  <a:tcPr/>
                </a:tc>
                <a:tc>
                  <a:txBody>
                    <a:bodyPr/>
                    <a:lstStyle/>
                    <a:p>
                      <a:r>
                        <a:rPr lang="en-US" sz="800" dirty="0"/>
                        <a:t>P –position object</a:t>
                      </a:r>
                    </a:p>
                  </a:txBody>
                  <a:tcPr/>
                </a:tc>
                <a:tc>
                  <a:txBody>
                    <a:bodyPr/>
                    <a:lstStyle/>
                    <a:p>
                      <a:r>
                        <a:rPr lang="en-US" sz="800" dirty="0"/>
                        <a:t>Returns the employee’s position which is position object</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637765217"/>
                  </a:ext>
                </a:extLst>
              </a:tr>
              <a:tr h="291873">
                <a:tc>
                  <a:txBody>
                    <a:bodyPr/>
                    <a:lstStyle/>
                    <a:p>
                      <a:r>
                        <a:rPr lang="en-US" sz="800" dirty="0" err="1"/>
                        <a:t>getFirstName</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the employee's first name.</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845766308"/>
                  </a:ext>
                </a:extLst>
              </a:tr>
              <a:tr h="291873">
                <a:tc>
                  <a:txBody>
                    <a:bodyPr/>
                    <a:lstStyle/>
                    <a:p>
                      <a:r>
                        <a:rPr lang="en-US" sz="800" dirty="0" err="1"/>
                        <a:t>getLastName</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the employee's last name.</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754214946"/>
                  </a:ext>
                </a:extLst>
              </a:tr>
              <a:tr h="291873">
                <a:tc>
                  <a:txBody>
                    <a:bodyPr/>
                    <a:lstStyle/>
                    <a:p>
                      <a:r>
                        <a:rPr lang="en-US" sz="800" dirty="0" err="1"/>
                        <a:t>getEmpNum</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the employee's ID number.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2464133177"/>
                  </a:ext>
                </a:extLst>
              </a:tr>
              <a:tr h="291873">
                <a:tc>
                  <a:txBody>
                    <a:bodyPr/>
                    <a:lstStyle/>
                    <a:p>
                      <a:r>
                        <a:rPr lang="en-US" sz="800" dirty="0" err="1"/>
                        <a:t>calculateWeeklyPay</a:t>
                      </a:r>
                      <a:endParaRPr lang="en-US" sz="800" dirty="0"/>
                    </a:p>
                  </a:txBody>
                  <a:tcPr/>
                </a:tc>
                <a:tc>
                  <a:txBody>
                    <a:bodyPr/>
                    <a:lstStyle/>
                    <a:p>
                      <a:endParaRPr lang="en-US" sz="800" dirty="0"/>
                    </a:p>
                  </a:txBody>
                  <a:tcPr/>
                </a:tc>
                <a:tc>
                  <a:txBody>
                    <a:bodyPr/>
                    <a:lstStyle/>
                    <a:p>
                      <a:r>
                        <a:rPr lang="en-US" sz="800"/>
                        <a:t>double</a:t>
                      </a:r>
                      <a:endParaRPr lang="en-US" sz="800" dirty="0"/>
                    </a:p>
                  </a:txBody>
                  <a:tcPr/>
                </a:tc>
                <a:tc>
                  <a:txBody>
                    <a:bodyPr/>
                    <a:lstStyle/>
                    <a:p>
                      <a:r>
                        <a:rPr lang="en-US" sz="800" dirty="0"/>
                        <a:t>Derived class which represents weekly pay for each type of employee.</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2262276750"/>
                  </a:ext>
                </a:extLst>
              </a:tr>
              <a:tr h="291873">
                <a:tc>
                  <a:txBody>
                    <a:bodyPr/>
                    <a:lstStyle/>
                    <a:p>
                      <a:r>
                        <a:rPr lang="en-US" sz="800" dirty="0" err="1"/>
                        <a:t>toString</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the employee's ID number if </a:t>
                      </a:r>
                      <a:r>
                        <a:rPr lang="en-US" sz="800" dirty="0" err="1"/>
                        <a:t>calculateWeeklyPay</a:t>
                      </a:r>
                      <a:r>
                        <a:rPr lang="en-US" sz="800" dirty="0"/>
                        <a:t> != null.</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889739002"/>
                  </a:ext>
                </a:extLst>
              </a:tr>
            </a:tbl>
          </a:graphicData>
        </a:graphic>
      </p:graphicFrame>
      <p:sp>
        <p:nvSpPr>
          <p:cNvPr id="71" name="Rectangle 70">
            <a:extLst>
              <a:ext uri="{FF2B5EF4-FFF2-40B4-BE49-F238E27FC236}">
                <a16:creationId xmlns:a16="http://schemas.microsoft.com/office/drawing/2014/main" id="{40D2EED2-213D-4AB1-8D2B-02EB06FF65E8}"/>
              </a:ext>
            </a:extLst>
          </p:cNvPr>
          <p:cNvSpPr/>
          <p:nvPr/>
        </p:nvSpPr>
        <p:spPr>
          <a:xfrm>
            <a:off x="6744351" y="9230739"/>
            <a:ext cx="354706" cy="338554"/>
          </a:xfrm>
          <a:prstGeom prst="rect">
            <a:avLst/>
          </a:prstGeom>
        </p:spPr>
        <p:txBody>
          <a:bodyPr wrap="square">
            <a:spAutoFit/>
          </a:bodyPr>
          <a:lstStyle/>
          <a:p>
            <a:r>
              <a:rPr lang="en-US" sz="800" b="1" dirty="0">
                <a:sym typeface="Symbol" panose="05050102010706020507" pitchFamily="18" charset="2"/>
              </a:rPr>
              <a:t>Key</a:t>
            </a:r>
          </a:p>
          <a:p>
            <a:r>
              <a:rPr lang="en-US" sz="800" b="1" dirty="0">
                <a:solidFill>
                  <a:schemeClr val="accent1"/>
                </a:solidFill>
                <a:sym typeface="Symbol" panose="05050102010706020507" pitchFamily="18" charset="2"/>
              </a:rPr>
              <a:t></a:t>
            </a:r>
            <a:endParaRPr lang="en-US" sz="800" b="1" dirty="0">
              <a:solidFill>
                <a:schemeClr val="accent1"/>
              </a:solidFill>
            </a:endParaRPr>
          </a:p>
        </p:txBody>
      </p:sp>
      <p:sp>
        <p:nvSpPr>
          <p:cNvPr id="72" name="TextBox 71">
            <a:extLst>
              <a:ext uri="{FF2B5EF4-FFF2-40B4-BE49-F238E27FC236}">
                <a16:creationId xmlns:a16="http://schemas.microsoft.com/office/drawing/2014/main" id="{58F6B631-D88D-4846-986A-841F062C21E5}"/>
              </a:ext>
            </a:extLst>
          </p:cNvPr>
          <p:cNvSpPr txBox="1"/>
          <p:nvPr/>
        </p:nvSpPr>
        <p:spPr>
          <a:xfrm>
            <a:off x="6878341" y="9343663"/>
            <a:ext cx="1122423" cy="215444"/>
          </a:xfrm>
          <a:prstGeom prst="rect">
            <a:avLst/>
          </a:prstGeom>
          <a:noFill/>
        </p:spPr>
        <p:txBody>
          <a:bodyPr wrap="none" rtlCol="0">
            <a:spAutoFit/>
          </a:bodyPr>
          <a:lstStyle/>
          <a:p>
            <a:r>
              <a:rPr lang="en-US" sz="800" b="1" dirty="0">
                <a:solidFill>
                  <a:schemeClr val="accent1"/>
                </a:solidFill>
              </a:rPr>
              <a:t>Data Element Method</a:t>
            </a:r>
          </a:p>
        </p:txBody>
      </p:sp>
      <p:sp>
        <p:nvSpPr>
          <p:cNvPr id="73" name="Oval 72">
            <a:extLst>
              <a:ext uri="{FF2B5EF4-FFF2-40B4-BE49-F238E27FC236}">
                <a16:creationId xmlns:a16="http://schemas.microsoft.com/office/drawing/2014/main" id="{7FC1C0CF-45AE-4725-94B8-4497D6298794}"/>
              </a:ext>
            </a:extLst>
          </p:cNvPr>
          <p:cNvSpPr/>
          <p:nvPr/>
        </p:nvSpPr>
        <p:spPr>
          <a:xfrm>
            <a:off x="5609121" y="564156"/>
            <a:ext cx="729671" cy="36786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3870AA-5A0B-406E-8DCD-26079D2A3C37}"/>
              </a:ext>
            </a:extLst>
          </p:cNvPr>
          <p:cNvSpPr txBox="1"/>
          <p:nvPr/>
        </p:nvSpPr>
        <p:spPr>
          <a:xfrm>
            <a:off x="4027148" y="284886"/>
            <a:ext cx="886781" cy="246221"/>
          </a:xfrm>
          <a:prstGeom prst="rect">
            <a:avLst/>
          </a:prstGeom>
          <a:noFill/>
        </p:spPr>
        <p:txBody>
          <a:bodyPr wrap="none" rtlCol="0">
            <a:spAutoFit/>
          </a:bodyPr>
          <a:lstStyle/>
          <a:p>
            <a:r>
              <a:rPr lang="en-US" sz="1000" dirty="0"/>
              <a:t>Relationship?</a:t>
            </a:r>
          </a:p>
        </p:txBody>
      </p:sp>
      <p:cxnSp>
        <p:nvCxnSpPr>
          <p:cNvPr id="15" name="Straight Arrow Connector 14">
            <a:extLst>
              <a:ext uri="{FF2B5EF4-FFF2-40B4-BE49-F238E27FC236}">
                <a16:creationId xmlns:a16="http://schemas.microsoft.com/office/drawing/2014/main" id="{8897992E-3B35-474C-9941-7B2AD69617A4}"/>
              </a:ext>
            </a:extLst>
          </p:cNvPr>
          <p:cNvCxnSpPr>
            <a:stCxn id="13" idx="3"/>
            <a:endCxn id="73" idx="1"/>
          </p:cNvCxnSpPr>
          <p:nvPr/>
        </p:nvCxnSpPr>
        <p:spPr>
          <a:xfrm>
            <a:off x="4913929" y="407997"/>
            <a:ext cx="802050" cy="21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D558C7-E8BB-416B-9609-A61C79C37537}"/>
              </a:ext>
            </a:extLst>
          </p:cNvPr>
          <p:cNvCxnSpPr>
            <a:stCxn id="13" idx="1"/>
            <a:endCxn id="12" idx="7"/>
          </p:cNvCxnSpPr>
          <p:nvPr/>
        </p:nvCxnSpPr>
        <p:spPr>
          <a:xfrm flipH="1">
            <a:off x="3254032" y="407997"/>
            <a:ext cx="773116" cy="4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C0BCA13-2479-43FA-96B6-0474CA955A0A}"/>
              </a:ext>
            </a:extLst>
          </p:cNvPr>
          <p:cNvCxnSpPr>
            <a:cxnSpLocks/>
          </p:cNvCxnSpPr>
          <p:nvPr/>
        </p:nvCxnSpPr>
        <p:spPr>
          <a:xfrm flipV="1">
            <a:off x="5817625" y="4656692"/>
            <a:ext cx="600268" cy="157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29EA21-6EE3-46F3-A630-DEDF585B0FA4}"/>
              </a:ext>
            </a:extLst>
          </p:cNvPr>
          <p:cNvCxnSpPr>
            <a:cxnSpLocks/>
          </p:cNvCxnSpPr>
          <p:nvPr/>
        </p:nvCxnSpPr>
        <p:spPr>
          <a:xfrm flipH="1">
            <a:off x="2777419" y="523015"/>
            <a:ext cx="347624" cy="10075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86FF962-4BB7-406D-902B-E9901964C9B6}"/>
              </a:ext>
            </a:extLst>
          </p:cNvPr>
          <p:cNvCxnSpPr>
            <a:cxnSpLocks/>
          </p:cNvCxnSpPr>
          <p:nvPr/>
        </p:nvCxnSpPr>
        <p:spPr>
          <a:xfrm>
            <a:off x="5861496" y="624411"/>
            <a:ext cx="391122" cy="22915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3F822A4-2BAC-4301-8D00-F777B5EEE5A4}"/>
              </a:ext>
            </a:extLst>
          </p:cNvPr>
          <p:cNvCxnSpPr>
            <a:cxnSpLocks/>
          </p:cNvCxnSpPr>
          <p:nvPr/>
        </p:nvCxnSpPr>
        <p:spPr>
          <a:xfrm flipV="1">
            <a:off x="5904632" y="4300648"/>
            <a:ext cx="513261" cy="193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A96EC1-544E-464B-8BD7-0957515959AF}"/>
              </a:ext>
            </a:extLst>
          </p:cNvPr>
          <p:cNvCxnSpPr>
            <a:cxnSpLocks/>
          </p:cNvCxnSpPr>
          <p:nvPr/>
        </p:nvCxnSpPr>
        <p:spPr>
          <a:xfrm flipV="1">
            <a:off x="5843115" y="5174807"/>
            <a:ext cx="628887" cy="1058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36E9EF-B706-4980-9127-04664A9A0D41}"/>
              </a:ext>
            </a:extLst>
          </p:cNvPr>
          <p:cNvCxnSpPr>
            <a:cxnSpLocks/>
          </p:cNvCxnSpPr>
          <p:nvPr/>
        </p:nvCxnSpPr>
        <p:spPr>
          <a:xfrm flipV="1">
            <a:off x="5843115" y="5647230"/>
            <a:ext cx="821977" cy="557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BC6388A-5FEA-4772-ABBD-C11B79289E82}"/>
              </a:ext>
            </a:extLst>
          </p:cNvPr>
          <p:cNvCxnSpPr>
            <a:cxnSpLocks/>
          </p:cNvCxnSpPr>
          <p:nvPr/>
        </p:nvCxnSpPr>
        <p:spPr>
          <a:xfrm flipV="1">
            <a:off x="5849656" y="6944934"/>
            <a:ext cx="660442" cy="5420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6739752-9164-48B9-A520-1D8A4C465D2D}"/>
              </a:ext>
            </a:extLst>
          </p:cNvPr>
          <p:cNvCxnSpPr>
            <a:cxnSpLocks/>
          </p:cNvCxnSpPr>
          <p:nvPr/>
        </p:nvCxnSpPr>
        <p:spPr>
          <a:xfrm flipV="1">
            <a:off x="5827563" y="7434391"/>
            <a:ext cx="837529" cy="495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098233-0803-405E-8E78-69DA318DC172}"/>
              </a:ext>
            </a:extLst>
          </p:cNvPr>
          <p:cNvCxnSpPr>
            <a:cxnSpLocks/>
          </p:cNvCxnSpPr>
          <p:nvPr/>
        </p:nvCxnSpPr>
        <p:spPr>
          <a:xfrm flipV="1">
            <a:off x="5911605" y="6363134"/>
            <a:ext cx="460368" cy="6015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6FD6B8-C977-4028-ACD8-80E3918986BF}"/>
              </a:ext>
            </a:extLst>
          </p:cNvPr>
          <p:cNvCxnSpPr>
            <a:cxnSpLocks/>
          </p:cNvCxnSpPr>
          <p:nvPr/>
        </p:nvCxnSpPr>
        <p:spPr>
          <a:xfrm flipV="1">
            <a:off x="5857496" y="9017928"/>
            <a:ext cx="807596" cy="464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EE351017-F5EF-45CC-9CA0-B68FEB734E4F}"/>
              </a:ext>
            </a:extLst>
          </p:cNvPr>
          <p:cNvSpPr/>
          <p:nvPr/>
        </p:nvSpPr>
        <p:spPr>
          <a:xfrm>
            <a:off x="2643795" y="1675196"/>
            <a:ext cx="226018" cy="402291"/>
          </a:xfrm>
          <a:custGeom>
            <a:avLst/>
            <a:gdLst>
              <a:gd name="connsiteX0" fmla="*/ 0 w 219242"/>
              <a:gd name="connsiteY0" fmla="*/ 0 h 438150"/>
              <a:gd name="connsiteX1" fmla="*/ 219075 w 219242"/>
              <a:gd name="connsiteY1" fmla="*/ 247650 h 438150"/>
              <a:gd name="connsiteX2" fmla="*/ 28575 w 219242"/>
              <a:gd name="connsiteY2" fmla="*/ 438150 h 438150"/>
            </a:gdLst>
            <a:ahLst/>
            <a:cxnLst>
              <a:cxn ang="0">
                <a:pos x="connsiteX0" y="connsiteY0"/>
              </a:cxn>
              <a:cxn ang="0">
                <a:pos x="connsiteX1" y="connsiteY1"/>
              </a:cxn>
              <a:cxn ang="0">
                <a:pos x="connsiteX2" y="connsiteY2"/>
              </a:cxn>
            </a:cxnLst>
            <a:rect l="l" t="t" r="r" b="b"/>
            <a:pathLst>
              <a:path w="219242" h="438150">
                <a:moveTo>
                  <a:pt x="0" y="0"/>
                </a:moveTo>
                <a:cubicBezTo>
                  <a:pt x="107156" y="87312"/>
                  <a:pt x="214312" y="174625"/>
                  <a:pt x="219075" y="247650"/>
                </a:cubicBezTo>
                <a:cubicBezTo>
                  <a:pt x="223838" y="320675"/>
                  <a:pt x="126206" y="379412"/>
                  <a:pt x="28575" y="43815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507A7808-C5BF-4154-A95F-C7A7F0D028A2}"/>
              </a:ext>
            </a:extLst>
          </p:cNvPr>
          <p:cNvSpPr/>
          <p:nvPr/>
        </p:nvSpPr>
        <p:spPr>
          <a:xfrm>
            <a:off x="2467263" y="2034450"/>
            <a:ext cx="505885" cy="668584"/>
          </a:xfrm>
          <a:custGeom>
            <a:avLst/>
            <a:gdLst>
              <a:gd name="connsiteX0" fmla="*/ 266700 w 634825"/>
              <a:gd name="connsiteY0" fmla="*/ 0 h 3219450"/>
              <a:gd name="connsiteX1" fmla="*/ 628650 w 634825"/>
              <a:gd name="connsiteY1" fmla="*/ 2486025 h 3219450"/>
              <a:gd name="connsiteX2" fmla="*/ 0 w 634825"/>
              <a:gd name="connsiteY2" fmla="*/ 3219450 h 3219450"/>
              <a:gd name="connsiteX3" fmla="*/ 0 w 634825"/>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634825" h="3219450">
                <a:moveTo>
                  <a:pt x="266700" y="0"/>
                </a:moveTo>
                <a:cubicBezTo>
                  <a:pt x="469900" y="974725"/>
                  <a:pt x="673100" y="1949450"/>
                  <a:pt x="628650" y="2486025"/>
                </a:cubicBezTo>
                <a:cubicBezTo>
                  <a:pt x="584200" y="3022600"/>
                  <a:pt x="0" y="3219450"/>
                  <a:pt x="0" y="3219450"/>
                </a:cubicBezTo>
                <a:lnTo>
                  <a:pt x="0" y="321945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7" name="Freeform: Shape 76">
            <a:extLst>
              <a:ext uri="{FF2B5EF4-FFF2-40B4-BE49-F238E27FC236}">
                <a16:creationId xmlns:a16="http://schemas.microsoft.com/office/drawing/2014/main" id="{9F701017-3282-40AC-B723-200F225A0AC7}"/>
              </a:ext>
            </a:extLst>
          </p:cNvPr>
          <p:cNvSpPr/>
          <p:nvPr/>
        </p:nvSpPr>
        <p:spPr>
          <a:xfrm>
            <a:off x="2517295" y="2034450"/>
            <a:ext cx="455853" cy="773459"/>
          </a:xfrm>
          <a:custGeom>
            <a:avLst/>
            <a:gdLst>
              <a:gd name="connsiteX0" fmla="*/ 266700 w 634825"/>
              <a:gd name="connsiteY0" fmla="*/ 0 h 3219450"/>
              <a:gd name="connsiteX1" fmla="*/ 628650 w 634825"/>
              <a:gd name="connsiteY1" fmla="*/ 2486025 h 3219450"/>
              <a:gd name="connsiteX2" fmla="*/ 0 w 634825"/>
              <a:gd name="connsiteY2" fmla="*/ 3219450 h 3219450"/>
              <a:gd name="connsiteX3" fmla="*/ 0 w 634825"/>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634825" h="3219450">
                <a:moveTo>
                  <a:pt x="266700" y="0"/>
                </a:moveTo>
                <a:cubicBezTo>
                  <a:pt x="469900" y="974725"/>
                  <a:pt x="673100" y="1949450"/>
                  <a:pt x="628650" y="2486025"/>
                </a:cubicBezTo>
                <a:cubicBezTo>
                  <a:pt x="584200" y="3022600"/>
                  <a:pt x="0" y="3219450"/>
                  <a:pt x="0" y="3219450"/>
                </a:cubicBezTo>
                <a:lnTo>
                  <a:pt x="0" y="321945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8" name="Freeform: Shape 77">
            <a:extLst>
              <a:ext uri="{FF2B5EF4-FFF2-40B4-BE49-F238E27FC236}">
                <a16:creationId xmlns:a16="http://schemas.microsoft.com/office/drawing/2014/main" id="{32FC8960-31DD-49C5-B8A0-B1B119BE8390}"/>
              </a:ext>
            </a:extLst>
          </p:cNvPr>
          <p:cNvSpPr/>
          <p:nvPr/>
        </p:nvSpPr>
        <p:spPr>
          <a:xfrm>
            <a:off x="2517295" y="2077487"/>
            <a:ext cx="455854" cy="1019525"/>
          </a:xfrm>
          <a:custGeom>
            <a:avLst/>
            <a:gdLst>
              <a:gd name="connsiteX0" fmla="*/ 266700 w 634825"/>
              <a:gd name="connsiteY0" fmla="*/ 0 h 3219450"/>
              <a:gd name="connsiteX1" fmla="*/ 628650 w 634825"/>
              <a:gd name="connsiteY1" fmla="*/ 2486025 h 3219450"/>
              <a:gd name="connsiteX2" fmla="*/ 0 w 634825"/>
              <a:gd name="connsiteY2" fmla="*/ 3219450 h 3219450"/>
              <a:gd name="connsiteX3" fmla="*/ 0 w 634825"/>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634825" h="3219450">
                <a:moveTo>
                  <a:pt x="266700" y="0"/>
                </a:moveTo>
                <a:cubicBezTo>
                  <a:pt x="469900" y="974725"/>
                  <a:pt x="673100" y="1949450"/>
                  <a:pt x="628650" y="2486025"/>
                </a:cubicBezTo>
                <a:cubicBezTo>
                  <a:pt x="584200" y="3022600"/>
                  <a:pt x="0" y="3219450"/>
                  <a:pt x="0" y="3219450"/>
                </a:cubicBezTo>
                <a:lnTo>
                  <a:pt x="0" y="321945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cxnSp>
        <p:nvCxnSpPr>
          <p:cNvPr id="67" name="Straight Arrow Connector 66">
            <a:extLst>
              <a:ext uri="{FF2B5EF4-FFF2-40B4-BE49-F238E27FC236}">
                <a16:creationId xmlns:a16="http://schemas.microsoft.com/office/drawing/2014/main" id="{4B233F8D-80CF-4012-939F-807AF7F3EF91}"/>
              </a:ext>
            </a:extLst>
          </p:cNvPr>
          <p:cNvCxnSpPr>
            <a:cxnSpLocks/>
          </p:cNvCxnSpPr>
          <p:nvPr/>
        </p:nvCxnSpPr>
        <p:spPr>
          <a:xfrm>
            <a:off x="2517294" y="3476215"/>
            <a:ext cx="985202" cy="288691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09D1A9-B3AC-4097-9E25-B45E0BC48B0D}"/>
              </a:ext>
            </a:extLst>
          </p:cNvPr>
          <p:cNvCxnSpPr>
            <a:cxnSpLocks/>
          </p:cNvCxnSpPr>
          <p:nvPr/>
        </p:nvCxnSpPr>
        <p:spPr>
          <a:xfrm>
            <a:off x="2506104" y="3590940"/>
            <a:ext cx="854786" cy="277219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AA664F-8077-4EB3-A046-115BE885CE02}"/>
              </a:ext>
            </a:extLst>
          </p:cNvPr>
          <p:cNvCxnSpPr>
            <a:cxnSpLocks/>
          </p:cNvCxnSpPr>
          <p:nvPr/>
        </p:nvCxnSpPr>
        <p:spPr>
          <a:xfrm>
            <a:off x="2514953" y="3702479"/>
            <a:ext cx="796071" cy="282638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C9EC3D6-880D-4B86-A15A-899625485F1F}"/>
              </a:ext>
            </a:extLst>
          </p:cNvPr>
          <p:cNvCxnSpPr>
            <a:cxnSpLocks/>
          </p:cNvCxnSpPr>
          <p:nvPr/>
        </p:nvCxnSpPr>
        <p:spPr>
          <a:xfrm>
            <a:off x="2512413" y="5749143"/>
            <a:ext cx="815914" cy="616562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86AF945-C07C-4092-8F6E-385C969A02E0}"/>
              </a:ext>
            </a:extLst>
          </p:cNvPr>
          <p:cNvCxnSpPr>
            <a:cxnSpLocks/>
          </p:cNvCxnSpPr>
          <p:nvPr/>
        </p:nvCxnSpPr>
        <p:spPr>
          <a:xfrm>
            <a:off x="2514953" y="6037797"/>
            <a:ext cx="790054" cy="73289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FFAFE5D-5BD7-4DC9-9BC6-4662EE63477B}"/>
              </a:ext>
            </a:extLst>
          </p:cNvPr>
          <p:cNvCxnSpPr>
            <a:cxnSpLocks/>
          </p:cNvCxnSpPr>
          <p:nvPr/>
        </p:nvCxnSpPr>
        <p:spPr>
          <a:xfrm>
            <a:off x="2493267" y="6233453"/>
            <a:ext cx="958731" cy="624649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DD28B18-E113-4524-895C-18D6DCFA5E22}"/>
              </a:ext>
            </a:extLst>
          </p:cNvPr>
          <p:cNvCxnSpPr>
            <a:cxnSpLocks/>
          </p:cNvCxnSpPr>
          <p:nvPr/>
        </p:nvCxnSpPr>
        <p:spPr>
          <a:xfrm>
            <a:off x="2514798" y="6618664"/>
            <a:ext cx="826159" cy="63345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DA4C69F-BEE9-4D58-876F-A5C90270F1D8}"/>
              </a:ext>
            </a:extLst>
          </p:cNvPr>
          <p:cNvCxnSpPr>
            <a:cxnSpLocks/>
          </p:cNvCxnSpPr>
          <p:nvPr/>
        </p:nvCxnSpPr>
        <p:spPr>
          <a:xfrm>
            <a:off x="2507710" y="4919674"/>
            <a:ext cx="985884" cy="461922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7FE00E6-F6B9-48F3-BB8E-7DDC01AD3056}"/>
              </a:ext>
            </a:extLst>
          </p:cNvPr>
          <p:cNvCxnSpPr>
            <a:cxnSpLocks/>
          </p:cNvCxnSpPr>
          <p:nvPr/>
        </p:nvCxnSpPr>
        <p:spPr>
          <a:xfrm>
            <a:off x="2504605" y="3836804"/>
            <a:ext cx="856285" cy="256622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D192F25-F87E-4B28-8595-678D80BC5D29}"/>
              </a:ext>
            </a:extLst>
          </p:cNvPr>
          <p:cNvCxnSpPr>
            <a:cxnSpLocks/>
          </p:cNvCxnSpPr>
          <p:nvPr/>
        </p:nvCxnSpPr>
        <p:spPr>
          <a:xfrm>
            <a:off x="2500160" y="4063162"/>
            <a:ext cx="871262" cy="235588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A6461A9-1027-48A1-831F-068108AF74B4}"/>
              </a:ext>
            </a:extLst>
          </p:cNvPr>
          <p:cNvCxnSpPr>
            <a:cxnSpLocks/>
          </p:cNvCxnSpPr>
          <p:nvPr/>
        </p:nvCxnSpPr>
        <p:spPr>
          <a:xfrm>
            <a:off x="2496292" y="4329664"/>
            <a:ext cx="925114" cy="244506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B570C76-4DCD-4001-BF39-0167D5F09DAA}"/>
              </a:ext>
            </a:extLst>
          </p:cNvPr>
          <p:cNvCxnSpPr>
            <a:cxnSpLocks/>
          </p:cNvCxnSpPr>
          <p:nvPr/>
        </p:nvCxnSpPr>
        <p:spPr>
          <a:xfrm>
            <a:off x="2512414" y="4553620"/>
            <a:ext cx="1060109" cy="247628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135D1DD-7649-4F8B-9732-82741C421AC1}"/>
              </a:ext>
            </a:extLst>
          </p:cNvPr>
          <p:cNvCxnSpPr>
            <a:cxnSpLocks/>
          </p:cNvCxnSpPr>
          <p:nvPr/>
        </p:nvCxnSpPr>
        <p:spPr>
          <a:xfrm>
            <a:off x="2514799" y="5428698"/>
            <a:ext cx="1004239" cy="657797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3D35C476-0278-42E5-8806-2E3F4FB91CB4}"/>
              </a:ext>
            </a:extLst>
          </p:cNvPr>
          <p:cNvCxnSpPr>
            <a:cxnSpLocks/>
          </p:cNvCxnSpPr>
          <p:nvPr/>
        </p:nvCxnSpPr>
        <p:spPr>
          <a:xfrm>
            <a:off x="2519420" y="5040154"/>
            <a:ext cx="922766" cy="491394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85927481-B19C-4BDC-9468-EFB0D02C8707}"/>
              </a:ext>
            </a:extLst>
          </p:cNvPr>
          <p:cNvCxnSpPr>
            <a:cxnSpLocks/>
          </p:cNvCxnSpPr>
          <p:nvPr/>
        </p:nvCxnSpPr>
        <p:spPr>
          <a:xfrm>
            <a:off x="2514799" y="5028692"/>
            <a:ext cx="994954" cy="544758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67E9167E-8A5B-4692-AB37-BA57C214D726}"/>
              </a:ext>
            </a:extLst>
          </p:cNvPr>
          <p:cNvCxnSpPr>
            <a:cxnSpLocks/>
          </p:cNvCxnSpPr>
          <p:nvPr/>
        </p:nvCxnSpPr>
        <p:spPr>
          <a:xfrm>
            <a:off x="2512415" y="5040154"/>
            <a:ext cx="983400" cy="574377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DB8C91C2-8AD8-4BDA-A192-EDE89A3A8162}"/>
              </a:ext>
            </a:extLst>
          </p:cNvPr>
          <p:cNvCxnSpPr>
            <a:cxnSpLocks/>
          </p:cNvCxnSpPr>
          <p:nvPr/>
        </p:nvCxnSpPr>
        <p:spPr>
          <a:xfrm>
            <a:off x="2498425" y="5051439"/>
            <a:ext cx="972709" cy="636238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A3E77CAF-BBEF-4F67-B03F-36DFE094F70C}"/>
              </a:ext>
            </a:extLst>
          </p:cNvPr>
          <p:cNvCxnSpPr>
            <a:cxnSpLocks/>
          </p:cNvCxnSpPr>
          <p:nvPr/>
        </p:nvCxnSpPr>
        <p:spPr>
          <a:xfrm>
            <a:off x="2507710" y="6660626"/>
            <a:ext cx="889702" cy="714984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3" name="Freeform: Shape 202">
            <a:extLst>
              <a:ext uri="{FF2B5EF4-FFF2-40B4-BE49-F238E27FC236}">
                <a16:creationId xmlns:a16="http://schemas.microsoft.com/office/drawing/2014/main" id="{1D0AAEA1-D6A8-4A1C-96F2-7A92DA0A566F}"/>
              </a:ext>
            </a:extLst>
          </p:cNvPr>
          <p:cNvSpPr/>
          <p:nvPr/>
        </p:nvSpPr>
        <p:spPr>
          <a:xfrm>
            <a:off x="5817625" y="6199312"/>
            <a:ext cx="546681" cy="2020603"/>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4" name="Freeform: Shape 203">
            <a:extLst>
              <a:ext uri="{FF2B5EF4-FFF2-40B4-BE49-F238E27FC236}">
                <a16:creationId xmlns:a16="http://schemas.microsoft.com/office/drawing/2014/main" id="{29192EF2-3B87-4EF3-87C2-FC3851898AE6}"/>
              </a:ext>
            </a:extLst>
          </p:cNvPr>
          <p:cNvSpPr/>
          <p:nvPr/>
        </p:nvSpPr>
        <p:spPr>
          <a:xfrm>
            <a:off x="5789713" y="5746974"/>
            <a:ext cx="656091" cy="8063498"/>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5" name="Freeform: Shape 204">
            <a:extLst>
              <a:ext uri="{FF2B5EF4-FFF2-40B4-BE49-F238E27FC236}">
                <a16:creationId xmlns:a16="http://schemas.microsoft.com/office/drawing/2014/main" id="{0100F532-CC10-4ED2-9B41-57AA22A0CDD2}"/>
              </a:ext>
            </a:extLst>
          </p:cNvPr>
          <p:cNvSpPr/>
          <p:nvPr/>
        </p:nvSpPr>
        <p:spPr>
          <a:xfrm flipV="1">
            <a:off x="5808849" y="10783925"/>
            <a:ext cx="1177919" cy="2051842"/>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6" name="Freeform: Shape 205">
            <a:extLst>
              <a:ext uri="{FF2B5EF4-FFF2-40B4-BE49-F238E27FC236}">
                <a16:creationId xmlns:a16="http://schemas.microsoft.com/office/drawing/2014/main" id="{D352CC0F-F3BF-40C5-BCAC-CD0E91320688}"/>
              </a:ext>
            </a:extLst>
          </p:cNvPr>
          <p:cNvSpPr/>
          <p:nvPr/>
        </p:nvSpPr>
        <p:spPr>
          <a:xfrm flipV="1">
            <a:off x="5839820" y="10229939"/>
            <a:ext cx="1177919" cy="2696439"/>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7" name="Freeform: Shape 206">
            <a:extLst>
              <a:ext uri="{FF2B5EF4-FFF2-40B4-BE49-F238E27FC236}">
                <a16:creationId xmlns:a16="http://schemas.microsoft.com/office/drawing/2014/main" id="{C2865E50-1068-40C6-A1EC-02C17F7D0F01}"/>
              </a:ext>
            </a:extLst>
          </p:cNvPr>
          <p:cNvSpPr/>
          <p:nvPr/>
        </p:nvSpPr>
        <p:spPr>
          <a:xfrm flipV="1">
            <a:off x="5828809" y="9373107"/>
            <a:ext cx="1177919" cy="3462660"/>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8" name="Freeform: Shape 207">
            <a:extLst>
              <a:ext uri="{FF2B5EF4-FFF2-40B4-BE49-F238E27FC236}">
                <a16:creationId xmlns:a16="http://schemas.microsoft.com/office/drawing/2014/main" id="{97BE1768-9E3B-4AE1-865E-0018CBBF7804}"/>
              </a:ext>
            </a:extLst>
          </p:cNvPr>
          <p:cNvSpPr/>
          <p:nvPr/>
        </p:nvSpPr>
        <p:spPr>
          <a:xfrm flipV="1">
            <a:off x="5830977" y="11241777"/>
            <a:ext cx="1177919" cy="1727078"/>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9" name="Freeform: Shape 208">
            <a:extLst>
              <a:ext uri="{FF2B5EF4-FFF2-40B4-BE49-F238E27FC236}">
                <a16:creationId xmlns:a16="http://schemas.microsoft.com/office/drawing/2014/main" id="{8EA2C1B5-9BE0-4F93-9978-920CA9B20325}"/>
              </a:ext>
            </a:extLst>
          </p:cNvPr>
          <p:cNvSpPr/>
          <p:nvPr/>
        </p:nvSpPr>
        <p:spPr>
          <a:xfrm flipV="1">
            <a:off x="5839820" y="11854128"/>
            <a:ext cx="1177919" cy="1234499"/>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0" name="Freeform: Shape 209">
            <a:extLst>
              <a:ext uri="{FF2B5EF4-FFF2-40B4-BE49-F238E27FC236}">
                <a16:creationId xmlns:a16="http://schemas.microsoft.com/office/drawing/2014/main" id="{20EBFA5C-081B-4F4B-8468-8FDE0AA5CB7C}"/>
              </a:ext>
            </a:extLst>
          </p:cNvPr>
          <p:cNvSpPr/>
          <p:nvPr/>
        </p:nvSpPr>
        <p:spPr>
          <a:xfrm flipV="1">
            <a:off x="5893197" y="6533058"/>
            <a:ext cx="1265084" cy="6283553"/>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212" name="Straight Arrow Connector 211">
            <a:extLst>
              <a:ext uri="{FF2B5EF4-FFF2-40B4-BE49-F238E27FC236}">
                <a16:creationId xmlns:a16="http://schemas.microsoft.com/office/drawing/2014/main" id="{1B3384D0-9C0A-45A6-BD03-A6FC07462383}"/>
              </a:ext>
            </a:extLst>
          </p:cNvPr>
          <p:cNvCxnSpPr>
            <a:cxnSpLocks/>
          </p:cNvCxnSpPr>
          <p:nvPr/>
        </p:nvCxnSpPr>
        <p:spPr>
          <a:xfrm flipV="1">
            <a:off x="5817625" y="7386645"/>
            <a:ext cx="692473" cy="5980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F8166BA2-9EAB-4693-9F38-80C98FD59556}"/>
              </a:ext>
            </a:extLst>
          </p:cNvPr>
          <p:cNvCxnSpPr>
            <a:cxnSpLocks/>
          </p:cNvCxnSpPr>
          <p:nvPr/>
        </p:nvCxnSpPr>
        <p:spPr>
          <a:xfrm flipV="1">
            <a:off x="5827563" y="6896381"/>
            <a:ext cx="590330" cy="658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Freeform: Shape 219">
            <a:extLst>
              <a:ext uri="{FF2B5EF4-FFF2-40B4-BE49-F238E27FC236}">
                <a16:creationId xmlns:a16="http://schemas.microsoft.com/office/drawing/2014/main" id="{D7E5A8F1-363D-48F0-8D3E-710395F5DE36}"/>
              </a:ext>
            </a:extLst>
          </p:cNvPr>
          <p:cNvSpPr/>
          <p:nvPr/>
        </p:nvSpPr>
        <p:spPr>
          <a:xfrm>
            <a:off x="8690906" y="3275867"/>
            <a:ext cx="938862" cy="5779713"/>
          </a:xfrm>
          <a:custGeom>
            <a:avLst/>
            <a:gdLst>
              <a:gd name="connsiteX0" fmla="*/ 0 w 313360"/>
              <a:gd name="connsiteY0" fmla="*/ 0 h 3669631"/>
              <a:gd name="connsiteX1" fmla="*/ 312821 w 313360"/>
              <a:gd name="connsiteY1" fmla="*/ 1720515 h 3669631"/>
              <a:gd name="connsiteX2" fmla="*/ 60158 w 313360"/>
              <a:gd name="connsiteY2" fmla="*/ 3669631 h 3669631"/>
            </a:gdLst>
            <a:ahLst/>
            <a:cxnLst>
              <a:cxn ang="0">
                <a:pos x="connsiteX0" y="connsiteY0"/>
              </a:cxn>
              <a:cxn ang="0">
                <a:pos x="connsiteX1" y="connsiteY1"/>
              </a:cxn>
              <a:cxn ang="0">
                <a:pos x="connsiteX2" y="connsiteY2"/>
              </a:cxn>
            </a:cxnLst>
            <a:rect l="l" t="t" r="r" b="b"/>
            <a:pathLst>
              <a:path w="313360" h="3669631">
                <a:moveTo>
                  <a:pt x="0" y="0"/>
                </a:moveTo>
                <a:cubicBezTo>
                  <a:pt x="151397" y="554455"/>
                  <a:pt x="302795" y="1108910"/>
                  <a:pt x="312821" y="1720515"/>
                </a:cubicBezTo>
                <a:cubicBezTo>
                  <a:pt x="322847" y="2332120"/>
                  <a:pt x="191502" y="3000875"/>
                  <a:pt x="60158" y="366963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Shape 220">
            <a:extLst>
              <a:ext uri="{FF2B5EF4-FFF2-40B4-BE49-F238E27FC236}">
                <a16:creationId xmlns:a16="http://schemas.microsoft.com/office/drawing/2014/main" id="{2ED25528-F11D-469C-91ED-0B03862EBA2B}"/>
              </a:ext>
            </a:extLst>
          </p:cNvPr>
          <p:cNvSpPr/>
          <p:nvPr/>
        </p:nvSpPr>
        <p:spPr>
          <a:xfrm>
            <a:off x="8762308" y="2175902"/>
            <a:ext cx="658186" cy="6842026"/>
          </a:xfrm>
          <a:custGeom>
            <a:avLst/>
            <a:gdLst>
              <a:gd name="connsiteX0" fmla="*/ 0 w 313360"/>
              <a:gd name="connsiteY0" fmla="*/ 0 h 3669631"/>
              <a:gd name="connsiteX1" fmla="*/ 312821 w 313360"/>
              <a:gd name="connsiteY1" fmla="*/ 1720515 h 3669631"/>
              <a:gd name="connsiteX2" fmla="*/ 60158 w 313360"/>
              <a:gd name="connsiteY2" fmla="*/ 3669631 h 3669631"/>
            </a:gdLst>
            <a:ahLst/>
            <a:cxnLst>
              <a:cxn ang="0">
                <a:pos x="connsiteX0" y="connsiteY0"/>
              </a:cxn>
              <a:cxn ang="0">
                <a:pos x="connsiteX1" y="connsiteY1"/>
              </a:cxn>
              <a:cxn ang="0">
                <a:pos x="connsiteX2" y="connsiteY2"/>
              </a:cxn>
            </a:cxnLst>
            <a:rect l="l" t="t" r="r" b="b"/>
            <a:pathLst>
              <a:path w="313360" h="3669631">
                <a:moveTo>
                  <a:pt x="0" y="0"/>
                </a:moveTo>
                <a:cubicBezTo>
                  <a:pt x="151397" y="554455"/>
                  <a:pt x="302795" y="1108910"/>
                  <a:pt x="312821" y="1720515"/>
                </a:cubicBezTo>
                <a:cubicBezTo>
                  <a:pt x="322847" y="2332120"/>
                  <a:pt x="191502" y="3000875"/>
                  <a:pt x="60158" y="366963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B4433568-CF59-4493-8BC0-307BDA7145C0}"/>
              </a:ext>
            </a:extLst>
          </p:cNvPr>
          <p:cNvSpPr/>
          <p:nvPr/>
        </p:nvSpPr>
        <p:spPr>
          <a:xfrm flipV="1">
            <a:off x="8917079" y="7826187"/>
            <a:ext cx="460106" cy="1329290"/>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Shape 223">
            <a:extLst>
              <a:ext uri="{FF2B5EF4-FFF2-40B4-BE49-F238E27FC236}">
                <a16:creationId xmlns:a16="http://schemas.microsoft.com/office/drawing/2014/main" id="{2D754169-341A-4B14-A2D5-15D06331B0B3}"/>
              </a:ext>
            </a:extLst>
          </p:cNvPr>
          <p:cNvSpPr/>
          <p:nvPr/>
        </p:nvSpPr>
        <p:spPr>
          <a:xfrm flipV="1">
            <a:off x="8843248" y="8219914"/>
            <a:ext cx="686337" cy="873317"/>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E71A31AE-242D-4772-8CEE-446E50F7E1B0}"/>
              </a:ext>
            </a:extLst>
          </p:cNvPr>
          <p:cNvSpPr txBox="1"/>
          <p:nvPr/>
        </p:nvSpPr>
        <p:spPr>
          <a:xfrm>
            <a:off x="59838" y="95865"/>
            <a:ext cx="2631445" cy="461665"/>
          </a:xfrm>
          <a:prstGeom prst="rect">
            <a:avLst/>
          </a:prstGeom>
          <a:noFill/>
        </p:spPr>
        <p:txBody>
          <a:bodyPr wrap="square" rtlCol="0">
            <a:spAutoFit/>
          </a:bodyPr>
          <a:lstStyle/>
          <a:p>
            <a:r>
              <a:rPr lang="en-US" sz="800" dirty="0"/>
              <a:t>The data manager class has to communicate with the driver class in order to launch the overall program and take user input. </a:t>
            </a:r>
          </a:p>
        </p:txBody>
      </p:sp>
      <p:sp>
        <p:nvSpPr>
          <p:cNvPr id="226" name="TextBox 225">
            <a:extLst>
              <a:ext uri="{FF2B5EF4-FFF2-40B4-BE49-F238E27FC236}">
                <a16:creationId xmlns:a16="http://schemas.microsoft.com/office/drawing/2014/main" id="{2086CEF3-98B4-4922-ADAE-90DAEDE40B8B}"/>
              </a:ext>
            </a:extLst>
          </p:cNvPr>
          <p:cNvSpPr txBox="1"/>
          <p:nvPr/>
        </p:nvSpPr>
        <p:spPr>
          <a:xfrm>
            <a:off x="5262664" y="-170259"/>
            <a:ext cx="3976212" cy="707886"/>
          </a:xfrm>
          <a:prstGeom prst="rect">
            <a:avLst/>
          </a:prstGeom>
          <a:noFill/>
        </p:spPr>
        <p:txBody>
          <a:bodyPr wrap="square" rtlCol="0">
            <a:spAutoFit/>
          </a:bodyPr>
          <a:lstStyle/>
          <a:p>
            <a:endParaRPr lang="en-US" sz="800" dirty="0"/>
          </a:p>
          <a:p>
            <a:r>
              <a:rPr lang="en-US" sz="800" dirty="0"/>
              <a:t>The Data element class has to communicate with the data manager class in order to objects from the array list. The array list will contain data from both the data element class and the subclasses of the data element class which will contain super classes. The data manager class has to handle the objects from both the data element class and it's subclasses.</a:t>
            </a:r>
          </a:p>
        </p:txBody>
      </p:sp>
      <p:sp>
        <p:nvSpPr>
          <p:cNvPr id="229" name="TextBox 228">
            <a:extLst>
              <a:ext uri="{FF2B5EF4-FFF2-40B4-BE49-F238E27FC236}">
                <a16:creationId xmlns:a16="http://schemas.microsoft.com/office/drawing/2014/main" id="{5A07FFAB-9C5C-4F58-9A9D-D7CFC6C69F62}"/>
              </a:ext>
            </a:extLst>
          </p:cNvPr>
          <p:cNvSpPr txBox="1"/>
          <p:nvPr/>
        </p:nvSpPr>
        <p:spPr>
          <a:xfrm>
            <a:off x="38709" y="7285352"/>
            <a:ext cx="2280050" cy="707886"/>
          </a:xfrm>
          <a:prstGeom prst="rect">
            <a:avLst/>
          </a:prstGeom>
          <a:noFill/>
        </p:spPr>
        <p:txBody>
          <a:bodyPr wrap="square" rtlCol="0">
            <a:spAutoFit/>
          </a:bodyPr>
          <a:lstStyle/>
          <a:p>
            <a:r>
              <a:rPr lang="en-US" sz="800" dirty="0"/>
              <a:t>Name: Josue Ponce</a:t>
            </a:r>
          </a:p>
          <a:p>
            <a:r>
              <a:rPr lang="en-US" sz="800" dirty="0"/>
              <a:t>Date: 4/21/18</a:t>
            </a:r>
          </a:p>
          <a:p>
            <a:r>
              <a:rPr lang="en-US" sz="800" dirty="0"/>
              <a:t>CMSC203</a:t>
            </a:r>
          </a:p>
          <a:p>
            <a:r>
              <a:rPr lang="en-US" sz="800" dirty="0"/>
              <a:t>Instructor: Ahmed Tarek</a:t>
            </a:r>
          </a:p>
          <a:p>
            <a:r>
              <a:rPr lang="en-US" sz="800" dirty="0"/>
              <a:t>Final Design for assignment 6</a:t>
            </a:r>
          </a:p>
        </p:txBody>
      </p:sp>
    </p:spTree>
    <p:extLst>
      <p:ext uri="{BB962C8B-B14F-4D97-AF65-F5344CB8AC3E}">
        <p14:creationId xmlns:p14="http://schemas.microsoft.com/office/powerpoint/2010/main" val="1556770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828</Words>
  <Application>Microsoft Office PowerPoint</Application>
  <PresentationFormat>Letter Paper (8.5x11 in)</PresentationFormat>
  <Paragraphs>253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Jeannette Myers</dc:creator>
  <cp:lastModifiedBy>josue ponce</cp:lastModifiedBy>
  <cp:revision>41</cp:revision>
  <cp:lastPrinted>2017-07-10T20:44:47Z</cp:lastPrinted>
  <dcterms:created xsi:type="dcterms:W3CDTF">2017-07-10T19:32:53Z</dcterms:created>
  <dcterms:modified xsi:type="dcterms:W3CDTF">2018-04-22T23:01:28Z</dcterms:modified>
</cp:coreProperties>
</file>