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p:scale>
          <a:sx n="112" d="100"/>
          <a:sy n="112" d="100"/>
        </p:scale>
        <p:origin x="1332" y="-3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10704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85107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414658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63FBE-2685-49D8-87EF-E913279D282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102570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63FBE-2685-49D8-87EF-E913279D282F}"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49503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63FBE-2685-49D8-87EF-E913279D282F}"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405154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63FBE-2685-49D8-87EF-E913279D282F}"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60947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63FBE-2685-49D8-87EF-E913279D282F}"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246165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63FBE-2685-49D8-87EF-E913279D282F}"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361725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63FBE-2685-49D8-87EF-E913279D282F}"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304664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63FBE-2685-49D8-87EF-E913279D282F}"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457D-6F3B-4820-97FB-0C95E8F806A7}" type="slidenum">
              <a:rPr lang="en-US" smtClean="0"/>
              <a:t>‹#›</a:t>
            </a:fld>
            <a:endParaRPr lang="en-US"/>
          </a:p>
        </p:txBody>
      </p:sp>
    </p:spTree>
    <p:extLst>
      <p:ext uri="{BB962C8B-B14F-4D97-AF65-F5344CB8AC3E}">
        <p14:creationId xmlns:p14="http://schemas.microsoft.com/office/powerpoint/2010/main" val="380672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63FBE-2685-49D8-87EF-E913279D282F}" type="datetimeFigureOut">
              <a:rPr lang="en-US" smtClean="0"/>
              <a:t>4/21/2018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5457D-6F3B-4820-97FB-0C95E8F806A7}" type="slidenum">
              <a:rPr lang="en-US" smtClean="0"/>
              <a:t>‹#›</a:t>
            </a:fld>
            <a:endParaRPr lang="en-US"/>
          </a:p>
        </p:txBody>
      </p:sp>
    </p:spTree>
    <p:extLst>
      <p:ext uri="{BB962C8B-B14F-4D97-AF65-F5344CB8AC3E}">
        <p14:creationId xmlns:p14="http://schemas.microsoft.com/office/powerpoint/2010/main" val="4179954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B9792BC-7B8A-4CB9-BCA7-DA06C8A6D803}"/>
              </a:ext>
            </a:extLst>
          </p:cNvPr>
          <p:cNvSpPr txBox="1"/>
          <p:nvPr/>
        </p:nvSpPr>
        <p:spPr>
          <a:xfrm>
            <a:off x="771696" y="499595"/>
            <a:ext cx="790601" cy="246221"/>
          </a:xfrm>
          <a:prstGeom prst="rect">
            <a:avLst/>
          </a:prstGeom>
          <a:noFill/>
        </p:spPr>
        <p:txBody>
          <a:bodyPr wrap="none" rtlCol="0">
            <a:spAutoFit/>
          </a:bodyPr>
          <a:lstStyle/>
          <a:p>
            <a:r>
              <a:rPr lang="en-US" sz="1000" dirty="0"/>
              <a:t>Driver Class</a:t>
            </a:r>
          </a:p>
        </p:txBody>
      </p:sp>
      <p:sp>
        <p:nvSpPr>
          <p:cNvPr id="20" name="Rectangle 19">
            <a:extLst>
              <a:ext uri="{FF2B5EF4-FFF2-40B4-BE49-F238E27FC236}">
                <a16:creationId xmlns:a16="http://schemas.microsoft.com/office/drawing/2014/main" id="{3E41D1A3-207F-4D9C-A0DC-C803AB78AECC}"/>
              </a:ext>
            </a:extLst>
          </p:cNvPr>
          <p:cNvSpPr/>
          <p:nvPr/>
        </p:nvSpPr>
        <p:spPr>
          <a:xfrm>
            <a:off x="18875" y="523875"/>
            <a:ext cx="2756008" cy="6346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Connector 20">
            <a:extLst>
              <a:ext uri="{FF2B5EF4-FFF2-40B4-BE49-F238E27FC236}">
                <a16:creationId xmlns:a16="http://schemas.microsoft.com/office/drawing/2014/main" id="{199E784D-645B-4DF2-B979-50240B554FCB}"/>
              </a:ext>
            </a:extLst>
          </p:cNvPr>
          <p:cNvCxnSpPr>
            <a:cxnSpLocks/>
          </p:cNvCxnSpPr>
          <p:nvPr/>
        </p:nvCxnSpPr>
        <p:spPr>
          <a:xfrm>
            <a:off x="23822" y="692161"/>
            <a:ext cx="27510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93A3EE-62ED-433B-B27E-7CBEA88F6E17}"/>
              </a:ext>
            </a:extLst>
          </p:cNvPr>
          <p:cNvCxnSpPr>
            <a:cxnSpLocks/>
          </p:cNvCxnSpPr>
          <p:nvPr/>
        </p:nvCxnSpPr>
        <p:spPr>
          <a:xfrm>
            <a:off x="35638" y="1301036"/>
            <a:ext cx="275062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9CECFBA-A83E-45D1-A002-C2026B52D56F}"/>
              </a:ext>
            </a:extLst>
          </p:cNvPr>
          <p:cNvSpPr txBox="1"/>
          <p:nvPr/>
        </p:nvSpPr>
        <p:spPr>
          <a:xfrm>
            <a:off x="1" y="668192"/>
            <a:ext cx="881973" cy="230832"/>
          </a:xfrm>
          <a:prstGeom prst="rect">
            <a:avLst/>
          </a:prstGeom>
          <a:noFill/>
        </p:spPr>
        <p:txBody>
          <a:bodyPr wrap="none" rtlCol="0">
            <a:spAutoFit/>
          </a:bodyPr>
          <a:lstStyle/>
          <a:p>
            <a:r>
              <a:rPr lang="en-US" sz="900" dirty="0"/>
              <a:t>Data Members</a:t>
            </a:r>
          </a:p>
        </p:txBody>
      </p:sp>
      <p:sp>
        <p:nvSpPr>
          <p:cNvPr id="26" name="TextBox 25">
            <a:extLst>
              <a:ext uri="{FF2B5EF4-FFF2-40B4-BE49-F238E27FC236}">
                <a16:creationId xmlns:a16="http://schemas.microsoft.com/office/drawing/2014/main" id="{7E288B9C-98DC-4AAF-ADE2-735463E029B5}"/>
              </a:ext>
            </a:extLst>
          </p:cNvPr>
          <p:cNvSpPr txBox="1"/>
          <p:nvPr/>
        </p:nvSpPr>
        <p:spPr>
          <a:xfrm>
            <a:off x="7494" y="1318723"/>
            <a:ext cx="607859" cy="230832"/>
          </a:xfrm>
          <a:prstGeom prst="rect">
            <a:avLst/>
          </a:prstGeom>
          <a:noFill/>
        </p:spPr>
        <p:txBody>
          <a:bodyPr wrap="none" rtlCol="0">
            <a:spAutoFit/>
          </a:bodyPr>
          <a:lstStyle/>
          <a:p>
            <a:r>
              <a:rPr lang="en-US" sz="900" dirty="0"/>
              <a:t>Methods</a:t>
            </a:r>
          </a:p>
        </p:txBody>
      </p:sp>
      <p:cxnSp>
        <p:nvCxnSpPr>
          <p:cNvPr id="27" name="Straight Connector 26">
            <a:extLst>
              <a:ext uri="{FF2B5EF4-FFF2-40B4-BE49-F238E27FC236}">
                <a16:creationId xmlns:a16="http://schemas.microsoft.com/office/drawing/2014/main" id="{C8468858-4503-4AA9-B5B6-0032F4F5DE3E}"/>
              </a:ext>
            </a:extLst>
          </p:cNvPr>
          <p:cNvCxnSpPr>
            <a:cxnSpLocks/>
          </p:cNvCxnSpPr>
          <p:nvPr/>
        </p:nvCxnSpPr>
        <p:spPr>
          <a:xfrm>
            <a:off x="23822" y="2540123"/>
            <a:ext cx="275106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C32DAB-8E0C-4EB7-B5FA-974ABEDCE11F}"/>
              </a:ext>
            </a:extLst>
          </p:cNvPr>
          <p:cNvSpPr txBox="1"/>
          <p:nvPr/>
        </p:nvSpPr>
        <p:spPr>
          <a:xfrm>
            <a:off x="-19185" y="2518290"/>
            <a:ext cx="2691594" cy="461665"/>
          </a:xfrm>
          <a:prstGeom prst="rect">
            <a:avLst/>
          </a:prstGeom>
          <a:noFill/>
        </p:spPr>
        <p:txBody>
          <a:bodyPr wrap="square" rtlCol="0">
            <a:spAutoFit/>
          </a:bodyPr>
          <a:lstStyle/>
          <a:p>
            <a:r>
              <a:rPr lang="en-US" sz="800" dirty="0"/>
              <a:t>Algorithm. Show steps for input, processing and output and how the members of the  Driver, Data Manager and Data Element classes are used</a:t>
            </a:r>
          </a:p>
        </p:txBody>
      </p:sp>
      <p:sp>
        <p:nvSpPr>
          <p:cNvPr id="29" name="TextBox 28">
            <a:extLst>
              <a:ext uri="{FF2B5EF4-FFF2-40B4-BE49-F238E27FC236}">
                <a16:creationId xmlns:a16="http://schemas.microsoft.com/office/drawing/2014/main" id="{A91E82CE-D4AD-4C87-9751-01EA5C13E536}"/>
              </a:ext>
            </a:extLst>
          </p:cNvPr>
          <p:cNvSpPr txBox="1"/>
          <p:nvPr/>
        </p:nvSpPr>
        <p:spPr>
          <a:xfrm>
            <a:off x="11726" y="2960995"/>
            <a:ext cx="2029188" cy="3908762"/>
          </a:xfrm>
          <a:prstGeom prst="rect">
            <a:avLst/>
          </a:prstGeom>
          <a:noFill/>
        </p:spPr>
        <p:txBody>
          <a:bodyPr wrap="square" rtlCol="0">
            <a:spAutoFit/>
          </a:bodyPr>
          <a:lstStyle/>
          <a:p>
            <a:pPr marL="171450" indent="-171450">
              <a:buAutoNum type="arabicPeriod"/>
            </a:pPr>
            <a:r>
              <a:rPr lang="en-US" sz="800" dirty="0"/>
              <a:t>Display GUI selection prompt to user.</a:t>
            </a:r>
          </a:p>
          <a:p>
            <a:pPr marL="171450" indent="-171450">
              <a:buAutoNum type="arabicPeriod"/>
            </a:pPr>
            <a:r>
              <a:rPr lang="en-US" sz="800" dirty="0"/>
              <a:t>Prompt user to add employee to application or input a file to read from.</a:t>
            </a:r>
          </a:p>
          <a:p>
            <a:pPr marL="171450" indent="-171450">
              <a:buAutoNum type="arabicPeriod"/>
            </a:pPr>
            <a:r>
              <a:rPr lang="en-US" sz="800" dirty="0"/>
              <a:t>Prompt user to select position to manager, design, manufacturing, or sales.</a:t>
            </a:r>
          </a:p>
          <a:p>
            <a:pPr marL="171450" indent="-171450">
              <a:buAutoNum type="arabicPeriod"/>
            </a:pPr>
            <a:r>
              <a:rPr lang="en-US" sz="800" dirty="0"/>
              <a:t>Ask user to input employee ID.</a:t>
            </a:r>
          </a:p>
          <a:p>
            <a:pPr marL="171450" indent="-171450">
              <a:buAutoNum type="arabicPeriod"/>
            </a:pPr>
            <a:r>
              <a:rPr lang="en-US" sz="800" dirty="0"/>
              <a:t>Ask user to input first name.</a:t>
            </a:r>
          </a:p>
          <a:p>
            <a:pPr marL="171450" indent="-171450">
              <a:buAutoNum type="arabicPeriod"/>
            </a:pPr>
            <a:r>
              <a:rPr lang="en-US" sz="800" dirty="0"/>
              <a:t>Ask user to input last name.</a:t>
            </a:r>
          </a:p>
          <a:p>
            <a:pPr marL="171450" indent="-171450">
              <a:buAutoNum type="arabicPeriod"/>
            </a:pPr>
            <a:r>
              <a:rPr lang="en-US" sz="800" dirty="0"/>
              <a:t>If user selects design, then ask user to input Design-hourly rate.</a:t>
            </a:r>
          </a:p>
          <a:p>
            <a:pPr marL="171450" indent="-171450">
              <a:buAutoNum type="arabicPeriod"/>
            </a:pPr>
            <a:r>
              <a:rPr lang="en-US" sz="800" dirty="0"/>
              <a:t>If user selects manager then ask user to input Manager-salary.</a:t>
            </a:r>
          </a:p>
          <a:p>
            <a:pPr marL="171450" indent="-171450">
              <a:buAutoNum type="arabicPeriod"/>
            </a:pPr>
            <a:r>
              <a:rPr lang="en-US" sz="800" dirty="0"/>
              <a:t>If user selects sales, then ask user to input the number of Sales-weekly sales.</a:t>
            </a:r>
          </a:p>
          <a:p>
            <a:pPr marL="171450" indent="-171450">
              <a:buAutoNum type="arabicPeriod"/>
            </a:pPr>
            <a:r>
              <a:rPr lang="en-US" sz="800" dirty="0"/>
              <a:t>If user selects manufacturing, then ask user to input Manufacturing-rate per piece.</a:t>
            </a:r>
          </a:p>
          <a:p>
            <a:pPr marL="171450" indent="-171450">
              <a:buAutoNum type="arabicPeriod"/>
            </a:pPr>
            <a:r>
              <a:rPr lang="en-US" sz="800" dirty="0"/>
              <a:t>Calculate number of employees based of their position such as designers, sales, managers, and manufacturer.</a:t>
            </a:r>
          </a:p>
          <a:p>
            <a:pPr marL="171450" indent="-171450">
              <a:buAutoNum type="arabicPeriod"/>
            </a:pPr>
            <a:r>
              <a:rPr lang="en-US" sz="800" dirty="0"/>
              <a:t>Calculate total number of managers, designers, sales, manufacturing employees paid.</a:t>
            </a:r>
          </a:p>
          <a:p>
            <a:pPr marL="171450" indent="-171450">
              <a:buAutoNum type="arabicPeriod"/>
            </a:pPr>
            <a:r>
              <a:rPr lang="en-US" sz="800" dirty="0"/>
              <a:t>Calculate the total weekly pay for all employees in the </a:t>
            </a:r>
            <a:r>
              <a:rPr lang="en-US" sz="800" dirty="0" err="1"/>
              <a:t>ArrayList</a:t>
            </a:r>
            <a:r>
              <a:rPr lang="en-US" sz="800" dirty="0"/>
              <a:t>.</a:t>
            </a:r>
          </a:p>
          <a:p>
            <a:pPr marL="171450" indent="-171450">
              <a:buAutoNum type="arabicPeriod"/>
            </a:pPr>
            <a:r>
              <a:rPr lang="en-US" sz="800" dirty="0"/>
              <a:t>Generate a weekly report of all employee's weekly pay.</a:t>
            </a:r>
          </a:p>
          <a:p>
            <a:pPr marL="171450" indent="-171450">
              <a:buAutoNum type="arabicPeriod"/>
            </a:pPr>
            <a:r>
              <a:rPr lang="en-US" sz="800" dirty="0"/>
              <a:t>Display company employees and pay to user. </a:t>
            </a:r>
          </a:p>
          <a:p>
            <a:pPr marL="171450" indent="-171450">
              <a:buAutoNum type="arabicPeriod"/>
            </a:pPr>
            <a:r>
              <a:rPr lang="en-US" sz="800" dirty="0"/>
              <a:t>Display weekly report to user.</a:t>
            </a:r>
          </a:p>
        </p:txBody>
      </p:sp>
      <p:sp>
        <p:nvSpPr>
          <p:cNvPr id="30" name="TextBox 29">
            <a:extLst>
              <a:ext uri="{FF2B5EF4-FFF2-40B4-BE49-F238E27FC236}">
                <a16:creationId xmlns:a16="http://schemas.microsoft.com/office/drawing/2014/main" id="{4E907709-C194-4DBD-92C0-5D405A018256}"/>
              </a:ext>
            </a:extLst>
          </p:cNvPr>
          <p:cNvSpPr txBox="1"/>
          <p:nvPr/>
        </p:nvSpPr>
        <p:spPr>
          <a:xfrm>
            <a:off x="2318105" y="2938034"/>
            <a:ext cx="245580" cy="3785652"/>
          </a:xfrm>
          <a:prstGeom prst="rect">
            <a:avLst/>
          </a:prstGeom>
          <a:noFill/>
          <a:ln>
            <a:solidFill>
              <a:schemeClr val="tx1"/>
            </a:solidFill>
          </a:ln>
        </p:spPr>
        <p:txBody>
          <a:bodyPr wrap="none" rtlCol="0">
            <a:spAutoFit/>
          </a:bodyPr>
          <a:lstStyle/>
          <a:p>
            <a:r>
              <a:rPr lang="en-US" sz="800" b="1" dirty="0">
                <a:sym typeface="Symbol" panose="05050102010706020507" pitchFamily="18" charset="2"/>
              </a:rPr>
              <a:t></a:t>
            </a:r>
            <a:endParaRPr lang="en-US" sz="800" b="1" dirty="0"/>
          </a:p>
          <a:p>
            <a:r>
              <a:rPr lang="en-US" sz="800" b="1" dirty="0">
                <a:sym typeface="Symbol" panose="05050102010706020507" pitchFamily="18" charset="2"/>
              </a:rPr>
              <a:t></a:t>
            </a:r>
          </a:p>
          <a:p>
            <a:endParaRPr lang="en-US" sz="800" b="1" dirty="0"/>
          </a:p>
          <a:p>
            <a:r>
              <a:rPr lang="en-US" sz="800" b="1" dirty="0">
                <a:sym typeface="Symbol" panose="05050102010706020507" pitchFamily="18" charset="2"/>
              </a:rPr>
              <a:t></a:t>
            </a:r>
            <a:endParaRPr lang="en-US" sz="800" b="1" dirty="0"/>
          </a:p>
          <a:p>
            <a:endParaRPr lang="en-US" sz="800" b="1" dirty="0">
              <a:sym typeface="Symbol" panose="05050102010706020507" pitchFamily="18" charset="2"/>
            </a:endParaRPr>
          </a:p>
          <a:p>
            <a:endParaRPr lang="en-US" sz="800" b="1" dirty="0">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ym typeface="Symbol" panose="05050102010706020507" pitchFamily="18" charset="2"/>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endParaRPr lang="en-US" sz="800" b="1" dirty="0">
              <a:solidFill>
                <a:srgbClr val="7030A0"/>
              </a:solidFill>
              <a:sym typeface="Symbol" panose="05050102010706020507" pitchFamily="18" charset="2"/>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p>
          <a:p>
            <a:endParaRPr lang="en-US" sz="800" b="1" dirty="0">
              <a:solidFill>
                <a:srgbClr val="7030A0"/>
              </a:solidFill>
              <a:sym typeface="Symbol" panose="05050102010706020507" pitchFamily="18" charset="2"/>
            </a:endParaRPr>
          </a:p>
          <a:p>
            <a:r>
              <a:rPr lang="en-US" sz="800" b="1" dirty="0">
                <a:solidFill>
                  <a:srgbClr val="7030A0"/>
                </a:solidFill>
                <a:sym typeface="Symbol" panose="05050102010706020507" pitchFamily="18" charset="2"/>
              </a:rPr>
              <a:t></a:t>
            </a:r>
            <a:endParaRPr lang="en-US" sz="800" b="1" dirty="0">
              <a:solidFill>
                <a:srgbClr val="7030A0"/>
              </a:solidFill>
            </a:endParaRPr>
          </a:p>
          <a:p>
            <a:r>
              <a:rPr lang="en-US" sz="800" b="1" dirty="0">
                <a:solidFill>
                  <a:srgbClr val="7030A0"/>
                </a:solidFill>
                <a:sym typeface="Symbol" panose="05050102010706020507" pitchFamily="18" charset="2"/>
              </a:rPr>
              <a:t></a:t>
            </a:r>
            <a:endParaRPr lang="en-US" sz="800" b="1" dirty="0">
              <a:solidFill>
                <a:srgbClr val="7030A0"/>
              </a:solidFill>
            </a:endParaRPr>
          </a:p>
        </p:txBody>
      </p:sp>
      <p:sp>
        <p:nvSpPr>
          <p:cNvPr id="31" name="Rectangle 30">
            <a:extLst>
              <a:ext uri="{FF2B5EF4-FFF2-40B4-BE49-F238E27FC236}">
                <a16:creationId xmlns:a16="http://schemas.microsoft.com/office/drawing/2014/main" id="{1EDF527F-84F4-4A13-B9CC-4C190FC4285E}"/>
              </a:ext>
            </a:extLst>
          </p:cNvPr>
          <p:cNvSpPr/>
          <p:nvPr/>
        </p:nvSpPr>
        <p:spPr>
          <a:xfrm>
            <a:off x="1233598" y="6850285"/>
            <a:ext cx="354706" cy="461665"/>
          </a:xfrm>
          <a:prstGeom prst="rect">
            <a:avLst/>
          </a:prstGeom>
        </p:spPr>
        <p:txBody>
          <a:bodyPr wrap="square">
            <a:spAutoFit/>
          </a:bodyPr>
          <a:lstStyle/>
          <a:p>
            <a:r>
              <a:rPr lang="en-US" sz="800" b="1" dirty="0">
                <a:sym typeface="Symbol" panose="05050102010706020507" pitchFamily="18" charset="2"/>
              </a:rPr>
              <a:t>Key</a:t>
            </a:r>
          </a:p>
          <a:p>
            <a:r>
              <a:rPr lang="en-US" sz="800" b="1" dirty="0">
                <a:solidFill>
                  <a:srgbClr val="FF0000"/>
                </a:solidFill>
                <a:sym typeface="Symbol" panose="05050102010706020507" pitchFamily="18" charset="2"/>
              </a:rPr>
              <a:t></a:t>
            </a:r>
            <a:endParaRPr lang="en-US" sz="800" b="1" dirty="0">
              <a:solidFill>
                <a:srgbClr val="FF0000"/>
              </a:solidFill>
            </a:endParaRPr>
          </a:p>
          <a:p>
            <a:r>
              <a:rPr lang="en-US" sz="800" b="1" dirty="0">
                <a:solidFill>
                  <a:srgbClr val="7030A0"/>
                </a:solidFill>
                <a:sym typeface="Symbol" panose="05050102010706020507" pitchFamily="18" charset="2"/>
              </a:rPr>
              <a:t></a:t>
            </a:r>
          </a:p>
        </p:txBody>
      </p:sp>
      <p:sp>
        <p:nvSpPr>
          <p:cNvPr id="32" name="TextBox 31">
            <a:extLst>
              <a:ext uri="{FF2B5EF4-FFF2-40B4-BE49-F238E27FC236}">
                <a16:creationId xmlns:a16="http://schemas.microsoft.com/office/drawing/2014/main" id="{5F2B63C9-3FD4-4934-9710-5CB321FE6998}"/>
              </a:ext>
            </a:extLst>
          </p:cNvPr>
          <p:cNvSpPr txBox="1"/>
          <p:nvPr/>
        </p:nvSpPr>
        <p:spPr>
          <a:xfrm>
            <a:off x="1391523" y="6934015"/>
            <a:ext cx="1154483" cy="338554"/>
          </a:xfrm>
          <a:prstGeom prst="rect">
            <a:avLst/>
          </a:prstGeom>
          <a:noFill/>
        </p:spPr>
        <p:txBody>
          <a:bodyPr wrap="none" rtlCol="0">
            <a:spAutoFit/>
          </a:bodyPr>
          <a:lstStyle/>
          <a:p>
            <a:r>
              <a:rPr lang="en-US" sz="800" b="1" dirty="0">
                <a:solidFill>
                  <a:srgbClr val="FF0000"/>
                </a:solidFill>
              </a:rPr>
              <a:t>Driver Method</a:t>
            </a:r>
          </a:p>
          <a:p>
            <a:r>
              <a:rPr lang="en-US" sz="800" b="1" dirty="0">
                <a:solidFill>
                  <a:srgbClr val="7030A0"/>
                </a:solidFill>
              </a:rPr>
              <a:t>Data Manager Method</a:t>
            </a:r>
          </a:p>
        </p:txBody>
      </p:sp>
      <p:sp>
        <p:nvSpPr>
          <p:cNvPr id="33" name="TextBox 32">
            <a:extLst>
              <a:ext uri="{FF2B5EF4-FFF2-40B4-BE49-F238E27FC236}">
                <a16:creationId xmlns:a16="http://schemas.microsoft.com/office/drawing/2014/main" id="{CA1067F1-DE33-4219-AF67-F5DFA5D38828}"/>
              </a:ext>
            </a:extLst>
          </p:cNvPr>
          <p:cNvSpPr txBox="1"/>
          <p:nvPr/>
        </p:nvSpPr>
        <p:spPr>
          <a:xfrm>
            <a:off x="1895872" y="2777572"/>
            <a:ext cx="795411" cy="215444"/>
          </a:xfrm>
          <a:prstGeom prst="rect">
            <a:avLst/>
          </a:prstGeom>
          <a:noFill/>
        </p:spPr>
        <p:txBody>
          <a:bodyPr wrap="none" rtlCol="0">
            <a:spAutoFit/>
          </a:bodyPr>
          <a:lstStyle/>
          <a:p>
            <a:r>
              <a:rPr lang="en-US" sz="800" dirty="0"/>
              <a:t>Methods Used</a:t>
            </a:r>
          </a:p>
        </p:txBody>
      </p:sp>
      <p:sp>
        <p:nvSpPr>
          <p:cNvPr id="17" name="TextBox 16">
            <a:extLst>
              <a:ext uri="{FF2B5EF4-FFF2-40B4-BE49-F238E27FC236}">
                <a16:creationId xmlns:a16="http://schemas.microsoft.com/office/drawing/2014/main" id="{83DFA417-846F-4134-88C3-45442F220753}"/>
              </a:ext>
            </a:extLst>
          </p:cNvPr>
          <p:cNvSpPr txBox="1"/>
          <p:nvPr/>
        </p:nvSpPr>
        <p:spPr>
          <a:xfrm>
            <a:off x="6958603" y="523875"/>
            <a:ext cx="1263487" cy="261610"/>
          </a:xfrm>
          <a:prstGeom prst="rect">
            <a:avLst/>
          </a:prstGeom>
          <a:noFill/>
        </p:spPr>
        <p:txBody>
          <a:bodyPr wrap="none" rtlCol="0">
            <a:spAutoFit/>
          </a:bodyPr>
          <a:lstStyle/>
          <a:p>
            <a:r>
              <a:rPr lang="en-US" sz="1000" dirty="0"/>
              <a:t>Data</a:t>
            </a:r>
            <a:r>
              <a:rPr lang="en-US" sz="1050" dirty="0"/>
              <a:t> Element Class</a:t>
            </a:r>
          </a:p>
        </p:txBody>
      </p:sp>
      <p:sp>
        <p:nvSpPr>
          <p:cNvPr id="18" name="Rectangle 17">
            <a:extLst>
              <a:ext uri="{FF2B5EF4-FFF2-40B4-BE49-F238E27FC236}">
                <a16:creationId xmlns:a16="http://schemas.microsoft.com/office/drawing/2014/main" id="{2D587DEA-97CD-40F9-8871-ED01AC1E374D}"/>
              </a:ext>
            </a:extLst>
          </p:cNvPr>
          <p:cNvSpPr/>
          <p:nvPr/>
        </p:nvSpPr>
        <p:spPr>
          <a:xfrm>
            <a:off x="6198533" y="561527"/>
            <a:ext cx="2824950" cy="6492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2F2E8D1-D0D2-4D02-9651-89ECA5BB74B2}"/>
              </a:ext>
            </a:extLst>
          </p:cNvPr>
          <p:cNvCxnSpPr>
            <a:cxnSpLocks/>
          </p:cNvCxnSpPr>
          <p:nvPr/>
        </p:nvCxnSpPr>
        <p:spPr>
          <a:xfrm>
            <a:off x="6284444" y="736528"/>
            <a:ext cx="269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ACAD12-7381-46E8-BB01-BFE624CEDD00}"/>
              </a:ext>
            </a:extLst>
          </p:cNvPr>
          <p:cNvCxnSpPr>
            <a:cxnSpLocks/>
          </p:cNvCxnSpPr>
          <p:nvPr/>
        </p:nvCxnSpPr>
        <p:spPr>
          <a:xfrm>
            <a:off x="6253851" y="1988389"/>
            <a:ext cx="2714314"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E8BF0D7-4659-4AC2-8FD6-227BEDED7B44}"/>
              </a:ext>
            </a:extLst>
          </p:cNvPr>
          <p:cNvSpPr txBox="1"/>
          <p:nvPr/>
        </p:nvSpPr>
        <p:spPr>
          <a:xfrm>
            <a:off x="6224106" y="688868"/>
            <a:ext cx="881973" cy="230832"/>
          </a:xfrm>
          <a:prstGeom prst="rect">
            <a:avLst/>
          </a:prstGeom>
          <a:noFill/>
        </p:spPr>
        <p:txBody>
          <a:bodyPr wrap="none" rtlCol="0">
            <a:spAutoFit/>
          </a:bodyPr>
          <a:lstStyle/>
          <a:p>
            <a:r>
              <a:rPr lang="en-US" sz="900" dirty="0"/>
              <a:t>Data Members</a:t>
            </a:r>
          </a:p>
        </p:txBody>
      </p:sp>
      <p:graphicFrame>
        <p:nvGraphicFramePr>
          <p:cNvPr id="37" name="Table 36">
            <a:extLst>
              <a:ext uri="{FF2B5EF4-FFF2-40B4-BE49-F238E27FC236}">
                <a16:creationId xmlns:a16="http://schemas.microsoft.com/office/drawing/2014/main" id="{279BCADB-5905-464E-95D8-3BFD4D9A8286}"/>
              </a:ext>
            </a:extLst>
          </p:cNvPr>
          <p:cNvGraphicFramePr>
            <a:graphicFrameLocks noGrp="1"/>
          </p:cNvGraphicFramePr>
          <p:nvPr>
            <p:extLst>
              <p:ext uri="{D42A27DB-BD31-4B8C-83A1-F6EECF244321}">
                <p14:modId xmlns:p14="http://schemas.microsoft.com/office/powerpoint/2010/main" val="3162393359"/>
              </p:ext>
            </p:extLst>
          </p:nvPr>
        </p:nvGraphicFramePr>
        <p:xfrm>
          <a:off x="6299282" y="872419"/>
          <a:ext cx="2683354" cy="1066800"/>
        </p:xfrm>
        <a:graphic>
          <a:graphicData uri="http://schemas.openxmlformats.org/drawingml/2006/table">
            <a:tbl>
              <a:tblPr firstRow="1" bandRow="1">
                <a:tableStyleId>{5C22544A-7EE6-4342-B048-85BDC9FD1C3A}</a:tableStyleId>
              </a:tblPr>
              <a:tblGrid>
                <a:gridCol w="894451">
                  <a:extLst>
                    <a:ext uri="{9D8B030D-6E8A-4147-A177-3AD203B41FA5}">
                      <a16:colId xmlns:a16="http://schemas.microsoft.com/office/drawing/2014/main" val="1827785657"/>
                    </a:ext>
                  </a:extLst>
                </a:gridCol>
                <a:gridCol w="867599">
                  <a:extLst>
                    <a:ext uri="{9D8B030D-6E8A-4147-A177-3AD203B41FA5}">
                      <a16:colId xmlns:a16="http://schemas.microsoft.com/office/drawing/2014/main" val="2619302556"/>
                    </a:ext>
                  </a:extLst>
                </a:gridCol>
                <a:gridCol w="921304">
                  <a:extLst>
                    <a:ext uri="{9D8B030D-6E8A-4147-A177-3AD203B41FA5}">
                      <a16:colId xmlns:a16="http://schemas.microsoft.com/office/drawing/2014/main" val="837760311"/>
                    </a:ext>
                  </a:extLst>
                </a:gridCol>
              </a:tblGrid>
              <a:tr h="182831">
                <a:tc>
                  <a:txBody>
                    <a:bodyPr/>
                    <a:lstStyle/>
                    <a:p>
                      <a:r>
                        <a:rPr lang="en-US" sz="800" dirty="0"/>
                        <a:t>Name</a:t>
                      </a:r>
                    </a:p>
                  </a:txBody>
                  <a:tcPr/>
                </a:tc>
                <a:tc>
                  <a:txBody>
                    <a:bodyPr/>
                    <a:lstStyle/>
                    <a:p>
                      <a:r>
                        <a:rPr lang="en-US" sz="800" dirty="0"/>
                        <a:t>Data Type</a:t>
                      </a:r>
                    </a:p>
                  </a:txBody>
                  <a:tcPr/>
                </a:tc>
                <a:tc>
                  <a:txBody>
                    <a:bodyPr/>
                    <a:lstStyle/>
                    <a:p>
                      <a:r>
                        <a:rPr lang="en-US" sz="800" dirty="0"/>
                        <a:t>Description</a:t>
                      </a:r>
                    </a:p>
                  </a:txBody>
                  <a:tcPr/>
                </a:tc>
                <a:extLst>
                  <a:ext uri="{0D108BD9-81ED-4DB2-BD59-A6C34878D82A}">
                    <a16:rowId xmlns:a16="http://schemas.microsoft.com/office/drawing/2014/main" val="1248048852"/>
                  </a:ext>
                </a:extLst>
              </a:tr>
              <a:tr h="209687">
                <a:tc>
                  <a:txBody>
                    <a:bodyPr/>
                    <a:lstStyle/>
                    <a:p>
                      <a:r>
                        <a:rPr lang="en-US" sz="800" dirty="0" err="1"/>
                        <a:t>fName</a:t>
                      </a:r>
                      <a:endParaRPr lang="en-US" sz="800" dirty="0"/>
                    </a:p>
                  </a:txBody>
                  <a:tcPr/>
                </a:tc>
                <a:tc>
                  <a:txBody>
                    <a:bodyPr/>
                    <a:lstStyle/>
                    <a:p>
                      <a:r>
                        <a:rPr lang="en-US" sz="800" dirty="0"/>
                        <a:t>Private String</a:t>
                      </a:r>
                    </a:p>
                  </a:txBody>
                  <a:tcPr/>
                </a:tc>
                <a:tc>
                  <a:txBody>
                    <a:bodyPr/>
                    <a:lstStyle/>
                    <a:p>
                      <a:r>
                        <a:rPr lang="en-US" sz="800" dirty="0"/>
                        <a:t>Holds first name</a:t>
                      </a:r>
                    </a:p>
                  </a:txBody>
                  <a:tcPr/>
                </a:tc>
                <a:extLst>
                  <a:ext uri="{0D108BD9-81ED-4DB2-BD59-A6C34878D82A}">
                    <a16:rowId xmlns:a16="http://schemas.microsoft.com/office/drawing/2014/main" val="1469380772"/>
                  </a:ext>
                </a:extLst>
              </a:tr>
              <a:tr h="209687">
                <a:tc>
                  <a:txBody>
                    <a:bodyPr/>
                    <a:lstStyle/>
                    <a:p>
                      <a:r>
                        <a:rPr lang="en-US" sz="800" dirty="0" err="1"/>
                        <a:t>lName</a:t>
                      </a:r>
                      <a:endParaRPr lang="en-US" sz="800" dirty="0"/>
                    </a:p>
                  </a:txBody>
                  <a:tcPr/>
                </a:tc>
                <a:tc>
                  <a:txBody>
                    <a:bodyPr/>
                    <a:lstStyle/>
                    <a:p>
                      <a:r>
                        <a:rPr lang="en-US" sz="800" dirty="0"/>
                        <a:t>Private String</a:t>
                      </a:r>
                    </a:p>
                  </a:txBody>
                  <a:tcPr/>
                </a:tc>
                <a:tc>
                  <a:txBody>
                    <a:bodyPr/>
                    <a:lstStyle/>
                    <a:p>
                      <a:r>
                        <a:rPr lang="en-US" sz="800" dirty="0"/>
                        <a:t>Holds last name</a:t>
                      </a:r>
                    </a:p>
                  </a:txBody>
                  <a:tcPr/>
                </a:tc>
                <a:extLst>
                  <a:ext uri="{0D108BD9-81ED-4DB2-BD59-A6C34878D82A}">
                    <a16:rowId xmlns:a16="http://schemas.microsoft.com/office/drawing/2014/main" val="3728697853"/>
                  </a:ext>
                </a:extLst>
              </a:tr>
              <a:tr h="209687">
                <a:tc>
                  <a:txBody>
                    <a:bodyPr/>
                    <a:lstStyle/>
                    <a:p>
                      <a:r>
                        <a:rPr lang="en-US" sz="800" dirty="0" err="1"/>
                        <a:t>empNum</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id number</a:t>
                      </a:r>
                    </a:p>
                  </a:txBody>
                  <a:tcPr/>
                </a:tc>
                <a:extLst>
                  <a:ext uri="{0D108BD9-81ED-4DB2-BD59-A6C34878D82A}">
                    <a16:rowId xmlns:a16="http://schemas.microsoft.com/office/drawing/2014/main" val="2387702059"/>
                  </a:ext>
                </a:extLst>
              </a:tr>
              <a:tr h="209687">
                <a:tc>
                  <a:txBody>
                    <a:bodyPr/>
                    <a:lstStyle/>
                    <a:p>
                      <a:r>
                        <a:rPr lang="en-US" sz="800" dirty="0"/>
                        <a:t>p</a:t>
                      </a:r>
                    </a:p>
                  </a:txBody>
                  <a:tcPr/>
                </a:tc>
                <a:tc>
                  <a:txBody>
                    <a:bodyPr/>
                    <a:lstStyle/>
                    <a:p>
                      <a:r>
                        <a:rPr lang="en-US" sz="800" dirty="0"/>
                        <a:t>Position p</a:t>
                      </a:r>
                    </a:p>
                  </a:txBody>
                  <a:tcPr/>
                </a:tc>
                <a:tc>
                  <a:txBody>
                    <a:bodyPr/>
                    <a:lstStyle/>
                    <a:p>
                      <a:r>
                        <a:rPr lang="en-US" sz="800" dirty="0"/>
                        <a:t>Holds position</a:t>
                      </a:r>
                    </a:p>
                  </a:txBody>
                  <a:tcPr/>
                </a:tc>
                <a:extLst>
                  <a:ext uri="{0D108BD9-81ED-4DB2-BD59-A6C34878D82A}">
                    <a16:rowId xmlns:a16="http://schemas.microsoft.com/office/drawing/2014/main" val="1847486186"/>
                  </a:ext>
                </a:extLst>
              </a:tr>
            </a:tbl>
          </a:graphicData>
        </a:graphic>
      </p:graphicFrame>
      <p:sp>
        <p:nvSpPr>
          <p:cNvPr id="39" name="TextBox 38">
            <a:extLst>
              <a:ext uri="{FF2B5EF4-FFF2-40B4-BE49-F238E27FC236}">
                <a16:creationId xmlns:a16="http://schemas.microsoft.com/office/drawing/2014/main" id="{57A04811-6A15-4970-9E4F-FCD0B26687D7}"/>
              </a:ext>
            </a:extLst>
          </p:cNvPr>
          <p:cNvSpPr txBox="1"/>
          <p:nvPr/>
        </p:nvSpPr>
        <p:spPr>
          <a:xfrm>
            <a:off x="6198534" y="1976872"/>
            <a:ext cx="607859" cy="230832"/>
          </a:xfrm>
          <a:prstGeom prst="rect">
            <a:avLst/>
          </a:prstGeom>
          <a:noFill/>
        </p:spPr>
        <p:txBody>
          <a:bodyPr wrap="none" rtlCol="0">
            <a:spAutoFit/>
          </a:bodyPr>
          <a:lstStyle/>
          <a:p>
            <a:r>
              <a:rPr lang="en-US" sz="900" dirty="0"/>
              <a:t>Methods</a:t>
            </a:r>
          </a:p>
        </p:txBody>
      </p:sp>
      <p:graphicFrame>
        <p:nvGraphicFramePr>
          <p:cNvPr id="56" name="Table 55">
            <a:extLst>
              <a:ext uri="{FF2B5EF4-FFF2-40B4-BE49-F238E27FC236}">
                <a16:creationId xmlns:a16="http://schemas.microsoft.com/office/drawing/2014/main" id="{F0300BBE-FBF2-45EE-9DBA-73CC7AAA44F9}"/>
              </a:ext>
            </a:extLst>
          </p:cNvPr>
          <p:cNvGraphicFramePr>
            <a:graphicFrameLocks noGrp="1"/>
          </p:cNvGraphicFramePr>
          <p:nvPr>
            <p:extLst>
              <p:ext uri="{D42A27DB-BD31-4B8C-83A1-F6EECF244321}">
                <p14:modId xmlns:p14="http://schemas.microsoft.com/office/powerpoint/2010/main" val="1493798911"/>
              </p:ext>
            </p:extLst>
          </p:nvPr>
        </p:nvGraphicFramePr>
        <p:xfrm>
          <a:off x="65154" y="860751"/>
          <a:ext cx="2691594" cy="426720"/>
        </p:xfrm>
        <a:graphic>
          <a:graphicData uri="http://schemas.openxmlformats.org/drawingml/2006/table">
            <a:tbl>
              <a:tblPr firstRow="1" bandRow="1">
                <a:tableStyleId>{5C22544A-7EE6-4342-B048-85BDC9FD1C3A}</a:tableStyleId>
              </a:tblPr>
              <a:tblGrid>
                <a:gridCol w="897198">
                  <a:extLst>
                    <a:ext uri="{9D8B030D-6E8A-4147-A177-3AD203B41FA5}">
                      <a16:colId xmlns:a16="http://schemas.microsoft.com/office/drawing/2014/main" val="1827785657"/>
                    </a:ext>
                  </a:extLst>
                </a:gridCol>
                <a:gridCol w="870263">
                  <a:extLst>
                    <a:ext uri="{9D8B030D-6E8A-4147-A177-3AD203B41FA5}">
                      <a16:colId xmlns:a16="http://schemas.microsoft.com/office/drawing/2014/main" val="2619302556"/>
                    </a:ext>
                  </a:extLst>
                </a:gridCol>
                <a:gridCol w="924133">
                  <a:extLst>
                    <a:ext uri="{9D8B030D-6E8A-4147-A177-3AD203B41FA5}">
                      <a16:colId xmlns:a16="http://schemas.microsoft.com/office/drawing/2014/main" val="837760311"/>
                    </a:ext>
                  </a:extLst>
                </a:gridCol>
              </a:tblGrid>
              <a:tr h="182831">
                <a:tc>
                  <a:txBody>
                    <a:bodyPr/>
                    <a:lstStyle/>
                    <a:p>
                      <a:r>
                        <a:rPr lang="en-US" sz="800" dirty="0"/>
                        <a:t>Name</a:t>
                      </a:r>
                    </a:p>
                  </a:txBody>
                  <a:tcPr/>
                </a:tc>
                <a:tc>
                  <a:txBody>
                    <a:bodyPr/>
                    <a:lstStyle/>
                    <a:p>
                      <a:r>
                        <a:rPr lang="en-US" sz="800" dirty="0"/>
                        <a:t>Data Type</a:t>
                      </a:r>
                    </a:p>
                  </a:txBody>
                  <a:tcPr/>
                </a:tc>
                <a:tc>
                  <a:txBody>
                    <a:bodyPr/>
                    <a:lstStyle/>
                    <a:p>
                      <a:r>
                        <a:rPr lang="en-US" sz="800" dirty="0"/>
                        <a:t>Description</a:t>
                      </a:r>
                    </a:p>
                  </a:txBody>
                  <a:tcPr/>
                </a:tc>
                <a:extLst>
                  <a:ext uri="{0D108BD9-81ED-4DB2-BD59-A6C34878D82A}">
                    <a16:rowId xmlns:a16="http://schemas.microsoft.com/office/drawing/2014/main" val="1248048852"/>
                  </a:ext>
                </a:extLst>
              </a:tr>
              <a:tr h="209687">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688698767"/>
                  </a:ext>
                </a:extLst>
              </a:tr>
            </a:tbl>
          </a:graphicData>
        </a:graphic>
      </p:graphicFrame>
      <p:sp>
        <p:nvSpPr>
          <p:cNvPr id="57" name="TextBox 56">
            <a:extLst>
              <a:ext uri="{FF2B5EF4-FFF2-40B4-BE49-F238E27FC236}">
                <a16:creationId xmlns:a16="http://schemas.microsoft.com/office/drawing/2014/main" id="{D2EE94A6-58DC-4DD9-A317-39F466EC36F8}"/>
              </a:ext>
            </a:extLst>
          </p:cNvPr>
          <p:cNvSpPr txBox="1"/>
          <p:nvPr/>
        </p:nvSpPr>
        <p:spPr>
          <a:xfrm>
            <a:off x="3128665" y="422017"/>
            <a:ext cx="2778325" cy="415498"/>
          </a:xfrm>
          <a:prstGeom prst="rect">
            <a:avLst/>
          </a:prstGeom>
          <a:noFill/>
        </p:spPr>
        <p:txBody>
          <a:bodyPr wrap="none" rtlCol="0">
            <a:spAutoFit/>
          </a:bodyPr>
          <a:lstStyle/>
          <a:p>
            <a:pPr algn="ctr"/>
            <a:r>
              <a:rPr lang="en-US" sz="1000" dirty="0"/>
              <a:t>Data</a:t>
            </a:r>
            <a:r>
              <a:rPr lang="en-US" sz="1050" dirty="0"/>
              <a:t> Manager Class </a:t>
            </a:r>
          </a:p>
          <a:p>
            <a:pPr algn="ctr"/>
            <a:r>
              <a:rPr lang="en-US" sz="1050" dirty="0"/>
              <a:t>(Manages a collection of Data Element Objects)</a:t>
            </a:r>
          </a:p>
        </p:txBody>
      </p:sp>
      <p:sp>
        <p:nvSpPr>
          <p:cNvPr id="58" name="Rectangle 57">
            <a:extLst>
              <a:ext uri="{FF2B5EF4-FFF2-40B4-BE49-F238E27FC236}">
                <a16:creationId xmlns:a16="http://schemas.microsoft.com/office/drawing/2014/main" id="{F348A41D-83E4-444E-919E-677C67F837B7}"/>
              </a:ext>
            </a:extLst>
          </p:cNvPr>
          <p:cNvSpPr/>
          <p:nvPr/>
        </p:nvSpPr>
        <p:spPr>
          <a:xfrm>
            <a:off x="3179936" y="477849"/>
            <a:ext cx="2794022" cy="6362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1261D764-4133-4E07-985A-CAAB9B761D74}"/>
              </a:ext>
            </a:extLst>
          </p:cNvPr>
          <p:cNvCxnSpPr>
            <a:cxnSpLocks/>
          </p:cNvCxnSpPr>
          <p:nvPr/>
        </p:nvCxnSpPr>
        <p:spPr>
          <a:xfrm>
            <a:off x="3205977" y="795557"/>
            <a:ext cx="2767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3A99F1-DE9D-4E84-ABB2-3ED3F14D628B}"/>
              </a:ext>
            </a:extLst>
          </p:cNvPr>
          <p:cNvCxnSpPr>
            <a:cxnSpLocks/>
          </p:cNvCxnSpPr>
          <p:nvPr/>
        </p:nvCxnSpPr>
        <p:spPr>
          <a:xfrm>
            <a:off x="3197915" y="2939949"/>
            <a:ext cx="2784103"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CE6C4B5-43A6-4953-8829-DCE88EAD23CE}"/>
              </a:ext>
            </a:extLst>
          </p:cNvPr>
          <p:cNvSpPr txBox="1"/>
          <p:nvPr/>
        </p:nvSpPr>
        <p:spPr>
          <a:xfrm>
            <a:off x="3138174" y="725012"/>
            <a:ext cx="881973" cy="230832"/>
          </a:xfrm>
          <a:prstGeom prst="rect">
            <a:avLst/>
          </a:prstGeom>
          <a:noFill/>
        </p:spPr>
        <p:txBody>
          <a:bodyPr wrap="none" rtlCol="0">
            <a:spAutoFit/>
          </a:bodyPr>
          <a:lstStyle/>
          <a:p>
            <a:r>
              <a:rPr lang="en-US" sz="900" dirty="0"/>
              <a:t>Data Members</a:t>
            </a:r>
          </a:p>
        </p:txBody>
      </p:sp>
      <p:graphicFrame>
        <p:nvGraphicFramePr>
          <p:cNvPr id="62" name="Table 61">
            <a:extLst>
              <a:ext uri="{FF2B5EF4-FFF2-40B4-BE49-F238E27FC236}">
                <a16:creationId xmlns:a16="http://schemas.microsoft.com/office/drawing/2014/main" id="{4F4D850E-7498-44DC-8D34-81A0F8C68CA7}"/>
              </a:ext>
            </a:extLst>
          </p:cNvPr>
          <p:cNvGraphicFramePr>
            <a:graphicFrameLocks noGrp="1"/>
          </p:cNvGraphicFramePr>
          <p:nvPr>
            <p:extLst>
              <p:ext uri="{D42A27DB-BD31-4B8C-83A1-F6EECF244321}">
                <p14:modId xmlns:p14="http://schemas.microsoft.com/office/powerpoint/2010/main" val="2442938887"/>
              </p:ext>
            </p:extLst>
          </p:nvPr>
        </p:nvGraphicFramePr>
        <p:xfrm>
          <a:off x="3197915" y="867983"/>
          <a:ext cx="2784104" cy="3413760"/>
        </p:xfrm>
        <a:graphic>
          <a:graphicData uri="http://schemas.openxmlformats.org/drawingml/2006/table">
            <a:tbl>
              <a:tblPr firstRow="1" bandRow="1">
                <a:tableStyleId>{5C22544A-7EE6-4342-B048-85BDC9FD1C3A}</a:tableStyleId>
              </a:tblPr>
              <a:tblGrid>
                <a:gridCol w="928035">
                  <a:extLst>
                    <a:ext uri="{9D8B030D-6E8A-4147-A177-3AD203B41FA5}">
                      <a16:colId xmlns:a16="http://schemas.microsoft.com/office/drawing/2014/main" val="1827785657"/>
                    </a:ext>
                  </a:extLst>
                </a:gridCol>
                <a:gridCol w="823557">
                  <a:extLst>
                    <a:ext uri="{9D8B030D-6E8A-4147-A177-3AD203B41FA5}">
                      <a16:colId xmlns:a16="http://schemas.microsoft.com/office/drawing/2014/main" val="2619302556"/>
                    </a:ext>
                  </a:extLst>
                </a:gridCol>
                <a:gridCol w="1032512">
                  <a:extLst>
                    <a:ext uri="{9D8B030D-6E8A-4147-A177-3AD203B41FA5}">
                      <a16:colId xmlns:a16="http://schemas.microsoft.com/office/drawing/2014/main" val="837760311"/>
                    </a:ext>
                  </a:extLst>
                </a:gridCol>
              </a:tblGrid>
              <a:tr h="199677">
                <a:tc>
                  <a:txBody>
                    <a:bodyPr/>
                    <a:lstStyle/>
                    <a:p>
                      <a:r>
                        <a:rPr lang="en-US" sz="800" dirty="0"/>
                        <a:t>Name</a:t>
                      </a:r>
                    </a:p>
                  </a:txBody>
                  <a:tcPr/>
                </a:tc>
                <a:tc>
                  <a:txBody>
                    <a:bodyPr/>
                    <a:lstStyle/>
                    <a:p>
                      <a:r>
                        <a:rPr lang="en-US" sz="800" dirty="0"/>
                        <a:t>Data Type</a:t>
                      </a:r>
                    </a:p>
                  </a:txBody>
                  <a:tcPr/>
                </a:tc>
                <a:tc>
                  <a:txBody>
                    <a:bodyPr/>
                    <a:lstStyle/>
                    <a:p>
                      <a:r>
                        <a:rPr lang="en-US" sz="800" dirty="0"/>
                        <a:t>Description</a:t>
                      </a:r>
                    </a:p>
                  </a:txBody>
                  <a:tcPr/>
                </a:tc>
                <a:extLst>
                  <a:ext uri="{0D108BD9-81ED-4DB2-BD59-A6C34878D82A}">
                    <a16:rowId xmlns:a16="http://schemas.microsoft.com/office/drawing/2014/main" val="1248048852"/>
                  </a:ext>
                </a:extLst>
              </a:tr>
              <a:tr h="427880">
                <a:tc>
                  <a:txBody>
                    <a:bodyPr/>
                    <a:lstStyle/>
                    <a:p>
                      <a:r>
                        <a:rPr lang="en-US" sz="800" dirty="0"/>
                        <a:t>Employees</a:t>
                      </a:r>
                    </a:p>
                    <a:p>
                      <a:endParaRPr lang="en-US" sz="800" dirty="0"/>
                    </a:p>
                  </a:txBody>
                  <a:tcPr/>
                </a:tc>
                <a:tc>
                  <a:txBody>
                    <a:bodyPr/>
                    <a:lstStyle/>
                    <a:p>
                      <a:r>
                        <a:rPr lang="en-US" sz="800" dirty="0"/>
                        <a:t>Private </a:t>
                      </a:r>
                      <a:r>
                        <a:rPr lang="en-US" sz="800" dirty="0" err="1"/>
                        <a:t>ArrayList</a:t>
                      </a:r>
                      <a:r>
                        <a:rPr lang="en-US" sz="800" dirty="0"/>
                        <a:t>&lt;Employee&gt;</a:t>
                      </a:r>
                    </a:p>
                  </a:txBody>
                  <a:tcPr/>
                </a:tc>
                <a:tc>
                  <a:txBody>
                    <a:bodyPr/>
                    <a:lstStyle/>
                    <a:p>
                      <a:r>
                        <a:rPr lang="en-US" sz="800" dirty="0"/>
                        <a:t>Collection of Data Elements from employees.java</a:t>
                      </a:r>
                    </a:p>
                  </a:txBody>
                  <a:tcPr/>
                </a:tc>
                <a:extLst>
                  <a:ext uri="{0D108BD9-81ED-4DB2-BD59-A6C34878D82A}">
                    <a16:rowId xmlns:a16="http://schemas.microsoft.com/office/drawing/2014/main" val="1469380772"/>
                  </a:ext>
                </a:extLst>
              </a:tr>
              <a:tr h="313779">
                <a:tc>
                  <a:txBody>
                    <a:bodyPr/>
                    <a:lstStyle/>
                    <a:p>
                      <a:r>
                        <a:rPr lang="en-US" sz="800" dirty="0" err="1"/>
                        <a:t>companyName</a:t>
                      </a:r>
                      <a:endParaRPr lang="en-US" sz="800" dirty="0"/>
                    </a:p>
                  </a:txBody>
                  <a:tcPr/>
                </a:tc>
                <a:tc>
                  <a:txBody>
                    <a:bodyPr/>
                    <a:lstStyle/>
                    <a:p>
                      <a:r>
                        <a:rPr lang="en-US" sz="800" dirty="0"/>
                        <a:t>Private String</a:t>
                      </a:r>
                    </a:p>
                  </a:txBody>
                  <a:tcPr/>
                </a:tc>
                <a:tc>
                  <a:txBody>
                    <a:bodyPr/>
                    <a:lstStyle/>
                    <a:p>
                      <a:r>
                        <a:rPr lang="en-US" sz="800" dirty="0"/>
                        <a:t>Holds the company’s name</a:t>
                      </a:r>
                    </a:p>
                  </a:txBody>
                  <a:tcPr/>
                </a:tc>
                <a:extLst>
                  <a:ext uri="{0D108BD9-81ED-4DB2-BD59-A6C34878D82A}">
                    <a16:rowId xmlns:a16="http://schemas.microsoft.com/office/drawing/2014/main" val="3728697853"/>
                  </a:ext>
                </a:extLst>
              </a:tr>
              <a:tr h="313779">
                <a:tc>
                  <a:txBody>
                    <a:bodyPr/>
                    <a:lstStyle/>
                    <a:p>
                      <a:r>
                        <a:rPr lang="en-US" sz="800" dirty="0" err="1"/>
                        <a:t>numDes</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designers</a:t>
                      </a:r>
                    </a:p>
                  </a:txBody>
                  <a:tcPr/>
                </a:tc>
                <a:extLst>
                  <a:ext uri="{0D108BD9-81ED-4DB2-BD59-A6C34878D82A}">
                    <a16:rowId xmlns:a16="http://schemas.microsoft.com/office/drawing/2014/main" val="1847486186"/>
                  </a:ext>
                </a:extLst>
              </a:tr>
              <a:tr h="427880">
                <a:tc>
                  <a:txBody>
                    <a:bodyPr/>
                    <a:lstStyle/>
                    <a:p>
                      <a:r>
                        <a:rPr lang="en-US" sz="800" dirty="0" err="1"/>
                        <a:t>numSal</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employees in sales</a:t>
                      </a:r>
                    </a:p>
                    <a:p>
                      <a:endParaRPr lang="en-US" sz="800" dirty="0"/>
                    </a:p>
                  </a:txBody>
                  <a:tcPr/>
                </a:tc>
                <a:extLst>
                  <a:ext uri="{0D108BD9-81ED-4DB2-BD59-A6C34878D82A}">
                    <a16:rowId xmlns:a16="http://schemas.microsoft.com/office/drawing/2014/main" val="2024106671"/>
                  </a:ext>
                </a:extLst>
              </a:tr>
              <a:tr h="313779">
                <a:tc>
                  <a:txBody>
                    <a:bodyPr/>
                    <a:lstStyle/>
                    <a:p>
                      <a:r>
                        <a:rPr lang="en-US" sz="800" dirty="0" err="1"/>
                        <a:t>numMan</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managers</a:t>
                      </a:r>
                    </a:p>
                  </a:txBody>
                  <a:tcPr/>
                </a:tc>
                <a:extLst>
                  <a:ext uri="{0D108BD9-81ED-4DB2-BD59-A6C34878D82A}">
                    <a16:rowId xmlns:a16="http://schemas.microsoft.com/office/drawing/2014/main" val="2359151923"/>
                  </a:ext>
                </a:extLst>
              </a:tr>
              <a:tr h="541982">
                <a:tc>
                  <a:txBody>
                    <a:bodyPr/>
                    <a:lstStyle/>
                    <a:p>
                      <a:r>
                        <a:rPr lang="en-US" sz="800" dirty="0" err="1"/>
                        <a:t>numManu</a:t>
                      </a:r>
                      <a:endParaRPr lang="en-US" sz="800" dirty="0"/>
                    </a:p>
                  </a:txBody>
                  <a:tcPr/>
                </a:tc>
                <a:tc>
                  <a:txBody>
                    <a:bodyPr/>
                    <a:lstStyle/>
                    <a:p>
                      <a:r>
                        <a:rPr lang="en-US" sz="800" dirty="0"/>
                        <a:t>Private </a:t>
                      </a:r>
                      <a:r>
                        <a:rPr lang="en-US" sz="800" dirty="0" err="1"/>
                        <a:t>int</a:t>
                      </a:r>
                      <a:endParaRPr lang="en-US" sz="800" dirty="0"/>
                    </a:p>
                  </a:txBody>
                  <a:tcPr/>
                </a:tc>
                <a:tc>
                  <a:txBody>
                    <a:bodyPr/>
                    <a:lstStyle/>
                    <a:p>
                      <a:r>
                        <a:rPr lang="en-US" sz="800" dirty="0"/>
                        <a:t>Holds the number of employees in manufacturing</a:t>
                      </a:r>
                    </a:p>
                    <a:p>
                      <a:endParaRPr lang="en-US" sz="800" dirty="0"/>
                    </a:p>
                  </a:txBody>
                  <a:tcPr/>
                </a:tc>
                <a:extLst>
                  <a:ext uri="{0D108BD9-81ED-4DB2-BD59-A6C34878D82A}">
                    <a16:rowId xmlns:a16="http://schemas.microsoft.com/office/drawing/2014/main" val="952679210"/>
                  </a:ext>
                </a:extLst>
              </a:tr>
              <a:tr h="427880">
                <a:tc>
                  <a:txBody>
                    <a:bodyPr/>
                    <a:lstStyle/>
                    <a:p>
                      <a:r>
                        <a:rPr lang="en-US" sz="800" dirty="0" err="1"/>
                        <a:t>fmt</a:t>
                      </a:r>
                      <a:endParaRPr lang="en-US" sz="800" dirty="0"/>
                    </a:p>
                  </a:txBody>
                  <a:tcPr/>
                </a:tc>
                <a:tc>
                  <a:txBody>
                    <a:bodyPr/>
                    <a:lstStyle/>
                    <a:p>
                      <a:r>
                        <a:rPr lang="en-US" sz="800" dirty="0"/>
                        <a:t>Private Number Format</a:t>
                      </a:r>
                    </a:p>
                  </a:txBody>
                  <a:tcPr/>
                </a:tc>
                <a:tc>
                  <a:txBody>
                    <a:bodyPr/>
                    <a:lstStyle/>
                    <a:p>
                      <a:r>
                        <a:rPr lang="en-US" sz="800" dirty="0"/>
                        <a:t>format weekly pay with currency format</a:t>
                      </a:r>
                    </a:p>
                    <a:p>
                      <a:endParaRPr lang="en-US" sz="800" dirty="0"/>
                    </a:p>
                  </a:txBody>
                  <a:tcPr/>
                </a:tc>
                <a:extLst>
                  <a:ext uri="{0D108BD9-81ED-4DB2-BD59-A6C34878D82A}">
                    <a16:rowId xmlns:a16="http://schemas.microsoft.com/office/drawing/2014/main" val="2602077266"/>
                  </a:ext>
                </a:extLst>
              </a:tr>
            </a:tbl>
          </a:graphicData>
        </a:graphic>
      </p:graphicFrame>
      <p:sp>
        <p:nvSpPr>
          <p:cNvPr id="64" name="TextBox 63">
            <a:extLst>
              <a:ext uri="{FF2B5EF4-FFF2-40B4-BE49-F238E27FC236}">
                <a16:creationId xmlns:a16="http://schemas.microsoft.com/office/drawing/2014/main" id="{47FDFECC-C519-4255-B69C-5F430269418F}"/>
              </a:ext>
            </a:extLst>
          </p:cNvPr>
          <p:cNvSpPr txBox="1"/>
          <p:nvPr/>
        </p:nvSpPr>
        <p:spPr>
          <a:xfrm>
            <a:off x="3233534" y="3984772"/>
            <a:ext cx="607859" cy="230832"/>
          </a:xfrm>
          <a:prstGeom prst="rect">
            <a:avLst/>
          </a:prstGeom>
          <a:noFill/>
        </p:spPr>
        <p:txBody>
          <a:bodyPr wrap="none" rtlCol="0">
            <a:spAutoFit/>
          </a:bodyPr>
          <a:lstStyle/>
          <a:p>
            <a:r>
              <a:rPr lang="en-US" sz="900" dirty="0"/>
              <a:t>Methods</a:t>
            </a:r>
          </a:p>
        </p:txBody>
      </p:sp>
      <p:graphicFrame>
        <p:nvGraphicFramePr>
          <p:cNvPr id="65" name="Table 64">
            <a:extLst>
              <a:ext uri="{FF2B5EF4-FFF2-40B4-BE49-F238E27FC236}">
                <a16:creationId xmlns:a16="http://schemas.microsoft.com/office/drawing/2014/main" id="{008B9878-196B-42CE-894E-917BC2BA9455}"/>
              </a:ext>
            </a:extLst>
          </p:cNvPr>
          <p:cNvGraphicFramePr>
            <a:graphicFrameLocks noGrp="1"/>
          </p:cNvGraphicFramePr>
          <p:nvPr>
            <p:extLst>
              <p:ext uri="{D42A27DB-BD31-4B8C-83A1-F6EECF244321}">
                <p14:modId xmlns:p14="http://schemas.microsoft.com/office/powerpoint/2010/main" val="2453582487"/>
              </p:ext>
            </p:extLst>
          </p:nvPr>
        </p:nvGraphicFramePr>
        <p:xfrm>
          <a:off x="3202272" y="4281743"/>
          <a:ext cx="2736499" cy="8000848"/>
        </p:xfrm>
        <a:graphic>
          <a:graphicData uri="http://schemas.openxmlformats.org/drawingml/2006/table">
            <a:tbl>
              <a:tblPr firstRow="1" bandRow="1">
                <a:tableStyleId>{5C22544A-7EE6-4342-B048-85BDC9FD1C3A}</a:tableStyleId>
              </a:tblPr>
              <a:tblGrid>
                <a:gridCol w="513461">
                  <a:extLst>
                    <a:ext uri="{9D8B030D-6E8A-4147-A177-3AD203B41FA5}">
                      <a16:colId xmlns:a16="http://schemas.microsoft.com/office/drawing/2014/main" val="3869570125"/>
                    </a:ext>
                  </a:extLst>
                </a:gridCol>
                <a:gridCol w="807403">
                  <a:extLst>
                    <a:ext uri="{9D8B030D-6E8A-4147-A177-3AD203B41FA5}">
                      <a16:colId xmlns:a16="http://schemas.microsoft.com/office/drawing/2014/main" val="2703581198"/>
                    </a:ext>
                  </a:extLst>
                </a:gridCol>
                <a:gridCol w="377637">
                  <a:extLst>
                    <a:ext uri="{9D8B030D-6E8A-4147-A177-3AD203B41FA5}">
                      <a16:colId xmlns:a16="http://schemas.microsoft.com/office/drawing/2014/main" val="2641176472"/>
                    </a:ext>
                  </a:extLst>
                </a:gridCol>
                <a:gridCol w="772568">
                  <a:extLst>
                    <a:ext uri="{9D8B030D-6E8A-4147-A177-3AD203B41FA5}">
                      <a16:colId xmlns:a16="http://schemas.microsoft.com/office/drawing/2014/main" val="2277093707"/>
                    </a:ext>
                  </a:extLst>
                </a:gridCol>
                <a:gridCol w="265430">
                  <a:extLst>
                    <a:ext uri="{9D8B030D-6E8A-4147-A177-3AD203B41FA5}">
                      <a16:colId xmlns:a16="http://schemas.microsoft.com/office/drawing/2014/main" val="2317945530"/>
                    </a:ext>
                  </a:extLst>
                </a:gridCol>
              </a:tblGrid>
              <a:tr h="285465">
                <a:tc>
                  <a:txBody>
                    <a:bodyPr/>
                    <a:lstStyle/>
                    <a:p>
                      <a:r>
                        <a:rPr lang="en-US" sz="800" dirty="0"/>
                        <a:t>Name</a:t>
                      </a:r>
                    </a:p>
                  </a:txBody>
                  <a:tcPr/>
                </a:tc>
                <a:tc>
                  <a:txBody>
                    <a:bodyPr/>
                    <a:lstStyle/>
                    <a:p>
                      <a:r>
                        <a:rPr lang="en-US" sz="800" dirty="0"/>
                        <a:t>Parameters</a:t>
                      </a:r>
                    </a:p>
                  </a:txBody>
                  <a:tcPr/>
                </a:tc>
                <a:tc>
                  <a:txBody>
                    <a:bodyPr/>
                    <a:lstStyle/>
                    <a:p>
                      <a:r>
                        <a:rPr lang="en-US" sz="800" dirty="0"/>
                        <a:t>Return</a:t>
                      </a:r>
                    </a:p>
                  </a:txBody>
                  <a:tcPr/>
                </a:tc>
                <a:tc>
                  <a:txBody>
                    <a:bodyPr/>
                    <a:lstStyle/>
                    <a:p>
                      <a:r>
                        <a:rPr lang="en-US" sz="800" dirty="0"/>
                        <a:t>Description</a:t>
                      </a:r>
                    </a:p>
                  </a:txBody>
                  <a:tcPr/>
                </a:tc>
                <a:tc>
                  <a:txBody>
                    <a:bodyPr/>
                    <a:lstStyle/>
                    <a:p>
                      <a:endParaRPr lang="en-US" sz="800" dirty="0"/>
                    </a:p>
                  </a:txBody>
                  <a:tcPr/>
                </a:tc>
                <a:extLst>
                  <a:ext uri="{0D108BD9-81ED-4DB2-BD59-A6C34878D82A}">
                    <a16:rowId xmlns:a16="http://schemas.microsoft.com/office/drawing/2014/main" val="3474495646"/>
                  </a:ext>
                </a:extLst>
              </a:tr>
              <a:tr h="285465">
                <a:tc>
                  <a:txBody>
                    <a:bodyPr/>
                    <a:lstStyle/>
                    <a:p>
                      <a:r>
                        <a:rPr lang="en-US" sz="800" dirty="0"/>
                        <a:t>Company</a:t>
                      </a:r>
                    </a:p>
                    <a:p>
                      <a:endParaRPr lang="en-US" sz="800" dirty="0"/>
                    </a:p>
                  </a:txBody>
                  <a:tcPr/>
                </a:tc>
                <a:tc>
                  <a:txBody>
                    <a:bodyPr/>
                    <a:lstStyle/>
                    <a:p>
                      <a:r>
                        <a:rPr lang="en-US" sz="800" dirty="0"/>
                        <a:t>String </a:t>
                      </a:r>
                      <a:r>
                        <a:rPr lang="en-US" sz="800" dirty="0" err="1"/>
                        <a:t>args</a:t>
                      </a:r>
                      <a:endParaRPr lang="en-US" sz="800" dirty="0"/>
                    </a:p>
                  </a:txBody>
                  <a:tcPr/>
                </a:tc>
                <a:tc>
                  <a:txBody>
                    <a:bodyPr/>
                    <a:lstStyle/>
                    <a:p>
                      <a:endParaRPr lang="en-US" sz="800" dirty="0"/>
                    </a:p>
                  </a:txBody>
                  <a:tcPr/>
                </a:tc>
                <a:tc>
                  <a:txBody>
                    <a:bodyPr/>
                    <a:lstStyle/>
                    <a:p>
                      <a:r>
                        <a:rPr lang="en-US" sz="800" dirty="0"/>
                        <a:t>Default constructor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44715746"/>
                  </a:ext>
                </a:extLst>
              </a:tr>
              <a:tr h="28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addEmployee</a:t>
                      </a:r>
                      <a:endParaRPr lang="en-US" sz="800" dirty="0"/>
                    </a:p>
                    <a:p>
                      <a:endParaRPr lang="en-US" sz="800" dirty="0"/>
                    </a:p>
                  </a:txBody>
                  <a:tcPr/>
                </a:tc>
                <a:tc>
                  <a:txBody>
                    <a:bodyPr/>
                    <a:lstStyle/>
                    <a:p>
                      <a:r>
                        <a:rPr lang="en-US" sz="800" dirty="0"/>
                        <a:t>String </a:t>
                      </a:r>
                      <a:r>
                        <a:rPr lang="en-US" sz="800" dirty="0" err="1"/>
                        <a:t>fname</a:t>
                      </a:r>
                      <a:r>
                        <a:rPr lang="en-US" sz="800" dirty="0"/>
                        <a:t>, String </a:t>
                      </a:r>
                      <a:r>
                        <a:rPr lang="en-US" sz="800" dirty="0" err="1"/>
                        <a:t>lname</a:t>
                      </a:r>
                      <a:r>
                        <a:rPr lang="en-US" sz="800" dirty="0"/>
                        <a:t>, String </a:t>
                      </a:r>
                      <a:r>
                        <a:rPr lang="en-US" sz="800" dirty="0" err="1"/>
                        <a:t>pos,double</a:t>
                      </a:r>
                      <a:r>
                        <a:rPr lang="en-US" sz="800" dirty="0"/>
                        <a:t> </a:t>
                      </a:r>
                      <a:r>
                        <a:rPr lang="en-US" sz="800" dirty="0" err="1"/>
                        <a:t>firstParam</a:t>
                      </a:r>
                      <a:r>
                        <a:rPr lang="en-US" sz="800" dirty="0"/>
                        <a:t>, </a:t>
                      </a:r>
                      <a:r>
                        <a:rPr lang="en-US" sz="800" dirty="0" err="1"/>
                        <a:t>int</a:t>
                      </a:r>
                      <a:r>
                        <a:rPr lang="en-US" sz="800" dirty="0"/>
                        <a:t> </a:t>
                      </a:r>
                      <a:r>
                        <a:rPr lang="en-US" sz="800" dirty="0" err="1"/>
                        <a:t>secondParam</a:t>
                      </a:r>
                      <a:r>
                        <a:rPr lang="en-US" sz="800" dirty="0"/>
                        <a:t>, </a:t>
                      </a:r>
                      <a:r>
                        <a:rPr lang="en-US" sz="800" dirty="0" err="1"/>
                        <a:t>int</a:t>
                      </a:r>
                      <a:r>
                        <a:rPr lang="en-US" sz="800" dirty="0"/>
                        <a:t> </a:t>
                      </a:r>
                      <a:r>
                        <a:rPr lang="en-US" sz="800" dirty="0" err="1"/>
                        <a:t>empNum</a:t>
                      </a:r>
                      <a:endParaRPr lang="en-US" sz="800" dirty="0"/>
                    </a:p>
                    <a:p>
                      <a:endParaRPr lang="en-US" sz="800" dirty="0"/>
                    </a:p>
                  </a:txBody>
                  <a:tcPr/>
                </a:tc>
                <a:tc>
                  <a:txBody>
                    <a:bodyPr/>
                    <a:lstStyle/>
                    <a:p>
                      <a:r>
                        <a:rPr lang="en-US" sz="800" dirty="0"/>
                        <a:t>String </a:t>
                      </a:r>
                    </a:p>
                  </a:txBody>
                  <a:tcPr/>
                </a:tc>
                <a:tc>
                  <a:txBody>
                    <a:bodyPr/>
                    <a:lstStyle/>
                    <a:p>
                      <a:r>
                        <a:rPr lang="en-US" sz="800" dirty="0"/>
                        <a:t>Adds employees to list</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507470168"/>
                  </a:ext>
                </a:extLst>
              </a:tr>
              <a:tr h="327919">
                <a:tc>
                  <a:txBody>
                    <a:bodyPr/>
                    <a:lstStyle/>
                    <a:p>
                      <a:r>
                        <a:rPr lang="en-US" sz="800" dirty="0" err="1"/>
                        <a:t>getNumEmployees</a:t>
                      </a:r>
                      <a:endParaRPr lang="en-US" sz="800" dirty="0"/>
                    </a:p>
                    <a:p>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employees</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660018953"/>
                  </a:ext>
                </a:extLst>
              </a:tr>
              <a:tr h="447162">
                <a:tc>
                  <a:txBody>
                    <a:bodyPr/>
                    <a:lstStyle/>
                    <a:p>
                      <a:r>
                        <a:rPr lang="en-US" sz="800" dirty="0" err="1"/>
                        <a:t>getNumDesign</a:t>
                      </a:r>
                      <a:endParaRPr lang="en-US" sz="800" dirty="0"/>
                    </a:p>
                    <a:p>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Returns number of designers</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734907973"/>
                  </a:ext>
                </a:extLst>
              </a:tr>
              <a:tr h="285465">
                <a:tc>
                  <a:txBody>
                    <a:bodyPr/>
                    <a:lstStyle/>
                    <a:p>
                      <a:r>
                        <a:rPr lang="en-US" sz="800" dirty="0" err="1"/>
                        <a:t>getNumManager</a:t>
                      </a:r>
                      <a:endParaRPr lang="en-US" sz="800" dirty="0"/>
                    </a:p>
                    <a:p>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managers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112858562"/>
                  </a:ext>
                </a:extLst>
              </a:tr>
              <a:tr h="28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getNumSales</a:t>
                      </a:r>
                      <a:endParaRPr lang="en-US" sz="800" dirty="0"/>
                    </a:p>
                    <a:p>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930716365"/>
                  </a:ext>
                </a:extLst>
              </a:tr>
              <a:tr h="28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getNumManufacturing</a:t>
                      </a:r>
                      <a:endParaRPr lang="en-US" sz="800" dirty="0"/>
                    </a:p>
                    <a:p>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number of manufacturers </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845766308"/>
                  </a:ext>
                </a:extLst>
              </a:tr>
              <a:tr h="28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removeEmployee</a:t>
                      </a:r>
                      <a:endParaRPr lang="en-US" sz="800" dirty="0"/>
                    </a:p>
                    <a:p>
                      <a:endParaRPr lang="en-US" sz="800" dirty="0"/>
                    </a:p>
                  </a:txBody>
                  <a:tcPr/>
                </a:tc>
                <a:tc>
                  <a:txBody>
                    <a:bodyPr/>
                    <a:lstStyle/>
                    <a:p>
                      <a:endParaRPr lang="en-US" sz="800" dirty="0"/>
                    </a:p>
                  </a:txBody>
                  <a:tcPr/>
                </a:tc>
                <a:tc>
                  <a:txBody>
                    <a:bodyPr/>
                    <a:lstStyle/>
                    <a:p>
                      <a:r>
                        <a:rPr lang="en-US" sz="800" dirty="0" err="1"/>
                        <a:t>boolean</a:t>
                      </a:r>
                      <a:endParaRPr lang="en-US" sz="800" dirty="0"/>
                    </a:p>
                  </a:txBody>
                  <a:tcPr/>
                </a:tc>
                <a:tc>
                  <a:txBody>
                    <a:bodyPr/>
                    <a:lstStyle/>
                    <a:p>
                      <a:r>
                        <a:rPr lang="en-US" sz="800" dirty="0"/>
                        <a:t>Removes employee </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754214946"/>
                  </a:ext>
                </a:extLst>
              </a:tr>
              <a:tr h="28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generateWeeklyReport</a:t>
                      </a:r>
                      <a:endParaRPr lang="en-US" sz="800" dirty="0"/>
                    </a:p>
                    <a:p>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weekly report</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2262276750"/>
                  </a:ext>
                </a:extLst>
              </a:tr>
              <a:tr h="28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calculateTotalWeeklyPay</a:t>
                      </a:r>
                      <a:endParaRPr lang="en-US" sz="800" dirty="0"/>
                    </a:p>
                    <a:p>
                      <a:endParaRPr lang="en-US" sz="800" dirty="0"/>
                    </a:p>
                  </a:txBody>
                  <a:tcPr/>
                </a:tc>
                <a:tc>
                  <a:txBody>
                    <a:bodyPr/>
                    <a:lstStyle/>
                    <a:p>
                      <a:endParaRPr lang="en-US" sz="800" dirty="0"/>
                    </a:p>
                  </a:txBody>
                  <a:tcPr/>
                </a:tc>
                <a:tc>
                  <a:txBody>
                    <a:bodyPr/>
                    <a:lstStyle/>
                    <a:p>
                      <a:r>
                        <a:rPr lang="en-US" sz="800" dirty="0"/>
                        <a:t>double</a:t>
                      </a:r>
                    </a:p>
                  </a:txBody>
                  <a:tcPr/>
                </a:tc>
                <a:tc>
                  <a:txBody>
                    <a:bodyPr/>
                    <a:lstStyle/>
                    <a:p>
                      <a:r>
                        <a:rPr lang="en-US" sz="800" dirty="0"/>
                        <a:t>Returns the entire weekly report</a:t>
                      </a:r>
                    </a:p>
                  </a:txBody>
                  <a:tcPr/>
                </a:tc>
                <a:tc>
                  <a:txBody>
                    <a:bodyPr/>
                    <a:lstStyle/>
                    <a:p>
                      <a:endParaRPr lang="en-US" sz="800" b="1" dirty="0"/>
                    </a:p>
                  </a:txBody>
                  <a:tcPr/>
                </a:tc>
                <a:extLst>
                  <a:ext uri="{0D108BD9-81ED-4DB2-BD59-A6C34878D82A}">
                    <a16:rowId xmlns:a16="http://schemas.microsoft.com/office/drawing/2014/main" val="758760705"/>
                  </a:ext>
                </a:extLst>
              </a:tr>
              <a:tr h="285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printCompany</a:t>
                      </a:r>
                      <a:endParaRPr lang="en-US" sz="800" dirty="0"/>
                    </a:p>
                    <a:p>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first name last name and position of employees</a:t>
                      </a:r>
                    </a:p>
                  </a:txBody>
                  <a:tcPr/>
                </a:tc>
                <a:tc>
                  <a:txBody>
                    <a:bodyPr/>
                    <a:lstStyle/>
                    <a:p>
                      <a:endParaRPr lang="en-US" sz="800" b="1" dirty="0"/>
                    </a:p>
                  </a:txBody>
                  <a:tcPr/>
                </a:tc>
                <a:extLst>
                  <a:ext uri="{0D108BD9-81ED-4DB2-BD59-A6C34878D82A}">
                    <a16:rowId xmlns:a16="http://schemas.microsoft.com/office/drawing/2014/main" val="762113809"/>
                  </a:ext>
                </a:extLst>
              </a:tr>
              <a:tr h="685648">
                <a:tc>
                  <a:txBody>
                    <a:bodyPr/>
                    <a:lstStyle/>
                    <a:p>
                      <a:r>
                        <a:rPr lang="en-US" sz="800" dirty="0" err="1"/>
                        <a:t>toString</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employees from array list</a:t>
                      </a:r>
                    </a:p>
                  </a:txBody>
                  <a:tcPr/>
                </a:tc>
                <a:tc>
                  <a:txBody>
                    <a:bodyPr/>
                    <a:lstStyle/>
                    <a:p>
                      <a:r>
                        <a:rPr lang="en-US" sz="800" b="1" dirty="0">
                          <a:solidFill>
                            <a:schemeClr val="accent1"/>
                          </a:solidFill>
                          <a:sym typeface="Symbol" panose="05050102010706020507" pitchFamily="18" charset="2"/>
                        </a:rPr>
                        <a:t></a:t>
                      </a:r>
                      <a:endParaRPr lang="en-US" sz="800" b="1" dirty="0">
                        <a:solidFill>
                          <a:schemeClr val="accent1"/>
                        </a:solidFill>
                      </a:endParaRPr>
                    </a:p>
                  </a:txBody>
                  <a:tcPr/>
                </a:tc>
                <a:extLst>
                  <a:ext uri="{0D108BD9-81ED-4DB2-BD59-A6C34878D82A}">
                    <a16:rowId xmlns:a16="http://schemas.microsoft.com/office/drawing/2014/main" val="3889739002"/>
                  </a:ext>
                </a:extLst>
              </a:tr>
            </a:tbl>
          </a:graphicData>
        </a:graphic>
      </p:graphicFrame>
      <p:graphicFrame>
        <p:nvGraphicFramePr>
          <p:cNvPr id="66" name="Table 65">
            <a:extLst>
              <a:ext uri="{FF2B5EF4-FFF2-40B4-BE49-F238E27FC236}">
                <a16:creationId xmlns:a16="http://schemas.microsoft.com/office/drawing/2014/main" id="{CFAD2541-1A96-4212-A25E-81E5AFE43B6F}"/>
              </a:ext>
            </a:extLst>
          </p:cNvPr>
          <p:cNvGraphicFramePr>
            <a:graphicFrameLocks noGrp="1"/>
          </p:cNvGraphicFramePr>
          <p:nvPr>
            <p:extLst>
              <p:ext uri="{D42A27DB-BD31-4B8C-83A1-F6EECF244321}">
                <p14:modId xmlns:p14="http://schemas.microsoft.com/office/powerpoint/2010/main" val="3687389439"/>
              </p:ext>
            </p:extLst>
          </p:nvPr>
        </p:nvGraphicFramePr>
        <p:xfrm>
          <a:off x="59838" y="1507173"/>
          <a:ext cx="2679349" cy="1005840"/>
        </p:xfrm>
        <a:graphic>
          <a:graphicData uri="http://schemas.openxmlformats.org/drawingml/2006/table">
            <a:tbl>
              <a:tblPr firstRow="1" bandRow="1">
                <a:tableStyleId>{5C22544A-7EE6-4342-B048-85BDC9FD1C3A}</a:tableStyleId>
              </a:tblPr>
              <a:tblGrid>
                <a:gridCol w="471242">
                  <a:extLst>
                    <a:ext uri="{9D8B030D-6E8A-4147-A177-3AD203B41FA5}">
                      <a16:colId xmlns:a16="http://schemas.microsoft.com/office/drawing/2014/main" val="3869570125"/>
                    </a:ext>
                  </a:extLst>
                </a:gridCol>
                <a:gridCol w="527125">
                  <a:extLst>
                    <a:ext uri="{9D8B030D-6E8A-4147-A177-3AD203B41FA5}">
                      <a16:colId xmlns:a16="http://schemas.microsoft.com/office/drawing/2014/main" val="2703581198"/>
                    </a:ext>
                  </a:extLst>
                </a:gridCol>
                <a:gridCol w="473336">
                  <a:extLst>
                    <a:ext uri="{9D8B030D-6E8A-4147-A177-3AD203B41FA5}">
                      <a16:colId xmlns:a16="http://schemas.microsoft.com/office/drawing/2014/main" val="2641176472"/>
                    </a:ext>
                  </a:extLst>
                </a:gridCol>
                <a:gridCol w="999366">
                  <a:extLst>
                    <a:ext uri="{9D8B030D-6E8A-4147-A177-3AD203B41FA5}">
                      <a16:colId xmlns:a16="http://schemas.microsoft.com/office/drawing/2014/main" val="2277093707"/>
                    </a:ext>
                  </a:extLst>
                </a:gridCol>
                <a:gridCol w="208280">
                  <a:extLst>
                    <a:ext uri="{9D8B030D-6E8A-4147-A177-3AD203B41FA5}">
                      <a16:colId xmlns:a16="http://schemas.microsoft.com/office/drawing/2014/main" val="893890136"/>
                    </a:ext>
                  </a:extLst>
                </a:gridCol>
              </a:tblGrid>
              <a:tr h="291873">
                <a:tc>
                  <a:txBody>
                    <a:bodyPr/>
                    <a:lstStyle/>
                    <a:p>
                      <a:r>
                        <a:rPr lang="en-US" sz="800" dirty="0"/>
                        <a:t>Name</a:t>
                      </a:r>
                    </a:p>
                  </a:txBody>
                  <a:tcPr/>
                </a:tc>
                <a:tc>
                  <a:txBody>
                    <a:bodyPr/>
                    <a:lstStyle/>
                    <a:p>
                      <a:r>
                        <a:rPr lang="en-US" sz="800" dirty="0"/>
                        <a:t>Parameters</a:t>
                      </a:r>
                    </a:p>
                  </a:txBody>
                  <a:tcPr/>
                </a:tc>
                <a:tc>
                  <a:txBody>
                    <a:bodyPr/>
                    <a:lstStyle/>
                    <a:p>
                      <a:r>
                        <a:rPr lang="en-US" sz="800" dirty="0"/>
                        <a:t>Return</a:t>
                      </a:r>
                    </a:p>
                  </a:txBody>
                  <a:tcPr/>
                </a:tc>
                <a:tc>
                  <a:txBody>
                    <a:bodyPr/>
                    <a:lstStyle/>
                    <a:p>
                      <a:r>
                        <a:rPr lang="en-US" sz="800" dirty="0"/>
                        <a:t>Description</a:t>
                      </a:r>
                    </a:p>
                  </a:txBody>
                  <a:tcPr/>
                </a:tc>
                <a:tc>
                  <a:txBody>
                    <a:bodyPr/>
                    <a:lstStyle/>
                    <a:p>
                      <a:endParaRPr lang="en-US" sz="800" dirty="0"/>
                    </a:p>
                  </a:txBody>
                  <a:tcPr/>
                </a:tc>
                <a:extLst>
                  <a:ext uri="{0D108BD9-81ED-4DB2-BD59-A6C34878D82A}">
                    <a16:rowId xmlns:a16="http://schemas.microsoft.com/office/drawing/2014/main" val="3474495646"/>
                  </a:ext>
                </a:extLst>
              </a:tr>
              <a:tr h="291873">
                <a:tc>
                  <a:txBody>
                    <a:bodyPr/>
                    <a:lstStyle/>
                    <a:p>
                      <a:r>
                        <a:rPr lang="en-US" sz="800" dirty="0"/>
                        <a:t>main</a:t>
                      </a:r>
                    </a:p>
                  </a:txBody>
                  <a:tcPr/>
                </a:tc>
                <a:tc>
                  <a:txBody>
                    <a:bodyPr/>
                    <a:lstStyle/>
                    <a:p>
                      <a:endParaRPr lang="en-US" sz="800" dirty="0"/>
                    </a:p>
                  </a:txBody>
                  <a:tcPr/>
                </a:tc>
                <a:tc>
                  <a:txBody>
                    <a:bodyPr/>
                    <a:lstStyle/>
                    <a:p>
                      <a:endParaRPr lang="en-US" sz="800" dirty="0"/>
                    </a:p>
                  </a:txBody>
                  <a:tcPr/>
                </a:tc>
                <a:tc>
                  <a:txBody>
                    <a:bodyPr/>
                    <a:lstStyle/>
                    <a:p>
                      <a:r>
                        <a:rPr lang="en-US" sz="800" dirty="0"/>
                        <a:t>Launches application</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470152817"/>
                  </a:ext>
                </a:extLst>
              </a:tr>
              <a:tr h="291873">
                <a:tc>
                  <a:txBody>
                    <a:bodyPr/>
                    <a:lstStyle/>
                    <a:p>
                      <a:r>
                        <a:rPr lang="en-US" sz="800" dirty="0"/>
                        <a:t>start</a:t>
                      </a:r>
                    </a:p>
                  </a:txBody>
                  <a:tcPr/>
                </a:tc>
                <a:tc>
                  <a:txBody>
                    <a:bodyPr/>
                    <a:lstStyle/>
                    <a:p>
                      <a:r>
                        <a:rPr lang="en-US" sz="800" dirty="0"/>
                        <a:t>Stage </a:t>
                      </a:r>
                      <a:r>
                        <a:rPr lang="en-US" sz="800" dirty="0" err="1"/>
                        <a:t>stage</a:t>
                      </a:r>
                      <a:endParaRPr lang="en-US" sz="800" dirty="0"/>
                    </a:p>
                  </a:txBody>
                  <a:tcPr/>
                </a:tc>
                <a:tc>
                  <a:txBody>
                    <a:bodyPr/>
                    <a:lstStyle/>
                    <a:p>
                      <a:endParaRPr lang="en-US" sz="800" dirty="0"/>
                    </a:p>
                  </a:txBody>
                  <a:tcPr/>
                </a:tc>
                <a:tc>
                  <a:txBody>
                    <a:bodyPr/>
                    <a:lstStyle/>
                    <a:p>
                      <a:r>
                        <a:rPr lang="en-US" sz="800" dirty="0"/>
                        <a:t>Sets application GUI</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284277209"/>
                  </a:ext>
                </a:extLst>
              </a:tr>
            </a:tbl>
          </a:graphicData>
        </a:graphic>
      </p:graphicFrame>
      <p:sp>
        <p:nvSpPr>
          <p:cNvPr id="11" name="TextBox 10">
            <a:extLst>
              <a:ext uri="{FF2B5EF4-FFF2-40B4-BE49-F238E27FC236}">
                <a16:creationId xmlns:a16="http://schemas.microsoft.com/office/drawing/2014/main" id="{4D59DA48-5D11-4319-9997-7889BE1C2900}"/>
              </a:ext>
            </a:extLst>
          </p:cNvPr>
          <p:cNvSpPr txBox="1"/>
          <p:nvPr/>
        </p:nvSpPr>
        <p:spPr>
          <a:xfrm>
            <a:off x="3125043" y="-23297"/>
            <a:ext cx="2114618" cy="307777"/>
          </a:xfrm>
          <a:prstGeom prst="rect">
            <a:avLst/>
          </a:prstGeom>
          <a:noFill/>
        </p:spPr>
        <p:txBody>
          <a:bodyPr wrap="none" rtlCol="0">
            <a:spAutoFit/>
          </a:bodyPr>
          <a:lstStyle/>
          <a:p>
            <a:r>
              <a:rPr lang="en-US" sz="1400" dirty="0"/>
              <a:t>Design DOC: Assignment 6</a:t>
            </a:r>
          </a:p>
        </p:txBody>
      </p:sp>
      <p:sp>
        <p:nvSpPr>
          <p:cNvPr id="12" name="Oval 11">
            <a:extLst>
              <a:ext uri="{FF2B5EF4-FFF2-40B4-BE49-F238E27FC236}">
                <a16:creationId xmlns:a16="http://schemas.microsoft.com/office/drawing/2014/main" id="{A1CFB538-2AF8-484E-8256-495D5DA7E0B1}"/>
              </a:ext>
            </a:extLst>
          </p:cNvPr>
          <p:cNvSpPr/>
          <p:nvPr/>
        </p:nvSpPr>
        <p:spPr>
          <a:xfrm>
            <a:off x="2631219" y="397041"/>
            <a:ext cx="729671" cy="36786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B5005C9-24E4-4B5F-B51B-39F4104BD7E9}"/>
              </a:ext>
            </a:extLst>
          </p:cNvPr>
          <p:cNvSpPr/>
          <p:nvPr/>
        </p:nvSpPr>
        <p:spPr>
          <a:xfrm>
            <a:off x="1863561" y="11616292"/>
            <a:ext cx="354706" cy="461665"/>
          </a:xfrm>
          <a:prstGeom prst="rect">
            <a:avLst/>
          </a:prstGeom>
        </p:spPr>
        <p:txBody>
          <a:bodyPr wrap="square">
            <a:spAutoFit/>
          </a:bodyPr>
          <a:lstStyle/>
          <a:p>
            <a:r>
              <a:rPr lang="en-US" sz="800" b="1" dirty="0">
                <a:sym typeface="Symbol" panose="05050102010706020507" pitchFamily="18" charset="2"/>
              </a:rPr>
              <a:t>Key</a:t>
            </a:r>
          </a:p>
          <a:p>
            <a:r>
              <a:rPr lang="en-US" sz="800" b="1" dirty="0">
                <a:solidFill>
                  <a:srgbClr val="7030A0"/>
                </a:solidFill>
                <a:sym typeface="Symbol" panose="05050102010706020507" pitchFamily="18" charset="2"/>
              </a:rPr>
              <a:t></a:t>
            </a:r>
          </a:p>
          <a:p>
            <a:r>
              <a:rPr lang="en-US" sz="800" b="1" dirty="0">
                <a:solidFill>
                  <a:schemeClr val="accent1"/>
                </a:solidFill>
                <a:sym typeface="Symbol" panose="05050102010706020507" pitchFamily="18" charset="2"/>
              </a:rPr>
              <a:t></a:t>
            </a:r>
            <a:endParaRPr lang="en-US" sz="800" b="1" dirty="0">
              <a:solidFill>
                <a:schemeClr val="accent1"/>
              </a:solidFill>
            </a:endParaRPr>
          </a:p>
        </p:txBody>
      </p:sp>
      <p:sp>
        <p:nvSpPr>
          <p:cNvPr id="69" name="TextBox 68">
            <a:extLst>
              <a:ext uri="{FF2B5EF4-FFF2-40B4-BE49-F238E27FC236}">
                <a16:creationId xmlns:a16="http://schemas.microsoft.com/office/drawing/2014/main" id="{89AAEDD2-230B-426E-9EC8-74A4DEA3AB82}"/>
              </a:ext>
            </a:extLst>
          </p:cNvPr>
          <p:cNvSpPr txBox="1"/>
          <p:nvPr/>
        </p:nvSpPr>
        <p:spPr>
          <a:xfrm>
            <a:off x="2063879" y="11715589"/>
            <a:ext cx="1154483" cy="338554"/>
          </a:xfrm>
          <a:prstGeom prst="rect">
            <a:avLst/>
          </a:prstGeom>
          <a:noFill/>
        </p:spPr>
        <p:txBody>
          <a:bodyPr wrap="none" rtlCol="0">
            <a:spAutoFit/>
          </a:bodyPr>
          <a:lstStyle/>
          <a:p>
            <a:r>
              <a:rPr lang="en-US" sz="800" b="1" dirty="0">
                <a:solidFill>
                  <a:srgbClr val="7030A0"/>
                </a:solidFill>
              </a:rPr>
              <a:t>Data Manager Method</a:t>
            </a:r>
          </a:p>
          <a:p>
            <a:r>
              <a:rPr lang="en-US" sz="800" b="1" dirty="0">
                <a:solidFill>
                  <a:schemeClr val="accent1"/>
                </a:solidFill>
              </a:rPr>
              <a:t>Data Element Method</a:t>
            </a:r>
          </a:p>
        </p:txBody>
      </p:sp>
      <p:graphicFrame>
        <p:nvGraphicFramePr>
          <p:cNvPr id="70" name="Table 69">
            <a:extLst>
              <a:ext uri="{FF2B5EF4-FFF2-40B4-BE49-F238E27FC236}">
                <a16:creationId xmlns:a16="http://schemas.microsoft.com/office/drawing/2014/main" id="{0256F0A6-C5E8-4FCA-84F4-C1ECC283F998}"/>
              </a:ext>
            </a:extLst>
          </p:cNvPr>
          <p:cNvGraphicFramePr>
            <a:graphicFrameLocks noGrp="1"/>
          </p:cNvGraphicFramePr>
          <p:nvPr>
            <p:extLst>
              <p:ext uri="{D42A27DB-BD31-4B8C-83A1-F6EECF244321}">
                <p14:modId xmlns:p14="http://schemas.microsoft.com/office/powerpoint/2010/main" val="2310324562"/>
              </p:ext>
            </p:extLst>
          </p:nvPr>
        </p:nvGraphicFramePr>
        <p:xfrm>
          <a:off x="6257027" y="2215919"/>
          <a:ext cx="2711138" cy="7972833"/>
        </p:xfrm>
        <a:graphic>
          <a:graphicData uri="http://schemas.openxmlformats.org/drawingml/2006/table">
            <a:tbl>
              <a:tblPr firstRow="1" bandRow="1">
                <a:tableStyleId>{5C22544A-7EE6-4342-B048-85BDC9FD1C3A}</a:tableStyleId>
              </a:tblPr>
              <a:tblGrid>
                <a:gridCol w="534718">
                  <a:extLst>
                    <a:ext uri="{9D8B030D-6E8A-4147-A177-3AD203B41FA5}">
                      <a16:colId xmlns:a16="http://schemas.microsoft.com/office/drawing/2014/main" val="3869570125"/>
                    </a:ext>
                  </a:extLst>
                </a:gridCol>
                <a:gridCol w="702647">
                  <a:extLst>
                    <a:ext uri="{9D8B030D-6E8A-4147-A177-3AD203B41FA5}">
                      <a16:colId xmlns:a16="http://schemas.microsoft.com/office/drawing/2014/main" val="2703581198"/>
                    </a:ext>
                  </a:extLst>
                </a:gridCol>
                <a:gridCol w="475638">
                  <a:extLst>
                    <a:ext uri="{9D8B030D-6E8A-4147-A177-3AD203B41FA5}">
                      <a16:colId xmlns:a16="http://schemas.microsoft.com/office/drawing/2014/main" val="2641176472"/>
                    </a:ext>
                  </a:extLst>
                </a:gridCol>
                <a:gridCol w="788842">
                  <a:extLst>
                    <a:ext uri="{9D8B030D-6E8A-4147-A177-3AD203B41FA5}">
                      <a16:colId xmlns:a16="http://schemas.microsoft.com/office/drawing/2014/main" val="2277093707"/>
                    </a:ext>
                  </a:extLst>
                </a:gridCol>
                <a:gridCol w="209293">
                  <a:extLst>
                    <a:ext uri="{9D8B030D-6E8A-4147-A177-3AD203B41FA5}">
                      <a16:colId xmlns:a16="http://schemas.microsoft.com/office/drawing/2014/main" val="2317945530"/>
                    </a:ext>
                  </a:extLst>
                </a:gridCol>
              </a:tblGrid>
              <a:tr h="291873">
                <a:tc>
                  <a:txBody>
                    <a:bodyPr/>
                    <a:lstStyle/>
                    <a:p>
                      <a:r>
                        <a:rPr lang="en-US" sz="800" dirty="0"/>
                        <a:t>Name</a:t>
                      </a:r>
                    </a:p>
                  </a:txBody>
                  <a:tcPr/>
                </a:tc>
                <a:tc>
                  <a:txBody>
                    <a:bodyPr/>
                    <a:lstStyle/>
                    <a:p>
                      <a:r>
                        <a:rPr lang="en-US" sz="800" dirty="0"/>
                        <a:t>Parameters</a:t>
                      </a:r>
                    </a:p>
                  </a:txBody>
                  <a:tcPr/>
                </a:tc>
                <a:tc>
                  <a:txBody>
                    <a:bodyPr/>
                    <a:lstStyle/>
                    <a:p>
                      <a:r>
                        <a:rPr lang="en-US" sz="800" dirty="0"/>
                        <a:t>Return</a:t>
                      </a:r>
                    </a:p>
                  </a:txBody>
                  <a:tcPr/>
                </a:tc>
                <a:tc>
                  <a:txBody>
                    <a:bodyPr/>
                    <a:lstStyle/>
                    <a:p>
                      <a:r>
                        <a:rPr lang="en-US" sz="800" dirty="0"/>
                        <a:t>Description</a:t>
                      </a:r>
                    </a:p>
                  </a:txBody>
                  <a:tcPr/>
                </a:tc>
                <a:tc>
                  <a:txBody>
                    <a:bodyPr/>
                    <a:lstStyle/>
                    <a:p>
                      <a:endParaRPr lang="en-US" sz="800" dirty="0"/>
                    </a:p>
                  </a:txBody>
                  <a:tcPr/>
                </a:tc>
                <a:extLst>
                  <a:ext uri="{0D108BD9-81ED-4DB2-BD59-A6C34878D82A}">
                    <a16:rowId xmlns:a16="http://schemas.microsoft.com/office/drawing/2014/main" val="3474495646"/>
                  </a:ext>
                </a:extLst>
              </a:tr>
              <a:tr h="291873">
                <a:tc>
                  <a:txBody>
                    <a:bodyPr/>
                    <a:lstStyle/>
                    <a:p>
                      <a:r>
                        <a:rPr lang="en-US" sz="800" dirty="0"/>
                        <a:t>Employee</a:t>
                      </a:r>
                    </a:p>
                    <a:p>
                      <a:endParaRPr lang="en-US" sz="800" dirty="0"/>
                    </a:p>
                  </a:txBody>
                  <a:tcPr/>
                </a:tc>
                <a:tc>
                  <a:txBody>
                    <a:bodyPr/>
                    <a:lstStyle/>
                    <a:p>
                      <a:endParaRPr lang="en-US" sz="800" dirty="0"/>
                    </a:p>
                  </a:txBody>
                  <a:tcPr/>
                </a:tc>
                <a:tc>
                  <a:txBody>
                    <a:bodyPr/>
                    <a:lstStyle/>
                    <a:p>
                      <a:endParaRPr lang="en-US" sz="800" dirty="0"/>
                    </a:p>
                  </a:txBody>
                  <a:tcPr/>
                </a:tc>
                <a:tc>
                  <a:txBody>
                    <a:bodyPr/>
                    <a:lstStyle/>
                    <a:p>
                      <a:r>
                        <a:rPr lang="en-US" sz="800" dirty="0"/>
                        <a:t>Default no </a:t>
                      </a:r>
                      <a:r>
                        <a:rPr lang="en-US" sz="800" dirty="0" err="1"/>
                        <a:t>args</a:t>
                      </a:r>
                      <a:r>
                        <a:rPr lang="en-US" sz="800" dirty="0"/>
                        <a:t> Constructor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44715746"/>
                  </a:ext>
                </a:extLst>
              </a:tr>
              <a:tr h="291873">
                <a:tc>
                  <a:txBody>
                    <a:bodyPr/>
                    <a:lstStyle/>
                    <a:p>
                      <a:r>
                        <a:rPr lang="en-US" sz="800" dirty="0"/>
                        <a:t>Employee</a:t>
                      </a:r>
                    </a:p>
                    <a:p>
                      <a:endParaRPr lang="en-US" sz="800" dirty="0"/>
                    </a:p>
                  </a:txBody>
                  <a:tcPr/>
                </a:tc>
                <a:tc>
                  <a:txBody>
                    <a:bodyPr/>
                    <a:lstStyle/>
                    <a:p>
                      <a:r>
                        <a:rPr lang="en-US" sz="800" dirty="0"/>
                        <a:t>String </a:t>
                      </a:r>
                      <a:r>
                        <a:rPr lang="en-US" sz="800" dirty="0" err="1"/>
                        <a:t>fName</a:t>
                      </a:r>
                      <a:r>
                        <a:rPr lang="en-US" sz="800" dirty="0"/>
                        <a:t>, String </a:t>
                      </a:r>
                      <a:r>
                        <a:rPr lang="en-US" sz="800" dirty="0" err="1"/>
                        <a:t>lName</a:t>
                      </a:r>
                      <a:r>
                        <a:rPr lang="en-US" sz="800" dirty="0"/>
                        <a:t>, </a:t>
                      </a:r>
                      <a:r>
                        <a:rPr lang="en-US" sz="800" dirty="0" err="1"/>
                        <a:t>int</a:t>
                      </a:r>
                      <a:r>
                        <a:rPr lang="en-US" sz="800" dirty="0"/>
                        <a:t> </a:t>
                      </a:r>
                      <a:r>
                        <a:rPr lang="en-US" sz="800" dirty="0" err="1"/>
                        <a:t>empNum</a:t>
                      </a:r>
                      <a:r>
                        <a:rPr lang="en-US" sz="800" dirty="0"/>
                        <a:t>, Position p</a:t>
                      </a:r>
                    </a:p>
                    <a:p>
                      <a:endParaRPr lang="en-US" sz="800" dirty="0"/>
                    </a:p>
                  </a:txBody>
                  <a:tcPr/>
                </a:tc>
                <a:tc>
                  <a:txBody>
                    <a:bodyPr/>
                    <a:lstStyle/>
                    <a:p>
                      <a:endParaRPr lang="en-US" sz="800" dirty="0"/>
                    </a:p>
                  </a:txBody>
                  <a:tcPr/>
                </a:tc>
                <a:tc>
                  <a:txBody>
                    <a:bodyPr/>
                    <a:lstStyle/>
                    <a:p>
                      <a:r>
                        <a:rPr lang="en-US" sz="800" dirty="0"/>
                        <a:t>Parameterized Constructor</a:t>
                      </a:r>
                    </a:p>
                    <a:p>
                      <a:r>
                        <a:rPr lang="en-US" sz="800" dirty="0"/>
                        <a:t>that initiates  first name last name employee number and position</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507470168"/>
                  </a:ext>
                </a:extLst>
              </a:tr>
              <a:tr h="291873">
                <a:tc>
                  <a:txBody>
                    <a:bodyPr/>
                    <a:lstStyle/>
                    <a:p>
                      <a:r>
                        <a:rPr lang="en-US" sz="800" dirty="0" err="1"/>
                        <a:t>setPos</a:t>
                      </a:r>
                      <a:endParaRPr lang="en-US" sz="800" dirty="0"/>
                    </a:p>
                  </a:txBody>
                  <a:tcPr/>
                </a:tc>
                <a:tc>
                  <a:txBody>
                    <a:bodyPr/>
                    <a:lstStyle/>
                    <a:p>
                      <a:r>
                        <a:rPr lang="en-US" sz="800" dirty="0"/>
                        <a:t>Position </a:t>
                      </a:r>
                      <a:r>
                        <a:rPr lang="en-US" sz="800" dirty="0" err="1"/>
                        <a:t>pos</a:t>
                      </a:r>
                      <a:endParaRPr lang="en-US" sz="800" dirty="0"/>
                    </a:p>
                  </a:txBody>
                  <a:tcPr/>
                </a:tc>
                <a:tc>
                  <a:txBody>
                    <a:bodyPr/>
                    <a:lstStyle/>
                    <a:p>
                      <a:endParaRPr lang="en-US" sz="800" dirty="0"/>
                    </a:p>
                  </a:txBody>
                  <a:tcPr/>
                </a:tc>
                <a:tc>
                  <a:txBody>
                    <a:bodyPr/>
                    <a:lstStyle/>
                    <a:p>
                      <a:r>
                        <a:rPr lang="en-US" sz="800" dirty="0"/>
                        <a:t>Sets the employee’s position</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660018953"/>
                  </a:ext>
                </a:extLst>
              </a:tr>
              <a:tr h="291873">
                <a:tc>
                  <a:txBody>
                    <a:bodyPr/>
                    <a:lstStyle/>
                    <a:p>
                      <a:r>
                        <a:rPr lang="en-US" sz="800" dirty="0" err="1"/>
                        <a:t>setFirstName</a:t>
                      </a:r>
                      <a:endParaRPr lang="en-US" sz="800" dirty="0"/>
                    </a:p>
                  </a:txBody>
                  <a:tcPr/>
                </a:tc>
                <a:tc>
                  <a:txBody>
                    <a:bodyPr/>
                    <a:lstStyle/>
                    <a:p>
                      <a:r>
                        <a:rPr lang="en-US" sz="800" dirty="0"/>
                        <a:t>String </a:t>
                      </a:r>
                      <a:r>
                        <a:rPr lang="en-US" sz="800" dirty="0" err="1"/>
                        <a:t>fName</a:t>
                      </a:r>
                      <a:endParaRPr lang="en-US" sz="800" dirty="0"/>
                    </a:p>
                  </a:txBody>
                  <a:tcPr/>
                </a:tc>
                <a:tc>
                  <a:txBody>
                    <a:bodyPr/>
                    <a:lstStyle/>
                    <a:p>
                      <a:endParaRPr lang="en-US" sz="800" dirty="0"/>
                    </a:p>
                  </a:txBody>
                  <a:tcPr/>
                </a:tc>
                <a:tc>
                  <a:txBody>
                    <a:bodyPr/>
                    <a:lstStyle/>
                    <a:p>
                      <a:r>
                        <a:rPr lang="en-US" sz="800" dirty="0"/>
                        <a:t>Sets the employee’s first name.</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734907973"/>
                  </a:ext>
                </a:extLst>
              </a:tr>
              <a:tr h="291873">
                <a:tc>
                  <a:txBody>
                    <a:bodyPr/>
                    <a:lstStyle/>
                    <a:p>
                      <a:r>
                        <a:rPr lang="en-US" sz="800" dirty="0" err="1"/>
                        <a:t>setLastName</a:t>
                      </a:r>
                      <a:endParaRPr lang="en-US" sz="800" dirty="0"/>
                    </a:p>
                  </a:txBody>
                  <a:tcPr/>
                </a:tc>
                <a:tc>
                  <a:txBody>
                    <a:bodyPr/>
                    <a:lstStyle/>
                    <a:p>
                      <a:r>
                        <a:rPr lang="en-US" sz="800" dirty="0"/>
                        <a:t>String </a:t>
                      </a:r>
                      <a:r>
                        <a:rPr lang="en-US" sz="800" dirty="0" err="1"/>
                        <a:t>lName</a:t>
                      </a:r>
                      <a:endParaRPr lang="en-US" sz="800" dirty="0"/>
                    </a:p>
                  </a:txBody>
                  <a:tcPr/>
                </a:tc>
                <a:tc>
                  <a:txBody>
                    <a:bodyPr/>
                    <a:lstStyle/>
                    <a:p>
                      <a:endParaRPr lang="en-US" sz="800" dirty="0"/>
                    </a:p>
                  </a:txBody>
                  <a:tcPr/>
                </a:tc>
                <a:tc>
                  <a:txBody>
                    <a:bodyPr/>
                    <a:lstStyle/>
                    <a:p>
                      <a:r>
                        <a:rPr lang="en-US" sz="800" dirty="0"/>
                        <a:t>Sets the employee’s last name</a:t>
                      </a:r>
                    </a:p>
                    <a:p>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112858562"/>
                  </a:ext>
                </a:extLst>
              </a:tr>
              <a:tr h="291873">
                <a:tc>
                  <a:txBody>
                    <a:bodyPr/>
                    <a:lstStyle/>
                    <a:p>
                      <a:r>
                        <a:rPr lang="en-US" sz="800" dirty="0" err="1"/>
                        <a:t>setEmpNum</a:t>
                      </a:r>
                      <a:endParaRPr lang="en-US" sz="800" dirty="0"/>
                    </a:p>
                  </a:txBody>
                  <a:tcPr/>
                </a:tc>
                <a:tc>
                  <a:txBody>
                    <a:bodyPr/>
                    <a:lstStyle/>
                    <a:p>
                      <a:r>
                        <a:rPr lang="en-US" sz="800" dirty="0" err="1"/>
                        <a:t>Int</a:t>
                      </a:r>
                      <a:r>
                        <a:rPr lang="en-US" sz="800" dirty="0"/>
                        <a:t> </a:t>
                      </a:r>
                      <a:r>
                        <a:rPr lang="en-US" sz="800" dirty="0" err="1"/>
                        <a:t>empNum</a:t>
                      </a:r>
                      <a:endParaRPr lang="en-US" sz="800" dirty="0"/>
                    </a:p>
                  </a:txBody>
                  <a:tcPr/>
                </a:tc>
                <a:tc>
                  <a:txBody>
                    <a:bodyPr/>
                    <a:lstStyle/>
                    <a:p>
                      <a:endParaRPr lang="en-US" sz="800" dirty="0"/>
                    </a:p>
                  </a:txBody>
                  <a:tcPr/>
                </a:tc>
                <a:tc>
                  <a:txBody>
                    <a:bodyPr/>
                    <a:lstStyle/>
                    <a:p>
                      <a:r>
                        <a:rPr lang="en-US" sz="800" dirty="0"/>
                        <a:t>Sets the employee’s id number</a:t>
                      </a:r>
                    </a:p>
                    <a:p>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930716365"/>
                  </a:ext>
                </a:extLst>
              </a:tr>
              <a:tr h="291873">
                <a:tc>
                  <a:txBody>
                    <a:bodyPr/>
                    <a:lstStyle/>
                    <a:p>
                      <a:r>
                        <a:rPr lang="en-US" sz="800" dirty="0" err="1"/>
                        <a:t>getFirstName</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the employee’s first name</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637765217"/>
                  </a:ext>
                </a:extLst>
              </a:tr>
              <a:tr h="291873">
                <a:tc>
                  <a:txBody>
                    <a:bodyPr/>
                    <a:lstStyle/>
                    <a:p>
                      <a:r>
                        <a:rPr lang="en-US" sz="800" dirty="0" err="1"/>
                        <a:t>getLastName</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the employees last name</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845766308"/>
                  </a:ext>
                </a:extLst>
              </a:tr>
              <a:tr h="291873">
                <a:tc>
                  <a:txBody>
                    <a:bodyPr/>
                    <a:lstStyle/>
                    <a:p>
                      <a:r>
                        <a:rPr lang="en-US" sz="800" dirty="0" err="1"/>
                        <a:t>getPos</a:t>
                      </a:r>
                      <a:endParaRPr lang="en-US" sz="800" dirty="0"/>
                    </a:p>
                  </a:txBody>
                  <a:tcPr/>
                </a:tc>
                <a:tc>
                  <a:txBody>
                    <a:bodyPr/>
                    <a:lstStyle/>
                    <a:p>
                      <a:endParaRPr lang="en-US" sz="800" dirty="0"/>
                    </a:p>
                  </a:txBody>
                  <a:tcPr/>
                </a:tc>
                <a:tc>
                  <a:txBody>
                    <a:bodyPr/>
                    <a:lstStyle/>
                    <a:p>
                      <a:r>
                        <a:rPr lang="en-US" sz="800" dirty="0"/>
                        <a:t>Position</a:t>
                      </a:r>
                    </a:p>
                  </a:txBody>
                  <a:tcPr/>
                </a:tc>
                <a:tc>
                  <a:txBody>
                    <a:bodyPr/>
                    <a:lstStyle/>
                    <a:p>
                      <a:r>
                        <a:rPr lang="en-US" sz="800" dirty="0"/>
                        <a:t>Returns the employee’s position</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1754214946"/>
                  </a:ext>
                </a:extLst>
              </a:tr>
              <a:tr h="291873">
                <a:tc>
                  <a:txBody>
                    <a:bodyPr/>
                    <a:lstStyle/>
                    <a:p>
                      <a:r>
                        <a:rPr lang="en-US" sz="800" dirty="0" err="1"/>
                        <a:t>getEmpNum</a:t>
                      </a:r>
                      <a:endParaRPr lang="en-US" sz="800" dirty="0"/>
                    </a:p>
                  </a:txBody>
                  <a:tcPr/>
                </a:tc>
                <a:tc>
                  <a:txBody>
                    <a:bodyPr/>
                    <a:lstStyle/>
                    <a:p>
                      <a:endParaRPr lang="en-US" sz="800" dirty="0"/>
                    </a:p>
                  </a:txBody>
                  <a:tcPr/>
                </a:tc>
                <a:tc>
                  <a:txBody>
                    <a:bodyPr/>
                    <a:lstStyle/>
                    <a:p>
                      <a:r>
                        <a:rPr lang="en-US" sz="800" dirty="0" err="1"/>
                        <a:t>int</a:t>
                      </a:r>
                      <a:endParaRPr lang="en-US" sz="800" dirty="0"/>
                    </a:p>
                  </a:txBody>
                  <a:tcPr/>
                </a:tc>
                <a:tc>
                  <a:txBody>
                    <a:bodyPr/>
                    <a:lstStyle/>
                    <a:p>
                      <a:r>
                        <a:rPr lang="en-US" sz="800" dirty="0"/>
                        <a:t>Returns the employee’s id number</a:t>
                      </a:r>
                    </a:p>
                    <a:p>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2464133177"/>
                  </a:ext>
                </a:extLst>
              </a:tr>
              <a:tr h="291873">
                <a:tc>
                  <a:txBody>
                    <a:bodyPr/>
                    <a:lstStyle/>
                    <a:p>
                      <a:r>
                        <a:rPr lang="en-US" sz="800" dirty="0" err="1"/>
                        <a:t>CalculateWeeklyPay</a:t>
                      </a:r>
                      <a:endParaRPr lang="en-US" sz="800" dirty="0"/>
                    </a:p>
                  </a:txBody>
                  <a:tcPr/>
                </a:tc>
                <a:tc>
                  <a:txBody>
                    <a:bodyPr/>
                    <a:lstStyle/>
                    <a:p>
                      <a:endParaRPr lang="en-US" sz="800" dirty="0"/>
                    </a:p>
                  </a:txBody>
                  <a:tcPr/>
                </a:tc>
                <a:tc>
                  <a:txBody>
                    <a:bodyPr/>
                    <a:lstStyle/>
                    <a:p>
                      <a:endParaRPr lang="en-US" sz="800" dirty="0"/>
                    </a:p>
                  </a:txBody>
                  <a:tcPr/>
                </a:tc>
                <a:tc>
                  <a:txBody>
                    <a:bodyPr/>
                    <a:lstStyle/>
                    <a:p>
                      <a:r>
                        <a:rPr lang="en-US" sz="800" dirty="0"/>
                        <a:t>Calls abstract method to obtain calculated weekly pay. </a:t>
                      </a:r>
                    </a:p>
                    <a:p>
                      <a:endParaRPr lang="en-US" sz="800" dirty="0"/>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2262276750"/>
                  </a:ext>
                </a:extLst>
              </a:tr>
              <a:tr h="291873">
                <a:tc>
                  <a:txBody>
                    <a:bodyPr/>
                    <a:lstStyle/>
                    <a:p>
                      <a:r>
                        <a:rPr lang="en-US" sz="800" dirty="0" err="1"/>
                        <a:t>toString</a:t>
                      </a:r>
                      <a:endParaRPr lang="en-US" sz="800" dirty="0"/>
                    </a:p>
                  </a:txBody>
                  <a:tcPr/>
                </a:tc>
                <a:tc>
                  <a:txBody>
                    <a:bodyPr/>
                    <a:lstStyle/>
                    <a:p>
                      <a:endParaRPr lang="en-US" sz="800" dirty="0"/>
                    </a:p>
                  </a:txBody>
                  <a:tcPr/>
                </a:tc>
                <a:tc>
                  <a:txBody>
                    <a:bodyPr/>
                    <a:lstStyle/>
                    <a:p>
                      <a:r>
                        <a:rPr lang="en-US" sz="800" dirty="0"/>
                        <a:t>String</a:t>
                      </a:r>
                    </a:p>
                  </a:txBody>
                  <a:tcPr/>
                </a:tc>
                <a:tc>
                  <a:txBody>
                    <a:bodyPr/>
                    <a:lstStyle/>
                    <a:p>
                      <a:r>
                        <a:rPr lang="en-US" sz="800" dirty="0"/>
                        <a:t>Returns employee id number and weekly pay</a:t>
                      </a:r>
                    </a:p>
                  </a:txBody>
                  <a:tcPr/>
                </a:tc>
                <a:tc>
                  <a:txBody>
                    <a:bodyPr/>
                    <a:lstStyle/>
                    <a:p>
                      <a:r>
                        <a:rPr lang="en-US" sz="800" b="1" dirty="0">
                          <a:sym typeface="Symbol" panose="05050102010706020507" pitchFamily="18" charset="2"/>
                        </a:rPr>
                        <a:t></a:t>
                      </a:r>
                      <a:endParaRPr lang="en-US" sz="800" b="1" dirty="0"/>
                    </a:p>
                  </a:txBody>
                  <a:tcPr/>
                </a:tc>
                <a:extLst>
                  <a:ext uri="{0D108BD9-81ED-4DB2-BD59-A6C34878D82A}">
                    <a16:rowId xmlns:a16="http://schemas.microsoft.com/office/drawing/2014/main" val="3889739002"/>
                  </a:ext>
                </a:extLst>
              </a:tr>
            </a:tbl>
          </a:graphicData>
        </a:graphic>
      </p:graphicFrame>
      <p:sp>
        <p:nvSpPr>
          <p:cNvPr id="71" name="Rectangle 70">
            <a:extLst>
              <a:ext uri="{FF2B5EF4-FFF2-40B4-BE49-F238E27FC236}">
                <a16:creationId xmlns:a16="http://schemas.microsoft.com/office/drawing/2014/main" id="{40D2EED2-213D-4AB1-8D2B-02EB06FF65E8}"/>
              </a:ext>
            </a:extLst>
          </p:cNvPr>
          <p:cNvSpPr/>
          <p:nvPr/>
        </p:nvSpPr>
        <p:spPr>
          <a:xfrm>
            <a:off x="6705047" y="9887865"/>
            <a:ext cx="507111" cy="338554"/>
          </a:xfrm>
          <a:prstGeom prst="rect">
            <a:avLst/>
          </a:prstGeom>
        </p:spPr>
        <p:txBody>
          <a:bodyPr wrap="square">
            <a:spAutoFit/>
          </a:bodyPr>
          <a:lstStyle/>
          <a:p>
            <a:r>
              <a:rPr lang="en-US" sz="800" b="1" dirty="0">
                <a:sym typeface="Symbol" panose="05050102010706020507" pitchFamily="18" charset="2"/>
              </a:rPr>
              <a:t>Key</a:t>
            </a:r>
          </a:p>
          <a:p>
            <a:r>
              <a:rPr lang="en-US" sz="800" b="1" dirty="0">
                <a:solidFill>
                  <a:schemeClr val="accent1"/>
                </a:solidFill>
                <a:sym typeface="Symbol" panose="05050102010706020507" pitchFamily="18" charset="2"/>
              </a:rPr>
              <a:t></a:t>
            </a:r>
            <a:endParaRPr lang="en-US" sz="800" b="1" dirty="0">
              <a:solidFill>
                <a:schemeClr val="accent1"/>
              </a:solidFill>
            </a:endParaRPr>
          </a:p>
        </p:txBody>
      </p:sp>
      <p:sp>
        <p:nvSpPr>
          <p:cNvPr id="72" name="TextBox 71">
            <a:extLst>
              <a:ext uri="{FF2B5EF4-FFF2-40B4-BE49-F238E27FC236}">
                <a16:creationId xmlns:a16="http://schemas.microsoft.com/office/drawing/2014/main" id="{58F6B631-D88D-4846-986A-841F062C21E5}"/>
              </a:ext>
            </a:extLst>
          </p:cNvPr>
          <p:cNvSpPr txBox="1"/>
          <p:nvPr/>
        </p:nvSpPr>
        <p:spPr>
          <a:xfrm>
            <a:off x="6922776" y="9971593"/>
            <a:ext cx="1122423" cy="215444"/>
          </a:xfrm>
          <a:prstGeom prst="rect">
            <a:avLst/>
          </a:prstGeom>
          <a:noFill/>
        </p:spPr>
        <p:txBody>
          <a:bodyPr wrap="none" rtlCol="0">
            <a:spAutoFit/>
          </a:bodyPr>
          <a:lstStyle/>
          <a:p>
            <a:r>
              <a:rPr lang="en-US" sz="800" b="1" dirty="0">
                <a:solidFill>
                  <a:schemeClr val="accent1"/>
                </a:solidFill>
              </a:rPr>
              <a:t>Data Element Method</a:t>
            </a:r>
          </a:p>
        </p:txBody>
      </p:sp>
      <p:sp>
        <p:nvSpPr>
          <p:cNvPr id="73" name="Oval 72">
            <a:extLst>
              <a:ext uri="{FF2B5EF4-FFF2-40B4-BE49-F238E27FC236}">
                <a16:creationId xmlns:a16="http://schemas.microsoft.com/office/drawing/2014/main" id="{7FC1C0CF-45AE-4725-94B8-4497D6298794}"/>
              </a:ext>
            </a:extLst>
          </p:cNvPr>
          <p:cNvSpPr/>
          <p:nvPr/>
        </p:nvSpPr>
        <p:spPr>
          <a:xfrm>
            <a:off x="5751014" y="851550"/>
            <a:ext cx="729671" cy="36786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3870AA-5A0B-406E-8DCD-26079D2A3C37}"/>
              </a:ext>
            </a:extLst>
          </p:cNvPr>
          <p:cNvSpPr txBox="1"/>
          <p:nvPr/>
        </p:nvSpPr>
        <p:spPr>
          <a:xfrm>
            <a:off x="4027612" y="204911"/>
            <a:ext cx="886781" cy="246221"/>
          </a:xfrm>
          <a:prstGeom prst="rect">
            <a:avLst/>
          </a:prstGeom>
          <a:noFill/>
        </p:spPr>
        <p:txBody>
          <a:bodyPr wrap="none" rtlCol="0">
            <a:spAutoFit/>
          </a:bodyPr>
          <a:lstStyle/>
          <a:p>
            <a:r>
              <a:rPr lang="en-US" sz="1000" dirty="0"/>
              <a:t>Relationship?</a:t>
            </a:r>
          </a:p>
        </p:txBody>
      </p:sp>
      <p:cxnSp>
        <p:nvCxnSpPr>
          <p:cNvPr id="15" name="Straight Arrow Connector 14">
            <a:extLst>
              <a:ext uri="{FF2B5EF4-FFF2-40B4-BE49-F238E27FC236}">
                <a16:creationId xmlns:a16="http://schemas.microsoft.com/office/drawing/2014/main" id="{8897992E-3B35-474C-9941-7B2AD69617A4}"/>
              </a:ext>
            </a:extLst>
          </p:cNvPr>
          <p:cNvCxnSpPr>
            <a:stCxn id="13" idx="3"/>
            <a:endCxn id="73" idx="1"/>
          </p:cNvCxnSpPr>
          <p:nvPr/>
        </p:nvCxnSpPr>
        <p:spPr>
          <a:xfrm>
            <a:off x="4914393" y="328022"/>
            <a:ext cx="943479" cy="57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7D558C7-E8BB-416B-9609-A61C79C37537}"/>
              </a:ext>
            </a:extLst>
          </p:cNvPr>
          <p:cNvCxnSpPr>
            <a:stCxn id="13" idx="1"/>
            <a:endCxn id="12" idx="7"/>
          </p:cNvCxnSpPr>
          <p:nvPr/>
        </p:nvCxnSpPr>
        <p:spPr>
          <a:xfrm flipH="1">
            <a:off x="3254032" y="328022"/>
            <a:ext cx="773580" cy="1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C0BCA13-2479-43FA-96B6-0474CA955A0A}"/>
              </a:ext>
            </a:extLst>
          </p:cNvPr>
          <p:cNvCxnSpPr>
            <a:cxnSpLocks/>
          </p:cNvCxnSpPr>
          <p:nvPr/>
        </p:nvCxnSpPr>
        <p:spPr>
          <a:xfrm flipV="1">
            <a:off x="5791120" y="9887865"/>
            <a:ext cx="803917" cy="125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B50CA12-01E7-4748-A19C-9C0A564A80CB}"/>
              </a:ext>
            </a:extLst>
          </p:cNvPr>
          <p:cNvCxnSpPr>
            <a:cxnSpLocks/>
          </p:cNvCxnSpPr>
          <p:nvPr/>
        </p:nvCxnSpPr>
        <p:spPr>
          <a:xfrm flipH="1">
            <a:off x="2777419" y="523015"/>
            <a:ext cx="347624" cy="10075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0885AF7-A0F9-477B-A477-A62125EEB4FE}"/>
              </a:ext>
            </a:extLst>
          </p:cNvPr>
          <p:cNvCxnSpPr>
            <a:cxnSpLocks/>
          </p:cNvCxnSpPr>
          <p:nvPr/>
        </p:nvCxnSpPr>
        <p:spPr>
          <a:xfrm>
            <a:off x="5942372" y="933350"/>
            <a:ext cx="391122" cy="22915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C9CAFDF9-24FE-4290-A6BB-06140D833997}"/>
              </a:ext>
            </a:extLst>
          </p:cNvPr>
          <p:cNvSpPr/>
          <p:nvPr/>
        </p:nvSpPr>
        <p:spPr>
          <a:xfrm>
            <a:off x="2566892" y="1931249"/>
            <a:ext cx="277476" cy="380179"/>
          </a:xfrm>
          <a:custGeom>
            <a:avLst/>
            <a:gdLst>
              <a:gd name="connsiteX0" fmla="*/ 0 w 219242"/>
              <a:gd name="connsiteY0" fmla="*/ 0 h 438150"/>
              <a:gd name="connsiteX1" fmla="*/ 219075 w 219242"/>
              <a:gd name="connsiteY1" fmla="*/ 247650 h 438150"/>
              <a:gd name="connsiteX2" fmla="*/ 28575 w 219242"/>
              <a:gd name="connsiteY2" fmla="*/ 438150 h 438150"/>
            </a:gdLst>
            <a:ahLst/>
            <a:cxnLst>
              <a:cxn ang="0">
                <a:pos x="connsiteX0" y="connsiteY0"/>
              </a:cxn>
              <a:cxn ang="0">
                <a:pos x="connsiteX1" y="connsiteY1"/>
              </a:cxn>
              <a:cxn ang="0">
                <a:pos x="connsiteX2" y="connsiteY2"/>
              </a:cxn>
            </a:cxnLst>
            <a:rect l="l" t="t" r="r" b="b"/>
            <a:pathLst>
              <a:path w="219242" h="438150">
                <a:moveTo>
                  <a:pt x="0" y="0"/>
                </a:moveTo>
                <a:cubicBezTo>
                  <a:pt x="107156" y="87312"/>
                  <a:pt x="214312" y="174625"/>
                  <a:pt x="219075" y="247650"/>
                </a:cubicBezTo>
                <a:cubicBezTo>
                  <a:pt x="223838" y="320675"/>
                  <a:pt x="126206" y="379412"/>
                  <a:pt x="28575" y="43815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EBF3206-AB47-48C2-B9FA-E6FD8C6B37B4}"/>
              </a:ext>
            </a:extLst>
          </p:cNvPr>
          <p:cNvSpPr/>
          <p:nvPr/>
        </p:nvSpPr>
        <p:spPr>
          <a:xfrm>
            <a:off x="2434587" y="2311428"/>
            <a:ext cx="538562" cy="681588"/>
          </a:xfrm>
          <a:custGeom>
            <a:avLst/>
            <a:gdLst>
              <a:gd name="connsiteX0" fmla="*/ 266700 w 634825"/>
              <a:gd name="connsiteY0" fmla="*/ 0 h 3219450"/>
              <a:gd name="connsiteX1" fmla="*/ 628650 w 634825"/>
              <a:gd name="connsiteY1" fmla="*/ 2486025 h 3219450"/>
              <a:gd name="connsiteX2" fmla="*/ 0 w 634825"/>
              <a:gd name="connsiteY2" fmla="*/ 3219450 h 3219450"/>
              <a:gd name="connsiteX3" fmla="*/ 0 w 634825"/>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634825" h="3219450">
                <a:moveTo>
                  <a:pt x="266700" y="0"/>
                </a:moveTo>
                <a:cubicBezTo>
                  <a:pt x="469900" y="974725"/>
                  <a:pt x="673100" y="1949450"/>
                  <a:pt x="628650" y="2486025"/>
                </a:cubicBezTo>
                <a:cubicBezTo>
                  <a:pt x="584200" y="3022600"/>
                  <a:pt x="0" y="3219450"/>
                  <a:pt x="0" y="3219450"/>
                </a:cubicBezTo>
                <a:lnTo>
                  <a:pt x="0" y="3219450"/>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Shape 51">
            <a:extLst>
              <a:ext uri="{FF2B5EF4-FFF2-40B4-BE49-F238E27FC236}">
                <a16:creationId xmlns:a16="http://schemas.microsoft.com/office/drawing/2014/main" id="{BA5A2996-996F-49D8-B752-1ACFAFBE9F1E}"/>
              </a:ext>
            </a:extLst>
          </p:cNvPr>
          <p:cNvSpPr/>
          <p:nvPr/>
        </p:nvSpPr>
        <p:spPr>
          <a:xfrm>
            <a:off x="2434587" y="2444376"/>
            <a:ext cx="538562" cy="698849"/>
          </a:xfrm>
          <a:custGeom>
            <a:avLst/>
            <a:gdLst>
              <a:gd name="connsiteX0" fmla="*/ 266700 w 634825"/>
              <a:gd name="connsiteY0" fmla="*/ 0 h 3219450"/>
              <a:gd name="connsiteX1" fmla="*/ 628650 w 634825"/>
              <a:gd name="connsiteY1" fmla="*/ 2486025 h 3219450"/>
              <a:gd name="connsiteX2" fmla="*/ 0 w 634825"/>
              <a:gd name="connsiteY2" fmla="*/ 3219450 h 3219450"/>
              <a:gd name="connsiteX3" fmla="*/ 0 w 634825"/>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634825" h="3219450">
                <a:moveTo>
                  <a:pt x="266700" y="0"/>
                </a:moveTo>
                <a:cubicBezTo>
                  <a:pt x="469900" y="974725"/>
                  <a:pt x="673100" y="1949450"/>
                  <a:pt x="628650" y="2486025"/>
                </a:cubicBezTo>
                <a:cubicBezTo>
                  <a:pt x="584200" y="3022600"/>
                  <a:pt x="0" y="3219450"/>
                  <a:pt x="0" y="3219450"/>
                </a:cubicBezTo>
                <a:lnTo>
                  <a:pt x="0" y="3219450"/>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3" name="Freeform: Shape 52">
            <a:extLst>
              <a:ext uri="{FF2B5EF4-FFF2-40B4-BE49-F238E27FC236}">
                <a16:creationId xmlns:a16="http://schemas.microsoft.com/office/drawing/2014/main" id="{68E2F8DD-AEAF-4062-80BC-B75BAC69477F}"/>
              </a:ext>
            </a:extLst>
          </p:cNvPr>
          <p:cNvSpPr/>
          <p:nvPr/>
        </p:nvSpPr>
        <p:spPr>
          <a:xfrm>
            <a:off x="2445967" y="2444375"/>
            <a:ext cx="527181" cy="981107"/>
          </a:xfrm>
          <a:custGeom>
            <a:avLst/>
            <a:gdLst>
              <a:gd name="connsiteX0" fmla="*/ 266700 w 634825"/>
              <a:gd name="connsiteY0" fmla="*/ 0 h 3219450"/>
              <a:gd name="connsiteX1" fmla="*/ 628650 w 634825"/>
              <a:gd name="connsiteY1" fmla="*/ 2486025 h 3219450"/>
              <a:gd name="connsiteX2" fmla="*/ 0 w 634825"/>
              <a:gd name="connsiteY2" fmla="*/ 3219450 h 3219450"/>
              <a:gd name="connsiteX3" fmla="*/ 0 w 634825"/>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634825" h="3219450">
                <a:moveTo>
                  <a:pt x="266700" y="0"/>
                </a:moveTo>
                <a:cubicBezTo>
                  <a:pt x="469900" y="974725"/>
                  <a:pt x="673100" y="1949450"/>
                  <a:pt x="628650" y="2486025"/>
                </a:cubicBezTo>
                <a:cubicBezTo>
                  <a:pt x="584200" y="3022600"/>
                  <a:pt x="0" y="3219450"/>
                  <a:pt x="0" y="3219450"/>
                </a:cubicBezTo>
                <a:lnTo>
                  <a:pt x="0" y="3219450"/>
                </a:lnTo>
              </a:path>
            </a:pathLst>
          </a:custGeom>
          <a:noFill/>
          <a:ln>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cxnSp>
        <p:nvCxnSpPr>
          <p:cNvPr id="7" name="Straight Arrow Connector 6">
            <a:extLst>
              <a:ext uri="{FF2B5EF4-FFF2-40B4-BE49-F238E27FC236}">
                <a16:creationId xmlns:a16="http://schemas.microsoft.com/office/drawing/2014/main" id="{F8A302E9-EA2C-4678-B380-5E05AF303A48}"/>
              </a:ext>
            </a:extLst>
          </p:cNvPr>
          <p:cNvCxnSpPr>
            <a:cxnSpLocks/>
          </p:cNvCxnSpPr>
          <p:nvPr/>
        </p:nvCxnSpPr>
        <p:spPr>
          <a:xfrm>
            <a:off x="2434586" y="3797271"/>
            <a:ext cx="1220296" cy="154838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E02853F-115C-41E2-B54A-8D44DD41D8A1}"/>
              </a:ext>
            </a:extLst>
          </p:cNvPr>
          <p:cNvCxnSpPr>
            <a:cxnSpLocks/>
          </p:cNvCxnSpPr>
          <p:nvPr/>
        </p:nvCxnSpPr>
        <p:spPr>
          <a:xfrm>
            <a:off x="2457163" y="3876205"/>
            <a:ext cx="1176052" cy="166022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6C71320-438B-4196-8984-1638311EC2A4}"/>
              </a:ext>
            </a:extLst>
          </p:cNvPr>
          <p:cNvCxnSpPr>
            <a:cxnSpLocks/>
          </p:cNvCxnSpPr>
          <p:nvPr/>
        </p:nvCxnSpPr>
        <p:spPr>
          <a:xfrm>
            <a:off x="2455118" y="4000546"/>
            <a:ext cx="1022103" cy="158975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F552DD8-3DAB-409A-89D5-87A98A5DC95F}"/>
              </a:ext>
            </a:extLst>
          </p:cNvPr>
          <p:cNvCxnSpPr>
            <a:cxnSpLocks/>
          </p:cNvCxnSpPr>
          <p:nvPr/>
        </p:nvCxnSpPr>
        <p:spPr>
          <a:xfrm>
            <a:off x="2433116" y="4138312"/>
            <a:ext cx="1250892" cy="172510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F98D9A2-24AC-4D87-B313-7B342D6EF0CD}"/>
              </a:ext>
            </a:extLst>
          </p:cNvPr>
          <p:cNvCxnSpPr>
            <a:cxnSpLocks/>
          </p:cNvCxnSpPr>
          <p:nvPr/>
        </p:nvCxnSpPr>
        <p:spPr>
          <a:xfrm>
            <a:off x="2440895" y="5268612"/>
            <a:ext cx="1094820" cy="125909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B472A0D-352F-43A4-B7D8-FC997FA41292}"/>
              </a:ext>
            </a:extLst>
          </p:cNvPr>
          <p:cNvCxnSpPr>
            <a:cxnSpLocks/>
          </p:cNvCxnSpPr>
          <p:nvPr/>
        </p:nvCxnSpPr>
        <p:spPr>
          <a:xfrm>
            <a:off x="2452336" y="5250478"/>
            <a:ext cx="1094760" cy="164203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3EB7146-F4F1-45EB-9F82-51193BC6E312}"/>
              </a:ext>
            </a:extLst>
          </p:cNvPr>
          <p:cNvCxnSpPr>
            <a:cxnSpLocks/>
          </p:cNvCxnSpPr>
          <p:nvPr/>
        </p:nvCxnSpPr>
        <p:spPr>
          <a:xfrm>
            <a:off x="2452336" y="5250478"/>
            <a:ext cx="1105715" cy="224028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4B1E014-6010-465E-B766-17AB7C208BAF}"/>
              </a:ext>
            </a:extLst>
          </p:cNvPr>
          <p:cNvCxnSpPr>
            <a:cxnSpLocks/>
          </p:cNvCxnSpPr>
          <p:nvPr/>
        </p:nvCxnSpPr>
        <p:spPr>
          <a:xfrm>
            <a:off x="2432536" y="5244798"/>
            <a:ext cx="1103179" cy="284298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B0812F5-F28F-4A68-851D-C4A71153AE32}"/>
              </a:ext>
            </a:extLst>
          </p:cNvPr>
          <p:cNvCxnSpPr>
            <a:cxnSpLocks/>
          </p:cNvCxnSpPr>
          <p:nvPr/>
        </p:nvCxnSpPr>
        <p:spPr>
          <a:xfrm>
            <a:off x="2432834" y="5226664"/>
            <a:ext cx="1118619" cy="349467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12547F9-8F95-4F16-8AC0-C80D7B3CA9A1}"/>
              </a:ext>
            </a:extLst>
          </p:cNvPr>
          <p:cNvCxnSpPr>
            <a:cxnSpLocks/>
          </p:cNvCxnSpPr>
          <p:nvPr/>
        </p:nvCxnSpPr>
        <p:spPr>
          <a:xfrm>
            <a:off x="2452335" y="5728064"/>
            <a:ext cx="1164210" cy="425966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ACA270D-8291-4138-B023-6E2602482BA8}"/>
              </a:ext>
            </a:extLst>
          </p:cNvPr>
          <p:cNvCxnSpPr>
            <a:cxnSpLocks/>
          </p:cNvCxnSpPr>
          <p:nvPr/>
        </p:nvCxnSpPr>
        <p:spPr>
          <a:xfrm>
            <a:off x="2440894" y="5972318"/>
            <a:ext cx="1040684" cy="462840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E9999FA-F192-4A10-8CDA-F7BBA89B3FEB}"/>
              </a:ext>
            </a:extLst>
          </p:cNvPr>
          <p:cNvCxnSpPr>
            <a:cxnSpLocks/>
          </p:cNvCxnSpPr>
          <p:nvPr/>
        </p:nvCxnSpPr>
        <p:spPr>
          <a:xfrm>
            <a:off x="2447979" y="6449252"/>
            <a:ext cx="942259" cy="503788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17232E1-C358-423A-AA04-0BD9B268E0CB}"/>
              </a:ext>
            </a:extLst>
          </p:cNvPr>
          <p:cNvCxnSpPr>
            <a:cxnSpLocks/>
          </p:cNvCxnSpPr>
          <p:nvPr/>
        </p:nvCxnSpPr>
        <p:spPr>
          <a:xfrm>
            <a:off x="2440893" y="6183796"/>
            <a:ext cx="1036328" cy="384952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E37E9BD-8CAD-4494-A21D-DB7774CF1BE3}"/>
              </a:ext>
            </a:extLst>
          </p:cNvPr>
          <p:cNvCxnSpPr>
            <a:cxnSpLocks/>
          </p:cNvCxnSpPr>
          <p:nvPr/>
        </p:nvCxnSpPr>
        <p:spPr>
          <a:xfrm>
            <a:off x="2455117" y="4403105"/>
            <a:ext cx="927586" cy="79409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a16="http://schemas.microsoft.com/office/drawing/2014/main" id="{5777CA0B-F841-4224-BE11-7C4FB24FD76E}"/>
              </a:ext>
            </a:extLst>
          </p:cNvPr>
          <p:cNvSpPr/>
          <p:nvPr/>
        </p:nvSpPr>
        <p:spPr>
          <a:xfrm>
            <a:off x="5782081" y="9727809"/>
            <a:ext cx="208998" cy="724486"/>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118" name="Straight Arrow Connector 117">
            <a:extLst>
              <a:ext uri="{FF2B5EF4-FFF2-40B4-BE49-F238E27FC236}">
                <a16:creationId xmlns:a16="http://schemas.microsoft.com/office/drawing/2014/main" id="{90C69801-5D66-4F03-ACAC-48A15C1BB9FB}"/>
              </a:ext>
            </a:extLst>
          </p:cNvPr>
          <p:cNvCxnSpPr/>
          <p:nvPr/>
        </p:nvCxnSpPr>
        <p:spPr>
          <a:xfrm>
            <a:off x="2463147" y="4876212"/>
            <a:ext cx="914400" cy="9144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4F916E2-2C51-4FE4-B2AE-781039184DDD}"/>
              </a:ext>
            </a:extLst>
          </p:cNvPr>
          <p:cNvCxnSpPr/>
          <p:nvPr/>
        </p:nvCxnSpPr>
        <p:spPr>
          <a:xfrm>
            <a:off x="2445738" y="4617761"/>
            <a:ext cx="914400" cy="9144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BD49D65-BFB1-4F72-8EF7-9632ED6F8F68}"/>
              </a:ext>
            </a:extLst>
          </p:cNvPr>
          <p:cNvCxnSpPr>
            <a:cxnSpLocks/>
          </p:cNvCxnSpPr>
          <p:nvPr/>
        </p:nvCxnSpPr>
        <p:spPr>
          <a:xfrm>
            <a:off x="2432833" y="6569206"/>
            <a:ext cx="866359" cy="352742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D9F3220-AAA1-4326-966F-23B74E758463}"/>
              </a:ext>
            </a:extLst>
          </p:cNvPr>
          <p:cNvCxnSpPr>
            <a:cxnSpLocks/>
          </p:cNvCxnSpPr>
          <p:nvPr/>
        </p:nvCxnSpPr>
        <p:spPr>
          <a:xfrm>
            <a:off x="2432536" y="6581248"/>
            <a:ext cx="957702" cy="535253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AE02BB3-BCCC-431B-9D86-BFCF8E554A9D}"/>
              </a:ext>
            </a:extLst>
          </p:cNvPr>
          <p:cNvCxnSpPr>
            <a:cxnSpLocks/>
          </p:cNvCxnSpPr>
          <p:nvPr/>
        </p:nvCxnSpPr>
        <p:spPr>
          <a:xfrm flipV="1">
            <a:off x="5825822" y="9773485"/>
            <a:ext cx="769215" cy="1942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Freeform: Shape 149">
            <a:extLst>
              <a:ext uri="{FF2B5EF4-FFF2-40B4-BE49-F238E27FC236}">
                <a16:creationId xmlns:a16="http://schemas.microsoft.com/office/drawing/2014/main" id="{04204718-6AD4-48D5-BA4C-40E47AA4F25F}"/>
              </a:ext>
            </a:extLst>
          </p:cNvPr>
          <p:cNvSpPr/>
          <p:nvPr/>
        </p:nvSpPr>
        <p:spPr>
          <a:xfrm>
            <a:off x="8804787" y="3116898"/>
            <a:ext cx="427666" cy="6656587"/>
          </a:xfrm>
          <a:custGeom>
            <a:avLst/>
            <a:gdLst>
              <a:gd name="connsiteX0" fmla="*/ 0 w 313360"/>
              <a:gd name="connsiteY0" fmla="*/ 0 h 3669631"/>
              <a:gd name="connsiteX1" fmla="*/ 312821 w 313360"/>
              <a:gd name="connsiteY1" fmla="*/ 1720515 h 3669631"/>
              <a:gd name="connsiteX2" fmla="*/ 60158 w 313360"/>
              <a:gd name="connsiteY2" fmla="*/ 3669631 h 3669631"/>
            </a:gdLst>
            <a:ahLst/>
            <a:cxnLst>
              <a:cxn ang="0">
                <a:pos x="connsiteX0" y="connsiteY0"/>
              </a:cxn>
              <a:cxn ang="0">
                <a:pos x="connsiteX1" y="connsiteY1"/>
              </a:cxn>
              <a:cxn ang="0">
                <a:pos x="connsiteX2" y="connsiteY2"/>
              </a:cxn>
            </a:cxnLst>
            <a:rect l="l" t="t" r="r" b="b"/>
            <a:pathLst>
              <a:path w="313360" h="3669631">
                <a:moveTo>
                  <a:pt x="0" y="0"/>
                </a:moveTo>
                <a:cubicBezTo>
                  <a:pt x="151397" y="554455"/>
                  <a:pt x="302795" y="1108910"/>
                  <a:pt x="312821" y="1720515"/>
                </a:cubicBezTo>
                <a:cubicBezTo>
                  <a:pt x="322847" y="2332120"/>
                  <a:pt x="191502" y="3000875"/>
                  <a:pt x="60158" y="366963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E1BC4317-0CAC-491E-BA40-C261096DFFB9}"/>
              </a:ext>
            </a:extLst>
          </p:cNvPr>
          <p:cNvSpPr/>
          <p:nvPr/>
        </p:nvSpPr>
        <p:spPr>
          <a:xfrm>
            <a:off x="8876431" y="8857465"/>
            <a:ext cx="183467" cy="870344"/>
          </a:xfrm>
          <a:custGeom>
            <a:avLst/>
            <a:gdLst>
              <a:gd name="connsiteX0" fmla="*/ 9525 w 219092"/>
              <a:gd name="connsiteY0" fmla="*/ 0 h 400050"/>
              <a:gd name="connsiteX1" fmla="*/ 219075 w 219092"/>
              <a:gd name="connsiteY1" fmla="*/ 180975 h 400050"/>
              <a:gd name="connsiteX2" fmla="*/ 0 w 219092"/>
              <a:gd name="connsiteY2" fmla="*/ 400050 h 400050"/>
            </a:gdLst>
            <a:ahLst/>
            <a:cxnLst>
              <a:cxn ang="0">
                <a:pos x="connsiteX0" y="connsiteY0"/>
              </a:cxn>
              <a:cxn ang="0">
                <a:pos x="connsiteX1" y="connsiteY1"/>
              </a:cxn>
              <a:cxn ang="0">
                <a:pos x="connsiteX2" y="connsiteY2"/>
              </a:cxn>
            </a:cxnLst>
            <a:rect l="l" t="t" r="r" b="b"/>
            <a:pathLst>
              <a:path w="219092" h="400050">
                <a:moveTo>
                  <a:pt x="9525" y="0"/>
                </a:moveTo>
                <a:cubicBezTo>
                  <a:pt x="115093" y="57150"/>
                  <a:pt x="220662" y="114300"/>
                  <a:pt x="219075" y="180975"/>
                </a:cubicBezTo>
                <a:cubicBezTo>
                  <a:pt x="217488" y="247650"/>
                  <a:pt x="108744" y="323850"/>
                  <a:pt x="0" y="40005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Arrow Connector 151">
            <a:extLst>
              <a:ext uri="{FF2B5EF4-FFF2-40B4-BE49-F238E27FC236}">
                <a16:creationId xmlns:a16="http://schemas.microsoft.com/office/drawing/2014/main" id="{AF53FD8B-EE39-4467-9331-9E8325A2FA85}"/>
              </a:ext>
            </a:extLst>
          </p:cNvPr>
          <p:cNvCxnSpPr>
            <a:cxnSpLocks/>
          </p:cNvCxnSpPr>
          <p:nvPr/>
        </p:nvCxnSpPr>
        <p:spPr>
          <a:xfrm flipV="1">
            <a:off x="5742331" y="9033387"/>
            <a:ext cx="791204" cy="156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Freeform: Shape 159">
            <a:extLst>
              <a:ext uri="{FF2B5EF4-FFF2-40B4-BE49-F238E27FC236}">
                <a16:creationId xmlns:a16="http://schemas.microsoft.com/office/drawing/2014/main" id="{6F605E6C-AD6B-4164-A64C-A6D821D61DB2}"/>
              </a:ext>
            </a:extLst>
          </p:cNvPr>
          <p:cNvSpPr/>
          <p:nvPr/>
        </p:nvSpPr>
        <p:spPr>
          <a:xfrm>
            <a:off x="5712465" y="4675239"/>
            <a:ext cx="522692" cy="7040350"/>
          </a:xfrm>
          <a:custGeom>
            <a:avLst/>
            <a:gdLst>
              <a:gd name="connsiteX0" fmla="*/ 0 w 313360"/>
              <a:gd name="connsiteY0" fmla="*/ 0 h 3669631"/>
              <a:gd name="connsiteX1" fmla="*/ 312821 w 313360"/>
              <a:gd name="connsiteY1" fmla="*/ 1720515 h 3669631"/>
              <a:gd name="connsiteX2" fmla="*/ 60158 w 313360"/>
              <a:gd name="connsiteY2" fmla="*/ 3669631 h 3669631"/>
            </a:gdLst>
            <a:ahLst/>
            <a:cxnLst>
              <a:cxn ang="0">
                <a:pos x="connsiteX0" y="connsiteY0"/>
              </a:cxn>
              <a:cxn ang="0">
                <a:pos x="connsiteX1" y="connsiteY1"/>
              </a:cxn>
              <a:cxn ang="0">
                <a:pos x="connsiteX2" y="connsiteY2"/>
              </a:cxn>
            </a:cxnLst>
            <a:rect l="l" t="t" r="r" b="b"/>
            <a:pathLst>
              <a:path w="313360" h="3669631">
                <a:moveTo>
                  <a:pt x="0" y="0"/>
                </a:moveTo>
                <a:cubicBezTo>
                  <a:pt x="151397" y="554455"/>
                  <a:pt x="302795" y="1108910"/>
                  <a:pt x="312821" y="1720515"/>
                </a:cubicBezTo>
                <a:cubicBezTo>
                  <a:pt x="322847" y="2332120"/>
                  <a:pt x="191502" y="3000875"/>
                  <a:pt x="60158" y="366963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a:extLst>
              <a:ext uri="{FF2B5EF4-FFF2-40B4-BE49-F238E27FC236}">
                <a16:creationId xmlns:a16="http://schemas.microsoft.com/office/drawing/2014/main" id="{12E646FF-F1C2-4BAB-999D-6B074CA9CD4A}"/>
              </a:ext>
            </a:extLst>
          </p:cNvPr>
          <p:cNvCxnSpPr>
            <a:cxnSpLocks/>
          </p:cNvCxnSpPr>
          <p:nvPr/>
        </p:nvCxnSpPr>
        <p:spPr>
          <a:xfrm flipV="1">
            <a:off x="5825822" y="6666291"/>
            <a:ext cx="561861" cy="430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39ECCCE-0871-4EAB-A742-9ED4DBFF3FF4}"/>
              </a:ext>
            </a:extLst>
          </p:cNvPr>
          <p:cNvCxnSpPr>
            <a:cxnSpLocks/>
          </p:cNvCxnSpPr>
          <p:nvPr/>
        </p:nvCxnSpPr>
        <p:spPr>
          <a:xfrm flipV="1">
            <a:off x="5829303" y="7311950"/>
            <a:ext cx="704232" cy="389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CCD5294-C4D3-442F-B296-F778C6496D02}"/>
              </a:ext>
            </a:extLst>
          </p:cNvPr>
          <p:cNvCxnSpPr>
            <a:cxnSpLocks/>
          </p:cNvCxnSpPr>
          <p:nvPr/>
        </p:nvCxnSpPr>
        <p:spPr>
          <a:xfrm flipV="1">
            <a:off x="5806967" y="7897364"/>
            <a:ext cx="726568" cy="324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2DE928F-33C4-4B91-B009-24F8516F2CF4}"/>
              </a:ext>
            </a:extLst>
          </p:cNvPr>
          <p:cNvCxnSpPr>
            <a:cxnSpLocks/>
          </p:cNvCxnSpPr>
          <p:nvPr/>
        </p:nvCxnSpPr>
        <p:spPr>
          <a:xfrm>
            <a:off x="5822705" y="6831043"/>
            <a:ext cx="672214" cy="1026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B11AD4C0-A82F-4A18-8C39-4026B2F359E6}"/>
              </a:ext>
            </a:extLst>
          </p:cNvPr>
          <p:cNvCxnSpPr>
            <a:cxnSpLocks/>
          </p:cNvCxnSpPr>
          <p:nvPr/>
        </p:nvCxnSpPr>
        <p:spPr>
          <a:xfrm>
            <a:off x="5845257" y="7442275"/>
            <a:ext cx="771940" cy="58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EB22F68-07A9-4793-8EE4-F1DC1AE8A77A}"/>
              </a:ext>
            </a:extLst>
          </p:cNvPr>
          <p:cNvCxnSpPr>
            <a:cxnSpLocks/>
          </p:cNvCxnSpPr>
          <p:nvPr/>
        </p:nvCxnSpPr>
        <p:spPr>
          <a:xfrm flipV="1">
            <a:off x="5804135" y="7848355"/>
            <a:ext cx="690784" cy="152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2B644AED-0F0C-4256-B040-77D047F9FF18}"/>
              </a:ext>
            </a:extLst>
          </p:cNvPr>
          <p:cNvCxnSpPr>
            <a:cxnSpLocks/>
          </p:cNvCxnSpPr>
          <p:nvPr/>
        </p:nvCxnSpPr>
        <p:spPr>
          <a:xfrm flipV="1">
            <a:off x="5829303" y="7857894"/>
            <a:ext cx="684422" cy="56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24977F6-FB97-49DF-89A3-ABC7D95D4079}"/>
              </a:ext>
            </a:extLst>
          </p:cNvPr>
          <p:cNvCxnSpPr>
            <a:cxnSpLocks/>
          </p:cNvCxnSpPr>
          <p:nvPr/>
        </p:nvCxnSpPr>
        <p:spPr>
          <a:xfrm flipV="1">
            <a:off x="5822705" y="6822828"/>
            <a:ext cx="607049" cy="2273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F0992646-43E2-4D8A-B4EC-8A8CB415F625}"/>
              </a:ext>
            </a:extLst>
          </p:cNvPr>
          <p:cNvCxnSpPr>
            <a:cxnSpLocks/>
          </p:cNvCxnSpPr>
          <p:nvPr/>
        </p:nvCxnSpPr>
        <p:spPr>
          <a:xfrm flipV="1">
            <a:off x="5800315" y="7433764"/>
            <a:ext cx="636014" cy="175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39EF8B29-77E2-4FEB-9795-DA7248972423}"/>
              </a:ext>
            </a:extLst>
          </p:cNvPr>
          <p:cNvCxnSpPr>
            <a:cxnSpLocks/>
          </p:cNvCxnSpPr>
          <p:nvPr/>
        </p:nvCxnSpPr>
        <p:spPr>
          <a:xfrm flipV="1">
            <a:off x="5852254" y="4318421"/>
            <a:ext cx="852793" cy="85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C0A2C6A-4F27-4691-9344-5EC5727C9292}"/>
              </a:ext>
            </a:extLst>
          </p:cNvPr>
          <p:cNvCxnSpPr>
            <a:cxnSpLocks/>
          </p:cNvCxnSpPr>
          <p:nvPr/>
        </p:nvCxnSpPr>
        <p:spPr>
          <a:xfrm flipV="1">
            <a:off x="5794651" y="5017099"/>
            <a:ext cx="822546" cy="153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FB087F93-3A89-4E41-A2A9-0BDF71E7EFB2}"/>
              </a:ext>
            </a:extLst>
          </p:cNvPr>
          <p:cNvCxnSpPr>
            <a:cxnSpLocks/>
          </p:cNvCxnSpPr>
          <p:nvPr/>
        </p:nvCxnSpPr>
        <p:spPr>
          <a:xfrm>
            <a:off x="5791120" y="5197203"/>
            <a:ext cx="803917" cy="443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F597366-DF39-464C-8111-D570020E09DA}"/>
              </a:ext>
            </a:extLst>
          </p:cNvPr>
          <p:cNvCxnSpPr>
            <a:cxnSpLocks/>
          </p:cNvCxnSpPr>
          <p:nvPr/>
        </p:nvCxnSpPr>
        <p:spPr>
          <a:xfrm>
            <a:off x="5800315" y="5131064"/>
            <a:ext cx="651356" cy="105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77B6C0D8-96D0-4866-9D87-CF94BEA7795A}"/>
              </a:ext>
            </a:extLst>
          </p:cNvPr>
          <p:cNvSpPr txBox="1"/>
          <p:nvPr/>
        </p:nvSpPr>
        <p:spPr>
          <a:xfrm>
            <a:off x="59838" y="95865"/>
            <a:ext cx="2631445" cy="461665"/>
          </a:xfrm>
          <a:prstGeom prst="rect">
            <a:avLst/>
          </a:prstGeom>
          <a:noFill/>
        </p:spPr>
        <p:txBody>
          <a:bodyPr wrap="square" rtlCol="0">
            <a:spAutoFit/>
          </a:bodyPr>
          <a:lstStyle/>
          <a:p>
            <a:r>
              <a:rPr lang="en-US" sz="800" dirty="0"/>
              <a:t>The data manager class has to communicate with the driver class in order to launch the overall program and take user input. </a:t>
            </a:r>
          </a:p>
        </p:txBody>
      </p:sp>
      <p:sp>
        <p:nvSpPr>
          <p:cNvPr id="206" name="TextBox 205">
            <a:extLst>
              <a:ext uri="{FF2B5EF4-FFF2-40B4-BE49-F238E27FC236}">
                <a16:creationId xmlns:a16="http://schemas.microsoft.com/office/drawing/2014/main" id="{252753A2-171F-4978-A7EC-3A5A6F6B61D5}"/>
              </a:ext>
            </a:extLst>
          </p:cNvPr>
          <p:cNvSpPr txBox="1"/>
          <p:nvPr/>
        </p:nvSpPr>
        <p:spPr>
          <a:xfrm>
            <a:off x="5262664" y="-170259"/>
            <a:ext cx="3976212" cy="707886"/>
          </a:xfrm>
          <a:prstGeom prst="rect">
            <a:avLst/>
          </a:prstGeom>
          <a:noFill/>
        </p:spPr>
        <p:txBody>
          <a:bodyPr wrap="square" rtlCol="0">
            <a:spAutoFit/>
          </a:bodyPr>
          <a:lstStyle/>
          <a:p>
            <a:endParaRPr lang="en-US" sz="800" dirty="0"/>
          </a:p>
          <a:p>
            <a:r>
              <a:rPr lang="en-US" sz="800" dirty="0"/>
              <a:t>The Data element class has to communicate with the data manager class in order to objects from the array list. The array list will contain data from both the data element class and the subclasses of the data element class which will contain super classes. The data manager class has to handle the objects from both the data element class and it's subclasses.</a:t>
            </a:r>
          </a:p>
        </p:txBody>
      </p:sp>
      <p:sp>
        <p:nvSpPr>
          <p:cNvPr id="207" name="TextBox 206">
            <a:extLst>
              <a:ext uri="{FF2B5EF4-FFF2-40B4-BE49-F238E27FC236}">
                <a16:creationId xmlns:a16="http://schemas.microsoft.com/office/drawing/2014/main" id="{0FC05042-5EFC-4FC8-9F4B-AB2A1C2F5088}"/>
              </a:ext>
            </a:extLst>
          </p:cNvPr>
          <p:cNvSpPr txBox="1"/>
          <p:nvPr/>
        </p:nvSpPr>
        <p:spPr>
          <a:xfrm>
            <a:off x="-202908" y="6892281"/>
            <a:ext cx="2280050" cy="584775"/>
          </a:xfrm>
          <a:prstGeom prst="rect">
            <a:avLst/>
          </a:prstGeom>
          <a:noFill/>
        </p:spPr>
        <p:txBody>
          <a:bodyPr wrap="square" rtlCol="0">
            <a:spAutoFit/>
          </a:bodyPr>
          <a:lstStyle/>
          <a:p>
            <a:r>
              <a:rPr lang="en-US" sz="800" dirty="0"/>
              <a:t>Name: Josue Ponce</a:t>
            </a:r>
          </a:p>
          <a:p>
            <a:r>
              <a:rPr lang="en-US" sz="800" dirty="0"/>
              <a:t>Date: 4/12/18</a:t>
            </a:r>
          </a:p>
          <a:p>
            <a:r>
              <a:rPr lang="en-US" sz="800" dirty="0"/>
              <a:t>CMSC203</a:t>
            </a:r>
          </a:p>
          <a:p>
            <a:r>
              <a:rPr lang="en-US" sz="800" dirty="0"/>
              <a:t>Assignment 6 design doc.</a:t>
            </a:r>
          </a:p>
        </p:txBody>
      </p:sp>
    </p:spTree>
    <p:extLst>
      <p:ext uri="{BB962C8B-B14F-4D97-AF65-F5344CB8AC3E}">
        <p14:creationId xmlns:p14="http://schemas.microsoft.com/office/powerpoint/2010/main" val="1556770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728</Words>
  <Application>Microsoft Office PowerPoint</Application>
  <PresentationFormat>Letter Paper (8.5x11 in)</PresentationFormat>
  <Paragraphs>235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Jeannette Myers</dc:creator>
  <cp:lastModifiedBy>josue ponce</cp:lastModifiedBy>
  <cp:revision>23</cp:revision>
  <cp:lastPrinted>2017-07-10T20:44:47Z</cp:lastPrinted>
  <dcterms:created xsi:type="dcterms:W3CDTF">2017-07-10T19:32:53Z</dcterms:created>
  <dcterms:modified xsi:type="dcterms:W3CDTF">2018-04-21T20:53:35Z</dcterms:modified>
</cp:coreProperties>
</file>