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124" d="100"/>
          <a:sy n="124" d="100"/>
        </p:scale>
        <p:origin x="-7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7730" y="72675"/>
            <a:ext cx="2881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Document: Assignment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792" y="1162755"/>
            <a:ext cx="13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Element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4217" y="1200408"/>
            <a:ext cx="3393783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62359" y="1363061"/>
            <a:ext cx="3395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62359" y="2894245"/>
            <a:ext cx="3409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5295" y="13277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85302"/>
              </p:ext>
            </p:extLst>
          </p:nvPr>
        </p:nvGraphicFramePr>
        <p:xfrm>
          <a:off x="3494664" y="1522744"/>
          <a:ext cx="331522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75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71899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82515">
                <a:tc>
                  <a:txBody>
                    <a:bodyPr/>
                    <a:lstStyle/>
                    <a:p>
                      <a:r>
                        <a:rPr lang="en-US" sz="800" dirty="0"/>
                        <a:t>LOWER_BOUND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private static final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lower allowable bounds of ASCII codes.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87382">
                <a:tc>
                  <a:txBody>
                    <a:bodyPr/>
                    <a:lstStyle/>
                    <a:p>
                      <a:r>
                        <a:rPr lang="en-US" sz="800" dirty="0"/>
                        <a:t>UPPER_BOUND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private static final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upper allowable bounds of ASCII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private static final </a:t>
                      </a:r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holds UPPER_BOUND SUBTRACTED BY LOWER_BOUND.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020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1696"/>
              </p:ext>
            </p:extLst>
          </p:nvPr>
        </p:nvGraphicFramePr>
        <p:xfrm>
          <a:off x="3498879" y="3105150"/>
          <a:ext cx="3315225" cy="54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46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75089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97959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221916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32915">
                  <a:extLst>
                    <a:ext uri="{9D8B030D-6E8A-4147-A177-3AD203B41FA5}">
                      <a16:colId xmlns:a16="http://schemas.microsoft.com/office/drawing/2014/main" val="126380825"/>
                    </a:ext>
                  </a:extLst>
                </a:gridCol>
              </a:tblGrid>
              <a:tr h="132135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stringInBounds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plainText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boolean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true if a string is within the allowable bounds of ASCII codes 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charInBounds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char </a:t>
                      </a:r>
                      <a:r>
                        <a:rPr lang="en-US" sz="800" dirty="0" err="1"/>
                        <a:t>charAt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boolean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true if characters are greater or equal to the LOWER BOUND and Less than or equal to the UPPER_BOUND.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encryptCaesar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plaintext,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Encrypts plain text using a Caesar cipher. 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decryptCaesar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encryptedText</a:t>
                      </a:r>
                      <a:r>
                        <a:rPr lang="en-US" sz="800" dirty="0"/>
                        <a:t>,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Decrypts encrypted Caesar cipher text.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encryptBellaso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plainText</a:t>
                      </a:r>
                      <a:r>
                        <a:rPr lang="en-US" sz="800" dirty="0"/>
                        <a:t>, String </a:t>
                      </a:r>
                      <a:r>
                        <a:rPr lang="en-US" sz="800" dirty="0" err="1"/>
                        <a:t>bellasoStr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Encrypts plain text using </a:t>
                      </a:r>
                      <a:r>
                        <a:rPr lang="en-US" sz="800" dirty="0" err="1"/>
                        <a:t>Bellaso</a:t>
                      </a:r>
                      <a:r>
                        <a:rPr lang="en-US" sz="800" dirty="0"/>
                        <a:t> cipher.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decryptBellaso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</a:t>
                      </a:r>
                      <a:r>
                        <a:rPr lang="en-US" sz="800" dirty="0" err="1"/>
                        <a:t>encryptedText</a:t>
                      </a:r>
                      <a:r>
                        <a:rPr lang="en-US" sz="800" dirty="0"/>
                        <a:t>, String </a:t>
                      </a:r>
                      <a:r>
                        <a:rPr lang="en-US" sz="800" dirty="0" err="1"/>
                        <a:t>bellasoStr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Decrypts encrypted </a:t>
                      </a:r>
                      <a:r>
                        <a:rPr lang="en-US" sz="800" dirty="0" err="1"/>
                        <a:t>Bellaso</a:t>
                      </a:r>
                      <a:r>
                        <a:rPr lang="en-US" sz="800" dirty="0"/>
                        <a:t> cipher text.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62359" y="2875140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679" y="725275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680603"/>
            <a:ext cx="3128489" cy="8404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4679" y="1002274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390" y="1760070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895" y="101064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980"/>
              </p:ext>
            </p:extLst>
          </p:nvPr>
        </p:nvGraphicFramePr>
        <p:xfrm>
          <a:off x="106287" y="1212379"/>
          <a:ext cx="30037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941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17933"/>
              </p:ext>
            </p:extLst>
          </p:nvPr>
        </p:nvGraphicFramePr>
        <p:xfrm>
          <a:off x="94457" y="1985205"/>
          <a:ext cx="3068472" cy="193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4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33480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10851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114899"/>
                    </a:ext>
                  </a:extLst>
                </a:gridCol>
              </a:tblGrid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The main method for the GUI that launches the application . 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start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Stage </a:t>
                      </a:r>
                      <a:r>
                        <a:rPr lang="en-US" sz="900" dirty="0" err="1"/>
                        <a:t>stage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Calls the main scene which is border pain and sets the stage title and show for the program’s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-7913" y="1778343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04415" y="3922733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397" y="3946874"/>
            <a:ext cx="3146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12228" y="306500"/>
            <a:ext cx="226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287" y="4491291"/>
            <a:ext cx="2705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Prompt user to enter plain-text string to encrypt. User will be able to select either a </a:t>
            </a:r>
            <a:r>
              <a:rPr lang="en-US" sz="900" dirty="0" err="1"/>
              <a:t>Ceasar</a:t>
            </a:r>
            <a:r>
              <a:rPr lang="en-US" sz="900" dirty="0"/>
              <a:t> cipher</a:t>
            </a:r>
          </a:p>
          <a:p>
            <a:r>
              <a:rPr lang="en-US" sz="900" dirty="0"/>
              <a:t>or </a:t>
            </a:r>
            <a:r>
              <a:rPr lang="en-US" sz="900" dirty="0" err="1"/>
              <a:t>Bellaso</a:t>
            </a:r>
            <a:r>
              <a:rPr lang="en-US" sz="900" dirty="0"/>
              <a:t> cipher. </a:t>
            </a:r>
          </a:p>
          <a:p>
            <a:endParaRPr lang="en-US" sz="900" dirty="0"/>
          </a:p>
          <a:p>
            <a:r>
              <a:rPr lang="en-US" sz="900" dirty="0"/>
              <a:t>2. Validate characters within the string to ensure that all characters entered into the program are within the allowable bounds of ASCII codes.</a:t>
            </a:r>
          </a:p>
          <a:p>
            <a:endParaRPr lang="en-US" sz="900" dirty="0"/>
          </a:p>
          <a:p>
            <a:r>
              <a:rPr lang="en-US" sz="900" dirty="0"/>
              <a:t>3. Validate string to ensure that  the string is within the allowable bonds of ASCII codes. </a:t>
            </a:r>
          </a:p>
          <a:p>
            <a:endParaRPr lang="en-US" sz="900" dirty="0"/>
          </a:p>
          <a:p>
            <a:r>
              <a:rPr lang="en-US" sz="900" dirty="0"/>
              <a:t>4. Encrypt a string according to the Caesar Cipher The integer key will specify an offset. </a:t>
            </a:r>
          </a:p>
          <a:p>
            <a:endParaRPr lang="en-US" sz="900" dirty="0"/>
          </a:p>
          <a:p>
            <a:r>
              <a:rPr lang="en-US" sz="900" dirty="0"/>
              <a:t>5. Decrypt Caesar cipher with integer key specified by the user. The </a:t>
            </a:r>
            <a:r>
              <a:rPr lang="en-US" sz="900" dirty="0" err="1"/>
              <a:t>interger</a:t>
            </a:r>
            <a:r>
              <a:rPr lang="en-US" sz="900" dirty="0"/>
              <a:t> key will specify an </a:t>
            </a:r>
            <a:r>
              <a:rPr lang="en-US" sz="900" dirty="0" err="1"/>
              <a:t>offset.which</a:t>
            </a:r>
            <a:r>
              <a:rPr lang="en-US" sz="900" dirty="0"/>
              <a:t> is the inverse of the </a:t>
            </a:r>
            <a:r>
              <a:rPr lang="en-US" sz="900" dirty="0" err="1"/>
              <a:t>Ceasar</a:t>
            </a:r>
            <a:r>
              <a:rPr lang="en-US" sz="900" dirty="0"/>
              <a:t> cipher.</a:t>
            </a:r>
          </a:p>
          <a:p>
            <a:endParaRPr lang="en-US" sz="900" dirty="0"/>
          </a:p>
          <a:p>
            <a:r>
              <a:rPr lang="en-US" sz="900" dirty="0"/>
              <a:t>6.  Encrypt a string according to the </a:t>
            </a:r>
            <a:r>
              <a:rPr lang="en-US" sz="900" dirty="0" err="1"/>
              <a:t>Bellaso</a:t>
            </a:r>
            <a:r>
              <a:rPr lang="en-US" sz="900" dirty="0"/>
              <a:t> Cipher.  Each character in </a:t>
            </a:r>
            <a:r>
              <a:rPr lang="en-US" sz="900" dirty="0" err="1"/>
              <a:t>plainText</a:t>
            </a:r>
            <a:r>
              <a:rPr lang="en-US" sz="900" dirty="0"/>
              <a:t> is offset according to ASCII values. </a:t>
            </a:r>
          </a:p>
          <a:p>
            <a:endParaRPr lang="en-US" sz="900" dirty="0"/>
          </a:p>
          <a:p>
            <a:r>
              <a:rPr lang="en-US" sz="900" dirty="0"/>
              <a:t>7.  Decrypt </a:t>
            </a:r>
            <a:r>
              <a:rPr lang="en-US" sz="900" dirty="0" err="1"/>
              <a:t>Bellaso</a:t>
            </a:r>
            <a:r>
              <a:rPr lang="en-US" sz="900" dirty="0"/>
              <a:t> Cipher using the keyword that was originally specified during encryption. </a:t>
            </a:r>
          </a:p>
          <a:p>
            <a:endParaRPr lang="en-US" sz="900" dirty="0"/>
          </a:p>
          <a:p>
            <a:r>
              <a:rPr lang="en-US" sz="900" dirty="0"/>
              <a:t>8. Display encrypted string and decrypted string to user.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8817" y="4475031"/>
            <a:ext cx="2696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endParaRPr lang="en-US" sz="1100" b="1" dirty="0">
              <a:sym typeface="Symbol" panose="05050102010706020507" pitchFamily="18" charset="2"/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  <a:p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81FB2-4005-4971-90A8-3A1DC2647C46}"/>
              </a:ext>
            </a:extLst>
          </p:cNvPr>
          <p:cNvSpPr/>
          <p:nvPr/>
        </p:nvSpPr>
        <p:spPr>
          <a:xfrm>
            <a:off x="1676970" y="8543836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85AF7-D29E-4671-BFDF-14BD14B698BA}"/>
              </a:ext>
            </a:extLst>
          </p:cNvPr>
          <p:cNvSpPr txBox="1"/>
          <p:nvPr/>
        </p:nvSpPr>
        <p:spPr>
          <a:xfrm>
            <a:off x="318458" y="863142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48500-9004-42FF-8388-7770366A84BC}"/>
              </a:ext>
            </a:extLst>
          </p:cNvPr>
          <p:cNvSpPr txBox="1"/>
          <p:nvPr/>
        </p:nvSpPr>
        <p:spPr>
          <a:xfrm>
            <a:off x="1965102" y="4268491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7BE78-5820-4EEA-A239-D92C1337FABB}"/>
              </a:ext>
            </a:extLst>
          </p:cNvPr>
          <p:cNvSpPr/>
          <p:nvPr/>
        </p:nvSpPr>
        <p:spPr>
          <a:xfrm>
            <a:off x="3721824" y="8683722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6748B-0A4D-470C-BC73-40EEB7E4869B}"/>
              </a:ext>
            </a:extLst>
          </p:cNvPr>
          <p:cNvSpPr txBox="1"/>
          <p:nvPr/>
        </p:nvSpPr>
        <p:spPr>
          <a:xfrm>
            <a:off x="3963095" y="8838060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BA487C-D30E-48A1-B3A6-299A0B030092}"/>
              </a:ext>
            </a:extLst>
          </p:cNvPr>
          <p:cNvCxnSpPr>
            <a:cxnSpLocks/>
          </p:cNvCxnSpPr>
          <p:nvPr/>
        </p:nvCxnSpPr>
        <p:spPr>
          <a:xfrm>
            <a:off x="3273516" y="821678"/>
            <a:ext cx="442297" cy="36328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FD1A0-8059-4675-9F77-AC893A8BD04D}"/>
              </a:ext>
            </a:extLst>
          </p:cNvPr>
          <p:cNvSpPr txBox="1"/>
          <p:nvPr/>
        </p:nvSpPr>
        <p:spPr>
          <a:xfrm>
            <a:off x="4129517" y="680602"/>
            <a:ext cx="288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FXDriver.Java</a:t>
            </a:r>
            <a:r>
              <a:rPr lang="en-US" sz="1000" b="1" dirty="0"/>
              <a:t> is coupled with </a:t>
            </a:r>
            <a:r>
              <a:rPr lang="en-US" sz="1000" b="1" dirty="0" err="1"/>
              <a:t>CryptoM</a:t>
            </a:r>
            <a:r>
              <a:rPr lang="en-US" sz="1000" b="1" dirty="0"/>
              <a:t> </a:t>
            </a:r>
            <a:r>
              <a:rPr lang="en-US" sz="1000" b="1" dirty="0" err="1"/>
              <a:t>anager.Java</a:t>
            </a:r>
            <a:r>
              <a:rPr lang="en-US" sz="1000" b="1" dirty="0"/>
              <a:t>. Because both </a:t>
            </a:r>
            <a:r>
              <a:rPr lang="en-US" sz="1000" b="1" dirty="0" err="1"/>
              <a:t>FXDriver</a:t>
            </a:r>
            <a:r>
              <a:rPr lang="en-US" sz="1000" b="1" dirty="0"/>
              <a:t> and CryptoManager.java have to communicate. </a:t>
            </a:r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9C8B8-CEB0-4762-8E6F-FC74D9EBFF8F}"/>
              </a:ext>
            </a:extLst>
          </p:cNvPr>
          <p:cNvSpPr txBox="1"/>
          <p:nvPr/>
        </p:nvSpPr>
        <p:spPr>
          <a:xfrm>
            <a:off x="42657" y="29500"/>
            <a:ext cx="34520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Josue Ponce</a:t>
            </a:r>
          </a:p>
          <a:p>
            <a:r>
              <a:rPr lang="en-US" sz="1000" dirty="0"/>
              <a:t>Date: 3/2/18</a:t>
            </a:r>
          </a:p>
          <a:p>
            <a:r>
              <a:rPr lang="en-US" sz="1000" dirty="0"/>
              <a:t>Assignment 3 design document. </a:t>
            </a:r>
          </a:p>
          <a:p>
            <a:r>
              <a:rPr lang="en-US" sz="1000" dirty="0"/>
              <a:t>CMSC203</a:t>
            </a:r>
          </a:p>
          <a:p>
            <a:endParaRPr lang="en-US" sz="10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4EBF4E-DFC5-410A-8740-B511AD1E643C}"/>
              </a:ext>
            </a:extLst>
          </p:cNvPr>
          <p:cNvSpPr/>
          <p:nvPr/>
        </p:nvSpPr>
        <p:spPr>
          <a:xfrm>
            <a:off x="6715123" y="4794072"/>
            <a:ext cx="329537" cy="466518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0AD64A7-E7A0-409B-81BF-031DC6E05F84}"/>
              </a:ext>
            </a:extLst>
          </p:cNvPr>
          <p:cNvSpPr/>
          <p:nvPr/>
        </p:nvSpPr>
        <p:spPr>
          <a:xfrm>
            <a:off x="6671340" y="5674016"/>
            <a:ext cx="359946" cy="688474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E65B218-A044-4140-9581-FBFF35809F1D}"/>
              </a:ext>
            </a:extLst>
          </p:cNvPr>
          <p:cNvSpPr/>
          <p:nvPr/>
        </p:nvSpPr>
        <p:spPr>
          <a:xfrm>
            <a:off x="6715124" y="3414052"/>
            <a:ext cx="177538" cy="590841"/>
          </a:xfrm>
          <a:custGeom>
            <a:avLst/>
            <a:gdLst>
              <a:gd name="connsiteX0" fmla="*/ 9525 w 219092"/>
              <a:gd name="connsiteY0" fmla="*/ 0 h 400050"/>
              <a:gd name="connsiteX1" fmla="*/ 219075 w 219092"/>
              <a:gd name="connsiteY1" fmla="*/ 180975 h 400050"/>
              <a:gd name="connsiteX2" fmla="*/ 0 w 219092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92" h="400050">
                <a:moveTo>
                  <a:pt x="9525" y="0"/>
                </a:moveTo>
                <a:cubicBezTo>
                  <a:pt x="115093" y="57150"/>
                  <a:pt x="220662" y="114300"/>
                  <a:pt x="219075" y="180975"/>
                </a:cubicBezTo>
                <a:cubicBezTo>
                  <a:pt x="217488" y="247650"/>
                  <a:pt x="108744" y="323850"/>
                  <a:pt x="0" y="4000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F744B47-F365-4B07-ABEF-E9FF90D2A815}"/>
              </a:ext>
            </a:extLst>
          </p:cNvPr>
          <p:cNvSpPr/>
          <p:nvPr/>
        </p:nvSpPr>
        <p:spPr>
          <a:xfrm>
            <a:off x="2971045" y="3121362"/>
            <a:ext cx="336369" cy="5340248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55028F-4B6D-4C29-A64C-19150C8ACFA4}"/>
              </a:ext>
            </a:extLst>
          </p:cNvPr>
          <p:cNvCxnSpPr>
            <a:cxnSpLocks/>
          </p:cNvCxnSpPr>
          <p:nvPr/>
        </p:nvCxnSpPr>
        <p:spPr>
          <a:xfrm flipV="1">
            <a:off x="3017991" y="4238457"/>
            <a:ext cx="859053" cy="107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D2607C-8744-49A1-8C9D-3D07DEA61B22}"/>
              </a:ext>
            </a:extLst>
          </p:cNvPr>
          <p:cNvCxnSpPr>
            <a:cxnSpLocks/>
          </p:cNvCxnSpPr>
          <p:nvPr/>
        </p:nvCxnSpPr>
        <p:spPr>
          <a:xfrm flipV="1">
            <a:off x="3017991" y="3755290"/>
            <a:ext cx="798617" cy="205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DCB5C-13F4-4DF2-A667-732BE64DD59E}"/>
              </a:ext>
            </a:extLst>
          </p:cNvPr>
          <p:cNvCxnSpPr>
            <a:cxnSpLocks/>
          </p:cNvCxnSpPr>
          <p:nvPr/>
        </p:nvCxnSpPr>
        <p:spPr>
          <a:xfrm flipV="1">
            <a:off x="2993630" y="4816556"/>
            <a:ext cx="691665" cy="153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95DD1D-2421-4EC2-A580-18AA6A59ACA8}"/>
              </a:ext>
            </a:extLst>
          </p:cNvPr>
          <p:cNvCxnSpPr>
            <a:cxnSpLocks/>
          </p:cNvCxnSpPr>
          <p:nvPr/>
        </p:nvCxnSpPr>
        <p:spPr>
          <a:xfrm flipV="1">
            <a:off x="2993630" y="5337275"/>
            <a:ext cx="691665" cy="148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5617DD-83F8-4090-95C4-9AD83F4BBC08}"/>
              </a:ext>
            </a:extLst>
          </p:cNvPr>
          <p:cNvCxnSpPr>
            <a:cxnSpLocks/>
          </p:cNvCxnSpPr>
          <p:nvPr/>
        </p:nvCxnSpPr>
        <p:spPr>
          <a:xfrm flipV="1">
            <a:off x="2993630" y="5971204"/>
            <a:ext cx="787252" cy="15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EEB128-D224-4407-9ED5-9795A5E42EE8}"/>
              </a:ext>
            </a:extLst>
          </p:cNvPr>
          <p:cNvCxnSpPr>
            <a:cxnSpLocks/>
          </p:cNvCxnSpPr>
          <p:nvPr/>
        </p:nvCxnSpPr>
        <p:spPr>
          <a:xfrm flipV="1">
            <a:off x="2993630" y="6562547"/>
            <a:ext cx="1103824" cy="144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0F0B233-878F-4D60-91A2-3ACD16703A01}"/>
              </a:ext>
            </a:extLst>
          </p:cNvPr>
          <p:cNvSpPr/>
          <p:nvPr/>
        </p:nvSpPr>
        <p:spPr>
          <a:xfrm>
            <a:off x="6715123" y="3414052"/>
            <a:ext cx="321909" cy="1451892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F0C1FA-44F7-4353-B8A6-88588AC79265}"/>
              </a:ext>
            </a:extLst>
          </p:cNvPr>
          <p:cNvSpPr/>
          <p:nvPr/>
        </p:nvSpPr>
        <p:spPr>
          <a:xfrm>
            <a:off x="3075000" y="2316287"/>
            <a:ext cx="219242" cy="834699"/>
          </a:xfrm>
          <a:custGeom>
            <a:avLst/>
            <a:gdLst>
              <a:gd name="connsiteX0" fmla="*/ 0 w 219242"/>
              <a:gd name="connsiteY0" fmla="*/ 0 h 438150"/>
              <a:gd name="connsiteX1" fmla="*/ 219075 w 219242"/>
              <a:gd name="connsiteY1" fmla="*/ 247650 h 438150"/>
              <a:gd name="connsiteX2" fmla="*/ 28575 w 219242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42" h="438150">
                <a:moveTo>
                  <a:pt x="0" y="0"/>
                </a:moveTo>
                <a:cubicBezTo>
                  <a:pt x="107156" y="87312"/>
                  <a:pt x="214312" y="174625"/>
                  <a:pt x="219075" y="247650"/>
                </a:cubicBezTo>
                <a:cubicBezTo>
                  <a:pt x="223838" y="320675"/>
                  <a:pt x="126206" y="379412"/>
                  <a:pt x="28575" y="4381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482</Words>
  <Application>Microsoft Office PowerPoint</Application>
  <PresentationFormat>Letter Paper (8.5x11 in)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josue ponce</cp:lastModifiedBy>
  <cp:revision>53</cp:revision>
  <dcterms:created xsi:type="dcterms:W3CDTF">2017-05-22T12:35:57Z</dcterms:created>
  <dcterms:modified xsi:type="dcterms:W3CDTF">2018-03-05T19:43:13Z</dcterms:modified>
</cp:coreProperties>
</file>