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5" r:id="rId7"/>
    <p:sldId id="264" r:id="rId8"/>
    <p:sldId id="266" r:id="rId9"/>
    <p:sldId id="263" r:id="rId10"/>
    <p:sldId id="262" r:id="rId11"/>
    <p:sldId id="267" r:id="rId12"/>
    <p:sldId id="268" r:id="rId13"/>
    <p:sldId id="272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151F"/>
    <a:srgbClr val="525252"/>
    <a:srgbClr val="93C224"/>
    <a:srgbClr val="996F47"/>
    <a:srgbClr val="F48B00"/>
    <a:srgbClr val="9C9C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F6CA4-53BF-4C91-B7D6-927A0FFB0308}" type="datetimeFigureOut">
              <a:rPr lang="fr-FR" smtClean="0"/>
              <a:t>14/09/2020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AC00A-CDAB-449D-9693-C9AFED4B12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2924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F6CA4-53BF-4C91-B7D6-927A0FFB0308}" type="datetimeFigureOut">
              <a:rPr lang="fr-FR" smtClean="0"/>
              <a:t>14/09/2020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AC00A-CDAB-449D-9693-C9AFED4B12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861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F6CA4-53BF-4C91-B7D6-927A0FFB0308}" type="datetimeFigureOut">
              <a:rPr lang="fr-FR" smtClean="0"/>
              <a:t>14/09/2020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AC00A-CDAB-449D-9693-C9AFED4B12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4671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F6CA4-53BF-4C91-B7D6-927A0FFB0308}" type="datetimeFigureOut">
              <a:rPr lang="fr-FR" smtClean="0"/>
              <a:t>14/09/2020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AC00A-CDAB-449D-9693-C9AFED4B12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987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F6CA4-53BF-4C91-B7D6-927A0FFB0308}" type="datetimeFigureOut">
              <a:rPr lang="fr-FR" smtClean="0"/>
              <a:t>14/09/2020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AC00A-CDAB-449D-9693-C9AFED4B12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0213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F6CA4-53BF-4C91-B7D6-927A0FFB0308}" type="datetimeFigureOut">
              <a:rPr lang="fr-FR" smtClean="0"/>
              <a:t>14/09/2020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AC00A-CDAB-449D-9693-C9AFED4B12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6379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F6CA4-53BF-4C91-B7D6-927A0FFB0308}" type="datetimeFigureOut">
              <a:rPr lang="fr-FR" smtClean="0"/>
              <a:t>14/09/2020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AC00A-CDAB-449D-9693-C9AFED4B12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214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F6CA4-53BF-4C91-B7D6-927A0FFB0308}" type="datetimeFigureOut">
              <a:rPr lang="fr-FR" smtClean="0"/>
              <a:t>14/09/2020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AC00A-CDAB-449D-9693-C9AFED4B12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4694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F6CA4-53BF-4C91-B7D6-927A0FFB0308}" type="datetimeFigureOut">
              <a:rPr lang="fr-FR" smtClean="0"/>
              <a:t>14/09/2020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AC00A-CDAB-449D-9693-C9AFED4B12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0969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F6CA4-53BF-4C91-B7D6-927A0FFB0308}" type="datetimeFigureOut">
              <a:rPr lang="fr-FR" smtClean="0"/>
              <a:t>14/09/2020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AC00A-CDAB-449D-9693-C9AFED4B12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5169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F6CA4-53BF-4C91-B7D6-927A0FFB0308}" type="datetimeFigureOut">
              <a:rPr lang="fr-FR" smtClean="0"/>
              <a:t>14/09/2020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AC00A-CDAB-449D-9693-C9AFED4B12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6653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F6CA4-53BF-4C91-B7D6-927A0FFB0308}" type="datetimeFigureOut">
              <a:rPr lang="fr-FR" smtClean="0"/>
              <a:t>14/09/2020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AC00A-CDAB-449D-9693-C9AFED4B12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0222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39"/>
            <a:ext cx="2316119" cy="1420363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158059" y="3019425"/>
            <a:ext cx="10291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>
                <a:solidFill>
                  <a:srgbClr val="52525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Système de Gestion de produits chimiques | SGPC</a:t>
            </a:r>
            <a:endParaRPr lang="fr-FR" sz="2800" b="1" dirty="0">
              <a:solidFill>
                <a:srgbClr val="52525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716784"/>
            <a:ext cx="476316" cy="4779266"/>
          </a:xfrm>
          <a:prstGeom prst="rect">
            <a:avLst/>
          </a:prstGeom>
          <a:solidFill>
            <a:srgbClr val="BC151F"/>
          </a:solidFill>
          <a:ln>
            <a:solidFill>
              <a:srgbClr val="BC15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0" y="6381684"/>
            <a:ext cx="10066638" cy="476316"/>
          </a:xfrm>
          <a:prstGeom prst="rect">
            <a:avLst/>
          </a:prstGeom>
          <a:solidFill>
            <a:srgbClr val="BC151F"/>
          </a:solidFill>
          <a:ln>
            <a:solidFill>
              <a:srgbClr val="BC15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21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39"/>
            <a:ext cx="2316119" cy="1420363"/>
          </a:xfrm>
          <a:prstGeom prst="rect">
            <a:avLst/>
          </a:prstGeom>
        </p:spPr>
      </p:pic>
      <p:sp>
        <p:nvSpPr>
          <p:cNvPr id="4" name="Rectangle à coins arrondis 3"/>
          <p:cNvSpPr/>
          <p:nvPr/>
        </p:nvSpPr>
        <p:spPr>
          <a:xfrm>
            <a:off x="2877918" y="2169287"/>
            <a:ext cx="5954233" cy="478466"/>
          </a:xfrm>
          <a:prstGeom prst="roundRect">
            <a:avLst/>
          </a:prstGeom>
          <a:solidFill>
            <a:srgbClr val="F48B00"/>
          </a:solidFill>
          <a:ln>
            <a:solidFill>
              <a:srgbClr val="F48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Consultation</a:t>
            </a:r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2316119" y="3040560"/>
            <a:ext cx="5564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smtClean="0">
                <a:solidFill>
                  <a:srgbClr val="52525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Consulter les données chimiques du produit</a:t>
            </a:r>
          </a:p>
        </p:txBody>
      </p:sp>
      <p:sp>
        <p:nvSpPr>
          <p:cNvPr id="10" name="Rectangle à coins arrondis 9"/>
          <p:cNvSpPr/>
          <p:nvPr/>
        </p:nvSpPr>
        <p:spPr>
          <a:xfrm>
            <a:off x="2877919" y="3858441"/>
            <a:ext cx="5954233" cy="478466"/>
          </a:xfrm>
          <a:prstGeom prst="roundRect">
            <a:avLst/>
          </a:prstGeom>
          <a:solidFill>
            <a:srgbClr val="996F47"/>
          </a:solidFill>
          <a:ln>
            <a:solidFill>
              <a:srgbClr val="996F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Localisation</a:t>
            </a:r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316119" y="4612063"/>
            <a:ext cx="87137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smtClean="0">
                <a:solidFill>
                  <a:srgbClr val="52525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Dans quel entrepôt de mon entité a été rangé ce produit?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solidFill>
                  <a:srgbClr val="52525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Ce produit est-il présent dans mon entité? 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solidFill>
                  <a:srgbClr val="52525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Je n’ai plus ce produit, une autre entité disposerait-elle de ce produit? </a:t>
            </a:r>
            <a:endParaRPr lang="fr-FR" dirty="0">
              <a:solidFill>
                <a:srgbClr val="52525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381684"/>
            <a:ext cx="10066638" cy="476316"/>
          </a:xfrm>
          <a:prstGeom prst="rect">
            <a:avLst/>
          </a:prstGeom>
          <a:solidFill>
            <a:srgbClr val="BC151F"/>
          </a:solidFill>
          <a:ln>
            <a:solidFill>
              <a:srgbClr val="BC15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8266774" y="102544"/>
            <a:ext cx="38266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rgbClr val="BC151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Requêtes : plusieurs </a:t>
            </a:r>
          </a:p>
          <a:p>
            <a:r>
              <a:rPr lang="fr-FR" sz="2400" b="1" dirty="0" smtClean="0">
                <a:solidFill>
                  <a:srgbClr val="BC151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gestions possibles</a:t>
            </a:r>
            <a:endParaRPr lang="fr-FR" sz="2400" b="1" dirty="0">
              <a:solidFill>
                <a:srgbClr val="BC151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768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39"/>
            <a:ext cx="2316119" cy="1420363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2316120" y="3083442"/>
            <a:ext cx="69448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smtClean="0">
                <a:solidFill>
                  <a:srgbClr val="52525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Consultation du stock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solidFill>
                  <a:srgbClr val="52525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Ajout d’un flacon dans mon entrepôt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solidFill>
                  <a:srgbClr val="52525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Modification de la quantité dans un flacon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solidFill>
                  <a:srgbClr val="52525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Etat de consommation d’un flacon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solidFill>
                  <a:srgbClr val="52525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Exportation de l’inventaire vers .csv pour GPUC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solidFill>
                  <a:srgbClr val="52525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Être alerté lorsqu’un produit arrive à péremption ou lorsque les quantités sont épuisées</a:t>
            </a:r>
            <a:endParaRPr lang="fr-FR" dirty="0">
              <a:solidFill>
                <a:srgbClr val="52525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2811423" y="2210751"/>
            <a:ext cx="5954233" cy="478466"/>
          </a:xfrm>
          <a:prstGeom prst="roundRect">
            <a:avLst/>
          </a:prstGeom>
          <a:solidFill>
            <a:srgbClr val="BC151F"/>
          </a:solidFill>
          <a:ln>
            <a:solidFill>
              <a:srgbClr val="BC15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Inventaire</a:t>
            </a:r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6381684"/>
            <a:ext cx="10066638" cy="476316"/>
          </a:xfrm>
          <a:prstGeom prst="rect">
            <a:avLst/>
          </a:prstGeom>
          <a:solidFill>
            <a:srgbClr val="BC151F"/>
          </a:solidFill>
          <a:ln>
            <a:solidFill>
              <a:srgbClr val="BC15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8266774" y="102544"/>
            <a:ext cx="38266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rgbClr val="BC151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Requêtes : plusieurs </a:t>
            </a:r>
          </a:p>
          <a:p>
            <a:r>
              <a:rPr lang="fr-FR" sz="2400" b="1" dirty="0" smtClean="0">
                <a:solidFill>
                  <a:srgbClr val="BC151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gestions possibles</a:t>
            </a:r>
            <a:endParaRPr lang="fr-FR" sz="2400" b="1" dirty="0">
              <a:solidFill>
                <a:srgbClr val="BC151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790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39"/>
            <a:ext cx="2316119" cy="1420363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2316119" y="3072810"/>
            <a:ext cx="74427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fr-FR" dirty="0" smtClean="0">
                <a:solidFill>
                  <a:srgbClr val="52525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Recenser tous les produits inflammables, explosibles, comburants,…</a:t>
            </a:r>
          </a:p>
          <a:p>
            <a:pPr marL="285750" indent="-285750" algn="just">
              <a:buFontTx/>
              <a:buChar char="-"/>
            </a:pPr>
            <a:r>
              <a:rPr lang="fr-FR" dirty="0" smtClean="0">
                <a:solidFill>
                  <a:srgbClr val="52525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Être alerté des risques et précautions à prendre en utilisant un produit</a:t>
            </a:r>
          </a:p>
          <a:p>
            <a:pPr marL="285750" indent="-285750" algn="just">
              <a:buFontTx/>
              <a:buChar char="-"/>
            </a:pPr>
            <a:r>
              <a:rPr lang="fr-FR" dirty="0" smtClean="0">
                <a:solidFill>
                  <a:srgbClr val="52525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Vérifier que les produits rangés sur une même étagère ne sont pas incompatibles</a:t>
            </a:r>
          </a:p>
          <a:p>
            <a:pPr marL="285750" indent="-285750" algn="just">
              <a:buFontTx/>
              <a:buChar char="-"/>
            </a:pPr>
            <a:r>
              <a:rPr lang="fr-FR" dirty="0" smtClean="0">
                <a:solidFill>
                  <a:srgbClr val="52525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Lister et </a:t>
            </a:r>
            <a:r>
              <a:rPr lang="fr-FR" dirty="0" err="1" smtClean="0">
                <a:solidFill>
                  <a:srgbClr val="52525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historiser</a:t>
            </a:r>
            <a:r>
              <a:rPr lang="fr-FR" dirty="0" smtClean="0">
                <a:solidFill>
                  <a:srgbClr val="52525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les contacts de produits pour chaque utilisateur. Les exporter pour la médecine du travail</a:t>
            </a:r>
          </a:p>
          <a:p>
            <a:pPr marL="285750" indent="-285750" algn="just">
              <a:buFontTx/>
              <a:buChar char="-"/>
            </a:pPr>
            <a:r>
              <a:rPr lang="fr-FR" dirty="0" smtClean="0">
                <a:solidFill>
                  <a:srgbClr val="52525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Être alerté de l’utilisation d’un produit dangereux par un utilisateur</a:t>
            </a:r>
            <a:endParaRPr lang="fr-FR" dirty="0">
              <a:solidFill>
                <a:srgbClr val="52525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3060398" y="2368586"/>
            <a:ext cx="5954233" cy="478466"/>
          </a:xfrm>
          <a:prstGeom prst="roundRect">
            <a:avLst/>
          </a:prstGeom>
          <a:solidFill>
            <a:srgbClr val="93C224"/>
          </a:solidFill>
          <a:ln>
            <a:solidFill>
              <a:srgbClr val="93C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Santé et Sécurité</a:t>
            </a:r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381684"/>
            <a:ext cx="10066638" cy="476316"/>
          </a:xfrm>
          <a:prstGeom prst="rect">
            <a:avLst/>
          </a:prstGeom>
          <a:solidFill>
            <a:srgbClr val="BC151F"/>
          </a:solidFill>
          <a:ln>
            <a:solidFill>
              <a:srgbClr val="BC15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8266774" y="102544"/>
            <a:ext cx="38266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rgbClr val="BC151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Requêtes : plusieurs </a:t>
            </a:r>
          </a:p>
          <a:p>
            <a:r>
              <a:rPr lang="fr-FR" sz="2400" b="1" dirty="0" smtClean="0">
                <a:solidFill>
                  <a:srgbClr val="BC151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gestions possibles</a:t>
            </a:r>
            <a:endParaRPr lang="fr-FR" sz="2400" b="1" dirty="0">
              <a:solidFill>
                <a:srgbClr val="BC151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483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39"/>
            <a:ext cx="2316119" cy="1420363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1158059" y="1937576"/>
            <a:ext cx="9601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 smtClean="0">
                <a:solidFill>
                  <a:srgbClr val="52525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Une </a:t>
            </a:r>
            <a:r>
              <a:rPr lang="fr-FR" sz="2400" b="1" dirty="0" smtClean="0">
                <a:solidFill>
                  <a:srgbClr val="52525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authentification</a:t>
            </a:r>
            <a:r>
              <a:rPr lang="fr-FR" sz="2400" dirty="0" smtClean="0">
                <a:solidFill>
                  <a:srgbClr val="52525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se fait en locale ou via l’université de lorraine.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381684"/>
            <a:ext cx="10066638" cy="476316"/>
          </a:xfrm>
          <a:prstGeom prst="rect">
            <a:avLst/>
          </a:prstGeom>
          <a:solidFill>
            <a:srgbClr val="BC151F"/>
          </a:solidFill>
          <a:ln>
            <a:solidFill>
              <a:srgbClr val="BC15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7481999" y="209058"/>
            <a:ext cx="4525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rgbClr val="BC151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Les droits et permissions</a:t>
            </a:r>
            <a:endParaRPr lang="fr-FR" sz="2400" b="1" dirty="0">
              <a:solidFill>
                <a:srgbClr val="BC151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579884" y="2852673"/>
            <a:ext cx="72116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>
                <a:solidFill>
                  <a:srgbClr val="52525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L’accès à certaines fonctionnalités sera restreint en fonction des utilisateurs. </a:t>
            </a:r>
          </a:p>
          <a:p>
            <a:pPr algn="just"/>
            <a:endParaRPr lang="fr-FR" dirty="0" smtClean="0">
              <a:solidFill>
                <a:srgbClr val="52525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/>
            <a:r>
              <a:rPr lang="fr-FR" dirty="0" smtClean="0">
                <a:solidFill>
                  <a:srgbClr val="52525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Pour cela des droits et des permissions sont mises en place.</a:t>
            </a:r>
          </a:p>
          <a:p>
            <a:pPr algn="just"/>
            <a:endParaRPr lang="fr-FR" dirty="0" smtClean="0">
              <a:solidFill>
                <a:srgbClr val="52525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/>
            <a:r>
              <a:rPr lang="fr-FR" dirty="0" smtClean="0">
                <a:solidFill>
                  <a:srgbClr val="52525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Il y a 5 types d’utilisateurs: 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569647" y="4627358"/>
            <a:ext cx="21891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fr-FR" dirty="0" smtClean="0">
                <a:solidFill>
                  <a:srgbClr val="52525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Administrateur</a:t>
            </a:r>
          </a:p>
          <a:p>
            <a:pPr marL="285750" indent="-285750" algn="just">
              <a:buFontTx/>
              <a:buChar char="-"/>
            </a:pPr>
            <a:r>
              <a:rPr lang="fr-FR" dirty="0" smtClean="0">
                <a:solidFill>
                  <a:srgbClr val="52525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Responsable</a:t>
            </a:r>
          </a:p>
          <a:p>
            <a:pPr marL="285750" indent="-285750" algn="just">
              <a:buFontTx/>
              <a:buChar char="-"/>
            </a:pPr>
            <a:r>
              <a:rPr lang="fr-FR" dirty="0" smtClean="0">
                <a:solidFill>
                  <a:srgbClr val="52525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Utilisateur</a:t>
            </a:r>
          </a:p>
          <a:p>
            <a:pPr marL="285750" indent="-285750" algn="just">
              <a:buFontTx/>
              <a:buChar char="-"/>
            </a:pPr>
            <a:r>
              <a:rPr lang="fr-FR" dirty="0" smtClean="0">
                <a:solidFill>
                  <a:srgbClr val="52525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Visiteur</a:t>
            </a:r>
            <a:endParaRPr lang="fr-FR" dirty="0">
              <a:solidFill>
                <a:srgbClr val="52525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 algn="just">
              <a:buFontTx/>
              <a:buChar char="-"/>
            </a:pPr>
            <a:r>
              <a:rPr lang="fr-FR" dirty="0" smtClean="0">
                <a:solidFill>
                  <a:srgbClr val="52525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Archivé </a:t>
            </a:r>
          </a:p>
        </p:txBody>
      </p:sp>
    </p:spTree>
    <p:extLst>
      <p:ext uri="{BB962C8B-B14F-4D97-AF65-F5344CB8AC3E}">
        <p14:creationId xmlns:p14="http://schemas.microsoft.com/office/powerpoint/2010/main" val="563631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39"/>
            <a:ext cx="2316119" cy="1420363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7481999" y="209058"/>
            <a:ext cx="4525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rgbClr val="BC151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Les droits et permissions</a:t>
            </a:r>
            <a:endParaRPr lang="fr-FR" sz="2400" b="1" dirty="0">
              <a:solidFill>
                <a:srgbClr val="BC151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3207"/>
            <a:ext cx="12192000" cy="5133473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6381684"/>
            <a:ext cx="10066638" cy="476316"/>
          </a:xfrm>
          <a:prstGeom prst="rect">
            <a:avLst/>
          </a:prstGeom>
          <a:solidFill>
            <a:srgbClr val="BC151F"/>
          </a:solidFill>
          <a:ln>
            <a:solidFill>
              <a:srgbClr val="BC15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1155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39"/>
            <a:ext cx="2316119" cy="1420363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119" y="1428602"/>
            <a:ext cx="8458712" cy="441610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381684"/>
            <a:ext cx="10066638" cy="476316"/>
          </a:xfrm>
          <a:prstGeom prst="rect">
            <a:avLst/>
          </a:prstGeom>
          <a:solidFill>
            <a:srgbClr val="BC151F"/>
          </a:solidFill>
          <a:ln>
            <a:solidFill>
              <a:srgbClr val="BC15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9225074" y="151908"/>
            <a:ext cx="2751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rgbClr val="BC151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Administration</a:t>
            </a:r>
            <a:endParaRPr lang="fr-FR" sz="2400" b="1" dirty="0">
              <a:solidFill>
                <a:srgbClr val="BC151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51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39"/>
            <a:ext cx="2316119" cy="142036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6381684"/>
            <a:ext cx="10066638" cy="476316"/>
          </a:xfrm>
          <a:prstGeom prst="rect">
            <a:avLst/>
          </a:prstGeom>
          <a:solidFill>
            <a:srgbClr val="BC151F"/>
          </a:solidFill>
          <a:ln>
            <a:solidFill>
              <a:srgbClr val="BC15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2046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39"/>
            <a:ext cx="2316119" cy="1420363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7932770" y="205662"/>
            <a:ext cx="39068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rgbClr val="BC151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Un logiciel de gestion</a:t>
            </a:r>
          </a:p>
          <a:p>
            <a:r>
              <a:rPr lang="fr-FR" sz="2400" b="1" dirty="0" smtClean="0">
                <a:solidFill>
                  <a:srgbClr val="BC151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mutualisée</a:t>
            </a:r>
            <a:endParaRPr lang="fr-FR" sz="2400" b="1" dirty="0">
              <a:solidFill>
                <a:srgbClr val="BC151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158059" y="1726163"/>
            <a:ext cx="3134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rgbClr val="52525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SGPC</a:t>
            </a:r>
            <a:r>
              <a:rPr lang="fr-FR" sz="2400" dirty="0" smtClean="0">
                <a:solidFill>
                  <a:srgbClr val="52525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un logiciel :</a:t>
            </a:r>
            <a:endParaRPr lang="fr-FR" sz="2400" dirty="0">
              <a:solidFill>
                <a:srgbClr val="52525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316119" y="4461179"/>
            <a:ext cx="33607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52525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Qui peut être utilisé au bâtiment A et dans toutes les autres équipes de GéoRessources qui le souhaitent</a:t>
            </a:r>
            <a:endParaRPr lang="fr-FR" dirty="0">
              <a:solidFill>
                <a:srgbClr val="52525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7501619" y="4461179"/>
            <a:ext cx="2995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52525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Conçu avec votre aide, selon vos besoins spécifiques</a:t>
            </a:r>
            <a:endParaRPr lang="fr-FR" dirty="0">
              <a:solidFill>
                <a:srgbClr val="52525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349" y="2485389"/>
            <a:ext cx="2286319" cy="1924319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770" y="2174860"/>
            <a:ext cx="1486107" cy="228631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6381684"/>
            <a:ext cx="10066638" cy="476316"/>
          </a:xfrm>
          <a:prstGeom prst="rect">
            <a:avLst/>
          </a:prstGeom>
          <a:solidFill>
            <a:srgbClr val="BC151F"/>
          </a:solidFill>
          <a:ln>
            <a:solidFill>
              <a:srgbClr val="BC15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4680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39"/>
            <a:ext cx="2316119" cy="1420363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9861532" y="157132"/>
            <a:ext cx="20906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rgbClr val="BC151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 principe</a:t>
            </a:r>
            <a:endParaRPr lang="fr-FR" sz="2400" b="1" dirty="0">
              <a:solidFill>
                <a:srgbClr val="BC151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4613016" y="365124"/>
            <a:ext cx="3732245" cy="646331"/>
          </a:xfrm>
          <a:prstGeom prst="rect">
            <a:avLst/>
          </a:prstGeom>
          <a:solidFill>
            <a:srgbClr val="93C224"/>
          </a:solidFill>
          <a:ln>
            <a:solidFill>
              <a:srgbClr val="93C22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GéoRessources </a:t>
            </a:r>
            <a:b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utilisant SGPC</a:t>
            </a:r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38131" y="1666806"/>
            <a:ext cx="1693092" cy="646331"/>
          </a:xfrm>
          <a:prstGeom prst="rect">
            <a:avLst/>
          </a:prstGeom>
          <a:solidFill>
            <a:srgbClr val="F48B00"/>
          </a:solidFill>
          <a:ln>
            <a:solidFill>
              <a:srgbClr val="F48B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Bâtiment A</a:t>
            </a:r>
            <a:b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n utilisateurs</a:t>
            </a:r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691873" y="1668223"/>
            <a:ext cx="1693092" cy="646331"/>
          </a:xfrm>
          <a:prstGeom prst="rect">
            <a:avLst/>
          </a:prstGeom>
          <a:solidFill>
            <a:srgbClr val="F48B00"/>
          </a:solidFill>
          <a:ln>
            <a:solidFill>
              <a:srgbClr val="F48B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Bâtiment E</a:t>
            </a:r>
            <a:b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n utilisateurs</a:t>
            </a:r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8897938" y="1662079"/>
            <a:ext cx="1693092" cy="646331"/>
          </a:xfrm>
          <a:prstGeom prst="rect">
            <a:avLst/>
          </a:prstGeom>
          <a:solidFill>
            <a:srgbClr val="F48B00"/>
          </a:solidFill>
          <a:ln>
            <a:solidFill>
              <a:srgbClr val="F48B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Entité X</a:t>
            </a:r>
            <a:b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n utilisateurs</a:t>
            </a:r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597696" y="2443983"/>
            <a:ext cx="16795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Etage 1</a:t>
            </a:r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6082263" y="1656696"/>
            <a:ext cx="2244525" cy="369332"/>
          </a:xfrm>
          <a:prstGeom prst="rect">
            <a:avLst/>
          </a:prstGeom>
          <a:solidFill>
            <a:srgbClr val="F48B00"/>
          </a:solidFill>
          <a:ln>
            <a:solidFill>
              <a:srgbClr val="F48B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Chimie-organique</a:t>
            </a:r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919773" y="3023335"/>
            <a:ext cx="13420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Armoire A</a:t>
            </a:r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2244774" y="3602687"/>
            <a:ext cx="135806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Etagère 1</a:t>
            </a:r>
            <a:b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p 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produits</a:t>
            </a:r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976444" y="2443983"/>
            <a:ext cx="141737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Entrepôt A</a:t>
            </a:r>
            <a:b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p produits</a:t>
            </a:r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971636" y="3312882"/>
            <a:ext cx="141897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Entrepôt B</a:t>
            </a:r>
            <a:b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p produits</a:t>
            </a:r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993462" y="4181781"/>
            <a:ext cx="141897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Entrepôt X</a:t>
            </a:r>
            <a:b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p produits</a:t>
            </a:r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597696" y="4526017"/>
            <a:ext cx="16795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Etage 2</a:t>
            </a:r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1919773" y="5105369"/>
            <a:ext cx="13420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Armoire A</a:t>
            </a:r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2244774" y="5684721"/>
            <a:ext cx="135806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Etagère 1</a:t>
            </a:r>
            <a:b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p 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produits</a:t>
            </a:r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4" name="Connecteur droit 23"/>
          <p:cNvCxnSpPr/>
          <p:nvPr/>
        </p:nvCxnSpPr>
        <p:spPr>
          <a:xfrm>
            <a:off x="1401307" y="2308410"/>
            <a:ext cx="0" cy="3100129"/>
          </a:xfrm>
          <a:prstGeom prst="line">
            <a:avLst/>
          </a:prstGeom>
          <a:ln w="31750">
            <a:solidFill>
              <a:srgbClr val="F48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1401307" y="2628649"/>
            <a:ext cx="209396" cy="0"/>
          </a:xfrm>
          <a:prstGeom prst="line">
            <a:avLst/>
          </a:prstGeom>
          <a:ln w="31750">
            <a:solidFill>
              <a:srgbClr val="F48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401307" y="4723757"/>
            <a:ext cx="209396" cy="0"/>
          </a:xfrm>
          <a:prstGeom prst="line">
            <a:avLst/>
          </a:prstGeom>
          <a:ln w="31750">
            <a:solidFill>
              <a:srgbClr val="F48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H="1">
            <a:off x="1401307" y="4986864"/>
            <a:ext cx="1" cy="1390682"/>
          </a:xfrm>
          <a:prstGeom prst="line">
            <a:avLst/>
          </a:prstGeom>
          <a:ln w="31750">
            <a:solidFill>
              <a:srgbClr val="F48B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H="1">
            <a:off x="3718503" y="2276656"/>
            <a:ext cx="10463" cy="1599504"/>
          </a:xfrm>
          <a:prstGeom prst="line">
            <a:avLst/>
          </a:prstGeom>
          <a:ln w="31750">
            <a:solidFill>
              <a:srgbClr val="F48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flipH="1">
            <a:off x="3718502" y="3354900"/>
            <a:ext cx="1" cy="1390682"/>
          </a:xfrm>
          <a:prstGeom prst="line">
            <a:avLst/>
          </a:prstGeom>
          <a:ln w="31750">
            <a:solidFill>
              <a:srgbClr val="F48B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3718502" y="3620373"/>
            <a:ext cx="246774" cy="0"/>
          </a:xfrm>
          <a:prstGeom prst="line">
            <a:avLst/>
          </a:prstGeom>
          <a:ln w="31750">
            <a:solidFill>
              <a:srgbClr val="F48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3718502" y="2772648"/>
            <a:ext cx="246774" cy="0"/>
          </a:xfrm>
          <a:prstGeom prst="line">
            <a:avLst/>
          </a:prstGeom>
          <a:ln w="31750">
            <a:solidFill>
              <a:srgbClr val="F48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>
            <a:off x="3718502" y="4639549"/>
            <a:ext cx="271005" cy="1349"/>
          </a:xfrm>
          <a:prstGeom prst="line">
            <a:avLst/>
          </a:prstGeom>
          <a:ln w="31750">
            <a:solidFill>
              <a:srgbClr val="F48B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>
            <a:off x="6159477" y="2034530"/>
            <a:ext cx="3" cy="1888709"/>
          </a:xfrm>
          <a:prstGeom prst="line">
            <a:avLst/>
          </a:prstGeom>
          <a:ln w="31750">
            <a:solidFill>
              <a:srgbClr val="F48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H="1">
            <a:off x="6159478" y="3401979"/>
            <a:ext cx="1" cy="1390682"/>
          </a:xfrm>
          <a:prstGeom prst="line">
            <a:avLst/>
          </a:prstGeom>
          <a:ln w="31750">
            <a:solidFill>
              <a:srgbClr val="F48B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6159478" y="3667452"/>
            <a:ext cx="246774" cy="0"/>
          </a:xfrm>
          <a:prstGeom prst="line">
            <a:avLst/>
          </a:prstGeom>
          <a:ln w="31750">
            <a:solidFill>
              <a:srgbClr val="F48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>
            <a:off x="6159478" y="2819727"/>
            <a:ext cx="246774" cy="0"/>
          </a:xfrm>
          <a:prstGeom prst="line">
            <a:avLst/>
          </a:prstGeom>
          <a:ln w="31750">
            <a:solidFill>
              <a:srgbClr val="F48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6159478" y="4686628"/>
            <a:ext cx="271005" cy="1349"/>
          </a:xfrm>
          <a:prstGeom prst="line">
            <a:avLst/>
          </a:prstGeom>
          <a:ln w="31750">
            <a:solidFill>
              <a:srgbClr val="F48B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ZoneTexte 55"/>
          <p:cNvSpPr txBox="1"/>
          <p:nvPr/>
        </p:nvSpPr>
        <p:spPr>
          <a:xfrm>
            <a:off x="9177584" y="2492608"/>
            <a:ext cx="141737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Entrepôt A</a:t>
            </a:r>
            <a:b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p produits</a:t>
            </a:r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7" name="ZoneTexte 56"/>
          <p:cNvSpPr txBox="1"/>
          <p:nvPr/>
        </p:nvSpPr>
        <p:spPr>
          <a:xfrm>
            <a:off x="9172776" y="3361507"/>
            <a:ext cx="141897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Entrepôt B</a:t>
            </a:r>
            <a:b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p produits</a:t>
            </a:r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9194602" y="4230406"/>
            <a:ext cx="141897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Entrepôt X</a:t>
            </a:r>
            <a:b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p produits</a:t>
            </a:r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59" name="Connecteur droit 58"/>
          <p:cNvCxnSpPr/>
          <p:nvPr/>
        </p:nvCxnSpPr>
        <p:spPr>
          <a:xfrm flipH="1">
            <a:off x="8923598" y="2314423"/>
            <a:ext cx="10463" cy="1599504"/>
          </a:xfrm>
          <a:prstGeom prst="line">
            <a:avLst/>
          </a:prstGeom>
          <a:ln w="31750">
            <a:solidFill>
              <a:srgbClr val="F48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H="1">
            <a:off x="8923597" y="3392667"/>
            <a:ext cx="1" cy="1390682"/>
          </a:xfrm>
          <a:prstGeom prst="line">
            <a:avLst/>
          </a:prstGeom>
          <a:ln w="31750">
            <a:solidFill>
              <a:srgbClr val="F48B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>
            <a:off x="8923597" y="3658140"/>
            <a:ext cx="246774" cy="0"/>
          </a:xfrm>
          <a:prstGeom prst="line">
            <a:avLst/>
          </a:prstGeom>
          <a:ln w="31750">
            <a:solidFill>
              <a:srgbClr val="F48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>
            <a:off x="8923597" y="2810415"/>
            <a:ext cx="246774" cy="0"/>
          </a:xfrm>
          <a:prstGeom prst="line">
            <a:avLst/>
          </a:prstGeom>
          <a:ln w="31750">
            <a:solidFill>
              <a:srgbClr val="F48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>
            <a:off x="8923597" y="4677316"/>
            <a:ext cx="271005" cy="1349"/>
          </a:xfrm>
          <a:prstGeom prst="line">
            <a:avLst/>
          </a:prstGeom>
          <a:ln w="31750">
            <a:solidFill>
              <a:srgbClr val="F48B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>
            <a:stCxn id="4" idx="2"/>
          </p:cNvCxnSpPr>
          <p:nvPr/>
        </p:nvCxnSpPr>
        <p:spPr>
          <a:xfrm flipH="1">
            <a:off x="6479138" y="1011455"/>
            <a:ext cx="1" cy="339920"/>
          </a:xfrm>
          <a:prstGeom prst="line">
            <a:avLst/>
          </a:prstGeom>
          <a:ln w="31750">
            <a:solidFill>
              <a:srgbClr val="93C2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 flipH="1">
            <a:off x="1907140" y="1358368"/>
            <a:ext cx="6832048" cy="8581"/>
          </a:xfrm>
          <a:prstGeom prst="line">
            <a:avLst/>
          </a:prstGeom>
          <a:ln w="31750">
            <a:solidFill>
              <a:srgbClr val="93C2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/>
          <p:nvPr/>
        </p:nvCxnSpPr>
        <p:spPr>
          <a:xfrm>
            <a:off x="1905000" y="1364726"/>
            <a:ext cx="2138" cy="322134"/>
          </a:xfrm>
          <a:prstGeom prst="line">
            <a:avLst/>
          </a:prstGeom>
          <a:ln w="31750">
            <a:solidFill>
              <a:srgbClr val="93C2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4471988" y="1366949"/>
            <a:ext cx="2138" cy="322134"/>
          </a:xfrm>
          <a:prstGeom prst="line">
            <a:avLst/>
          </a:prstGeom>
          <a:ln w="31750">
            <a:solidFill>
              <a:srgbClr val="93C2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>
            <a:off x="7202387" y="1353796"/>
            <a:ext cx="2138" cy="322134"/>
          </a:xfrm>
          <a:prstGeom prst="line">
            <a:avLst/>
          </a:prstGeom>
          <a:ln w="31750">
            <a:solidFill>
              <a:srgbClr val="93C2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>
            <a:off x="8718455" y="1356138"/>
            <a:ext cx="1143077" cy="0"/>
          </a:xfrm>
          <a:prstGeom prst="line">
            <a:avLst/>
          </a:prstGeom>
          <a:ln w="31750">
            <a:solidFill>
              <a:srgbClr val="93C22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>
            <a:off x="9798038" y="1340315"/>
            <a:ext cx="2138" cy="322134"/>
          </a:xfrm>
          <a:prstGeom prst="line">
            <a:avLst/>
          </a:prstGeom>
          <a:ln w="31750">
            <a:solidFill>
              <a:srgbClr val="93C22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ZoneTexte 76"/>
          <p:cNvSpPr txBox="1"/>
          <p:nvPr/>
        </p:nvSpPr>
        <p:spPr>
          <a:xfrm>
            <a:off x="6441409" y="2443983"/>
            <a:ext cx="141737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Entrepôt A</a:t>
            </a:r>
            <a:b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p produits</a:t>
            </a:r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8" name="ZoneTexte 77"/>
          <p:cNvSpPr txBox="1"/>
          <p:nvPr/>
        </p:nvSpPr>
        <p:spPr>
          <a:xfrm>
            <a:off x="6436601" y="3312882"/>
            <a:ext cx="141897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Entrepôt B</a:t>
            </a:r>
            <a:b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p produits</a:t>
            </a:r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6458427" y="4181781"/>
            <a:ext cx="141897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Entrepôt X</a:t>
            </a:r>
            <a:b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p produits</a:t>
            </a:r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0" y="6381684"/>
            <a:ext cx="10066638" cy="476316"/>
          </a:xfrm>
          <a:prstGeom prst="rect">
            <a:avLst/>
          </a:prstGeom>
          <a:solidFill>
            <a:srgbClr val="BC151F"/>
          </a:solidFill>
          <a:ln>
            <a:solidFill>
              <a:srgbClr val="BC15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910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èche droite 11"/>
          <p:cNvSpPr/>
          <p:nvPr/>
        </p:nvSpPr>
        <p:spPr>
          <a:xfrm rot="8637615">
            <a:off x="7450644" y="2913186"/>
            <a:ext cx="1181100" cy="561827"/>
          </a:xfrm>
          <a:prstGeom prst="rightArrow">
            <a:avLst/>
          </a:prstGeom>
          <a:solidFill>
            <a:srgbClr val="F48B00"/>
          </a:solidFill>
          <a:ln>
            <a:solidFill>
              <a:srgbClr val="F48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Flèche droite 10"/>
          <p:cNvSpPr/>
          <p:nvPr/>
        </p:nvSpPr>
        <p:spPr>
          <a:xfrm rot="2351914">
            <a:off x="3699819" y="2837026"/>
            <a:ext cx="1181100" cy="561827"/>
          </a:xfrm>
          <a:prstGeom prst="rightArrow">
            <a:avLst/>
          </a:prstGeom>
          <a:solidFill>
            <a:srgbClr val="93C224"/>
          </a:solidFill>
          <a:ln>
            <a:solidFill>
              <a:srgbClr val="93C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Flèche droite 9"/>
          <p:cNvSpPr/>
          <p:nvPr/>
        </p:nvSpPr>
        <p:spPr>
          <a:xfrm rot="8637615">
            <a:off x="3849643" y="1446274"/>
            <a:ext cx="1181100" cy="561827"/>
          </a:xfrm>
          <a:prstGeom prst="rightArrow">
            <a:avLst/>
          </a:prstGeom>
          <a:solidFill>
            <a:srgbClr val="996F47"/>
          </a:solidFill>
          <a:ln>
            <a:solidFill>
              <a:srgbClr val="996F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39"/>
            <a:ext cx="2316119" cy="1420363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10220325" y="133350"/>
            <a:ext cx="1728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rgbClr val="BC151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Objectifs</a:t>
            </a:r>
            <a:endParaRPr lang="fr-FR" sz="2400" b="1" dirty="0">
              <a:solidFill>
                <a:srgbClr val="BC151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Ellipse 2"/>
          <p:cNvSpPr/>
          <p:nvPr/>
        </p:nvSpPr>
        <p:spPr>
          <a:xfrm>
            <a:off x="4925562" y="2800349"/>
            <a:ext cx="2548581" cy="2533650"/>
          </a:xfrm>
          <a:prstGeom prst="ellipse">
            <a:avLst/>
          </a:prstGeom>
          <a:solidFill>
            <a:srgbClr val="BC151F"/>
          </a:solidFill>
          <a:ln>
            <a:solidFill>
              <a:srgbClr val="BC15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Gestion de stock et des risques</a:t>
            </a:r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4785669" y="790640"/>
            <a:ext cx="2190750" cy="723900"/>
          </a:xfrm>
          <a:prstGeom prst="roundRect">
            <a:avLst/>
          </a:prstGeom>
          <a:solidFill>
            <a:srgbClr val="996F47"/>
          </a:solidFill>
          <a:ln>
            <a:solidFill>
              <a:srgbClr val="996F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Fiches produits</a:t>
            </a:r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2476500" y="2228850"/>
            <a:ext cx="1600200" cy="685800"/>
          </a:xfrm>
          <a:prstGeom prst="roundRect">
            <a:avLst/>
          </a:prstGeom>
          <a:solidFill>
            <a:srgbClr val="93C224"/>
          </a:solidFill>
          <a:ln>
            <a:solidFill>
              <a:srgbClr val="93C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Fiches de stock</a:t>
            </a:r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8323005" y="2228850"/>
            <a:ext cx="2219325" cy="781050"/>
          </a:xfrm>
          <a:prstGeom prst="roundRect">
            <a:avLst/>
          </a:prstGeom>
          <a:solidFill>
            <a:srgbClr val="F48B00"/>
          </a:solidFill>
          <a:ln>
            <a:solidFill>
              <a:srgbClr val="F48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Vos requêtes</a:t>
            </a:r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381684"/>
            <a:ext cx="10066638" cy="476316"/>
          </a:xfrm>
          <a:prstGeom prst="rect">
            <a:avLst/>
          </a:prstGeom>
          <a:solidFill>
            <a:srgbClr val="BC151F"/>
          </a:solidFill>
          <a:ln>
            <a:solidFill>
              <a:srgbClr val="BC15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191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39"/>
            <a:ext cx="2316119" cy="1420363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9439275" y="123825"/>
            <a:ext cx="2460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rgbClr val="BC151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Fiche produit</a:t>
            </a:r>
            <a:endParaRPr lang="fr-FR" sz="2400" b="1" dirty="0">
              <a:solidFill>
                <a:srgbClr val="BC151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20" b="36358"/>
          <a:stretch/>
        </p:blipFill>
        <p:spPr>
          <a:xfrm>
            <a:off x="3497274" y="2109676"/>
            <a:ext cx="5421622" cy="289560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611893" y="2204778"/>
            <a:ext cx="16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Nom du produit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702635" y="2947876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N° CAS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524557" y="4125104"/>
            <a:ext cx="2073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Lien vers la fiche de données de sécurité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9284660" y="3499667"/>
            <a:ext cx="2386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Informations de danger</a:t>
            </a:r>
            <a:endParaRPr lang="fr-FR" dirty="0"/>
          </a:p>
        </p:txBody>
      </p:sp>
      <p:cxnSp>
        <p:nvCxnSpPr>
          <p:cNvPr id="11" name="Connecteur droit avec flèche 10"/>
          <p:cNvCxnSpPr/>
          <p:nvPr/>
        </p:nvCxnSpPr>
        <p:spPr>
          <a:xfrm flipV="1">
            <a:off x="2455235" y="2300176"/>
            <a:ext cx="3105150" cy="89268"/>
          </a:xfrm>
          <a:prstGeom prst="straightConnector1">
            <a:avLst/>
          </a:prstGeom>
          <a:ln w="31750">
            <a:solidFill>
              <a:srgbClr val="F48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1561334" y="3132542"/>
            <a:ext cx="2055951" cy="367125"/>
          </a:xfrm>
          <a:prstGeom prst="straightConnector1">
            <a:avLst/>
          </a:prstGeom>
          <a:ln w="31750">
            <a:solidFill>
              <a:srgbClr val="F48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8" idx="3"/>
          </p:cNvCxnSpPr>
          <p:nvPr/>
        </p:nvCxnSpPr>
        <p:spPr>
          <a:xfrm>
            <a:off x="2598111" y="4448270"/>
            <a:ext cx="1019174" cy="323165"/>
          </a:xfrm>
          <a:prstGeom prst="straightConnector1">
            <a:avLst/>
          </a:prstGeom>
          <a:ln w="31750">
            <a:solidFill>
              <a:srgbClr val="F48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8732210" y="3700434"/>
            <a:ext cx="0" cy="980992"/>
          </a:xfrm>
          <a:prstGeom prst="line">
            <a:avLst/>
          </a:prstGeom>
          <a:ln w="31750">
            <a:solidFill>
              <a:srgbClr val="F48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H="1">
            <a:off x="8591533" y="3700434"/>
            <a:ext cx="140677" cy="0"/>
          </a:xfrm>
          <a:prstGeom prst="line">
            <a:avLst/>
          </a:prstGeom>
          <a:ln w="31750">
            <a:solidFill>
              <a:srgbClr val="F48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H="1">
            <a:off x="8791500" y="3800730"/>
            <a:ext cx="493160" cy="402585"/>
          </a:xfrm>
          <a:prstGeom prst="straightConnector1">
            <a:avLst/>
          </a:prstGeom>
          <a:ln w="31750">
            <a:solidFill>
              <a:srgbClr val="F48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H="1">
            <a:off x="8591533" y="4674642"/>
            <a:ext cx="140677" cy="0"/>
          </a:xfrm>
          <a:prstGeom prst="line">
            <a:avLst/>
          </a:prstGeom>
          <a:ln w="31750">
            <a:solidFill>
              <a:srgbClr val="F48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0" y="6381684"/>
            <a:ext cx="10066638" cy="476316"/>
          </a:xfrm>
          <a:prstGeom prst="rect">
            <a:avLst/>
          </a:prstGeom>
          <a:solidFill>
            <a:srgbClr val="BC151F"/>
          </a:solidFill>
          <a:ln>
            <a:solidFill>
              <a:srgbClr val="BC15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408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39"/>
            <a:ext cx="2316119" cy="1420363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939874" y="2385502"/>
            <a:ext cx="9151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rgbClr val="52525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Les fiches produits sont </a:t>
            </a:r>
            <a:r>
              <a:rPr lang="fr-FR" sz="2400" b="1" dirty="0" smtClean="0">
                <a:solidFill>
                  <a:srgbClr val="52525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communes</a:t>
            </a:r>
            <a:r>
              <a:rPr lang="fr-FR" sz="2400" dirty="0" smtClean="0">
                <a:solidFill>
                  <a:srgbClr val="52525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à toutes les équipes.</a:t>
            </a:r>
            <a:endParaRPr lang="fr-FR" sz="2400" dirty="0">
              <a:solidFill>
                <a:srgbClr val="52525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720924" y="3258811"/>
            <a:ext cx="70979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Elles sont uniques.</a:t>
            </a:r>
          </a:p>
          <a:p>
            <a:pPr marL="285750" indent="-285750">
              <a:buFontTx/>
              <a:buChar char="-"/>
            </a:pPr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Elles peuvent être modifiées ou supprimées si orphelines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609438" y="148709"/>
            <a:ext cx="24609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smtClean="0">
                <a:solidFill>
                  <a:srgbClr val="BC151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Fiche produit</a:t>
            </a:r>
            <a:endParaRPr lang="fr-FR" sz="2400" b="1" dirty="0">
              <a:solidFill>
                <a:srgbClr val="BC151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0" y="6381684"/>
            <a:ext cx="10066638" cy="476316"/>
          </a:xfrm>
          <a:prstGeom prst="rect">
            <a:avLst/>
          </a:prstGeom>
          <a:solidFill>
            <a:srgbClr val="BC151F"/>
          </a:solidFill>
          <a:ln>
            <a:solidFill>
              <a:srgbClr val="BC15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2221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39"/>
            <a:ext cx="2316119" cy="1420363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8798773" y="98912"/>
            <a:ext cx="3275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rgbClr val="BC151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Fiche de stockage</a:t>
            </a:r>
            <a:endParaRPr lang="fr-FR" sz="2400" b="1" dirty="0">
              <a:solidFill>
                <a:srgbClr val="BC151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526" b="8101"/>
          <a:stretch/>
        </p:blipFill>
        <p:spPr>
          <a:xfrm>
            <a:off x="3617285" y="2526788"/>
            <a:ext cx="5421622" cy="1945758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360359" y="2022400"/>
            <a:ext cx="2529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52525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Nom du propriétaire</a:t>
            </a:r>
            <a:endParaRPr lang="fr-FR" dirty="0">
              <a:solidFill>
                <a:srgbClr val="52525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60359" y="2896264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52525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Lieu de stockage</a:t>
            </a:r>
            <a:endParaRPr lang="fr-FR" dirty="0">
              <a:solidFill>
                <a:srgbClr val="52525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524557" y="4125104"/>
            <a:ext cx="2073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52525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Gestion des quantités</a:t>
            </a:r>
            <a:endParaRPr lang="fr-FR" dirty="0">
              <a:solidFill>
                <a:srgbClr val="52525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1" name="Connecteur droit avec flèche 10"/>
          <p:cNvCxnSpPr/>
          <p:nvPr/>
        </p:nvCxnSpPr>
        <p:spPr>
          <a:xfrm>
            <a:off x="2448028" y="2432796"/>
            <a:ext cx="1287425" cy="194416"/>
          </a:xfrm>
          <a:prstGeom prst="straightConnector1">
            <a:avLst/>
          </a:prstGeom>
          <a:ln w="31750">
            <a:solidFill>
              <a:srgbClr val="F48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7" idx="3"/>
          </p:cNvCxnSpPr>
          <p:nvPr/>
        </p:nvCxnSpPr>
        <p:spPr>
          <a:xfrm flipV="1">
            <a:off x="2494277" y="3038852"/>
            <a:ext cx="1248383" cy="42078"/>
          </a:xfrm>
          <a:prstGeom prst="straightConnector1">
            <a:avLst/>
          </a:prstGeom>
          <a:ln w="31750">
            <a:solidFill>
              <a:srgbClr val="F48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8" idx="3"/>
          </p:cNvCxnSpPr>
          <p:nvPr/>
        </p:nvCxnSpPr>
        <p:spPr>
          <a:xfrm flipV="1">
            <a:off x="2598111" y="3433618"/>
            <a:ext cx="1144549" cy="1014652"/>
          </a:xfrm>
          <a:prstGeom prst="straightConnector1">
            <a:avLst/>
          </a:prstGeom>
          <a:ln w="31750">
            <a:solidFill>
              <a:srgbClr val="F48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8798773" y="1527284"/>
            <a:ext cx="2872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52525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Nom et référence du produit</a:t>
            </a:r>
            <a:endParaRPr lang="fr-FR" dirty="0">
              <a:solidFill>
                <a:srgbClr val="52525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3" name="Connecteur droit avec flèche 22"/>
          <p:cNvCxnSpPr/>
          <p:nvPr/>
        </p:nvCxnSpPr>
        <p:spPr>
          <a:xfrm flipH="1">
            <a:off x="6453963" y="1830071"/>
            <a:ext cx="2344811" cy="1066193"/>
          </a:xfrm>
          <a:prstGeom prst="straightConnector1">
            <a:avLst/>
          </a:prstGeom>
          <a:ln w="31750">
            <a:solidFill>
              <a:srgbClr val="F48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0" y="6381684"/>
            <a:ext cx="10066638" cy="476316"/>
          </a:xfrm>
          <a:prstGeom prst="rect">
            <a:avLst/>
          </a:prstGeom>
          <a:solidFill>
            <a:srgbClr val="BC151F"/>
          </a:solidFill>
          <a:ln>
            <a:solidFill>
              <a:srgbClr val="BC15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233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39"/>
            <a:ext cx="2316119" cy="1420363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8801100" y="74113"/>
            <a:ext cx="3275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rgbClr val="BC151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Fiche de stockage</a:t>
            </a:r>
            <a:endParaRPr lang="fr-FR" sz="2400" b="1" dirty="0">
              <a:solidFill>
                <a:srgbClr val="BC151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225084" y="2484413"/>
            <a:ext cx="8270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rgbClr val="52525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Les fiches de stockages correspondent à </a:t>
            </a:r>
            <a:r>
              <a:rPr lang="fr-FR" sz="2400" b="1" dirty="0" smtClean="0">
                <a:solidFill>
                  <a:srgbClr val="52525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un flacon</a:t>
            </a:r>
            <a:r>
              <a:rPr lang="fr-FR" sz="2400" dirty="0" smtClean="0">
                <a:solidFill>
                  <a:srgbClr val="52525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fr-FR" sz="2400" dirty="0">
              <a:solidFill>
                <a:srgbClr val="52525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116544" y="3263225"/>
            <a:ext cx="42080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52525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Elles peuvent être:</a:t>
            </a:r>
          </a:p>
          <a:p>
            <a:endParaRPr lang="fr-FR" dirty="0" smtClean="0">
              <a:solidFill>
                <a:srgbClr val="52525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Tx/>
              <a:buChar char="-"/>
            </a:pPr>
            <a:r>
              <a:rPr lang="fr-FR" dirty="0" smtClean="0">
                <a:solidFill>
                  <a:srgbClr val="52525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Clonées</a:t>
            </a:r>
          </a:p>
          <a:p>
            <a:pPr marL="285750" indent="-285750">
              <a:buFontTx/>
              <a:buChar char="-"/>
            </a:pPr>
            <a:endParaRPr lang="fr-FR" dirty="0" smtClean="0">
              <a:solidFill>
                <a:srgbClr val="52525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Tx/>
              <a:buChar char="-"/>
            </a:pPr>
            <a:r>
              <a:rPr lang="fr-FR" dirty="0" smtClean="0">
                <a:solidFill>
                  <a:srgbClr val="52525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Modifiées</a:t>
            </a:r>
          </a:p>
          <a:p>
            <a:pPr marL="285750" indent="-285750">
              <a:buFontTx/>
              <a:buChar char="-"/>
            </a:pPr>
            <a:endParaRPr lang="fr-FR" dirty="0" smtClean="0">
              <a:solidFill>
                <a:srgbClr val="52525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Tx/>
              <a:buChar char="-"/>
            </a:pPr>
            <a:r>
              <a:rPr lang="fr-FR" dirty="0" smtClean="0">
                <a:solidFill>
                  <a:srgbClr val="52525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Archivées</a:t>
            </a:r>
          </a:p>
          <a:p>
            <a:pPr marL="285750" indent="-285750">
              <a:buFontTx/>
              <a:buChar char="-"/>
            </a:pPr>
            <a:endParaRPr lang="fr-FR" dirty="0" smtClean="0">
              <a:solidFill>
                <a:srgbClr val="52525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Tx/>
              <a:buChar char="-"/>
            </a:pPr>
            <a:r>
              <a:rPr lang="fr-FR" dirty="0" smtClean="0">
                <a:solidFill>
                  <a:srgbClr val="52525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Supprimées si orphelines</a:t>
            </a:r>
            <a:endParaRPr lang="fr-FR" dirty="0">
              <a:solidFill>
                <a:srgbClr val="52525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6381684"/>
            <a:ext cx="10066638" cy="476316"/>
          </a:xfrm>
          <a:prstGeom prst="rect">
            <a:avLst/>
          </a:prstGeom>
          <a:solidFill>
            <a:srgbClr val="BC151F"/>
          </a:solidFill>
          <a:ln>
            <a:solidFill>
              <a:srgbClr val="BC15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52525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880" y="3699533"/>
            <a:ext cx="526692" cy="443842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595" y="4330610"/>
            <a:ext cx="480977" cy="393527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595" y="4871710"/>
            <a:ext cx="385563" cy="385563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880" y="5450944"/>
            <a:ext cx="409620" cy="37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272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39"/>
            <a:ext cx="2316119" cy="1420363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8266774" y="102544"/>
            <a:ext cx="38266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rgbClr val="BC151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Requêtes : plusieurs </a:t>
            </a:r>
          </a:p>
          <a:p>
            <a:r>
              <a:rPr lang="fr-FR" sz="2400" b="1" dirty="0" smtClean="0">
                <a:solidFill>
                  <a:srgbClr val="BC151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gestions possibles</a:t>
            </a:r>
            <a:endParaRPr lang="fr-FR" sz="2400" b="1" dirty="0">
              <a:solidFill>
                <a:srgbClr val="BC151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47508" y="1325353"/>
            <a:ext cx="7176976" cy="3870252"/>
          </a:xfrm>
          <a:prstGeom prst="rect">
            <a:avLst/>
          </a:prstGeom>
          <a:solidFill>
            <a:srgbClr val="9C9C9C"/>
          </a:solidFill>
          <a:ln w="12700">
            <a:solidFill>
              <a:srgbClr val="9C9C9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Requêtes</a:t>
            </a:r>
            <a:endParaRPr lang="fr-FR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3306726" y="2144060"/>
            <a:ext cx="5954233" cy="478466"/>
          </a:xfrm>
          <a:prstGeom prst="roundRect">
            <a:avLst/>
          </a:prstGeom>
          <a:solidFill>
            <a:srgbClr val="F48B00"/>
          </a:solidFill>
          <a:ln>
            <a:solidFill>
              <a:srgbClr val="F48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Consultation</a:t>
            </a:r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3306726" y="2811589"/>
            <a:ext cx="5954233" cy="478466"/>
          </a:xfrm>
          <a:prstGeom prst="roundRect">
            <a:avLst/>
          </a:prstGeom>
          <a:solidFill>
            <a:srgbClr val="996F47"/>
          </a:solidFill>
          <a:ln>
            <a:solidFill>
              <a:srgbClr val="996F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Localisation</a:t>
            </a:r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3306725" y="3514010"/>
            <a:ext cx="5954233" cy="478466"/>
          </a:xfrm>
          <a:prstGeom prst="roundRect">
            <a:avLst/>
          </a:prstGeom>
          <a:solidFill>
            <a:srgbClr val="BC151F"/>
          </a:solidFill>
          <a:ln>
            <a:solidFill>
              <a:srgbClr val="BC15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Inventaire</a:t>
            </a:r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3306725" y="4216431"/>
            <a:ext cx="5954233" cy="478466"/>
          </a:xfrm>
          <a:prstGeom prst="roundRect">
            <a:avLst/>
          </a:prstGeom>
          <a:solidFill>
            <a:srgbClr val="93C224"/>
          </a:solidFill>
          <a:ln>
            <a:solidFill>
              <a:srgbClr val="93C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Santé et Sécurité</a:t>
            </a:r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4289210" y="5513627"/>
            <a:ext cx="589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Les résultats des requêtes peuvent être exportés</a:t>
            </a:r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6381684"/>
            <a:ext cx="10066638" cy="476316"/>
          </a:xfrm>
          <a:prstGeom prst="rect">
            <a:avLst/>
          </a:prstGeom>
          <a:solidFill>
            <a:srgbClr val="BC151F"/>
          </a:solidFill>
          <a:ln>
            <a:solidFill>
              <a:srgbClr val="BC15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941" y="5253924"/>
            <a:ext cx="838317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698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422</Words>
  <Application>Microsoft Office PowerPoint</Application>
  <PresentationFormat>Grand écran</PresentationFormat>
  <Paragraphs>106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Verdana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GeoRessources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verena Masson</dc:creator>
  <cp:lastModifiedBy>verena Masson</cp:lastModifiedBy>
  <cp:revision>16</cp:revision>
  <dcterms:created xsi:type="dcterms:W3CDTF">2020-09-14T07:05:34Z</dcterms:created>
  <dcterms:modified xsi:type="dcterms:W3CDTF">2020-09-14T09:49:24Z</dcterms:modified>
</cp:coreProperties>
</file>