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  <p:sldMasterId id="2147483717" r:id="rId2"/>
    <p:sldMasterId id="2147483726" r:id="rId3"/>
    <p:sldMasterId id="2147483735" r:id="rId4"/>
  </p:sldMasterIdLst>
  <p:notesMasterIdLst>
    <p:notesMasterId r:id="rId9"/>
  </p:notesMasterIdLst>
  <p:handoutMasterIdLst>
    <p:handoutMasterId r:id="rId10"/>
  </p:handoutMasterIdLst>
  <p:sldIdLst>
    <p:sldId id="335" r:id="rId5"/>
    <p:sldId id="492" r:id="rId6"/>
    <p:sldId id="494" r:id="rId7"/>
    <p:sldId id="493" r:id="rId8"/>
  </p:sldIdLst>
  <p:sldSz cx="10693400" cy="7561263"/>
  <p:notesSz cx="6735763" cy="9866313"/>
  <p:embeddedFontLst>
    <p:embeddedFont>
      <p:font typeface="맑은 고딕" panose="020B0503020000020004" pitchFamily="34" charset="-127"/>
      <p:regular r:id="rId11"/>
      <p:bold r:id="rId12"/>
    </p:embeddedFont>
    <p:embeddedFont>
      <p:font typeface="다키 B" pitchFamily="2" charset="-127"/>
      <p:regular r:id="rId13"/>
    </p:embeddedFont>
    <p:embeddedFont>
      <p:font typeface="다키 L" pitchFamily="2" charset="-127"/>
      <p:regular r:id="rId14"/>
    </p:embeddedFont>
    <p:embeddedFont>
      <p:font typeface="다키 M" pitchFamily="2" charset="-127"/>
      <p:regular r:id="rId15"/>
    </p:embeddedFont>
    <p:embeddedFont>
      <p:font typeface="다키 M Title" pitchFamily="2" charset="-127"/>
      <p:regular r:id="rId16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49BE26-3FB7-4EA3-ACAF-02EBFEB7BA76}">
          <p14:sldIdLst>
            <p14:sldId id="335"/>
            <p14:sldId id="492"/>
            <p14:sldId id="49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559" userDrawn="1">
          <p15:clr>
            <a:srgbClr val="A4A3A4"/>
          </p15:clr>
        </p15:guide>
        <p15:guide id="3" pos="510" userDrawn="1">
          <p15:clr>
            <a:srgbClr val="A4A3A4"/>
          </p15:clr>
        </p15:guide>
        <p15:guide id="6" orient="horz" pos="1384" userDrawn="1">
          <p15:clr>
            <a:srgbClr val="A4A3A4"/>
          </p15:clr>
        </p15:guide>
        <p15:guide id="7" orient="horz" pos="2790" userDrawn="1">
          <p15:clr>
            <a:srgbClr val="A4A3A4"/>
          </p15:clr>
        </p15:guide>
        <p15:guide id="8" pos="64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482C8"/>
    <a:srgbClr val="8E833E"/>
    <a:srgbClr val="787354"/>
    <a:srgbClr val="717656"/>
    <a:srgbClr val="536479"/>
    <a:srgbClr val="7C6C50"/>
    <a:srgbClr val="A2948A"/>
    <a:srgbClr val="FF0000"/>
    <a:srgbClr val="005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461" autoAdjust="0"/>
  </p:normalViewPr>
  <p:slideViewPr>
    <p:cSldViewPr>
      <p:cViewPr varScale="1">
        <p:scale>
          <a:sx n="186" d="100"/>
          <a:sy n="186" d="100"/>
        </p:scale>
        <p:origin x="208" y="584"/>
      </p:cViewPr>
      <p:guideLst>
        <p:guide orient="horz" pos="4559"/>
        <p:guide pos="510"/>
        <p:guide orient="horz" pos="1384"/>
        <p:guide orient="horz" pos="2790"/>
        <p:guide pos="64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4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794FE4A5-84BF-4F61-982D-B79FB79A2332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D512C0A2-5BDE-42DF-84AC-956BA3D4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9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B953D83D-6BCB-41B5-8C32-9DF90201AE6B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741363"/>
            <a:ext cx="522763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AB86940C-B8B9-4B9A-96CA-F54CC230F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10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1F497D"/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dirty="0">
                <a:solidFill>
                  <a:srgbClr val="1F497D"/>
                </a:solidFill>
              </a:rPr>
              <a:t>년 상반기 </a:t>
            </a:r>
            <a:r>
              <a:rPr lang="ko-KR" altLang="en-US" dirty="0" err="1">
                <a:solidFill>
                  <a:srgbClr val="1F497D"/>
                </a:solidFill>
              </a:rPr>
              <a:t>리드건수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270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 </a:t>
            </a:r>
            <a:r>
              <a:rPr lang="ko-KR" altLang="en-US" dirty="0" err="1">
                <a:solidFill>
                  <a:srgbClr val="1F497D"/>
                </a:solidFill>
              </a:rPr>
              <a:t>계약건수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80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pPr latinLnBrk="0"/>
            <a:r>
              <a:rPr lang="ko-KR" altLang="en-US" dirty="0">
                <a:solidFill>
                  <a:srgbClr val="1F497D"/>
                </a:solidFill>
              </a:rPr>
              <a:t>하반기 </a:t>
            </a:r>
            <a:r>
              <a:rPr lang="en-US" altLang="ko-KR" dirty="0">
                <a:solidFill>
                  <a:srgbClr val="1F497D"/>
                </a:solidFill>
              </a:rPr>
              <a:t>470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 110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89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1F497D"/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dirty="0">
                <a:solidFill>
                  <a:srgbClr val="1F497D"/>
                </a:solidFill>
              </a:rPr>
              <a:t>년 상반기 </a:t>
            </a:r>
            <a:r>
              <a:rPr lang="ko-KR" altLang="en-US" dirty="0" err="1">
                <a:solidFill>
                  <a:srgbClr val="1F497D"/>
                </a:solidFill>
              </a:rPr>
              <a:t>리드건수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270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 </a:t>
            </a:r>
            <a:r>
              <a:rPr lang="ko-KR" altLang="en-US" dirty="0" err="1">
                <a:solidFill>
                  <a:srgbClr val="1F497D"/>
                </a:solidFill>
              </a:rPr>
              <a:t>계약건수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80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pPr latinLnBrk="0"/>
            <a:r>
              <a:rPr lang="ko-KR" altLang="en-US" dirty="0">
                <a:solidFill>
                  <a:srgbClr val="1F497D"/>
                </a:solidFill>
              </a:rPr>
              <a:t>하반기 </a:t>
            </a:r>
            <a:r>
              <a:rPr lang="en-US" altLang="ko-KR" dirty="0">
                <a:solidFill>
                  <a:srgbClr val="1F497D"/>
                </a:solidFill>
              </a:rPr>
              <a:t>470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 110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53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en-US" altLang="ko-KR" dirty="0">
                <a:solidFill>
                  <a:srgbClr val="1F497D"/>
                </a:solidFill>
                <a:latin typeface="맑은 고딕" panose="020B0503020000020004" pitchFamily="50" charset="-127"/>
              </a:rPr>
              <a:t>21</a:t>
            </a:r>
            <a:r>
              <a:rPr lang="ko-KR" altLang="en-US" dirty="0">
                <a:solidFill>
                  <a:srgbClr val="1F497D"/>
                </a:solidFill>
              </a:rPr>
              <a:t>년 상반기 </a:t>
            </a:r>
            <a:r>
              <a:rPr lang="ko-KR" altLang="en-US" dirty="0" err="1">
                <a:solidFill>
                  <a:srgbClr val="1F497D"/>
                </a:solidFill>
              </a:rPr>
              <a:t>리드건수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270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 </a:t>
            </a:r>
            <a:r>
              <a:rPr lang="ko-KR" altLang="en-US" dirty="0" err="1">
                <a:solidFill>
                  <a:srgbClr val="1F497D"/>
                </a:solidFill>
              </a:rPr>
              <a:t>계약건수</a:t>
            </a:r>
            <a:r>
              <a:rPr lang="ko-KR" altLang="en-US" dirty="0">
                <a:solidFill>
                  <a:srgbClr val="1F497D"/>
                </a:solidFill>
              </a:rPr>
              <a:t> </a:t>
            </a:r>
            <a:r>
              <a:rPr lang="en-US" altLang="ko-KR" dirty="0">
                <a:solidFill>
                  <a:srgbClr val="1F497D"/>
                </a:solidFill>
              </a:rPr>
              <a:t>80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pPr latinLnBrk="0"/>
            <a:r>
              <a:rPr lang="ko-KR" altLang="en-US" dirty="0">
                <a:solidFill>
                  <a:srgbClr val="1F497D"/>
                </a:solidFill>
              </a:rPr>
              <a:t>하반기 </a:t>
            </a:r>
            <a:r>
              <a:rPr lang="en-US" altLang="ko-KR" dirty="0">
                <a:solidFill>
                  <a:srgbClr val="1F497D"/>
                </a:solidFill>
              </a:rPr>
              <a:t>470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r>
              <a:rPr lang="en-US" altLang="ko-KR" dirty="0">
                <a:solidFill>
                  <a:srgbClr val="1F497D"/>
                </a:solidFill>
              </a:rPr>
              <a:t>/ 110</a:t>
            </a:r>
            <a:r>
              <a:rPr lang="ko-KR" altLang="en-US" dirty="0">
                <a:solidFill>
                  <a:srgbClr val="1F497D"/>
                </a:solidFill>
              </a:rPr>
              <a:t>개</a:t>
            </a:r>
            <a:endParaRPr lang="ko-KR" altLang="en-US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7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38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5A6E78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543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163420"/>
            <a:ext cx="1325880" cy="167640"/>
          </a:xfrm>
          <a:prstGeom prst="rect">
            <a:avLst/>
          </a:prstGeom>
        </p:spPr>
      </p:pic>
      <p:sp>
        <p:nvSpPr>
          <p:cNvPr id="29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634741" y="2514948"/>
            <a:ext cx="7993063" cy="108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45172" y="4894398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3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38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5A6E78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543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163420"/>
            <a:ext cx="1325880" cy="167640"/>
          </a:xfrm>
          <a:prstGeom prst="rect">
            <a:avLst/>
          </a:prstGeom>
        </p:spPr>
      </p:pic>
      <p:sp>
        <p:nvSpPr>
          <p:cNvPr id="29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634741" y="2514948"/>
            <a:ext cx="7993063" cy="108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45172" y="4894398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870459" y="1692763"/>
            <a:ext cx="213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482C8"/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Index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2482C8"/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0" y="1692763"/>
            <a:ext cx="3602736" cy="0"/>
          </a:xfrm>
          <a:prstGeom prst="line">
            <a:avLst/>
          </a:prstGeom>
          <a:ln w="22225" cap="rnd">
            <a:solidFill>
              <a:srgbClr val="24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3"/>
          <p:cNvSpPr>
            <a:spLocks noGrp="1"/>
          </p:cNvSpPr>
          <p:nvPr>
            <p:ph type="body" sz="quarter" idx="18" hasCustomPrompt="1"/>
          </p:nvPr>
        </p:nvSpPr>
        <p:spPr>
          <a:xfrm>
            <a:off x="5170055" y="2017268"/>
            <a:ext cx="2453197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37" name="텍스트 개체 틀 23"/>
          <p:cNvSpPr>
            <a:spLocks noGrp="1"/>
          </p:cNvSpPr>
          <p:nvPr>
            <p:ph type="body" sz="quarter" idx="19" hasCustomPrompt="1"/>
          </p:nvPr>
        </p:nvSpPr>
        <p:spPr>
          <a:xfrm>
            <a:off x="7623252" y="2017268"/>
            <a:ext cx="2489773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0367" cy="7561263"/>
          </a:xfrm>
          <a:prstGeom prst="rect">
            <a:avLst/>
          </a:prstGeom>
        </p:spPr>
      </p:pic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rgbClr val="2B2B2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accent2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rgbClr val="2B2B2B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4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687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n-lt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339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5A6E78"/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8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">
          <p15:clr>
            <a:srgbClr val="FBAE40"/>
          </p15:clr>
        </p15:guide>
        <p15:guide id="2" pos="206">
          <p15:clr>
            <a:srgbClr val="FBAE40"/>
          </p15:clr>
        </p15:guide>
        <p15:guide id="3" orient="horz" pos="469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c (개발 코드 리뷰 시 사용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244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 (</a:t>
            </a:r>
            <a:r>
              <a:rPr lang="ko-KR" altLang="en-US" dirty="0"/>
              <a:t>개발 코드 리뷰 시에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7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35489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"/>
            <a:ext cx="10693401" cy="6477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8" name="제목 3"/>
          <p:cNvSpPr>
            <a:spLocks noGrp="1"/>
          </p:cNvSpPr>
          <p:nvPr>
            <p:ph type="title" hasCustomPrompt="1"/>
          </p:nvPr>
        </p:nvSpPr>
        <p:spPr>
          <a:xfrm>
            <a:off x="223814" y="88900"/>
            <a:ext cx="8030698" cy="518258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3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/45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260781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7"/>
          </p:nvPr>
        </p:nvSpPr>
        <p:spPr>
          <a:xfrm>
            <a:off x="248330" y="942976"/>
            <a:ext cx="10151381" cy="602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75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1163420"/>
            <a:ext cx="1325880" cy="16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rgbClr val="323C4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123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38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5A6E78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543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163420"/>
            <a:ext cx="1325880" cy="167640"/>
          </a:xfrm>
          <a:prstGeom prst="rect">
            <a:avLst/>
          </a:prstGeom>
        </p:spPr>
      </p:pic>
      <p:sp>
        <p:nvSpPr>
          <p:cNvPr id="29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634741" y="2514948"/>
            <a:ext cx="7993063" cy="108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45172" y="4894398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28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870459" y="1692763"/>
            <a:ext cx="213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482C8"/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Index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2482C8"/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0" y="1692763"/>
            <a:ext cx="3602736" cy="0"/>
          </a:xfrm>
          <a:prstGeom prst="line">
            <a:avLst/>
          </a:prstGeom>
          <a:ln w="22225" cap="rnd">
            <a:solidFill>
              <a:srgbClr val="24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3"/>
          <p:cNvSpPr>
            <a:spLocks noGrp="1"/>
          </p:cNvSpPr>
          <p:nvPr>
            <p:ph type="body" sz="quarter" idx="18" hasCustomPrompt="1"/>
          </p:nvPr>
        </p:nvSpPr>
        <p:spPr>
          <a:xfrm>
            <a:off x="5170055" y="2017268"/>
            <a:ext cx="2453197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37" name="텍스트 개체 틀 23"/>
          <p:cNvSpPr>
            <a:spLocks noGrp="1"/>
          </p:cNvSpPr>
          <p:nvPr>
            <p:ph type="body" sz="quarter" idx="19" hasCustomPrompt="1"/>
          </p:nvPr>
        </p:nvSpPr>
        <p:spPr>
          <a:xfrm>
            <a:off x="7623252" y="2017268"/>
            <a:ext cx="2489773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353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870459" y="1692763"/>
            <a:ext cx="213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Index</a:t>
            </a:r>
            <a:endParaRPr lang="ko-KR" altLang="en-US" sz="5400" dirty="0">
              <a:solidFill>
                <a:srgbClr val="2482C8"/>
              </a:solidFill>
              <a:latin typeface="다키 B" pitchFamily="2" charset="-127"/>
              <a:ea typeface="다키 B" pitchFamily="2" charset="-127"/>
            </a:endParaRPr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0" y="1692763"/>
            <a:ext cx="3602736" cy="0"/>
          </a:xfrm>
          <a:prstGeom prst="line">
            <a:avLst/>
          </a:prstGeom>
          <a:ln w="22225" cap="rnd">
            <a:solidFill>
              <a:srgbClr val="24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3"/>
          <p:cNvSpPr>
            <a:spLocks noGrp="1"/>
          </p:cNvSpPr>
          <p:nvPr>
            <p:ph type="body" sz="quarter" idx="18" hasCustomPrompt="1"/>
          </p:nvPr>
        </p:nvSpPr>
        <p:spPr>
          <a:xfrm>
            <a:off x="5170055" y="2017268"/>
            <a:ext cx="2453197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37" name="텍스트 개체 틀 23"/>
          <p:cNvSpPr>
            <a:spLocks noGrp="1"/>
          </p:cNvSpPr>
          <p:nvPr>
            <p:ph type="body" sz="quarter" idx="19" hasCustomPrompt="1"/>
          </p:nvPr>
        </p:nvSpPr>
        <p:spPr>
          <a:xfrm>
            <a:off x="7623252" y="2017268"/>
            <a:ext cx="2489773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75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0367" cy="7561263"/>
          </a:xfrm>
          <a:prstGeom prst="rect">
            <a:avLst/>
          </a:prstGeom>
        </p:spPr>
      </p:pic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rgbClr val="2B2B2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accent2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rgbClr val="2B2B2B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41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704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n-lt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339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5A6E78"/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8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">
          <p15:clr>
            <a:srgbClr val="FBAE40"/>
          </p15:clr>
        </p15:guide>
        <p15:guide id="2" pos="206">
          <p15:clr>
            <a:srgbClr val="FBAE40"/>
          </p15:clr>
        </p15:guide>
        <p15:guide id="3" orient="horz" pos="469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c (개발 코드 리뷰 시 사용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244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 (</a:t>
            </a:r>
            <a:r>
              <a:rPr lang="ko-KR" altLang="en-US" dirty="0"/>
              <a:t>개발 코드 리뷰 시에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7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283733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"/>
            <a:ext cx="10693401" cy="6477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8" name="제목 3"/>
          <p:cNvSpPr>
            <a:spLocks noGrp="1"/>
          </p:cNvSpPr>
          <p:nvPr>
            <p:ph type="title" hasCustomPrompt="1"/>
          </p:nvPr>
        </p:nvSpPr>
        <p:spPr>
          <a:xfrm>
            <a:off x="223814" y="88900"/>
            <a:ext cx="8030698" cy="518258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3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/45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260781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7"/>
          </p:nvPr>
        </p:nvSpPr>
        <p:spPr>
          <a:xfrm>
            <a:off x="248330" y="942976"/>
            <a:ext cx="10151381" cy="602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50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1163420"/>
            <a:ext cx="1325880" cy="16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rgbClr val="323C4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031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38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5A6E78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538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6543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A6E78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1163420"/>
            <a:ext cx="1325880" cy="167640"/>
          </a:xfrm>
          <a:prstGeom prst="rect">
            <a:avLst/>
          </a:prstGeom>
        </p:spPr>
      </p:pic>
      <p:sp>
        <p:nvSpPr>
          <p:cNvPr id="29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634741" y="2514948"/>
            <a:ext cx="7993063" cy="1087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745172" y="4894398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6864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1870459" y="1692763"/>
            <a:ext cx="213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482C8"/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Index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2482C8"/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cxnSp>
        <p:nvCxnSpPr>
          <p:cNvPr id="35" name="직선 연결선 34"/>
          <p:cNvCxnSpPr/>
          <p:nvPr userDrawn="1"/>
        </p:nvCxnSpPr>
        <p:spPr>
          <a:xfrm>
            <a:off x="0" y="1692763"/>
            <a:ext cx="3602736" cy="0"/>
          </a:xfrm>
          <a:prstGeom prst="line">
            <a:avLst/>
          </a:prstGeom>
          <a:ln w="22225" cap="rnd">
            <a:solidFill>
              <a:srgbClr val="248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3"/>
          <p:cNvSpPr>
            <a:spLocks noGrp="1"/>
          </p:cNvSpPr>
          <p:nvPr>
            <p:ph type="body" sz="quarter" idx="18" hasCustomPrompt="1"/>
          </p:nvPr>
        </p:nvSpPr>
        <p:spPr>
          <a:xfrm>
            <a:off x="5170055" y="2017268"/>
            <a:ext cx="2453197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37" name="텍스트 개체 틀 23"/>
          <p:cNvSpPr>
            <a:spLocks noGrp="1"/>
          </p:cNvSpPr>
          <p:nvPr>
            <p:ph type="body" sz="quarter" idx="19" hasCustomPrompt="1"/>
          </p:nvPr>
        </p:nvSpPr>
        <p:spPr>
          <a:xfrm>
            <a:off x="7623252" y="2017268"/>
            <a:ext cx="2489773" cy="4666996"/>
          </a:xfrm>
        </p:spPr>
        <p:txBody>
          <a:bodyPr lIns="0" numCol="1"/>
          <a:lstStyle>
            <a:lvl1pPr marL="457200" indent="-457200">
              <a:buFont typeface="+mj-lt"/>
              <a:buAutoNum type="arabicPeriod"/>
              <a:defRPr sz="1800">
                <a:latin typeface="다키 B" pitchFamily="2" charset="-127"/>
                <a:ea typeface="다키 B" pitchFamily="2" charset="-127"/>
              </a:defRPr>
            </a:lvl1pPr>
            <a:lvl2pPr marL="846963" indent="-342900">
              <a:buFont typeface="Arial" panose="020B0604020202020204" pitchFamily="34" charset="0"/>
              <a:buChar char="•"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2pPr>
            <a:lvl3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3pPr>
            <a:lvl4pPr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다키 L" pitchFamily="2" charset="-127"/>
                <a:ea typeface="다키 L" pitchFamily="2" charset="-127"/>
              </a:defRPr>
            </a:lvl4pPr>
            <a:lvl5pP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3"/>
            <a:r>
              <a:rPr lang="ko-KR" altLang="en-US" dirty="0"/>
              <a:t>목차를 입력해주세요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0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0367" cy="7561263"/>
          </a:xfrm>
          <a:prstGeom prst="rect">
            <a:avLst/>
          </a:prstGeom>
        </p:spPr>
      </p:pic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rgbClr val="2B2B2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accent2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rgbClr val="2B2B2B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282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5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0367" cy="7561263"/>
          </a:xfrm>
          <a:prstGeom prst="rect">
            <a:avLst/>
          </a:prstGeom>
        </p:spPr>
      </p:pic>
      <p:sp>
        <p:nvSpPr>
          <p:cNvPr id="1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rgbClr val="2B2B2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accent2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rgbClr val="2B2B2B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493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n-lt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339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5A6E78"/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8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/43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4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">
          <p15:clr>
            <a:srgbClr val="FBAE40"/>
          </p15:clr>
        </p15:guide>
        <p15:guide id="2" pos="206">
          <p15:clr>
            <a:srgbClr val="FBAE40"/>
          </p15:clr>
        </p15:guide>
        <p15:guide id="3" orient="horz" pos="469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c (개발 코드 리뷰 시 사용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rPr>
              <a:t> 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244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 (</a:t>
            </a:r>
            <a:r>
              <a:rPr lang="ko-KR" altLang="en-US" dirty="0"/>
              <a:t>개발 코드 리뷰 시에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7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549660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"/>
            <a:ext cx="10693401" cy="6477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다키 L"/>
              <a:ea typeface="다키 L"/>
              <a:cs typeface="+mn-cs"/>
            </a:endParaRPr>
          </a:p>
        </p:txBody>
      </p:sp>
      <p:sp>
        <p:nvSpPr>
          <p:cNvPr id="8" name="제목 3"/>
          <p:cNvSpPr>
            <a:spLocks noGrp="1"/>
          </p:cNvSpPr>
          <p:nvPr>
            <p:ph type="title" hasCustomPrompt="1"/>
          </p:nvPr>
        </p:nvSpPr>
        <p:spPr>
          <a:xfrm>
            <a:off x="223814" y="88900"/>
            <a:ext cx="8030698" cy="518258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3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t>/45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260781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7"/>
          </p:nvPr>
        </p:nvSpPr>
        <p:spPr>
          <a:xfrm>
            <a:off x="248330" y="942976"/>
            <a:ext cx="10151381" cy="602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030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1163420"/>
            <a:ext cx="1325880" cy="16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rgbClr val="323C4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1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086499" y="2244621"/>
            <a:ext cx="7993063" cy="1641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4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간지 타이틀 입력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6498" y="4090769"/>
            <a:ext cx="7993063" cy="2592387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AutoNum type="arabicParenR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  <a:endParaRPr lang="en-US" altLang="ko-KR" dirty="0"/>
          </a:p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773610" y="1511745"/>
            <a:ext cx="1467940" cy="6411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flipV="1">
            <a:off x="1326728" y="1376093"/>
            <a:ext cx="3429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n-lt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339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rgbClr val="5A6E78"/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8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r>
              <a:rPr lang="en-US" altLang="ko-KR" dirty="0"/>
              <a:t>/41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2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">
          <p15:clr>
            <a:srgbClr val="FBAE40"/>
          </p15:clr>
        </p15:guide>
        <p15:guide id="2" pos="206">
          <p15:clr>
            <a:srgbClr val="FBAE40"/>
          </p15:clr>
        </p15:guide>
        <p15:guide id="3" orient="horz" pos="469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c (개발 코드 리뷰 시 사용)"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 flipV="1">
            <a:off x="333996" y="252239"/>
            <a:ext cx="34292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235244" y="312683"/>
            <a:ext cx="7248303" cy="504002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  <a:r>
              <a:rPr lang="en-US" altLang="ko-KR" dirty="0"/>
              <a:t>. (</a:t>
            </a:r>
            <a:r>
              <a:rPr lang="ko-KR" altLang="en-US" dirty="0"/>
              <a:t>개발 코드 리뷰 시에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254000" y="832483"/>
            <a:ext cx="7808913" cy="52641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Summary</a:t>
            </a:r>
            <a:r>
              <a:rPr lang="ko-KR" altLang="en-US" dirty="0"/>
              <a:t>를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7"/>
          </p:nvPr>
        </p:nvSpPr>
        <p:spPr>
          <a:xfrm>
            <a:off x="248330" y="1435100"/>
            <a:ext cx="10151381" cy="552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7" name="슬라이드 번호 개체 틀 18"/>
          <p:cNvSpPr txBox="1">
            <a:spLocks/>
          </p:cNvSpPr>
          <p:nvPr userDrawn="1"/>
        </p:nvSpPr>
        <p:spPr>
          <a:xfrm>
            <a:off x="9164945" y="7293711"/>
            <a:ext cx="1332397" cy="199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1043056" rtl="0" eaLnBrk="1" latinLnBrk="1" hangingPunct="1"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r>
              <a:rPr lang="en-US" altLang="ko-KR" dirty="0"/>
              <a:t>/x</a:t>
            </a:r>
            <a:endParaRPr lang="ko-KR" altLang="en-US" dirty="0"/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20" hasCustomPrompt="1"/>
          </p:nvPr>
        </p:nvSpPr>
        <p:spPr>
          <a:xfrm>
            <a:off x="8155012" y="471303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0508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1"/>
            <a:ext cx="10693401" cy="6477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제목 3"/>
          <p:cNvSpPr>
            <a:spLocks noGrp="1"/>
          </p:cNvSpPr>
          <p:nvPr>
            <p:ph type="title" hasCustomPrompt="1"/>
          </p:nvPr>
        </p:nvSpPr>
        <p:spPr>
          <a:xfrm>
            <a:off x="223814" y="88900"/>
            <a:ext cx="8030698" cy="518258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타이틀을 입력해주세요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1" y="7311978"/>
            <a:ext cx="828675" cy="104775"/>
          </a:xfrm>
          <a:prstGeom prst="rect">
            <a:avLst/>
          </a:prstGeom>
        </p:spPr>
      </p:pic>
      <p:sp>
        <p:nvSpPr>
          <p:cNvPr id="14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8155012" y="260781"/>
            <a:ext cx="2244699" cy="336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rgbClr val="5A6E78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Large title </a:t>
            </a:r>
            <a:r>
              <a:rPr lang="ko-KR" altLang="en-US" dirty="0"/>
              <a:t>입력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7"/>
          </p:nvPr>
        </p:nvSpPr>
        <p:spPr>
          <a:xfrm>
            <a:off x="248330" y="942976"/>
            <a:ext cx="10151381" cy="602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79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0"/>
            <a:ext cx="10690367" cy="756126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1163420"/>
            <a:ext cx="1325880" cy="16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634741" y="1670991"/>
            <a:ext cx="7992889" cy="716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000">
                <a:solidFill>
                  <a:srgbClr val="323C4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3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-247650" y="-300037"/>
            <a:ext cx="11034714" cy="7188201"/>
            <a:chOff x="-247650" y="-300037"/>
            <a:chExt cx="11034714" cy="7188201"/>
          </a:xfrm>
        </p:grpSpPr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4497388" y="2244726"/>
              <a:ext cx="2906713" cy="2900363"/>
            </a:xfrm>
            <a:custGeom>
              <a:avLst/>
              <a:gdLst>
                <a:gd name="T0" fmla="*/ 3482 w 4236"/>
                <a:gd name="T1" fmla="*/ 754 h 4236"/>
                <a:gd name="T2" fmla="*/ 3482 w 4236"/>
                <a:gd name="T3" fmla="*/ 3482 h 4236"/>
                <a:gd name="T4" fmla="*/ 753 w 4236"/>
                <a:gd name="T5" fmla="*/ 3482 h 4236"/>
                <a:gd name="T6" fmla="*/ 753 w 4236"/>
                <a:gd name="T7" fmla="*/ 754 h 4236"/>
                <a:gd name="T8" fmla="*/ 3482 w 4236"/>
                <a:gd name="T9" fmla="*/ 754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4236">
                  <a:moveTo>
                    <a:pt x="3482" y="754"/>
                  </a:moveTo>
                  <a:cubicBezTo>
                    <a:pt x="4236" y="1507"/>
                    <a:pt x="4236" y="2729"/>
                    <a:pt x="3482" y="3482"/>
                  </a:cubicBezTo>
                  <a:cubicBezTo>
                    <a:pt x="2729" y="4236"/>
                    <a:pt x="1507" y="4236"/>
                    <a:pt x="753" y="3482"/>
                  </a:cubicBezTo>
                  <a:cubicBezTo>
                    <a:pt x="0" y="2729"/>
                    <a:pt x="0" y="1507"/>
                    <a:pt x="753" y="754"/>
                  </a:cubicBezTo>
                  <a:cubicBezTo>
                    <a:pt x="1507" y="0"/>
                    <a:pt x="2729" y="0"/>
                    <a:pt x="3482" y="754"/>
                  </a:cubicBezTo>
                  <a:close/>
                </a:path>
              </a:pathLst>
            </a:custGeom>
            <a:noFill/>
            <a:ln w="22225" cap="flat">
              <a:solidFill>
                <a:srgbClr val="084E8E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Line 29"/>
            <p:cNvSpPr>
              <a:spLocks noChangeShapeType="1"/>
            </p:cNvSpPr>
            <p:nvPr userDrawn="1"/>
          </p:nvSpPr>
          <p:spPr bwMode="auto">
            <a:xfrm>
              <a:off x="8875714" y="-300037"/>
              <a:ext cx="0" cy="3811588"/>
            </a:xfrm>
            <a:prstGeom prst="line">
              <a:avLst/>
            </a:prstGeom>
            <a:noFill/>
            <a:ln w="22225" cap="flat">
              <a:solidFill>
                <a:srgbClr val="084E8E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Line 30"/>
            <p:cNvSpPr>
              <a:spLocks noChangeShapeType="1"/>
            </p:cNvSpPr>
            <p:nvPr userDrawn="1"/>
          </p:nvSpPr>
          <p:spPr bwMode="auto">
            <a:xfrm>
              <a:off x="6962776" y="1606551"/>
              <a:ext cx="3824288" cy="0"/>
            </a:xfrm>
            <a:prstGeom prst="line">
              <a:avLst/>
            </a:prstGeom>
            <a:noFill/>
            <a:ln w="22225" cap="flat">
              <a:solidFill>
                <a:srgbClr val="084E8E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1"/>
            <p:cNvSpPr>
              <a:spLocks/>
            </p:cNvSpPr>
            <p:nvPr userDrawn="1"/>
          </p:nvSpPr>
          <p:spPr bwMode="auto">
            <a:xfrm>
              <a:off x="-247650" y="3695701"/>
              <a:ext cx="2198688" cy="2760663"/>
            </a:xfrm>
            <a:custGeom>
              <a:avLst/>
              <a:gdLst>
                <a:gd name="T0" fmla="*/ 3203 w 3203"/>
                <a:gd name="T1" fmla="*/ 2123 h 4034"/>
                <a:gd name="T2" fmla="*/ 0 w 3203"/>
                <a:gd name="T3" fmla="*/ 4034 h 4034"/>
                <a:gd name="T4" fmla="*/ 0 w 3203"/>
                <a:gd name="T5" fmla="*/ 0 h 4034"/>
                <a:gd name="T6" fmla="*/ 3203 w 3203"/>
                <a:gd name="T7" fmla="*/ 2123 h 4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3" h="4034">
                  <a:moveTo>
                    <a:pt x="3203" y="2123"/>
                  </a:moveTo>
                  <a:lnTo>
                    <a:pt x="0" y="4034"/>
                  </a:lnTo>
                  <a:lnTo>
                    <a:pt x="0" y="0"/>
                  </a:lnTo>
                  <a:lnTo>
                    <a:pt x="3203" y="2123"/>
                  </a:lnTo>
                  <a:close/>
                </a:path>
              </a:pathLst>
            </a:custGeom>
            <a:noFill/>
            <a:ln w="22225" cap="flat">
              <a:solidFill>
                <a:srgbClr val="084E8E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2"/>
            <p:cNvSpPr>
              <a:spLocks/>
            </p:cNvSpPr>
            <p:nvPr userDrawn="1"/>
          </p:nvSpPr>
          <p:spPr bwMode="auto">
            <a:xfrm>
              <a:off x="4625976" y="6415089"/>
              <a:ext cx="4335463" cy="473075"/>
            </a:xfrm>
            <a:custGeom>
              <a:avLst/>
              <a:gdLst>
                <a:gd name="T0" fmla="*/ 0 w 6316"/>
                <a:gd name="T1" fmla="*/ 691 h 691"/>
                <a:gd name="T2" fmla="*/ 715 w 6316"/>
                <a:gd name="T3" fmla="*/ 0 h 691"/>
                <a:gd name="T4" fmla="*/ 1294 w 6316"/>
                <a:gd name="T5" fmla="*/ 585 h 691"/>
                <a:gd name="T6" fmla="*/ 1946 w 6316"/>
                <a:gd name="T7" fmla="*/ 0 h 691"/>
                <a:gd name="T8" fmla="*/ 2550 w 6316"/>
                <a:gd name="T9" fmla="*/ 570 h 691"/>
                <a:gd name="T10" fmla="*/ 3177 w 6316"/>
                <a:gd name="T11" fmla="*/ 0 h 691"/>
                <a:gd name="T12" fmla="*/ 3786 w 6316"/>
                <a:gd name="T13" fmla="*/ 580 h 691"/>
                <a:gd name="T14" fmla="*/ 4423 w 6316"/>
                <a:gd name="T15" fmla="*/ 0 h 691"/>
                <a:gd name="T16" fmla="*/ 5027 w 6316"/>
                <a:gd name="T17" fmla="*/ 585 h 691"/>
                <a:gd name="T18" fmla="*/ 5659 w 6316"/>
                <a:gd name="T19" fmla="*/ 0 h 691"/>
                <a:gd name="T20" fmla="*/ 6316 w 6316"/>
                <a:gd name="T21" fmla="*/ 64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16" h="691">
                  <a:moveTo>
                    <a:pt x="0" y="691"/>
                  </a:moveTo>
                  <a:lnTo>
                    <a:pt x="715" y="0"/>
                  </a:lnTo>
                  <a:lnTo>
                    <a:pt x="1294" y="585"/>
                  </a:lnTo>
                  <a:lnTo>
                    <a:pt x="1946" y="0"/>
                  </a:lnTo>
                  <a:lnTo>
                    <a:pt x="2550" y="570"/>
                  </a:lnTo>
                  <a:lnTo>
                    <a:pt x="3177" y="0"/>
                  </a:lnTo>
                  <a:lnTo>
                    <a:pt x="3786" y="580"/>
                  </a:lnTo>
                  <a:lnTo>
                    <a:pt x="4423" y="0"/>
                  </a:lnTo>
                  <a:lnTo>
                    <a:pt x="5027" y="585"/>
                  </a:lnTo>
                  <a:lnTo>
                    <a:pt x="5659" y="0"/>
                  </a:lnTo>
                  <a:lnTo>
                    <a:pt x="6316" y="647"/>
                  </a:lnTo>
                </a:path>
              </a:pathLst>
            </a:custGeom>
            <a:noFill/>
            <a:ln w="22225" cap="flat">
              <a:solidFill>
                <a:srgbClr val="084E8E"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684000" y="2185200"/>
            <a:ext cx="931534" cy="135776"/>
            <a:chOff x="4211638" y="3397251"/>
            <a:chExt cx="4302126" cy="627063"/>
          </a:xfrm>
          <a:solidFill>
            <a:schemeClr val="bg1">
              <a:alpha val="80000"/>
            </a:schemeClr>
          </a:solidFill>
        </p:grpSpPr>
        <p:sp>
          <p:nvSpPr>
            <p:cNvPr id="24" name="Freeform 15"/>
            <p:cNvSpPr>
              <a:spLocks noEditPoints="1"/>
            </p:cNvSpPr>
            <p:nvPr userDrawn="1"/>
          </p:nvSpPr>
          <p:spPr bwMode="auto">
            <a:xfrm>
              <a:off x="4211638" y="3414714"/>
              <a:ext cx="419100" cy="587375"/>
            </a:xfrm>
            <a:custGeom>
              <a:avLst/>
              <a:gdLst>
                <a:gd name="T0" fmla="*/ 58 w 94"/>
                <a:gd name="T1" fmla="*/ 62 h 132"/>
                <a:gd name="T2" fmla="*/ 58 w 94"/>
                <a:gd name="T3" fmla="*/ 69 h 132"/>
                <a:gd name="T4" fmla="*/ 58 w 94"/>
                <a:gd name="T5" fmla="*/ 72 h 132"/>
                <a:gd name="T6" fmla="*/ 57 w 94"/>
                <a:gd name="T7" fmla="*/ 90 h 132"/>
                <a:gd name="T8" fmla="*/ 57 w 94"/>
                <a:gd name="T9" fmla="*/ 96 h 132"/>
                <a:gd name="T10" fmla="*/ 53 w 94"/>
                <a:gd name="T11" fmla="*/ 107 h 132"/>
                <a:gd name="T12" fmla="*/ 47 w 94"/>
                <a:gd name="T13" fmla="*/ 110 h 132"/>
                <a:gd name="T14" fmla="*/ 46 w 94"/>
                <a:gd name="T15" fmla="*/ 111 h 132"/>
                <a:gd name="T16" fmla="*/ 45 w 94"/>
                <a:gd name="T17" fmla="*/ 111 h 132"/>
                <a:gd name="T18" fmla="*/ 37 w 94"/>
                <a:gd name="T19" fmla="*/ 111 h 132"/>
                <a:gd name="T20" fmla="*/ 36 w 94"/>
                <a:gd name="T21" fmla="*/ 111 h 132"/>
                <a:gd name="T22" fmla="*/ 36 w 94"/>
                <a:gd name="T23" fmla="*/ 110 h 132"/>
                <a:gd name="T24" fmla="*/ 36 w 94"/>
                <a:gd name="T25" fmla="*/ 110 h 132"/>
                <a:gd name="T26" fmla="*/ 36 w 94"/>
                <a:gd name="T27" fmla="*/ 21 h 132"/>
                <a:gd name="T28" fmla="*/ 36 w 94"/>
                <a:gd name="T29" fmla="*/ 21 h 132"/>
                <a:gd name="T30" fmla="*/ 36 w 94"/>
                <a:gd name="T31" fmla="*/ 21 h 132"/>
                <a:gd name="T32" fmla="*/ 37 w 94"/>
                <a:gd name="T33" fmla="*/ 21 h 132"/>
                <a:gd name="T34" fmla="*/ 45 w 94"/>
                <a:gd name="T35" fmla="*/ 21 h 132"/>
                <a:gd name="T36" fmla="*/ 46 w 94"/>
                <a:gd name="T37" fmla="*/ 21 h 132"/>
                <a:gd name="T38" fmla="*/ 47 w 94"/>
                <a:gd name="T39" fmla="*/ 21 h 132"/>
                <a:gd name="T40" fmla="*/ 53 w 94"/>
                <a:gd name="T41" fmla="*/ 24 h 132"/>
                <a:gd name="T42" fmla="*/ 57 w 94"/>
                <a:gd name="T43" fmla="*/ 35 h 132"/>
                <a:gd name="T44" fmla="*/ 57 w 94"/>
                <a:gd name="T45" fmla="*/ 41 h 132"/>
                <a:gd name="T46" fmla="*/ 58 w 94"/>
                <a:gd name="T47" fmla="*/ 59 h 132"/>
                <a:gd name="T48" fmla="*/ 58 w 94"/>
                <a:gd name="T49" fmla="*/ 62 h 132"/>
                <a:gd name="T50" fmla="*/ 90 w 94"/>
                <a:gd name="T51" fmla="*/ 29 h 132"/>
                <a:gd name="T52" fmla="*/ 83 w 94"/>
                <a:gd name="T53" fmla="*/ 14 h 132"/>
                <a:gd name="T54" fmla="*/ 78 w 94"/>
                <a:gd name="T55" fmla="*/ 8 h 132"/>
                <a:gd name="T56" fmla="*/ 49 w 94"/>
                <a:gd name="T57" fmla="*/ 0 h 132"/>
                <a:gd name="T58" fmla="*/ 42 w 94"/>
                <a:gd name="T59" fmla="*/ 0 h 132"/>
                <a:gd name="T60" fmla="*/ 1 w 94"/>
                <a:gd name="T61" fmla="*/ 0 h 132"/>
                <a:gd name="T62" fmla="*/ 0 w 94"/>
                <a:gd name="T63" fmla="*/ 0 h 132"/>
                <a:gd name="T64" fmla="*/ 0 w 94"/>
                <a:gd name="T65" fmla="*/ 1 h 132"/>
                <a:gd name="T66" fmla="*/ 0 w 94"/>
                <a:gd name="T67" fmla="*/ 1 h 132"/>
                <a:gd name="T68" fmla="*/ 0 w 94"/>
                <a:gd name="T69" fmla="*/ 131 h 132"/>
                <a:gd name="T70" fmla="*/ 0 w 94"/>
                <a:gd name="T71" fmla="*/ 132 h 132"/>
                <a:gd name="T72" fmla="*/ 1 w 94"/>
                <a:gd name="T73" fmla="*/ 132 h 132"/>
                <a:gd name="T74" fmla="*/ 42 w 94"/>
                <a:gd name="T75" fmla="*/ 132 h 132"/>
                <a:gd name="T76" fmla="*/ 49 w 94"/>
                <a:gd name="T77" fmla="*/ 132 h 132"/>
                <a:gd name="T78" fmla="*/ 78 w 94"/>
                <a:gd name="T79" fmla="*/ 123 h 132"/>
                <a:gd name="T80" fmla="*/ 83 w 94"/>
                <a:gd name="T81" fmla="*/ 118 h 132"/>
                <a:gd name="T82" fmla="*/ 90 w 94"/>
                <a:gd name="T83" fmla="*/ 102 h 132"/>
                <a:gd name="T84" fmla="*/ 94 w 94"/>
                <a:gd name="T85" fmla="*/ 75 h 132"/>
                <a:gd name="T86" fmla="*/ 94 w 94"/>
                <a:gd name="T87" fmla="*/ 71 h 132"/>
                <a:gd name="T88" fmla="*/ 94 w 94"/>
                <a:gd name="T89" fmla="*/ 61 h 132"/>
                <a:gd name="T90" fmla="*/ 94 w 94"/>
                <a:gd name="T91" fmla="*/ 56 h 132"/>
                <a:gd name="T92" fmla="*/ 90 w 94"/>
                <a:gd name="T93" fmla="*/ 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132">
                  <a:moveTo>
                    <a:pt x="58" y="62"/>
                  </a:moveTo>
                  <a:lnTo>
                    <a:pt x="58" y="69"/>
                  </a:lnTo>
                  <a:lnTo>
                    <a:pt x="58" y="72"/>
                  </a:lnTo>
                  <a:cubicBezTo>
                    <a:pt x="58" y="79"/>
                    <a:pt x="57" y="85"/>
                    <a:pt x="57" y="90"/>
                  </a:cubicBezTo>
                  <a:cubicBezTo>
                    <a:pt x="57" y="93"/>
                    <a:pt x="57" y="95"/>
                    <a:pt x="57" y="96"/>
                  </a:cubicBezTo>
                  <a:cubicBezTo>
                    <a:pt x="56" y="101"/>
                    <a:pt x="55" y="105"/>
                    <a:pt x="53" y="107"/>
                  </a:cubicBezTo>
                  <a:cubicBezTo>
                    <a:pt x="52" y="109"/>
                    <a:pt x="50" y="110"/>
                    <a:pt x="47" y="110"/>
                  </a:cubicBezTo>
                  <a:cubicBezTo>
                    <a:pt x="47" y="110"/>
                    <a:pt x="46" y="111"/>
                    <a:pt x="46" y="111"/>
                  </a:cubicBezTo>
                  <a:lnTo>
                    <a:pt x="45" y="111"/>
                  </a:lnTo>
                  <a:lnTo>
                    <a:pt x="37" y="111"/>
                  </a:lnTo>
                  <a:lnTo>
                    <a:pt x="36" y="111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6" y="21"/>
                  </a:lnTo>
                  <a:lnTo>
                    <a:pt x="37" y="21"/>
                  </a:lnTo>
                  <a:lnTo>
                    <a:pt x="45" y="21"/>
                  </a:lnTo>
                  <a:lnTo>
                    <a:pt x="46" y="21"/>
                  </a:lnTo>
                  <a:cubicBezTo>
                    <a:pt x="46" y="21"/>
                    <a:pt x="47" y="21"/>
                    <a:pt x="47" y="21"/>
                  </a:cubicBezTo>
                  <a:cubicBezTo>
                    <a:pt x="50" y="21"/>
                    <a:pt x="52" y="23"/>
                    <a:pt x="53" y="24"/>
                  </a:cubicBezTo>
                  <a:cubicBezTo>
                    <a:pt x="55" y="27"/>
                    <a:pt x="56" y="30"/>
                    <a:pt x="57" y="35"/>
                  </a:cubicBezTo>
                  <a:cubicBezTo>
                    <a:pt x="57" y="36"/>
                    <a:pt x="57" y="38"/>
                    <a:pt x="57" y="41"/>
                  </a:cubicBezTo>
                  <a:cubicBezTo>
                    <a:pt x="57" y="46"/>
                    <a:pt x="58" y="52"/>
                    <a:pt x="58" y="59"/>
                  </a:cubicBezTo>
                  <a:lnTo>
                    <a:pt x="58" y="62"/>
                  </a:lnTo>
                  <a:close/>
                  <a:moveTo>
                    <a:pt x="90" y="29"/>
                  </a:moveTo>
                  <a:cubicBezTo>
                    <a:pt x="89" y="23"/>
                    <a:pt x="86" y="18"/>
                    <a:pt x="83" y="14"/>
                  </a:cubicBezTo>
                  <a:cubicBezTo>
                    <a:pt x="81" y="12"/>
                    <a:pt x="80" y="10"/>
                    <a:pt x="78" y="8"/>
                  </a:cubicBezTo>
                  <a:cubicBezTo>
                    <a:pt x="71" y="3"/>
                    <a:pt x="61" y="0"/>
                    <a:pt x="49" y="0"/>
                  </a:cubicBezTo>
                  <a:lnTo>
                    <a:pt x="4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1" y="132"/>
                  </a:lnTo>
                  <a:lnTo>
                    <a:pt x="42" y="132"/>
                  </a:lnTo>
                  <a:lnTo>
                    <a:pt x="49" y="132"/>
                  </a:lnTo>
                  <a:cubicBezTo>
                    <a:pt x="61" y="132"/>
                    <a:pt x="71" y="129"/>
                    <a:pt x="78" y="123"/>
                  </a:cubicBezTo>
                  <a:cubicBezTo>
                    <a:pt x="80" y="122"/>
                    <a:pt x="81" y="120"/>
                    <a:pt x="83" y="118"/>
                  </a:cubicBezTo>
                  <a:cubicBezTo>
                    <a:pt x="86" y="114"/>
                    <a:pt x="89" y="109"/>
                    <a:pt x="90" y="102"/>
                  </a:cubicBezTo>
                  <a:cubicBezTo>
                    <a:pt x="92" y="95"/>
                    <a:pt x="94" y="86"/>
                    <a:pt x="94" y="75"/>
                  </a:cubicBezTo>
                  <a:lnTo>
                    <a:pt x="94" y="71"/>
                  </a:lnTo>
                  <a:lnTo>
                    <a:pt x="94" y="61"/>
                  </a:lnTo>
                  <a:lnTo>
                    <a:pt x="94" y="56"/>
                  </a:lnTo>
                  <a:cubicBezTo>
                    <a:pt x="94" y="46"/>
                    <a:pt x="92" y="37"/>
                    <a:pt x="9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4795838" y="3414714"/>
              <a:ext cx="436563" cy="587375"/>
            </a:xfrm>
            <a:custGeom>
              <a:avLst/>
              <a:gdLst>
                <a:gd name="T0" fmla="*/ 72 w 98"/>
                <a:gd name="T1" fmla="*/ 0 h 132"/>
                <a:gd name="T2" fmla="*/ 29 w 98"/>
                <a:gd name="T3" fmla="*/ 0 h 132"/>
                <a:gd name="T4" fmla="*/ 0 w 98"/>
                <a:gd name="T5" fmla="*/ 132 h 132"/>
                <a:gd name="T6" fmla="*/ 30 w 98"/>
                <a:gd name="T7" fmla="*/ 132 h 132"/>
                <a:gd name="T8" fmla="*/ 50 w 98"/>
                <a:gd name="T9" fmla="*/ 22 h 132"/>
                <a:gd name="T10" fmla="*/ 64 w 98"/>
                <a:gd name="T11" fmla="*/ 132 h 132"/>
                <a:gd name="T12" fmla="*/ 98 w 98"/>
                <a:gd name="T13" fmla="*/ 132 h 132"/>
                <a:gd name="T14" fmla="*/ 72 w 98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32">
                  <a:moveTo>
                    <a:pt x="72" y="0"/>
                  </a:moveTo>
                  <a:lnTo>
                    <a:pt x="29" y="0"/>
                  </a:lnTo>
                  <a:lnTo>
                    <a:pt x="0" y="132"/>
                  </a:lnTo>
                  <a:lnTo>
                    <a:pt x="30" y="132"/>
                  </a:lnTo>
                  <a:lnTo>
                    <a:pt x="50" y="22"/>
                  </a:lnTo>
                  <a:lnTo>
                    <a:pt x="64" y="132"/>
                  </a:lnTo>
                  <a:lnTo>
                    <a:pt x="98" y="13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7"/>
            <p:cNvSpPr>
              <a:spLocks/>
            </p:cNvSpPr>
            <p:nvPr userDrawn="1"/>
          </p:nvSpPr>
          <p:spPr bwMode="auto">
            <a:xfrm>
              <a:off x="6011863" y="3414714"/>
              <a:ext cx="406400" cy="592138"/>
            </a:xfrm>
            <a:custGeom>
              <a:avLst/>
              <a:gdLst>
                <a:gd name="T0" fmla="*/ 90 w 91"/>
                <a:gd name="T1" fmla="*/ 0 h 133"/>
                <a:gd name="T2" fmla="*/ 67 w 91"/>
                <a:gd name="T3" fmla="*/ 0 h 133"/>
                <a:gd name="T4" fmla="*/ 57 w 91"/>
                <a:gd name="T5" fmla="*/ 0 h 133"/>
                <a:gd name="T6" fmla="*/ 56 w 91"/>
                <a:gd name="T7" fmla="*/ 0 h 133"/>
                <a:gd name="T8" fmla="*/ 56 w 91"/>
                <a:gd name="T9" fmla="*/ 101 h 133"/>
                <a:gd name="T10" fmla="*/ 45 w 91"/>
                <a:gd name="T11" fmla="*/ 112 h 133"/>
                <a:gd name="T12" fmla="*/ 34 w 91"/>
                <a:gd name="T13" fmla="*/ 101 h 133"/>
                <a:gd name="T14" fmla="*/ 34 w 91"/>
                <a:gd name="T15" fmla="*/ 0 h 133"/>
                <a:gd name="T16" fmla="*/ 1 w 91"/>
                <a:gd name="T17" fmla="*/ 0 h 133"/>
                <a:gd name="T18" fmla="*/ 0 w 91"/>
                <a:gd name="T19" fmla="*/ 0 h 133"/>
                <a:gd name="T20" fmla="*/ 0 w 91"/>
                <a:gd name="T21" fmla="*/ 1 h 133"/>
                <a:gd name="T22" fmla="*/ 0 w 91"/>
                <a:gd name="T23" fmla="*/ 101 h 133"/>
                <a:gd name="T24" fmla="*/ 11 w 91"/>
                <a:gd name="T25" fmla="*/ 125 h 133"/>
                <a:gd name="T26" fmla="*/ 46 w 91"/>
                <a:gd name="T27" fmla="*/ 133 h 133"/>
                <a:gd name="T28" fmla="*/ 78 w 91"/>
                <a:gd name="T29" fmla="*/ 127 h 133"/>
                <a:gd name="T30" fmla="*/ 91 w 91"/>
                <a:gd name="T31" fmla="*/ 103 h 133"/>
                <a:gd name="T32" fmla="*/ 91 w 91"/>
                <a:gd name="T33" fmla="*/ 1 h 133"/>
                <a:gd name="T34" fmla="*/ 91 w 91"/>
                <a:gd name="T35" fmla="*/ 0 h 133"/>
                <a:gd name="T36" fmla="*/ 90 w 91"/>
                <a:gd name="T3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33">
                  <a:moveTo>
                    <a:pt x="90" y="0"/>
                  </a:moveTo>
                  <a:lnTo>
                    <a:pt x="67" y="0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6" y="101"/>
                  </a:lnTo>
                  <a:cubicBezTo>
                    <a:pt x="56" y="109"/>
                    <a:pt x="51" y="112"/>
                    <a:pt x="45" y="112"/>
                  </a:cubicBezTo>
                  <a:cubicBezTo>
                    <a:pt x="39" y="112"/>
                    <a:pt x="34" y="109"/>
                    <a:pt x="34" y="101"/>
                  </a:cubicBezTo>
                  <a:lnTo>
                    <a:pt x="3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01"/>
                  </a:lnTo>
                  <a:cubicBezTo>
                    <a:pt x="0" y="111"/>
                    <a:pt x="4" y="119"/>
                    <a:pt x="11" y="125"/>
                  </a:cubicBezTo>
                  <a:cubicBezTo>
                    <a:pt x="18" y="130"/>
                    <a:pt x="30" y="133"/>
                    <a:pt x="46" y="133"/>
                  </a:cubicBezTo>
                  <a:cubicBezTo>
                    <a:pt x="60" y="133"/>
                    <a:pt x="70" y="131"/>
                    <a:pt x="78" y="127"/>
                  </a:cubicBezTo>
                  <a:cubicBezTo>
                    <a:pt x="86" y="123"/>
                    <a:pt x="91" y="114"/>
                    <a:pt x="91" y="103"/>
                  </a:cubicBezTo>
                  <a:lnTo>
                    <a:pt x="91" y="1"/>
                  </a:lnTo>
                  <a:lnTo>
                    <a:pt x="91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"/>
            <p:cNvSpPr>
              <a:spLocks noEditPoints="1"/>
            </p:cNvSpPr>
            <p:nvPr userDrawn="1"/>
          </p:nvSpPr>
          <p:spPr bwMode="auto">
            <a:xfrm>
              <a:off x="5405438" y="3397251"/>
              <a:ext cx="401638" cy="609600"/>
            </a:xfrm>
            <a:custGeom>
              <a:avLst/>
              <a:gdLst>
                <a:gd name="T0" fmla="*/ 44 w 90"/>
                <a:gd name="T1" fmla="*/ 116 h 137"/>
                <a:gd name="T2" fmla="*/ 33 w 90"/>
                <a:gd name="T3" fmla="*/ 105 h 137"/>
                <a:gd name="T4" fmla="*/ 33 w 90"/>
                <a:gd name="T5" fmla="*/ 32 h 137"/>
                <a:gd name="T6" fmla="*/ 44 w 90"/>
                <a:gd name="T7" fmla="*/ 21 h 137"/>
                <a:gd name="T8" fmla="*/ 56 w 90"/>
                <a:gd name="T9" fmla="*/ 32 h 137"/>
                <a:gd name="T10" fmla="*/ 56 w 90"/>
                <a:gd name="T11" fmla="*/ 105 h 137"/>
                <a:gd name="T12" fmla="*/ 44 w 90"/>
                <a:gd name="T13" fmla="*/ 116 h 137"/>
                <a:gd name="T14" fmla="*/ 78 w 90"/>
                <a:gd name="T15" fmla="*/ 6 h 137"/>
                <a:gd name="T16" fmla="*/ 56 w 90"/>
                <a:gd name="T17" fmla="*/ 0 h 137"/>
                <a:gd name="T18" fmla="*/ 45 w 90"/>
                <a:gd name="T19" fmla="*/ 0 h 137"/>
                <a:gd name="T20" fmla="*/ 33 w 90"/>
                <a:gd name="T21" fmla="*/ 0 h 137"/>
                <a:gd name="T22" fmla="*/ 10 w 90"/>
                <a:gd name="T23" fmla="*/ 8 h 137"/>
                <a:gd name="T24" fmla="*/ 0 w 90"/>
                <a:gd name="T25" fmla="*/ 32 h 137"/>
                <a:gd name="T26" fmla="*/ 0 w 90"/>
                <a:gd name="T27" fmla="*/ 105 h 137"/>
                <a:gd name="T28" fmla="*/ 10 w 90"/>
                <a:gd name="T29" fmla="*/ 129 h 137"/>
                <a:gd name="T30" fmla="*/ 33 w 90"/>
                <a:gd name="T31" fmla="*/ 136 h 137"/>
                <a:gd name="T32" fmla="*/ 45 w 90"/>
                <a:gd name="T33" fmla="*/ 137 h 137"/>
                <a:gd name="T34" fmla="*/ 56 w 90"/>
                <a:gd name="T35" fmla="*/ 137 h 137"/>
                <a:gd name="T36" fmla="*/ 78 w 90"/>
                <a:gd name="T37" fmla="*/ 131 h 137"/>
                <a:gd name="T38" fmla="*/ 90 w 90"/>
                <a:gd name="T39" fmla="*/ 107 h 137"/>
                <a:gd name="T40" fmla="*/ 90 w 90"/>
                <a:gd name="T41" fmla="*/ 30 h 137"/>
                <a:gd name="T42" fmla="*/ 78 w 90"/>
                <a:gd name="T43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37">
                  <a:moveTo>
                    <a:pt x="44" y="116"/>
                  </a:moveTo>
                  <a:cubicBezTo>
                    <a:pt x="38" y="116"/>
                    <a:pt x="33" y="113"/>
                    <a:pt x="33" y="105"/>
                  </a:cubicBezTo>
                  <a:lnTo>
                    <a:pt x="33" y="32"/>
                  </a:lnTo>
                  <a:cubicBezTo>
                    <a:pt x="33" y="23"/>
                    <a:pt x="38" y="21"/>
                    <a:pt x="44" y="21"/>
                  </a:cubicBezTo>
                  <a:cubicBezTo>
                    <a:pt x="51" y="21"/>
                    <a:pt x="56" y="23"/>
                    <a:pt x="56" y="32"/>
                  </a:cubicBezTo>
                  <a:lnTo>
                    <a:pt x="56" y="105"/>
                  </a:lnTo>
                  <a:cubicBezTo>
                    <a:pt x="56" y="113"/>
                    <a:pt x="51" y="116"/>
                    <a:pt x="44" y="116"/>
                  </a:cubicBezTo>
                  <a:close/>
                  <a:moveTo>
                    <a:pt x="78" y="6"/>
                  </a:moveTo>
                  <a:cubicBezTo>
                    <a:pt x="72" y="3"/>
                    <a:pt x="64" y="1"/>
                    <a:pt x="56" y="0"/>
                  </a:cubicBezTo>
                  <a:cubicBezTo>
                    <a:pt x="52" y="0"/>
                    <a:pt x="49" y="0"/>
                    <a:pt x="45" y="0"/>
                  </a:cubicBezTo>
                  <a:cubicBezTo>
                    <a:pt x="41" y="0"/>
                    <a:pt x="37" y="0"/>
                    <a:pt x="33" y="0"/>
                  </a:cubicBezTo>
                  <a:cubicBezTo>
                    <a:pt x="23" y="1"/>
                    <a:pt x="15" y="4"/>
                    <a:pt x="10" y="8"/>
                  </a:cubicBezTo>
                  <a:cubicBezTo>
                    <a:pt x="3" y="14"/>
                    <a:pt x="0" y="22"/>
                    <a:pt x="0" y="32"/>
                  </a:cubicBezTo>
                  <a:lnTo>
                    <a:pt x="0" y="105"/>
                  </a:lnTo>
                  <a:cubicBezTo>
                    <a:pt x="0" y="115"/>
                    <a:pt x="3" y="123"/>
                    <a:pt x="10" y="129"/>
                  </a:cubicBezTo>
                  <a:cubicBezTo>
                    <a:pt x="15" y="133"/>
                    <a:pt x="23" y="135"/>
                    <a:pt x="33" y="136"/>
                  </a:cubicBezTo>
                  <a:cubicBezTo>
                    <a:pt x="37" y="137"/>
                    <a:pt x="41" y="137"/>
                    <a:pt x="45" y="137"/>
                  </a:cubicBezTo>
                  <a:cubicBezTo>
                    <a:pt x="49" y="137"/>
                    <a:pt x="52" y="137"/>
                    <a:pt x="56" y="137"/>
                  </a:cubicBezTo>
                  <a:cubicBezTo>
                    <a:pt x="64" y="136"/>
                    <a:pt x="72" y="134"/>
                    <a:pt x="78" y="131"/>
                  </a:cubicBezTo>
                  <a:cubicBezTo>
                    <a:pt x="86" y="127"/>
                    <a:pt x="90" y="118"/>
                    <a:pt x="90" y="107"/>
                  </a:cubicBezTo>
                  <a:lnTo>
                    <a:pt x="90" y="30"/>
                  </a:lnTo>
                  <a:cubicBezTo>
                    <a:pt x="90" y="18"/>
                    <a:pt x="86" y="10"/>
                    <a:pt x="7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/>
            <p:cNvSpPr>
              <a:spLocks/>
            </p:cNvSpPr>
            <p:nvPr userDrawn="1"/>
          </p:nvSpPr>
          <p:spPr bwMode="auto">
            <a:xfrm>
              <a:off x="6596063" y="3419476"/>
              <a:ext cx="357188" cy="587375"/>
            </a:xfrm>
            <a:custGeom>
              <a:avLst/>
              <a:gdLst>
                <a:gd name="T0" fmla="*/ 48 w 80"/>
                <a:gd name="T1" fmla="*/ 132 h 132"/>
                <a:gd name="T2" fmla="*/ 33 w 80"/>
                <a:gd name="T3" fmla="*/ 132 h 132"/>
                <a:gd name="T4" fmla="*/ 33 w 80"/>
                <a:gd name="T5" fmla="*/ 14 h 132"/>
                <a:gd name="T6" fmla="*/ 0 w 80"/>
                <a:gd name="T7" fmla="*/ 14 h 132"/>
                <a:gd name="T8" fmla="*/ 0 w 80"/>
                <a:gd name="T9" fmla="*/ 0 h 132"/>
                <a:gd name="T10" fmla="*/ 80 w 80"/>
                <a:gd name="T11" fmla="*/ 0 h 132"/>
                <a:gd name="T12" fmla="*/ 80 w 80"/>
                <a:gd name="T13" fmla="*/ 14 h 132"/>
                <a:gd name="T14" fmla="*/ 48 w 80"/>
                <a:gd name="T15" fmla="*/ 14 h 132"/>
                <a:gd name="T16" fmla="*/ 48 w 80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32">
                  <a:moveTo>
                    <a:pt x="48" y="132"/>
                  </a:moveTo>
                  <a:lnTo>
                    <a:pt x="33" y="132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4"/>
                  </a:lnTo>
                  <a:lnTo>
                    <a:pt x="48" y="14"/>
                  </a:lnTo>
                  <a:lnTo>
                    <a:pt x="4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/>
            <p:cNvSpPr>
              <a:spLocks/>
            </p:cNvSpPr>
            <p:nvPr userDrawn="1"/>
          </p:nvSpPr>
          <p:spPr bwMode="auto">
            <a:xfrm>
              <a:off x="7064376" y="3419476"/>
              <a:ext cx="352425" cy="587375"/>
            </a:xfrm>
            <a:custGeom>
              <a:avLst/>
              <a:gdLst>
                <a:gd name="T0" fmla="*/ 0 w 79"/>
                <a:gd name="T1" fmla="*/ 0 h 132"/>
                <a:gd name="T2" fmla="*/ 78 w 79"/>
                <a:gd name="T3" fmla="*/ 0 h 132"/>
                <a:gd name="T4" fmla="*/ 78 w 79"/>
                <a:gd name="T5" fmla="*/ 14 h 132"/>
                <a:gd name="T6" fmla="*/ 15 w 79"/>
                <a:gd name="T7" fmla="*/ 14 h 132"/>
                <a:gd name="T8" fmla="*/ 15 w 79"/>
                <a:gd name="T9" fmla="*/ 57 h 132"/>
                <a:gd name="T10" fmla="*/ 76 w 79"/>
                <a:gd name="T11" fmla="*/ 57 h 132"/>
                <a:gd name="T12" fmla="*/ 76 w 79"/>
                <a:gd name="T13" fmla="*/ 71 h 132"/>
                <a:gd name="T14" fmla="*/ 15 w 79"/>
                <a:gd name="T15" fmla="*/ 71 h 132"/>
                <a:gd name="T16" fmla="*/ 15 w 79"/>
                <a:gd name="T17" fmla="*/ 119 h 132"/>
                <a:gd name="T18" fmla="*/ 79 w 79"/>
                <a:gd name="T19" fmla="*/ 119 h 132"/>
                <a:gd name="T20" fmla="*/ 79 w 79"/>
                <a:gd name="T21" fmla="*/ 132 h 132"/>
                <a:gd name="T22" fmla="*/ 0 w 79"/>
                <a:gd name="T23" fmla="*/ 132 h 132"/>
                <a:gd name="T24" fmla="*/ 0 w 79"/>
                <a:gd name="T2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32">
                  <a:moveTo>
                    <a:pt x="0" y="0"/>
                  </a:moveTo>
                  <a:lnTo>
                    <a:pt x="78" y="0"/>
                  </a:lnTo>
                  <a:lnTo>
                    <a:pt x="78" y="14"/>
                  </a:lnTo>
                  <a:lnTo>
                    <a:pt x="15" y="14"/>
                  </a:lnTo>
                  <a:lnTo>
                    <a:pt x="15" y="57"/>
                  </a:lnTo>
                  <a:lnTo>
                    <a:pt x="76" y="57"/>
                  </a:lnTo>
                  <a:lnTo>
                    <a:pt x="76" y="71"/>
                  </a:lnTo>
                  <a:lnTo>
                    <a:pt x="15" y="71"/>
                  </a:lnTo>
                  <a:lnTo>
                    <a:pt x="15" y="119"/>
                  </a:lnTo>
                  <a:lnTo>
                    <a:pt x="79" y="119"/>
                  </a:lnTo>
                  <a:lnTo>
                    <a:pt x="79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7519988" y="3406776"/>
              <a:ext cx="490538" cy="617538"/>
            </a:xfrm>
            <a:custGeom>
              <a:avLst/>
              <a:gdLst>
                <a:gd name="T0" fmla="*/ 57 w 110"/>
                <a:gd name="T1" fmla="*/ 15 h 139"/>
                <a:gd name="T2" fmla="*/ 13 w 110"/>
                <a:gd name="T3" fmla="*/ 69 h 139"/>
                <a:gd name="T4" fmla="*/ 57 w 110"/>
                <a:gd name="T5" fmla="*/ 123 h 139"/>
                <a:gd name="T6" fmla="*/ 96 w 110"/>
                <a:gd name="T7" fmla="*/ 96 h 139"/>
                <a:gd name="T8" fmla="*/ 110 w 110"/>
                <a:gd name="T9" fmla="*/ 96 h 139"/>
                <a:gd name="T10" fmla="*/ 57 w 110"/>
                <a:gd name="T11" fmla="*/ 139 h 139"/>
                <a:gd name="T12" fmla="*/ 0 w 110"/>
                <a:gd name="T13" fmla="*/ 69 h 139"/>
                <a:gd name="T14" fmla="*/ 57 w 110"/>
                <a:gd name="T15" fmla="*/ 0 h 139"/>
                <a:gd name="T16" fmla="*/ 110 w 110"/>
                <a:gd name="T17" fmla="*/ 43 h 139"/>
                <a:gd name="T18" fmla="*/ 96 w 110"/>
                <a:gd name="T19" fmla="*/ 43 h 139"/>
                <a:gd name="T20" fmla="*/ 57 w 110"/>
                <a:gd name="T21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39">
                  <a:moveTo>
                    <a:pt x="57" y="15"/>
                  </a:moveTo>
                  <a:cubicBezTo>
                    <a:pt x="31" y="15"/>
                    <a:pt x="13" y="41"/>
                    <a:pt x="13" y="69"/>
                  </a:cubicBezTo>
                  <a:cubicBezTo>
                    <a:pt x="13" y="98"/>
                    <a:pt x="31" y="123"/>
                    <a:pt x="57" y="123"/>
                  </a:cubicBezTo>
                  <a:cubicBezTo>
                    <a:pt x="79" y="123"/>
                    <a:pt x="91" y="105"/>
                    <a:pt x="96" y="96"/>
                  </a:cubicBezTo>
                  <a:lnTo>
                    <a:pt x="110" y="96"/>
                  </a:lnTo>
                  <a:cubicBezTo>
                    <a:pt x="102" y="119"/>
                    <a:pt x="82" y="139"/>
                    <a:pt x="57" y="139"/>
                  </a:cubicBezTo>
                  <a:cubicBezTo>
                    <a:pt x="26" y="139"/>
                    <a:pt x="0" y="108"/>
                    <a:pt x="0" y="69"/>
                  </a:cubicBezTo>
                  <a:cubicBezTo>
                    <a:pt x="0" y="31"/>
                    <a:pt x="26" y="0"/>
                    <a:pt x="57" y="0"/>
                  </a:cubicBezTo>
                  <a:cubicBezTo>
                    <a:pt x="82" y="0"/>
                    <a:pt x="102" y="19"/>
                    <a:pt x="110" y="43"/>
                  </a:cubicBezTo>
                  <a:lnTo>
                    <a:pt x="96" y="43"/>
                  </a:lnTo>
                  <a:cubicBezTo>
                    <a:pt x="91" y="33"/>
                    <a:pt x="80" y="15"/>
                    <a:pt x="5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8121651" y="3419476"/>
              <a:ext cx="392113" cy="587375"/>
            </a:xfrm>
            <a:custGeom>
              <a:avLst/>
              <a:gdLst>
                <a:gd name="T0" fmla="*/ 73 w 88"/>
                <a:gd name="T1" fmla="*/ 71 h 132"/>
                <a:gd name="T2" fmla="*/ 15 w 88"/>
                <a:gd name="T3" fmla="*/ 71 h 132"/>
                <a:gd name="T4" fmla="*/ 15 w 88"/>
                <a:gd name="T5" fmla="*/ 132 h 132"/>
                <a:gd name="T6" fmla="*/ 0 w 88"/>
                <a:gd name="T7" fmla="*/ 132 h 132"/>
                <a:gd name="T8" fmla="*/ 0 w 88"/>
                <a:gd name="T9" fmla="*/ 0 h 132"/>
                <a:gd name="T10" fmla="*/ 15 w 88"/>
                <a:gd name="T11" fmla="*/ 0 h 132"/>
                <a:gd name="T12" fmla="*/ 15 w 88"/>
                <a:gd name="T13" fmla="*/ 57 h 132"/>
                <a:gd name="T14" fmla="*/ 73 w 88"/>
                <a:gd name="T15" fmla="*/ 57 h 132"/>
                <a:gd name="T16" fmla="*/ 73 w 88"/>
                <a:gd name="T17" fmla="*/ 0 h 132"/>
                <a:gd name="T18" fmla="*/ 88 w 88"/>
                <a:gd name="T19" fmla="*/ 0 h 132"/>
                <a:gd name="T20" fmla="*/ 88 w 88"/>
                <a:gd name="T21" fmla="*/ 132 h 132"/>
                <a:gd name="T22" fmla="*/ 73 w 88"/>
                <a:gd name="T23" fmla="*/ 132 h 132"/>
                <a:gd name="T24" fmla="*/ 73 w 88"/>
                <a:gd name="T25" fmla="*/ 7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32">
                  <a:moveTo>
                    <a:pt x="73" y="71"/>
                  </a:moveTo>
                  <a:lnTo>
                    <a:pt x="15" y="71"/>
                  </a:lnTo>
                  <a:lnTo>
                    <a:pt x="15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57"/>
                  </a:lnTo>
                  <a:lnTo>
                    <a:pt x="73" y="57"/>
                  </a:lnTo>
                  <a:lnTo>
                    <a:pt x="73" y="0"/>
                  </a:lnTo>
                  <a:lnTo>
                    <a:pt x="88" y="0"/>
                  </a:lnTo>
                  <a:lnTo>
                    <a:pt x="88" y="132"/>
                  </a:lnTo>
                  <a:lnTo>
                    <a:pt x="73" y="132"/>
                  </a:lnTo>
                  <a:lnTo>
                    <a:pt x="7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49599" y="2597335"/>
            <a:ext cx="9513142" cy="84652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5000" baseline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lvl="0"/>
            <a:r>
              <a:rPr lang="ko-KR" altLang="en-US" dirty="0"/>
              <a:t>타이틀 입력</a:t>
            </a:r>
          </a:p>
        </p:txBody>
      </p:sp>
      <p:sp>
        <p:nvSpPr>
          <p:cNvPr id="40" name="텍스트 개체 틀 22"/>
          <p:cNvSpPr>
            <a:spLocks noGrp="1"/>
          </p:cNvSpPr>
          <p:nvPr>
            <p:ph type="body" sz="quarter" idx="22" hasCustomPrompt="1"/>
          </p:nvPr>
        </p:nvSpPr>
        <p:spPr>
          <a:xfrm>
            <a:off x="549598" y="3495794"/>
            <a:ext cx="1916875" cy="2921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sz="1800" dirty="0"/>
              <a:t>텍스트 입력</a:t>
            </a:r>
            <a:endParaRPr lang="ko-KR" altLang="en-US" dirty="0"/>
          </a:p>
        </p:txBody>
      </p:sp>
      <p:sp>
        <p:nvSpPr>
          <p:cNvPr id="48" name="텍스트 개체 틀 22"/>
          <p:cNvSpPr>
            <a:spLocks noGrp="1"/>
          </p:cNvSpPr>
          <p:nvPr>
            <p:ph type="body" sz="quarter" idx="23" hasCustomPrompt="1"/>
          </p:nvPr>
        </p:nvSpPr>
        <p:spPr>
          <a:xfrm>
            <a:off x="2714123" y="3507407"/>
            <a:ext cx="1916875" cy="2921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r>
              <a:rPr lang="ko-KR" altLang="en-US" sz="1800" dirty="0"/>
              <a:t>텍스트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5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94250BF9-CE2D-4D5D-934C-3011AD81E55C}" type="datetime1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3" r:id="rId2"/>
    <p:sldLayoutId id="2147483704" r:id="rId3"/>
    <p:sldLayoutId id="2147483709" r:id="rId4"/>
    <p:sldLayoutId id="2147483714" r:id="rId5"/>
    <p:sldLayoutId id="2147483715" r:id="rId6"/>
    <p:sldLayoutId id="2147483716" r:id="rId7"/>
    <p:sldLayoutId id="2147483712" r:id="rId8"/>
    <p:sldLayoutId id="2147483744" r:id="rId9"/>
  </p:sldLayoutIdLst>
  <p:hf hdr="0" ftr="0" dt="0"/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4250BF9-CE2D-4D5D-934C-3011AD81E55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l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2024. 8. 12.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9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hf hdr="0" ftr="0" dt="0"/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4250BF9-CE2D-4D5D-934C-3011AD81E55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l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2024. 8. 12.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1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hf hdr="0" ftr="0" dt="0"/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4250BF9-CE2D-4D5D-934C-3011AD81E55C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l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2024. 8. 12.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pPr marL="0" marR="0" lvl="0" indent="0" algn="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DF03A29-5BD0-4F71-8B6E-031B8881341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  <a:cs typeface="+mn-cs"/>
              </a:rPr>
              <a:pPr marL="0" marR="0" lvl="0" indent="0" algn="r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다키 B" pitchFamily="2" charset="-127"/>
              <a:ea typeface="다키 B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8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/>
          <p:cNvSpPr>
            <a:spLocks noGrp="1"/>
          </p:cNvSpPr>
          <p:nvPr>
            <p:ph type="body" sz="quarter" idx="4294967295"/>
          </p:nvPr>
        </p:nvSpPr>
        <p:spPr>
          <a:xfrm>
            <a:off x="6593889" y="7120578"/>
            <a:ext cx="3529012" cy="393700"/>
          </a:xfrm>
        </p:spPr>
        <p:txBody>
          <a:bodyPr>
            <a:normAutofit fontScale="85000" lnSpcReduction="20000"/>
          </a:bodyPr>
          <a:lstStyle/>
          <a:p>
            <a:pPr marL="504063" lvl="1" indent="0">
              <a:buNone/>
            </a:pP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 lvl="1"/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 lvl="1"/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 marL="504063" lvl="1" indent="0">
              <a:buNone/>
            </a:pP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 marL="504063" lvl="1" indent="0">
              <a:buNone/>
            </a:pP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1"/>
          </p:nvPr>
        </p:nvSpPr>
        <p:spPr>
          <a:xfrm>
            <a:off x="549599" y="2597335"/>
            <a:ext cx="9513142" cy="1602599"/>
          </a:xfrm>
        </p:spPr>
        <p:txBody>
          <a:bodyPr/>
          <a:lstStyle/>
          <a:p>
            <a:r>
              <a:rPr lang="ko-KR" altLang="en-US" sz="3600" dirty="0"/>
              <a:t>다우기술 </a:t>
            </a:r>
            <a:r>
              <a:rPr lang="en-US" altLang="ko-KR" sz="3600" dirty="0"/>
              <a:t>AI </a:t>
            </a:r>
            <a:r>
              <a:rPr lang="ko-KR" altLang="en-US" sz="3600" dirty="0"/>
              <a:t>기능 추가 검토 자료</a:t>
            </a:r>
            <a:endParaRPr lang="en-US" altLang="ko-KR" sz="36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549598" y="4267319"/>
            <a:ext cx="1916875" cy="292100"/>
          </a:xfrm>
        </p:spPr>
        <p:txBody>
          <a:bodyPr/>
          <a:lstStyle/>
          <a:p>
            <a:pPr algn="l"/>
            <a:r>
              <a:rPr lang="en-US" altLang="ko-KR" dirty="0"/>
              <a:t> 2024. 08. 12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0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74570" y="1137821"/>
            <a:ext cx="2771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latinLnBrk="0">
              <a:defRPr/>
            </a:pP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생성형 </a:t>
            </a:r>
            <a:r>
              <a:rPr lang="en-US" altLang="ko-KR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AI</a:t>
            </a: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 기능 추가 개요</a:t>
            </a:r>
          </a:p>
        </p:txBody>
      </p:sp>
      <p:grpSp>
        <p:nvGrpSpPr>
          <p:cNvPr id="74" name="그룹 73"/>
          <p:cNvGrpSpPr/>
          <p:nvPr/>
        </p:nvGrpSpPr>
        <p:grpSpPr>
          <a:xfrm rot="10800000">
            <a:off x="476924" y="1153124"/>
            <a:ext cx="304801" cy="304801"/>
            <a:chOff x="4495275" y="2092411"/>
            <a:chExt cx="580768" cy="580768"/>
          </a:xfrm>
        </p:grpSpPr>
        <p:sp>
          <p:nvSpPr>
            <p:cNvPr id="75" name="타원 74"/>
            <p:cNvSpPr/>
            <p:nvPr/>
          </p:nvSpPr>
          <p:spPr>
            <a:xfrm>
              <a:off x="4495275" y="2092411"/>
              <a:ext cx="580768" cy="580768"/>
            </a:xfrm>
            <a:prstGeom prst="ellipse">
              <a:avLst/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4651536" y="2297243"/>
              <a:ext cx="268257" cy="134128"/>
              <a:chOff x="4551406" y="2253130"/>
              <a:chExt cx="321278" cy="160638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>
                <a:off x="4551406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4712045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3EAC9E-1458-3C4C-2436-D8C538EECDC6}"/>
              </a:ext>
            </a:extLst>
          </p:cNvPr>
          <p:cNvSpPr txBox="1"/>
          <p:nvPr/>
        </p:nvSpPr>
        <p:spPr>
          <a:xfrm>
            <a:off x="699716" y="1764407"/>
            <a:ext cx="92554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1. 제안 배경</a:t>
            </a:r>
          </a:p>
          <a:p>
            <a:r>
              <a:rPr lang="ko-Kore-KR" altLang="en-US" sz="1400" dirty="0"/>
              <a:t> - 메세징 서비스 중 이미지를 여러 장 보내어 메시지의 명확한 목적을 전달할 수 있는 포토 문자의 이미지를 송신자의 의도와 목적에 맞게 이미지 생성형 AI를 적용.</a:t>
            </a:r>
            <a:r>
              <a:rPr lang="en-US" altLang="ko-Kore-KR" sz="1400" dirty="0"/>
              <a:t> </a:t>
            </a:r>
            <a:endParaRPr lang="ko-Kore-KR" altLang="en-US" sz="1400" dirty="0"/>
          </a:p>
          <a:p>
            <a:endParaRPr lang="ko-Kore-KR" altLang="en-US" sz="1400" dirty="0"/>
          </a:p>
          <a:p>
            <a:r>
              <a:rPr lang="ko-Kore-KR" altLang="en-US" sz="1400" dirty="0"/>
              <a:t>2. 적용 방법</a:t>
            </a:r>
          </a:p>
          <a:p>
            <a:pPr marL="266700" indent="-266700">
              <a:buAutoNum type="arabicParenR"/>
            </a:pPr>
            <a:r>
              <a:rPr lang="ko-Kore-KR" altLang="en-US" sz="1400" dirty="0"/>
              <a:t>포토 생성형 AI 선정: 최신 이미지 생성형 AI 서비스와 I/F 연동 검토</a:t>
            </a:r>
            <a:endParaRPr lang="en-US" altLang="ko-Kore-KR" sz="1400" dirty="0"/>
          </a:p>
          <a:p>
            <a:pPr marL="182563" lvl="1"/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ko-Kore-KR" altLang="en-US" sz="1400" dirty="0"/>
              <a:t>OpenAI의 DALL-E, 뤼튼 AI, Playground.AI 및 Leonardo.AI와 오픈 소스 기반의 생성형 AI 라이브러리 검토 후 선정</a:t>
            </a:r>
            <a:endParaRPr lang="en-US" altLang="ko-Kore-KR" sz="1400" dirty="0"/>
          </a:p>
          <a:p>
            <a:pPr marL="266700" indent="-266700">
              <a:buAutoNum type="arabicParenR"/>
            </a:pPr>
            <a:r>
              <a:rPr lang="ko-Kore-KR" altLang="en-US" sz="1400" dirty="0"/>
              <a:t>텍스트 입력 및 이미지 생성 요청: 사용자가 원하는 텍스트를 입력하면 해당 텍스트를 AI 서비스에 전달</a:t>
            </a:r>
            <a:endParaRPr lang="en-US" altLang="ko-Kore-KR" sz="1400" dirty="0"/>
          </a:p>
          <a:p>
            <a:pPr marL="266700" indent="-266700">
              <a:buAutoNum type="arabicParenR"/>
            </a:pPr>
            <a:r>
              <a:rPr lang="ko-Kore-KR" altLang="en-US" sz="1400" dirty="0"/>
              <a:t>이미지 생성 및 반환: 요청된 텍스트를 기반으로 생성된 이미지를 문자서비스의 포토문자 템플릿 에디터에 노출</a:t>
            </a:r>
            <a:endParaRPr lang="en-US" altLang="ko-Kore-KR" sz="1400" dirty="0"/>
          </a:p>
          <a:p>
            <a:pPr marL="266700" indent="-266700">
              <a:buAutoNum type="arabicParenR"/>
            </a:pPr>
            <a:r>
              <a:rPr lang="ko-Kore-KR" altLang="en-US" sz="1400" dirty="0"/>
              <a:t>포토문자 발송: 포토문자 템플릿 에디터에 노출된 이미지를 최종 저장하여 뿌리오</a:t>
            </a:r>
            <a:r>
              <a:rPr lang="ko-KR" altLang="en-US" sz="1400" dirty="0"/>
              <a:t> </a:t>
            </a:r>
            <a:r>
              <a:rPr lang="en-US" altLang="ko-KR" sz="1400" dirty="0"/>
              <a:t>API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통하여 </a:t>
            </a:r>
            <a:r>
              <a:rPr lang="ko-Kore-KR" altLang="en-US" sz="1400" dirty="0"/>
              <a:t>포토문자를 발송</a:t>
            </a:r>
            <a:endParaRPr lang="en-US" altLang="ko-Kore-KR" sz="1400" dirty="0"/>
          </a:p>
          <a:p>
            <a:endParaRPr lang="en-US" altLang="ko-Kore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 주요 고려 사항</a:t>
            </a:r>
            <a:endParaRPr lang="en-US" altLang="ko-KR" sz="1400" dirty="0"/>
          </a:p>
          <a:p>
            <a:pPr marL="266700" indent="-266700">
              <a:buAutoNum type="arabicParenR"/>
            </a:pPr>
            <a:r>
              <a:rPr lang="ko-KR" altLang="en-US" sz="1400" dirty="0"/>
              <a:t>송신자의 의도와 목적에 맞게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생성해야 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66700" indent="-266700">
              <a:buAutoNum type="arabicParenR"/>
            </a:pPr>
            <a:r>
              <a:rPr lang="ko-KR" altLang="en-US" sz="1400" dirty="0"/>
              <a:t>서비스의 </a:t>
            </a:r>
            <a:r>
              <a:rPr lang="ko-KR" altLang="en-US" sz="1400" dirty="0" err="1"/>
              <a:t>지연없도록</a:t>
            </a:r>
            <a:r>
              <a:rPr lang="ko-KR" altLang="en-US" sz="1400" dirty="0"/>
              <a:t> 빠르게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생성하는 성능</a:t>
            </a:r>
            <a:r>
              <a:rPr lang="en-US" altLang="ko-KR" sz="1400" dirty="0"/>
              <a:t>.</a:t>
            </a:r>
          </a:p>
          <a:p>
            <a:pPr marL="266700" indent="-266700">
              <a:buAutoNum type="arabicParenR"/>
            </a:pPr>
            <a:r>
              <a:rPr lang="ko-KR" altLang="en-US" sz="1400" dirty="0"/>
              <a:t>생성된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뿌리오</a:t>
            </a:r>
            <a:r>
              <a:rPr lang="ko-KR" altLang="en-US" sz="1400" dirty="0"/>
              <a:t> 문자발송 </a:t>
            </a:r>
            <a:r>
              <a:rPr lang="en-US" altLang="ko-KR" sz="1400" dirty="0"/>
              <a:t>API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통하여 </a:t>
            </a:r>
            <a:r>
              <a:rPr lang="ko-KR" altLang="en-US" sz="1400" dirty="0" err="1"/>
              <a:t>전송해야함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ore-KR" sz="1400" dirty="0"/>
          </a:p>
          <a:p>
            <a:endParaRPr lang="ko-Kore-KR" altLang="en-US" sz="1400" dirty="0"/>
          </a:p>
          <a:p>
            <a:r>
              <a:rPr lang="ko-Kore-KR" altLang="en-US" sz="1400" dirty="0"/>
              <a:t>3. 기대 효과</a:t>
            </a:r>
          </a:p>
          <a:p>
            <a:r>
              <a:rPr lang="ko-Kore-KR" altLang="en-US" sz="1400" dirty="0"/>
              <a:t> - 온라인 광고, 마케팅, 문서 작성, 자동 번역 등 다양한 분야에서 활용될 수 있습니다. 예를 들어, 마케팅 회원의 경우 이미지 광고에 텍스트를 삽입하고 싶을 때 해당 서비스를 활용하여 이미지를 생성할 수 있으며, 작성된 이미지를 뿌리오 등 서비스에 적용하여 포토문자 발송</a:t>
            </a:r>
          </a:p>
        </p:txBody>
      </p:sp>
    </p:spTree>
    <p:extLst>
      <p:ext uri="{BB962C8B-B14F-4D97-AF65-F5344CB8AC3E}">
        <p14:creationId xmlns:p14="http://schemas.microsoft.com/office/powerpoint/2010/main" val="26558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60517" y="3478310"/>
            <a:ext cx="1733216" cy="131647"/>
          </a:xfrm>
          <a:prstGeom prst="rect">
            <a:avLst/>
          </a:prstGeom>
          <a:solidFill>
            <a:srgbClr val="165B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625915" y="3478310"/>
            <a:ext cx="1323925" cy="131647"/>
          </a:xfrm>
          <a:prstGeom prst="rect">
            <a:avLst/>
          </a:prstGeom>
          <a:solidFill>
            <a:srgbClr val="189AA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89772" y="3473547"/>
            <a:ext cx="1951466" cy="131647"/>
          </a:xfrm>
          <a:prstGeom prst="rect">
            <a:avLst/>
          </a:prstGeom>
          <a:solidFill>
            <a:srgbClr val="2922B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76922" y="4573133"/>
            <a:ext cx="2997569" cy="858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발송 메시지</a:t>
            </a: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생성</a:t>
            </a:r>
            <a:endParaRPr lang="en-US" altLang="ko-KR" sz="10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마케팅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고객관리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경조사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등 주제별 자동생성</a:t>
            </a:r>
            <a:b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</a:b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키워드 기반의 생성 서비스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34532" y="4578262"/>
            <a:ext cx="3096344" cy="10994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메시지 </a:t>
            </a: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맞춤 수정 및 추천</a:t>
            </a:r>
            <a:endParaRPr lang="en-US" altLang="ko-KR" sz="12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작성된 내용을 기반으로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맞춤 수정안 제안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내용 보완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요약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문체 수정 등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컨설팅 기능 추가</a:t>
            </a:r>
            <a:b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</a:b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   ( </a:t>
            </a:r>
            <a:r>
              <a:rPr lang="ko-KR" altLang="en-US" sz="1000" dirty="0" err="1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기입력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문안 기반의 추천 문안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5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개 제안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299149" y="4573132"/>
            <a:ext cx="3061426" cy="8611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발송 트렌드 제공</a:t>
            </a:r>
            <a:endParaRPr lang="en-US" altLang="ko-KR" sz="12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최근 많이 발송되는 유형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뜨고있는 업종 정보 등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  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발송에 도움을 줄 수 있는 데이터 제공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9725" y="3348583"/>
            <a:ext cx="191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AI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문구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이미지 자동 생성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84006" y="3348583"/>
            <a:ext cx="179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AI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전문가 맞춤 추천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90893" y="3348583"/>
            <a:ext cx="212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발송 데이터 </a:t>
            </a:r>
            <a:r>
              <a:rPr kumimoji="0" lang="en-US" altLang="ko-KR" sz="1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AI </a:t>
            </a:r>
            <a:r>
              <a:rPr kumimoji="0" lang="ko-KR" altLang="en-US" sz="1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분석 정보 제공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6923" y="5538703"/>
            <a:ext cx="2745026" cy="112224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포토문자 발송 이미지 생성</a:t>
            </a:r>
            <a:endParaRPr lang="en-US" altLang="ko-KR" sz="12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작성 내용 분석을 통한 포토문자 이미지 생성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</p:txBody>
      </p:sp>
      <p:pic>
        <p:nvPicPr>
          <p:cNvPr id="60" name="Picture 2" descr="E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30" y="375661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Analytic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244" y="37661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Exchang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81" y="375661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Image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25" y="375661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834532" y="5724847"/>
            <a:ext cx="3096344" cy="10994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발송 유형 변경 제안 </a:t>
            </a: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(RCS, </a:t>
            </a: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카카오톡</a:t>
            </a:r>
            <a:r>
              <a:rPr lang="en-US" altLang="ko-KR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메시지 성격에 따른 메시지 유형 제안 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URL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연결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전화연결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등 버튼 사용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: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RCS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제안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반복적인 정보성 알림 메시지 </a:t>
            </a: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: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알림톡 제안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299150" y="5598469"/>
            <a:ext cx="3160118" cy="9276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발송 키워드를 통한 분석 통계</a:t>
            </a:r>
            <a:endParaRPr lang="en-US" altLang="ko-KR" sz="12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실시간 발송 키워드 기반의 워드 클라우드 통계 제공</a:t>
            </a:r>
            <a:b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</a:br>
            <a:r>
              <a:rPr lang="en-US" altLang="ko-KR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   - </a:t>
            </a:r>
            <a:r>
              <a:rPr lang="ko-KR" altLang="en-US" sz="10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L" pitchFamily="2" charset="-127"/>
                <a:ea typeface="다키 L" pitchFamily="2" charset="-127"/>
              </a:rPr>
              <a:t>스팸 키워드 현황분석</a:t>
            </a:r>
            <a:endParaRPr lang="en-US" altLang="ko-KR" sz="1000" dirty="0">
              <a:ln>
                <a:solidFill>
                  <a:srgbClr val="2482C8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다키 L" pitchFamily="2" charset="-127"/>
              <a:ea typeface="다키 L" pitchFamily="2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880" y="2556495"/>
            <a:ext cx="2312978" cy="5249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4964" y="2682544"/>
            <a:ext cx="15935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어떤 내용으로 작성</a:t>
            </a:r>
            <a:r>
              <a:rPr lang="ko-KR" altLang="en-US" sz="105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다키 B" pitchFamily="2" charset="-127"/>
                <a:ea typeface="다키 B" pitchFamily="2" charset="-127"/>
              </a:rPr>
              <a:t>하지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다키 B" pitchFamily="2" charset="-127"/>
                <a:ea typeface="다키 B" pitchFamily="2" charset="-127"/>
              </a:rPr>
              <a:t>?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8142" y="2556495"/>
            <a:ext cx="2312978" cy="52495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671282" y="2682544"/>
            <a:ext cx="1594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다키 B" pitchFamily="2" charset="-127"/>
                <a:ea typeface="다키 B" pitchFamily="2" charset="-127"/>
              </a:rPr>
              <a:t>더 보완할 내용은 없을까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다키 B" pitchFamily="2" charset="-127"/>
                <a:ea typeface="다키 B" pitchFamily="2" charset="-127"/>
              </a:rPr>
              <a:t>?</a:t>
            </a:r>
            <a:endParaRPr kumimoji="0" lang="en-US" altLang="ko-KR" sz="105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다키 B" pitchFamily="2" charset="-127"/>
              <a:ea typeface="다키 B" pitchFamily="2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1400" y="2556495"/>
            <a:ext cx="2755460" cy="5249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882666" y="2682544"/>
            <a:ext cx="2079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다른 사람들은 어떻게 발송하지</a:t>
            </a:r>
            <a:r>
              <a:rPr kumimoji="0" lang="en-US" altLang="ko-KR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다키 B" pitchFamily="2" charset="-127"/>
                <a:ea typeface="다키 B" pitchFamily="2" charset="-127"/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570" y="1137821"/>
            <a:ext cx="2109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latinLnBrk="0">
              <a:defRPr/>
            </a:pP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생성형 </a:t>
            </a:r>
            <a:r>
              <a:rPr lang="en-US" altLang="ko-KR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AI</a:t>
            </a: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 기능 추가</a:t>
            </a:r>
          </a:p>
        </p:txBody>
      </p:sp>
      <p:grpSp>
        <p:nvGrpSpPr>
          <p:cNvPr id="74" name="그룹 73"/>
          <p:cNvGrpSpPr/>
          <p:nvPr/>
        </p:nvGrpSpPr>
        <p:grpSpPr>
          <a:xfrm rot="10800000">
            <a:off x="476924" y="1153124"/>
            <a:ext cx="304801" cy="304801"/>
            <a:chOff x="4495275" y="2092411"/>
            <a:chExt cx="580768" cy="580768"/>
          </a:xfrm>
        </p:grpSpPr>
        <p:sp>
          <p:nvSpPr>
            <p:cNvPr id="75" name="타원 74"/>
            <p:cNvSpPr/>
            <p:nvPr/>
          </p:nvSpPr>
          <p:spPr>
            <a:xfrm>
              <a:off x="4495275" y="2092411"/>
              <a:ext cx="580768" cy="580768"/>
            </a:xfrm>
            <a:prstGeom prst="ellipse">
              <a:avLst/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4651536" y="2297243"/>
              <a:ext cx="268257" cy="134128"/>
              <a:chOff x="4551406" y="2253130"/>
              <a:chExt cx="321278" cy="160638"/>
            </a:xfrm>
          </p:grpSpPr>
          <p:cxnSp>
            <p:nvCxnSpPr>
              <p:cNvPr id="78" name="직선 연결선 77"/>
              <p:cNvCxnSpPr/>
              <p:nvPr/>
            </p:nvCxnSpPr>
            <p:spPr>
              <a:xfrm flipH="1">
                <a:off x="4551406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4712045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사다리꼴 79"/>
          <p:cNvSpPr/>
          <p:nvPr/>
        </p:nvSpPr>
        <p:spPr>
          <a:xfrm>
            <a:off x="558928" y="1841958"/>
            <a:ext cx="2699539" cy="294754"/>
          </a:xfrm>
          <a:prstGeom prst="trapezoid">
            <a:avLst>
              <a:gd name="adj" fmla="val 0"/>
            </a:avLst>
          </a:prstGeom>
          <a:solidFill>
            <a:srgbClr val="165BC0"/>
          </a:solidFill>
          <a:ln w="88900" cap="rnd" cmpd="sng" algn="ctr">
            <a:solidFill>
              <a:srgbClr val="165BC0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생성 </a:t>
            </a:r>
            <a:r>
              <a:rPr kumimoji="1" lang="en-US" altLang="ko-KR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/ </a:t>
            </a: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제작 기능</a:t>
            </a:r>
          </a:p>
        </p:txBody>
      </p:sp>
      <p:sp>
        <p:nvSpPr>
          <p:cNvPr id="82" name="사다리꼴 81"/>
          <p:cNvSpPr/>
          <p:nvPr/>
        </p:nvSpPr>
        <p:spPr>
          <a:xfrm>
            <a:off x="3950767" y="1841958"/>
            <a:ext cx="2699539" cy="294754"/>
          </a:xfrm>
          <a:prstGeom prst="trapezoid">
            <a:avLst>
              <a:gd name="adj" fmla="val 0"/>
            </a:avLst>
          </a:prstGeom>
          <a:solidFill>
            <a:srgbClr val="189AA0"/>
          </a:solidFill>
          <a:ln w="88900" cap="rnd" cmpd="sng" algn="ctr">
            <a:solidFill>
              <a:srgbClr val="189AA0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추천 </a:t>
            </a:r>
            <a:r>
              <a:rPr kumimoji="1" lang="en-US" altLang="ko-KR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/ </a:t>
            </a: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제안 기능</a:t>
            </a:r>
          </a:p>
        </p:txBody>
      </p:sp>
      <p:sp>
        <p:nvSpPr>
          <p:cNvPr id="83" name="사다리꼴 82"/>
          <p:cNvSpPr/>
          <p:nvPr/>
        </p:nvSpPr>
        <p:spPr>
          <a:xfrm>
            <a:off x="7410821" y="1841958"/>
            <a:ext cx="2699539" cy="294754"/>
          </a:xfrm>
          <a:prstGeom prst="trapezoid">
            <a:avLst>
              <a:gd name="adj" fmla="val 0"/>
            </a:avLst>
          </a:prstGeom>
          <a:solidFill>
            <a:srgbClr val="2922B4"/>
          </a:solidFill>
          <a:ln w="88900" cap="rnd" cmpd="sng" algn="ctr">
            <a:solidFill>
              <a:srgbClr val="2922B4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트렌드 </a:t>
            </a:r>
            <a:r>
              <a:rPr kumimoji="1" lang="en-US" altLang="ko-KR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/ </a:t>
            </a: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분석 기능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3546500" y="1980431"/>
            <a:ext cx="0" cy="5082372"/>
          </a:xfrm>
          <a:prstGeom prst="line">
            <a:avLst/>
          </a:prstGeom>
          <a:noFill/>
          <a:ln w="9525" cap="flat" cmpd="sng" algn="ctr">
            <a:solidFill>
              <a:srgbClr val="E7E6E6"/>
            </a:solidFill>
            <a:prstDash val="solid"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7123622" y="1980431"/>
            <a:ext cx="0" cy="5082372"/>
          </a:xfrm>
          <a:prstGeom prst="line">
            <a:avLst/>
          </a:prstGeom>
          <a:noFill/>
          <a:ln w="9525" cap="flat" cmpd="sng" algn="ctr">
            <a:solidFill>
              <a:srgbClr val="E7E6E6"/>
            </a:solidFill>
            <a:prstDash val="solid"/>
          </a:ln>
          <a:effectLst/>
        </p:spPr>
      </p:cxnSp>
      <p:pic>
        <p:nvPicPr>
          <p:cNvPr id="86" name="Picture 2" descr="Arrow 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00" y="4130779"/>
            <a:ext cx="365246" cy="3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Arrow 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99" y="4130779"/>
            <a:ext cx="365246" cy="3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Thinking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3" y="2676378"/>
            <a:ext cx="267148" cy="2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Thinking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34" y="2676378"/>
            <a:ext cx="267148" cy="2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Thinking 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12" y="2676378"/>
            <a:ext cx="267148" cy="2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0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74570" y="1137821"/>
            <a:ext cx="3861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latinLnBrk="0">
              <a:defRPr/>
            </a:pP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생성형 </a:t>
            </a:r>
            <a:r>
              <a:rPr lang="en-US" altLang="ko-KR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AI</a:t>
            </a: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 기능 추가</a:t>
            </a:r>
            <a:r>
              <a:rPr lang="en-US" altLang="ko-KR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 – </a:t>
            </a: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생성</a:t>
            </a:r>
            <a:r>
              <a:rPr lang="en-US" altLang="ko-KR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/</a:t>
            </a:r>
            <a:r>
              <a:rPr lang="ko-KR" altLang="en-US" sz="1600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srgbClr val="2482C8"/>
                </a:solidFill>
                <a:latin typeface="다키 B" pitchFamily="2" charset="-127"/>
                <a:ea typeface="다키 B" pitchFamily="2" charset="-127"/>
              </a:rPr>
              <a:t>제작 기능</a:t>
            </a:r>
          </a:p>
        </p:txBody>
      </p:sp>
      <p:grpSp>
        <p:nvGrpSpPr>
          <p:cNvPr id="38" name="그룹 37"/>
          <p:cNvGrpSpPr/>
          <p:nvPr/>
        </p:nvGrpSpPr>
        <p:grpSpPr>
          <a:xfrm rot="10800000">
            <a:off x="476924" y="1153124"/>
            <a:ext cx="304801" cy="304801"/>
            <a:chOff x="4495275" y="2092411"/>
            <a:chExt cx="580768" cy="580768"/>
          </a:xfrm>
        </p:grpSpPr>
        <p:sp>
          <p:nvSpPr>
            <p:cNvPr id="39" name="타원 38"/>
            <p:cNvSpPr/>
            <p:nvPr/>
          </p:nvSpPr>
          <p:spPr>
            <a:xfrm>
              <a:off x="4495275" y="2092411"/>
              <a:ext cx="580768" cy="580768"/>
            </a:xfrm>
            <a:prstGeom prst="ellipse">
              <a:avLst/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다키 L"/>
                <a:ea typeface="다키 L"/>
                <a:cs typeface="+mn-cs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651536" y="2297243"/>
              <a:ext cx="268257" cy="134128"/>
              <a:chOff x="4551406" y="2253130"/>
              <a:chExt cx="321278" cy="160638"/>
            </a:xfrm>
          </p:grpSpPr>
          <p:cxnSp>
            <p:nvCxnSpPr>
              <p:cNvPr id="41" name="직선 연결선 40"/>
              <p:cNvCxnSpPr/>
              <p:nvPr/>
            </p:nvCxnSpPr>
            <p:spPr>
              <a:xfrm flipH="1">
                <a:off x="4551406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 flipV="1">
                <a:off x="4712045" y="2253130"/>
                <a:ext cx="160639" cy="160638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2" name="Picture 2" descr="https://stacpms-api.daou.co.kr:14121/PUBLIC/MTContent/TEMPLETE/20/20200707/1594101805846_3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01" y="3932088"/>
            <a:ext cx="1334373" cy="20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https://stacpms-api.daou.co.kr:14121/PUBLIC/MTContent/TEMPLETE/20/20180426/1524721547256_3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19" y="3927659"/>
            <a:ext cx="1359122" cy="20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6200088" y="3662877"/>
            <a:ext cx="1437824" cy="166199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ko-KR" sz="9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M" pitchFamily="2" charset="-127"/>
                <a:ea typeface="다키 M" pitchFamily="2" charset="-127"/>
              </a:rPr>
              <a:t>AI </a:t>
            </a:r>
            <a:r>
              <a:rPr lang="ko-KR" altLang="en-US" sz="900" b="1" dirty="0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M" pitchFamily="2" charset="-127"/>
                <a:ea typeface="다키 M" pitchFamily="2" charset="-127"/>
              </a:rPr>
              <a:t>이미지 </a:t>
            </a:r>
            <a:r>
              <a:rPr lang="ko-KR" altLang="en-US" sz="900" b="1" dirty="0" err="1">
                <a:ln>
                  <a:solidFill>
                    <a:srgbClr val="2482C8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다키 M" pitchFamily="2" charset="-127"/>
                <a:ea typeface="다키 M" pitchFamily="2" charset="-127"/>
              </a:rPr>
              <a:t>생성결과</a:t>
            </a:r>
            <a:endParaRPr lang="en-US" altLang="ko-KR" sz="400" b="1" dirty="0">
              <a:ln>
                <a:solidFill>
                  <a:srgbClr val="2482C8">
                    <a:alpha val="0"/>
                  </a:srgbClr>
                </a:solidFill>
              </a:ln>
              <a:solidFill>
                <a:srgbClr val="0070C0"/>
              </a:solidFill>
              <a:latin typeface="다키 L" pitchFamily="2" charset="-127"/>
              <a:ea typeface="다키 L" pitchFamily="2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191" y="6015720"/>
            <a:ext cx="510721" cy="141175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354" y="6013795"/>
            <a:ext cx="249962" cy="105916"/>
          </a:xfrm>
          <a:prstGeom prst="rect">
            <a:avLst/>
          </a:prstGeom>
        </p:spPr>
      </p:pic>
      <p:sp>
        <p:nvSpPr>
          <p:cNvPr id="88" name="사다리꼴 87"/>
          <p:cNvSpPr/>
          <p:nvPr/>
        </p:nvSpPr>
        <p:spPr>
          <a:xfrm>
            <a:off x="774953" y="1842147"/>
            <a:ext cx="2699539" cy="294754"/>
          </a:xfrm>
          <a:prstGeom prst="trapezoid">
            <a:avLst>
              <a:gd name="adj" fmla="val 0"/>
            </a:avLst>
          </a:prstGeom>
          <a:solidFill>
            <a:srgbClr val="165BC0"/>
          </a:solidFill>
          <a:ln w="88900" cap="rnd" cmpd="sng" algn="ctr">
            <a:solidFill>
              <a:srgbClr val="165BC0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생성 </a:t>
            </a:r>
            <a:r>
              <a:rPr kumimoji="1" lang="en-US" altLang="ko-KR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/ </a:t>
            </a:r>
            <a:r>
              <a:rPr kumimoji="1" lang="ko-KR" altLang="en-US" sz="14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제작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785285" y="1842147"/>
            <a:ext cx="3794506" cy="294754"/>
          </a:xfrm>
          <a:prstGeom prst="trapezoid">
            <a:avLst>
              <a:gd name="adj" fmla="val 0"/>
            </a:avLst>
          </a:prstGeom>
          <a:solidFill>
            <a:srgbClr val="2482C8"/>
          </a:solidFill>
          <a:ln w="88900" cap="rnd" cmpd="sng" algn="ctr">
            <a:solidFill>
              <a:srgbClr val="2482C8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텍스트 </a:t>
            </a:r>
            <a:r>
              <a:rPr kumimoji="1" lang="ko-KR" altLang="en-US" sz="1600" b="1" kern="0" spc="-30" dirty="0" err="1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생성형</a:t>
            </a:r>
            <a:r>
              <a:rPr kumimoji="1" lang="ko-KR" altLang="en-US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 </a:t>
            </a:r>
            <a:r>
              <a:rPr kumimoji="1" lang="en-US" altLang="ko-KR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AI</a:t>
            </a:r>
          </a:p>
        </p:txBody>
      </p:sp>
      <p:sp>
        <p:nvSpPr>
          <p:cNvPr id="90" name="사다리꼴 89"/>
          <p:cNvSpPr/>
          <p:nvPr/>
        </p:nvSpPr>
        <p:spPr>
          <a:xfrm>
            <a:off x="6037291" y="1842147"/>
            <a:ext cx="3794506" cy="294754"/>
          </a:xfrm>
          <a:prstGeom prst="trapezoid">
            <a:avLst>
              <a:gd name="adj" fmla="val 0"/>
            </a:avLst>
          </a:prstGeom>
          <a:solidFill>
            <a:srgbClr val="2482C8"/>
          </a:solidFill>
          <a:ln w="88900" cap="rnd" cmpd="sng" algn="ctr">
            <a:solidFill>
              <a:srgbClr val="2482C8"/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 defTabSz="1007924">
              <a:spcAft>
                <a:spcPts val="600"/>
              </a:spcAft>
              <a:defRPr/>
            </a:pPr>
            <a:r>
              <a:rPr kumimoji="1" lang="ko-KR" altLang="en-US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이미지 </a:t>
            </a:r>
            <a:r>
              <a:rPr kumimoji="1" lang="ko-KR" altLang="en-US" sz="1600" b="1" kern="0" spc="-30" dirty="0" err="1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생성형</a:t>
            </a:r>
            <a:r>
              <a:rPr kumimoji="1" lang="ko-KR" altLang="en-US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 </a:t>
            </a:r>
            <a:r>
              <a:rPr kumimoji="1" lang="en-US" altLang="ko-KR" sz="1600" b="1" kern="0" spc="-30" dirty="0">
                <a:ln>
                  <a:solidFill>
                    <a:srgbClr val="0099FF">
                      <a:alpha val="0"/>
                    </a:srgbClr>
                  </a:solidFill>
                </a:ln>
                <a:solidFill>
                  <a:prstClr val="white"/>
                </a:solidFill>
                <a:latin typeface="다키 B" pitchFamily="2" charset="-127"/>
                <a:ea typeface="다키 B" pitchFamily="2" charset="-127"/>
              </a:rPr>
              <a:t>AI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617443" y="2363658"/>
            <a:ext cx="4790898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200" b="1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문자 자동생성 기능</a:t>
            </a:r>
            <a:endParaRPr lang="en-US" altLang="ko-KR" sz="1200" b="1" dirty="0">
              <a:ln>
                <a:solidFill>
                  <a:srgbClr val="62AEE0">
                    <a:alpha val="0"/>
                  </a:srgbClr>
                </a:solidFill>
              </a:ln>
              <a:solidFill>
                <a:prstClr val="black"/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-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문자 </a:t>
            </a:r>
            <a:r>
              <a:rPr lang="ko-KR" altLang="en-US" sz="1200" dirty="0" err="1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발송화면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내 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“AI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문자 자동생성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”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기능 제공</a:t>
            </a:r>
            <a:b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</a:b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-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발송 목적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내용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,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중요키워드등 </a:t>
            </a:r>
            <a:r>
              <a:rPr lang="ko-KR" altLang="en-US" sz="1200" dirty="0" err="1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입력시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문장 자동 생성</a:t>
            </a:r>
            <a:b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</a:b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   (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내 보관함 저장 및 편집 기능 제공 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-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편의성 개선을 통한 고객 만족도 상승효과</a:t>
            </a:r>
            <a:endParaRPr lang="en-US" altLang="ko-KR" sz="1200" dirty="0">
              <a:ln>
                <a:solidFill>
                  <a:srgbClr val="62AEE0">
                    <a:alpha val="0"/>
                  </a:srgbClr>
                </a:solidFill>
              </a:ln>
              <a:solidFill>
                <a:prstClr val="black"/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51" y="5992049"/>
            <a:ext cx="510721" cy="14117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451" y="5983971"/>
            <a:ext cx="249962" cy="10591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5902502" y="2422864"/>
            <a:ext cx="4790898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AI </a:t>
            </a:r>
            <a:r>
              <a:rPr lang="ko-KR" altLang="en-US" sz="1200" b="1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이미지 자동생성 기능</a:t>
            </a:r>
            <a:endParaRPr lang="en-US" altLang="ko-KR" sz="1200" b="1" dirty="0">
              <a:ln>
                <a:solidFill>
                  <a:srgbClr val="62AEE0">
                    <a:alpha val="0"/>
                  </a:srgbClr>
                </a:solidFill>
              </a:ln>
              <a:solidFill>
                <a:prstClr val="black"/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-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입력된 메시지를 기반의 </a:t>
            </a:r>
            <a:r>
              <a:rPr lang="ko-KR" altLang="en-US" sz="1200" dirty="0" err="1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포토문자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발송용 이미지 자동 생성</a:t>
            </a:r>
            <a:endParaRPr lang="en-US" altLang="ko-KR" sz="1200" dirty="0">
              <a:ln>
                <a:solidFill>
                  <a:srgbClr val="62AEE0">
                    <a:alpha val="0"/>
                  </a:srgbClr>
                </a:solidFill>
              </a:ln>
              <a:solidFill>
                <a:prstClr val="black"/>
              </a:solidFill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    ( </a:t>
            </a:r>
            <a:r>
              <a:rPr lang="ko-KR" altLang="en-US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추가 텍스트 입력을 통해 세부 </a:t>
            </a:r>
            <a:r>
              <a:rPr lang="ko-KR" altLang="en-US" sz="1200" dirty="0" err="1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수정가능</a:t>
            </a: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rgbClr val="62AEE0">
                      <a:alpha val="0"/>
                    </a:srgbClr>
                  </a:solidFill>
                </a:ln>
                <a:solidFill>
                  <a:prstClr val="black"/>
                </a:solidFill>
                <a:latin typeface="다키 L" pitchFamily="2" charset="-127"/>
                <a:ea typeface="다키 L" pitchFamily="2" charset="-127"/>
              </a:rPr>
              <a:t>  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5336868" y="1620391"/>
            <a:ext cx="0" cy="525658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80867992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다키 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EE0"/>
      </a:accent1>
      <a:accent2>
        <a:srgbClr val="2482C8"/>
      </a:accent2>
      <a:accent3>
        <a:srgbClr val="0059A9"/>
      </a:accent3>
      <a:accent4>
        <a:srgbClr val="00214A"/>
      </a:accent4>
      <a:accent5>
        <a:srgbClr val="D9E2E7"/>
      </a:accent5>
      <a:accent6>
        <a:srgbClr val="B3BBBE"/>
      </a:accent6>
      <a:hlink>
        <a:srgbClr val="0563C1"/>
      </a:hlink>
      <a:folHlink>
        <a:srgbClr val="954F72"/>
      </a:folHlink>
    </a:clrScheme>
    <a:fontScheme name="사용자 지정 3">
      <a:majorFont>
        <a:latin typeface="다키 M Title"/>
        <a:ea typeface="다키 M Title"/>
        <a:cs typeface=""/>
      </a:majorFont>
      <a:minorFont>
        <a:latin typeface="다키 L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다키 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EE0"/>
      </a:accent1>
      <a:accent2>
        <a:srgbClr val="2482C8"/>
      </a:accent2>
      <a:accent3>
        <a:srgbClr val="0059A9"/>
      </a:accent3>
      <a:accent4>
        <a:srgbClr val="00214A"/>
      </a:accent4>
      <a:accent5>
        <a:srgbClr val="D9E2E7"/>
      </a:accent5>
      <a:accent6>
        <a:srgbClr val="B3BBBE"/>
      </a:accent6>
      <a:hlink>
        <a:srgbClr val="0563C1"/>
      </a:hlink>
      <a:folHlink>
        <a:srgbClr val="954F72"/>
      </a:folHlink>
    </a:clrScheme>
    <a:fontScheme name="사용자 지정 3">
      <a:majorFont>
        <a:latin typeface="다키 M Title"/>
        <a:ea typeface="다키 M Title"/>
        <a:cs typeface=""/>
      </a:majorFont>
      <a:minorFont>
        <a:latin typeface="다키 L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다키 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EE0"/>
      </a:accent1>
      <a:accent2>
        <a:srgbClr val="2482C8"/>
      </a:accent2>
      <a:accent3>
        <a:srgbClr val="0059A9"/>
      </a:accent3>
      <a:accent4>
        <a:srgbClr val="00214A"/>
      </a:accent4>
      <a:accent5>
        <a:srgbClr val="D9E2E7"/>
      </a:accent5>
      <a:accent6>
        <a:srgbClr val="B3BBBE"/>
      </a:accent6>
      <a:hlink>
        <a:srgbClr val="0563C1"/>
      </a:hlink>
      <a:folHlink>
        <a:srgbClr val="954F72"/>
      </a:folHlink>
    </a:clrScheme>
    <a:fontScheme name="사용자 지정 3">
      <a:majorFont>
        <a:latin typeface="다키 M Title"/>
        <a:ea typeface="다키 M Title"/>
        <a:cs typeface=""/>
      </a:majorFont>
      <a:minorFont>
        <a:latin typeface="다키 L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다키 컬러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EE0"/>
      </a:accent1>
      <a:accent2>
        <a:srgbClr val="2482C8"/>
      </a:accent2>
      <a:accent3>
        <a:srgbClr val="0059A9"/>
      </a:accent3>
      <a:accent4>
        <a:srgbClr val="00214A"/>
      </a:accent4>
      <a:accent5>
        <a:srgbClr val="D9E2E7"/>
      </a:accent5>
      <a:accent6>
        <a:srgbClr val="B3BBBE"/>
      </a:accent6>
      <a:hlink>
        <a:srgbClr val="0563C1"/>
      </a:hlink>
      <a:folHlink>
        <a:srgbClr val="954F72"/>
      </a:folHlink>
    </a:clrScheme>
    <a:fontScheme name="사용자 지정 3">
      <a:majorFont>
        <a:latin typeface="다키 M Title"/>
        <a:ea typeface="다키 M Title"/>
        <a:cs typeface=""/>
      </a:majorFont>
      <a:minorFont>
        <a:latin typeface="다키 L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17804</TotalTime>
  <Words>577</Words>
  <Application>Microsoft Macintosh PowerPoint</Application>
  <PresentationFormat>사용자 지정</PresentationFormat>
  <Paragraphs>68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Arial</vt:lpstr>
      <vt:lpstr>다키 L</vt:lpstr>
      <vt:lpstr>다키 M</vt:lpstr>
      <vt:lpstr>Wingdings</vt:lpstr>
      <vt:lpstr>맑은 고딕</vt:lpstr>
      <vt:lpstr>다키 M Title</vt:lpstr>
      <vt:lpstr>다키 B</vt:lpstr>
      <vt:lpstr>디자인 사용자 지정</vt:lpstr>
      <vt:lpstr>1_디자인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Jin Keumsik</cp:lastModifiedBy>
  <cp:revision>2070</cp:revision>
  <cp:lastPrinted>2023-06-21T23:55:11Z</cp:lastPrinted>
  <dcterms:created xsi:type="dcterms:W3CDTF">2016-03-03T00:16:01Z</dcterms:created>
  <dcterms:modified xsi:type="dcterms:W3CDTF">2024-08-12T06:33:27Z</dcterms:modified>
</cp:coreProperties>
</file>