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22"/>
  </p:notesMasterIdLst>
  <p:sldIdLst>
    <p:sldId id="256" r:id="rId2"/>
    <p:sldId id="283" r:id="rId3"/>
    <p:sldId id="279" r:id="rId4"/>
    <p:sldId id="280" r:id="rId5"/>
    <p:sldId id="284" r:id="rId6"/>
    <p:sldId id="257" r:id="rId7"/>
    <p:sldId id="266" r:id="rId8"/>
    <p:sldId id="278" r:id="rId9"/>
    <p:sldId id="277" r:id="rId10"/>
    <p:sldId id="267" r:id="rId11"/>
    <p:sldId id="275" r:id="rId12"/>
    <p:sldId id="276" r:id="rId13"/>
    <p:sldId id="274" r:id="rId14"/>
    <p:sldId id="268" r:id="rId15"/>
    <p:sldId id="269" r:id="rId16"/>
    <p:sldId id="272" r:id="rId17"/>
    <p:sldId id="273" r:id="rId18"/>
    <p:sldId id="285" r:id="rId19"/>
    <p:sldId id="270" r:id="rId20"/>
    <p:sldId id="28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374" autoAdjust="0"/>
  </p:normalViewPr>
  <p:slideViewPr>
    <p:cSldViewPr snapToGrid="0">
      <p:cViewPr varScale="1">
        <p:scale>
          <a:sx n="134" d="100"/>
          <a:sy n="134" d="100"/>
        </p:scale>
        <p:origin x="126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32956-0B41-46C6-BEC9-681D8C459B6F}" type="datetimeFigureOut">
              <a:rPr lang="en-GB" smtClean="0"/>
              <a:t>09/01/2020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EFB15F-AAD4-43BF-9F50-A4886C8EECF7}" type="slidenum">
              <a:rPr lang="en-GB" smtClean="0"/>
              <a:t>‹#›</a:t>
            </a:fld>
            <a:endParaRPr lang="en-GB"/>
          </a:p>
        </p:txBody>
      </p:sp>
    </p:spTree>
    <p:extLst>
      <p:ext uri="{BB962C8B-B14F-4D97-AF65-F5344CB8AC3E}">
        <p14:creationId xmlns:p14="http://schemas.microsoft.com/office/powerpoint/2010/main" val="3530391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a:t>
            </a:r>
            <a:r>
              <a:rPr lang="en-GB" baseline="0" dirty="0"/>
              <a:t> I’m Ryan and this is Boat Racing Game.</a:t>
            </a:r>
            <a:endParaRPr lang="en-GB" dirty="0"/>
          </a:p>
        </p:txBody>
      </p:sp>
      <p:sp>
        <p:nvSpPr>
          <p:cNvPr id="4" name="Slide Number Placeholder 3"/>
          <p:cNvSpPr>
            <a:spLocks noGrp="1"/>
          </p:cNvSpPr>
          <p:nvPr>
            <p:ph type="sldNum" sz="quarter" idx="10"/>
          </p:nvPr>
        </p:nvSpPr>
        <p:spPr/>
        <p:txBody>
          <a:bodyPr/>
          <a:lstStyle/>
          <a:p>
            <a:fld id="{F4EFB15F-AAD4-43BF-9F50-A4886C8EECF7}" type="slidenum">
              <a:rPr lang="en-GB" smtClean="0"/>
              <a:t>1</a:t>
            </a:fld>
            <a:endParaRPr lang="en-GB"/>
          </a:p>
        </p:txBody>
      </p:sp>
    </p:spTree>
    <p:extLst>
      <p:ext uri="{BB962C8B-B14F-4D97-AF65-F5344CB8AC3E}">
        <p14:creationId xmlns:p14="http://schemas.microsoft.com/office/powerpoint/2010/main" val="971189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 some of the gets and sets. Figure 5 handles all of the getting and setting scores to and from a text file. Whereas figure 6 is used to get the current time of the game. </a:t>
            </a:r>
          </a:p>
        </p:txBody>
      </p:sp>
      <p:sp>
        <p:nvSpPr>
          <p:cNvPr id="4" name="Slide Number Placeholder 3"/>
          <p:cNvSpPr>
            <a:spLocks noGrp="1"/>
          </p:cNvSpPr>
          <p:nvPr>
            <p:ph type="sldNum" sz="quarter" idx="5"/>
          </p:nvPr>
        </p:nvSpPr>
        <p:spPr/>
        <p:txBody>
          <a:bodyPr/>
          <a:lstStyle/>
          <a:p>
            <a:fld id="{F4EFB15F-AAD4-43BF-9F50-A4886C8EECF7}" type="slidenum">
              <a:rPr lang="en-GB" smtClean="0"/>
              <a:t>10</a:t>
            </a:fld>
            <a:endParaRPr lang="en-GB"/>
          </a:p>
        </p:txBody>
      </p:sp>
    </p:spTree>
    <p:extLst>
      <p:ext uri="{BB962C8B-B14F-4D97-AF65-F5344CB8AC3E}">
        <p14:creationId xmlns:p14="http://schemas.microsoft.com/office/powerpoint/2010/main" val="3115792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used to calculate the time since the game started, convert it into minutes and seconds. Then updates the UI</a:t>
            </a:r>
          </a:p>
        </p:txBody>
      </p:sp>
      <p:sp>
        <p:nvSpPr>
          <p:cNvPr id="4" name="Slide Number Placeholder 3"/>
          <p:cNvSpPr>
            <a:spLocks noGrp="1"/>
          </p:cNvSpPr>
          <p:nvPr>
            <p:ph type="sldNum" sz="quarter" idx="5"/>
          </p:nvPr>
        </p:nvSpPr>
        <p:spPr/>
        <p:txBody>
          <a:bodyPr/>
          <a:lstStyle/>
          <a:p>
            <a:fld id="{F4EFB15F-AAD4-43BF-9F50-A4886C8EECF7}" type="slidenum">
              <a:rPr lang="en-GB" smtClean="0"/>
              <a:t>11</a:t>
            </a:fld>
            <a:endParaRPr lang="en-GB"/>
          </a:p>
        </p:txBody>
      </p:sp>
    </p:spTree>
    <p:extLst>
      <p:ext uri="{BB962C8B-B14F-4D97-AF65-F5344CB8AC3E}">
        <p14:creationId xmlns:p14="http://schemas.microsoft.com/office/powerpoint/2010/main" val="3999321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shoots a bullet and gives the bullet the id of the player. Used to calculate which player did the last hit to the boss so they get bonus points.</a:t>
            </a:r>
          </a:p>
        </p:txBody>
      </p:sp>
      <p:sp>
        <p:nvSpPr>
          <p:cNvPr id="4" name="Slide Number Placeholder 3"/>
          <p:cNvSpPr>
            <a:spLocks noGrp="1"/>
          </p:cNvSpPr>
          <p:nvPr>
            <p:ph type="sldNum" sz="quarter" idx="10"/>
          </p:nvPr>
        </p:nvSpPr>
        <p:spPr/>
        <p:txBody>
          <a:bodyPr/>
          <a:lstStyle/>
          <a:p>
            <a:fld id="{F4EFB15F-AAD4-43BF-9F50-A4886C8EECF7}" type="slidenum">
              <a:rPr lang="en-GB" smtClean="0"/>
              <a:t>12</a:t>
            </a:fld>
            <a:endParaRPr lang="en-GB"/>
          </a:p>
        </p:txBody>
      </p:sp>
    </p:spTree>
    <p:extLst>
      <p:ext uri="{BB962C8B-B14F-4D97-AF65-F5344CB8AC3E}">
        <p14:creationId xmlns:p14="http://schemas.microsoft.com/office/powerpoint/2010/main" val="3279890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method moves the background and the foreground. Takes a lot of parameters but it saved repeated logic. But if I wanted to add a 3</a:t>
            </a:r>
            <a:r>
              <a:rPr lang="en-GB" baseline="30000" dirty="0"/>
              <a:t>rd</a:t>
            </a:r>
            <a:r>
              <a:rPr lang="en-GB" dirty="0"/>
              <a:t> layer I could call this method and change the </a:t>
            </a:r>
            <a:r>
              <a:rPr lang="en-GB" dirty="0" err="1"/>
              <a:t>paramters</a:t>
            </a:r>
            <a:endParaRPr lang="en-GB" dirty="0"/>
          </a:p>
        </p:txBody>
      </p:sp>
      <p:sp>
        <p:nvSpPr>
          <p:cNvPr id="4" name="Slide Number Placeholder 3"/>
          <p:cNvSpPr>
            <a:spLocks noGrp="1"/>
          </p:cNvSpPr>
          <p:nvPr>
            <p:ph type="sldNum" sz="quarter" idx="5"/>
          </p:nvPr>
        </p:nvSpPr>
        <p:spPr/>
        <p:txBody>
          <a:bodyPr/>
          <a:lstStyle/>
          <a:p>
            <a:fld id="{F4EFB15F-AAD4-43BF-9F50-A4886C8EECF7}" type="slidenum">
              <a:rPr lang="en-GB" smtClean="0"/>
              <a:t>13</a:t>
            </a:fld>
            <a:endParaRPr lang="en-GB"/>
          </a:p>
        </p:txBody>
      </p:sp>
    </p:spTree>
    <p:extLst>
      <p:ext uri="{BB962C8B-B14F-4D97-AF65-F5344CB8AC3E}">
        <p14:creationId xmlns:p14="http://schemas.microsoft.com/office/powerpoint/2010/main" val="2315093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method gets passed the players health, then converts it to a value between 0 and 1. Then sets the health bar to the vale. This works as the pivot is set to the side so 0 is an empty bar and 1 is a full bar</a:t>
            </a:r>
          </a:p>
        </p:txBody>
      </p:sp>
      <p:sp>
        <p:nvSpPr>
          <p:cNvPr id="4" name="Slide Number Placeholder 3"/>
          <p:cNvSpPr>
            <a:spLocks noGrp="1"/>
          </p:cNvSpPr>
          <p:nvPr>
            <p:ph type="sldNum" sz="quarter" idx="5"/>
          </p:nvPr>
        </p:nvSpPr>
        <p:spPr/>
        <p:txBody>
          <a:bodyPr/>
          <a:lstStyle/>
          <a:p>
            <a:fld id="{F4EFB15F-AAD4-43BF-9F50-A4886C8EECF7}" type="slidenum">
              <a:rPr lang="en-GB" smtClean="0"/>
              <a:t>14</a:t>
            </a:fld>
            <a:endParaRPr lang="en-GB"/>
          </a:p>
        </p:txBody>
      </p:sp>
    </p:spTree>
    <p:extLst>
      <p:ext uri="{BB962C8B-B14F-4D97-AF65-F5344CB8AC3E}">
        <p14:creationId xmlns:p14="http://schemas.microsoft.com/office/powerpoint/2010/main" val="3158182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Character is the parent class and has all the methods such as move, shoot, health, damage. player1 and player2 are the children and inherit these methods from character so they don’t need duplicated code.</a:t>
            </a:r>
          </a:p>
        </p:txBody>
      </p:sp>
      <p:sp>
        <p:nvSpPr>
          <p:cNvPr id="4" name="Slide Number Placeholder 3"/>
          <p:cNvSpPr>
            <a:spLocks noGrp="1"/>
          </p:cNvSpPr>
          <p:nvPr>
            <p:ph type="sldNum" sz="quarter" idx="5"/>
          </p:nvPr>
        </p:nvSpPr>
        <p:spPr/>
        <p:txBody>
          <a:bodyPr/>
          <a:lstStyle/>
          <a:p>
            <a:fld id="{F4EFB15F-AAD4-43BF-9F50-A4886C8EECF7}" type="slidenum">
              <a:rPr lang="en-GB" smtClean="0"/>
              <a:t>15</a:t>
            </a:fld>
            <a:endParaRPr lang="en-GB"/>
          </a:p>
        </p:txBody>
      </p:sp>
    </p:spTree>
    <p:extLst>
      <p:ext uri="{BB962C8B-B14F-4D97-AF65-F5344CB8AC3E}">
        <p14:creationId xmlns:p14="http://schemas.microsoft.com/office/powerpoint/2010/main" val="2531858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 encapsulated as if these values are changed the character input system will be </a:t>
            </a:r>
            <a:r>
              <a:rPr lang="en-GB" dirty="0" err="1"/>
              <a:t>rboken</a:t>
            </a:r>
            <a:r>
              <a:rPr lang="en-GB" dirty="0"/>
              <a:t>. </a:t>
            </a:r>
          </a:p>
        </p:txBody>
      </p:sp>
      <p:sp>
        <p:nvSpPr>
          <p:cNvPr id="4" name="Slide Number Placeholder 3"/>
          <p:cNvSpPr>
            <a:spLocks noGrp="1"/>
          </p:cNvSpPr>
          <p:nvPr>
            <p:ph type="sldNum" sz="quarter" idx="5"/>
          </p:nvPr>
        </p:nvSpPr>
        <p:spPr/>
        <p:txBody>
          <a:bodyPr/>
          <a:lstStyle/>
          <a:p>
            <a:fld id="{F4EFB15F-AAD4-43BF-9F50-A4886C8EECF7}" type="slidenum">
              <a:rPr lang="en-GB" smtClean="0"/>
              <a:t>16</a:t>
            </a:fld>
            <a:endParaRPr lang="en-GB"/>
          </a:p>
        </p:txBody>
      </p:sp>
    </p:spTree>
    <p:extLst>
      <p:ext uri="{BB962C8B-B14F-4D97-AF65-F5344CB8AC3E}">
        <p14:creationId xmlns:p14="http://schemas.microsoft.com/office/powerpoint/2010/main" val="1295594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uses inheritance similar to character. However, as the enemies are to be unique. all enemies have access to a base enemy and can override the move method to make their movement unique.</a:t>
            </a:r>
          </a:p>
        </p:txBody>
      </p:sp>
      <p:sp>
        <p:nvSpPr>
          <p:cNvPr id="4" name="Slide Number Placeholder 3"/>
          <p:cNvSpPr>
            <a:spLocks noGrp="1"/>
          </p:cNvSpPr>
          <p:nvPr>
            <p:ph type="sldNum" sz="quarter" idx="5"/>
          </p:nvPr>
        </p:nvSpPr>
        <p:spPr/>
        <p:txBody>
          <a:bodyPr/>
          <a:lstStyle/>
          <a:p>
            <a:fld id="{F4EFB15F-AAD4-43BF-9F50-A4886C8EECF7}" type="slidenum">
              <a:rPr lang="en-GB" smtClean="0"/>
              <a:t>17</a:t>
            </a:fld>
            <a:endParaRPr lang="en-GB"/>
          </a:p>
        </p:txBody>
      </p:sp>
    </p:spTree>
    <p:extLst>
      <p:ext uri="{BB962C8B-B14F-4D97-AF65-F5344CB8AC3E}">
        <p14:creationId xmlns:p14="http://schemas.microsoft.com/office/powerpoint/2010/main" val="161018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a:t>
            </a:r>
            <a:r>
              <a:rPr lang="en-GB" baseline="0" dirty="0"/>
              <a:t> all of the features the game currently has implemented and working.</a:t>
            </a:r>
            <a:endParaRPr lang="en-GB" dirty="0"/>
          </a:p>
        </p:txBody>
      </p:sp>
      <p:sp>
        <p:nvSpPr>
          <p:cNvPr id="4" name="Slide Number Placeholder 3"/>
          <p:cNvSpPr>
            <a:spLocks noGrp="1"/>
          </p:cNvSpPr>
          <p:nvPr>
            <p:ph type="sldNum" sz="quarter" idx="10"/>
          </p:nvPr>
        </p:nvSpPr>
        <p:spPr/>
        <p:txBody>
          <a:bodyPr/>
          <a:lstStyle/>
          <a:p>
            <a:fld id="{F4EFB15F-AAD4-43BF-9F50-A4886C8EECF7}" type="slidenum">
              <a:rPr lang="en-GB" smtClean="0"/>
              <a:t>18</a:t>
            </a:fld>
            <a:endParaRPr lang="en-GB"/>
          </a:p>
        </p:txBody>
      </p:sp>
    </p:spTree>
    <p:extLst>
      <p:ext uri="{BB962C8B-B14F-4D97-AF65-F5344CB8AC3E}">
        <p14:creationId xmlns:p14="http://schemas.microsoft.com/office/powerpoint/2010/main" val="1458584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 all the assets used to create the game. </a:t>
            </a:r>
          </a:p>
        </p:txBody>
      </p:sp>
      <p:sp>
        <p:nvSpPr>
          <p:cNvPr id="4" name="Slide Number Placeholder 3"/>
          <p:cNvSpPr>
            <a:spLocks noGrp="1"/>
          </p:cNvSpPr>
          <p:nvPr>
            <p:ph type="sldNum" sz="quarter" idx="5"/>
          </p:nvPr>
        </p:nvSpPr>
        <p:spPr/>
        <p:txBody>
          <a:bodyPr/>
          <a:lstStyle/>
          <a:p>
            <a:fld id="{F4EFB15F-AAD4-43BF-9F50-A4886C8EECF7}" type="slidenum">
              <a:rPr lang="en-GB" smtClean="0"/>
              <a:t>19</a:t>
            </a:fld>
            <a:endParaRPr lang="en-GB"/>
          </a:p>
        </p:txBody>
      </p:sp>
    </p:spTree>
    <p:extLst>
      <p:ext uri="{BB962C8B-B14F-4D97-AF65-F5344CB8AC3E}">
        <p14:creationId xmlns:p14="http://schemas.microsoft.com/office/powerpoint/2010/main" val="1466856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task was to create a 2d scrolling game within unity 2019 that follows a pirate theme. The game must have the following </a:t>
            </a:r>
            <a:r>
              <a:rPr lang="en-GB" dirty="0" err="1"/>
              <a:t>implmentations</a:t>
            </a:r>
            <a:r>
              <a:rPr lang="en-GB" dirty="0"/>
              <a:t>;</a:t>
            </a:r>
          </a:p>
          <a:p>
            <a:r>
              <a:rPr lang="en-GB" dirty="0"/>
              <a:t>Discernible parallaxing</a:t>
            </a:r>
          </a:p>
          <a:p>
            <a:r>
              <a:rPr lang="en-GB" dirty="0"/>
              <a:t>Penalty system displayed within the UI</a:t>
            </a:r>
          </a:p>
          <a:p>
            <a:r>
              <a:rPr lang="en-GB" dirty="0"/>
              <a:t>4 randomly times challenges</a:t>
            </a:r>
          </a:p>
          <a:p>
            <a:r>
              <a:rPr lang="en-GB" dirty="0"/>
              <a:t>2 player support </a:t>
            </a:r>
          </a:p>
          <a:p>
            <a:r>
              <a:rPr lang="en-GB" dirty="0"/>
              <a:t>Opponent sabotage mechanics </a:t>
            </a:r>
          </a:p>
          <a:p>
            <a:r>
              <a:rPr lang="en-GB" dirty="0"/>
              <a:t>Weather condition</a:t>
            </a:r>
          </a:p>
        </p:txBody>
      </p:sp>
      <p:sp>
        <p:nvSpPr>
          <p:cNvPr id="4" name="Slide Number Placeholder 3"/>
          <p:cNvSpPr>
            <a:spLocks noGrp="1"/>
          </p:cNvSpPr>
          <p:nvPr>
            <p:ph type="sldNum" sz="quarter" idx="10"/>
          </p:nvPr>
        </p:nvSpPr>
        <p:spPr/>
        <p:txBody>
          <a:bodyPr/>
          <a:lstStyle/>
          <a:p>
            <a:fld id="{F4EFB15F-AAD4-43BF-9F50-A4886C8EECF7}" type="slidenum">
              <a:rPr lang="en-GB" smtClean="0"/>
              <a:t>2</a:t>
            </a:fld>
            <a:endParaRPr lang="en-GB"/>
          </a:p>
        </p:txBody>
      </p:sp>
    </p:spTree>
    <p:extLst>
      <p:ext uri="{BB962C8B-B14F-4D97-AF65-F5344CB8AC3E}">
        <p14:creationId xmlns:p14="http://schemas.microsoft.com/office/powerpoint/2010/main" val="821740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a:t>
            </a:r>
            <a:r>
              <a:rPr lang="en-GB" baseline="0" dirty="0"/>
              <a:t> all of the features the game currently has implemented and working.</a:t>
            </a:r>
            <a:endParaRPr lang="en-GB" dirty="0"/>
          </a:p>
        </p:txBody>
      </p:sp>
      <p:sp>
        <p:nvSpPr>
          <p:cNvPr id="4" name="Slide Number Placeholder 3"/>
          <p:cNvSpPr>
            <a:spLocks noGrp="1"/>
          </p:cNvSpPr>
          <p:nvPr>
            <p:ph type="sldNum" sz="quarter" idx="10"/>
          </p:nvPr>
        </p:nvSpPr>
        <p:spPr/>
        <p:txBody>
          <a:bodyPr/>
          <a:lstStyle/>
          <a:p>
            <a:fld id="{F4EFB15F-AAD4-43BF-9F50-A4886C8EECF7}" type="slidenum">
              <a:rPr lang="en-GB" smtClean="0"/>
              <a:t>20</a:t>
            </a:fld>
            <a:endParaRPr lang="en-GB"/>
          </a:p>
        </p:txBody>
      </p:sp>
    </p:spTree>
    <p:extLst>
      <p:ext uri="{BB962C8B-B14F-4D97-AF65-F5344CB8AC3E}">
        <p14:creationId xmlns:p14="http://schemas.microsoft.com/office/powerpoint/2010/main" val="3537738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main aim being to hit all the requirements for the task.  </a:t>
            </a:r>
          </a:p>
          <a:p>
            <a:r>
              <a:rPr lang="en-GB" dirty="0"/>
              <a:t>Other aims were to have functioning 2 players, a storm, rewards and penalties.</a:t>
            </a:r>
          </a:p>
          <a:p>
            <a:endParaRPr lang="en-GB" dirty="0"/>
          </a:p>
          <a:p>
            <a:r>
              <a:rPr lang="en-GB" dirty="0"/>
              <a:t>// Rewards in co-op are regain health, regain life, get points on kill, get points for killing boss. </a:t>
            </a:r>
          </a:p>
          <a:p>
            <a:r>
              <a:rPr lang="en-GB" dirty="0"/>
              <a:t>// Solo has all these + coin collection</a:t>
            </a:r>
          </a:p>
        </p:txBody>
      </p:sp>
      <p:sp>
        <p:nvSpPr>
          <p:cNvPr id="4" name="Slide Number Placeholder 3"/>
          <p:cNvSpPr>
            <a:spLocks noGrp="1"/>
          </p:cNvSpPr>
          <p:nvPr>
            <p:ph type="sldNum" sz="quarter" idx="10"/>
          </p:nvPr>
        </p:nvSpPr>
        <p:spPr/>
        <p:txBody>
          <a:bodyPr/>
          <a:lstStyle/>
          <a:p>
            <a:fld id="{F4EFB15F-AAD4-43BF-9F50-A4886C8EECF7}" type="slidenum">
              <a:rPr lang="en-GB" smtClean="0"/>
              <a:t>3</a:t>
            </a:fld>
            <a:endParaRPr lang="en-GB"/>
          </a:p>
        </p:txBody>
      </p:sp>
    </p:spTree>
    <p:extLst>
      <p:ext uri="{BB962C8B-B14F-4D97-AF65-F5344CB8AC3E}">
        <p14:creationId xmlns:p14="http://schemas.microsoft.com/office/powerpoint/2010/main" val="2179369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project began by creating classes for all the key elements of gameplay. For example, a UI controller class, player class and an enemy class. These classes would then be filled with empty methods with what the class aims to do. Then the player classes empty methods will be filled with logic, then the obstacles classes will,  then visual representations of the background and borders will be added. </a:t>
            </a:r>
            <a:r>
              <a:rPr lang="en-GB" dirty="0" err="1"/>
              <a:t>Laslty</a:t>
            </a:r>
            <a:r>
              <a:rPr lang="en-GB" dirty="0"/>
              <a:t>, UI would be </a:t>
            </a:r>
            <a:r>
              <a:rPr lang="en-GB" dirty="0" err="1"/>
              <a:t>incoprated</a:t>
            </a:r>
            <a:r>
              <a:rPr lang="en-GB" dirty="0"/>
              <a:t> to give the player visual feedback. After this was done gameplay  testing began and any bugs that were found were fixed.</a:t>
            </a:r>
          </a:p>
        </p:txBody>
      </p:sp>
      <p:sp>
        <p:nvSpPr>
          <p:cNvPr id="4" name="Slide Number Placeholder 3"/>
          <p:cNvSpPr>
            <a:spLocks noGrp="1"/>
          </p:cNvSpPr>
          <p:nvPr>
            <p:ph type="sldNum" sz="quarter" idx="10"/>
          </p:nvPr>
        </p:nvSpPr>
        <p:spPr/>
        <p:txBody>
          <a:bodyPr/>
          <a:lstStyle/>
          <a:p>
            <a:fld id="{F4EFB15F-AAD4-43BF-9F50-A4886C8EECF7}" type="slidenum">
              <a:rPr lang="en-GB" smtClean="0"/>
              <a:t>4</a:t>
            </a:fld>
            <a:endParaRPr lang="en-GB"/>
          </a:p>
        </p:txBody>
      </p:sp>
    </p:spTree>
    <p:extLst>
      <p:ext uri="{BB962C8B-B14F-4D97-AF65-F5344CB8AC3E}">
        <p14:creationId xmlns:p14="http://schemas.microsoft.com/office/powerpoint/2010/main" val="1456239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an example of the empty method. Classes had multiple of these to begin with. This was used for debugging as I could check methods were being called correctly before inserting logic</a:t>
            </a:r>
          </a:p>
        </p:txBody>
      </p:sp>
      <p:sp>
        <p:nvSpPr>
          <p:cNvPr id="4" name="Slide Number Placeholder 3"/>
          <p:cNvSpPr>
            <a:spLocks noGrp="1"/>
          </p:cNvSpPr>
          <p:nvPr>
            <p:ph type="sldNum" sz="quarter" idx="10"/>
          </p:nvPr>
        </p:nvSpPr>
        <p:spPr/>
        <p:txBody>
          <a:bodyPr/>
          <a:lstStyle/>
          <a:p>
            <a:fld id="{F4EFB15F-AAD4-43BF-9F50-A4886C8EECF7}" type="slidenum">
              <a:rPr lang="en-GB" smtClean="0"/>
              <a:t>5</a:t>
            </a:fld>
            <a:endParaRPr lang="en-GB"/>
          </a:p>
        </p:txBody>
      </p:sp>
    </p:spTree>
    <p:extLst>
      <p:ext uri="{BB962C8B-B14F-4D97-AF65-F5344CB8AC3E}">
        <p14:creationId xmlns:p14="http://schemas.microsoft.com/office/powerpoint/2010/main" val="1726959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Constant</a:t>
            </a:r>
            <a:r>
              <a:rPr lang="en-GB" baseline="0" dirty="0"/>
              <a:t> streams of enemies will be floating toward the player. The player must kill or avoid these enemies for 1 minute to survive. Player 1 uses WASD to move and Space to shoot. Player 2 uses </a:t>
            </a:r>
            <a:r>
              <a:rPr lang="en-GB" baseline="0" dirty="0" err="1"/>
              <a:t>up,down,left,right</a:t>
            </a:r>
            <a:r>
              <a:rPr lang="en-GB" baseline="0" dirty="0"/>
              <a:t> to move and O to shoot. Both players use left stick to move forwards and backwards, right stick to rotate up/down and a to shoot. At the end of 60 seconds the player with most points wins</a:t>
            </a:r>
            <a:endParaRPr lang="en-GB" dirty="0"/>
          </a:p>
        </p:txBody>
      </p:sp>
      <p:sp>
        <p:nvSpPr>
          <p:cNvPr id="4" name="Slide Number Placeholder 3"/>
          <p:cNvSpPr>
            <a:spLocks noGrp="1"/>
          </p:cNvSpPr>
          <p:nvPr>
            <p:ph type="sldNum" sz="quarter" idx="10"/>
          </p:nvPr>
        </p:nvSpPr>
        <p:spPr/>
        <p:txBody>
          <a:bodyPr/>
          <a:lstStyle/>
          <a:p>
            <a:fld id="{F4EFB15F-AAD4-43BF-9F50-A4886C8EECF7}" type="slidenum">
              <a:rPr lang="en-GB" smtClean="0"/>
              <a:t>6</a:t>
            </a:fld>
            <a:endParaRPr lang="en-GB"/>
          </a:p>
        </p:txBody>
      </p:sp>
    </p:spTree>
    <p:extLst>
      <p:ext uri="{BB962C8B-B14F-4D97-AF65-F5344CB8AC3E}">
        <p14:creationId xmlns:p14="http://schemas.microsoft.com/office/powerpoint/2010/main" val="4033734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List was used as it allowed for me to use .Add .</a:t>
            </a:r>
            <a:r>
              <a:rPr lang="en-GB" dirty="0" err="1"/>
              <a:t>RemoveAt</a:t>
            </a:r>
            <a:r>
              <a:rPr lang="en-GB" dirty="0"/>
              <a:t> and .Clear, this was the benefit of using list&lt;int&gt; instead of int[]</a:t>
            </a:r>
          </a:p>
        </p:txBody>
      </p:sp>
      <p:sp>
        <p:nvSpPr>
          <p:cNvPr id="4" name="Slide Number Placeholder 3"/>
          <p:cNvSpPr>
            <a:spLocks noGrp="1"/>
          </p:cNvSpPr>
          <p:nvPr>
            <p:ph type="sldNum" sz="quarter" idx="5"/>
          </p:nvPr>
        </p:nvSpPr>
        <p:spPr/>
        <p:txBody>
          <a:bodyPr/>
          <a:lstStyle/>
          <a:p>
            <a:fld id="{F4EFB15F-AAD4-43BF-9F50-A4886C8EECF7}" type="slidenum">
              <a:rPr lang="en-GB" smtClean="0"/>
              <a:t>7</a:t>
            </a:fld>
            <a:endParaRPr lang="en-GB"/>
          </a:p>
        </p:txBody>
      </p:sp>
    </p:spTree>
    <p:extLst>
      <p:ext uri="{BB962C8B-B14F-4D97-AF65-F5344CB8AC3E}">
        <p14:creationId xmlns:p14="http://schemas.microsoft.com/office/powerpoint/2010/main" val="2919382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was to ID objects within the game. Used for collision </a:t>
            </a:r>
            <a:r>
              <a:rPr lang="en-GB" dirty="0" err="1"/>
              <a:t>detetction</a:t>
            </a:r>
            <a:r>
              <a:rPr lang="en-GB" dirty="0"/>
              <a:t> </a:t>
            </a:r>
          </a:p>
        </p:txBody>
      </p:sp>
      <p:sp>
        <p:nvSpPr>
          <p:cNvPr id="4" name="Slide Number Placeholder 3"/>
          <p:cNvSpPr>
            <a:spLocks noGrp="1"/>
          </p:cNvSpPr>
          <p:nvPr>
            <p:ph type="sldNum" sz="quarter" idx="5"/>
          </p:nvPr>
        </p:nvSpPr>
        <p:spPr/>
        <p:txBody>
          <a:bodyPr/>
          <a:lstStyle/>
          <a:p>
            <a:fld id="{F4EFB15F-AAD4-43BF-9F50-A4886C8EECF7}" type="slidenum">
              <a:rPr lang="en-GB" smtClean="0"/>
              <a:t>8</a:t>
            </a:fld>
            <a:endParaRPr lang="en-GB"/>
          </a:p>
        </p:txBody>
      </p:sp>
    </p:spTree>
    <p:extLst>
      <p:ext uri="{BB962C8B-B14F-4D97-AF65-F5344CB8AC3E}">
        <p14:creationId xmlns:p14="http://schemas.microsoft.com/office/powerpoint/2010/main" val="1396302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Used to holder the boundaries of the map. As a parameter less constructor isn’t possible with structs. (true) was used to initialise the values. </a:t>
            </a:r>
          </a:p>
        </p:txBody>
      </p:sp>
      <p:sp>
        <p:nvSpPr>
          <p:cNvPr id="4" name="Slide Number Placeholder 3"/>
          <p:cNvSpPr>
            <a:spLocks noGrp="1"/>
          </p:cNvSpPr>
          <p:nvPr>
            <p:ph type="sldNum" sz="quarter" idx="5"/>
          </p:nvPr>
        </p:nvSpPr>
        <p:spPr/>
        <p:txBody>
          <a:bodyPr/>
          <a:lstStyle/>
          <a:p>
            <a:fld id="{F4EFB15F-AAD4-43BF-9F50-A4886C8EECF7}" type="slidenum">
              <a:rPr lang="en-GB" smtClean="0"/>
              <a:t>9</a:t>
            </a:fld>
            <a:endParaRPr lang="en-GB"/>
          </a:p>
        </p:txBody>
      </p:sp>
    </p:spTree>
    <p:extLst>
      <p:ext uri="{BB962C8B-B14F-4D97-AF65-F5344CB8AC3E}">
        <p14:creationId xmlns:p14="http://schemas.microsoft.com/office/powerpoint/2010/main" val="1337585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5359CD-B006-406E-AB06-1972955F510B}" type="datetimeFigureOut">
              <a:rPr lang="en-GB" smtClean="0"/>
              <a:t>09/01/2020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E202CF-6FBD-4D5F-B0AB-9661F9C7BA58}"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18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359CD-B006-406E-AB06-1972955F510B}" type="datetimeFigureOut">
              <a:rPr lang="en-GB" smtClean="0"/>
              <a:t>09/01/2020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E202CF-6FBD-4D5F-B0AB-9661F9C7BA58}" type="slidenum">
              <a:rPr lang="en-GB" smtClean="0"/>
              <a:t>‹#›</a:t>
            </a:fld>
            <a:endParaRPr lang="en-GB"/>
          </a:p>
        </p:txBody>
      </p:sp>
    </p:spTree>
    <p:extLst>
      <p:ext uri="{BB962C8B-B14F-4D97-AF65-F5344CB8AC3E}">
        <p14:creationId xmlns:p14="http://schemas.microsoft.com/office/powerpoint/2010/main" val="1883363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359CD-B006-406E-AB06-1972955F510B}" type="datetimeFigureOut">
              <a:rPr lang="en-GB" smtClean="0"/>
              <a:t>09/01/2020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E202CF-6FBD-4D5F-B0AB-9661F9C7BA58}" type="slidenum">
              <a:rPr lang="en-GB" smtClean="0"/>
              <a:t>‹#›</a:t>
            </a:fld>
            <a:endParaRPr lang="en-GB"/>
          </a:p>
        </p:txBody>
      </p:sp>
    </p:spTree>
    <p:extLst>
      <p:ext uri="{BB962C8B-B14F-4D97-AF65-F5344CB8AC3E}">
        <p14:creationId xmlns:p14="http://schemas.microsoft.com/office/powerpoint/2010/main" val="3245392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359CD-B006-406E-AB06-1972955F510B}" type="datetimeFigureOut">
              <a:rPr lang="en-GB" smtClean="0"/>
              <a:t>09/01/2020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E202CF-6FBD-4D5F-B0AB-9661F9C7BA58}" type="slidenum">
              <a:rPr lang="en-GB" smtClean="0"/>
              <a:t>‹#›</a:t>
            </a:fld>
            <a:endParaRPr lang="en-GB"/>
          </a:p>
        </p:txBody>
      </p:sp>
    </p:spTree>
    <p:extLst>
      <p:ext uri="{BB962C8B-B14F-4D97-AF65-F5344CB8AC3E}">
        <p14:creationId xmlns:p14="http://schemas.microsoft.com/office/powerpoint/2010/main" val="198670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5359CD-B006-406E-AB06-1972955F510B}" type="datetimeFigureOut">
              <a:rPr lang="en-GB" smtClean="0"/>
              <a:t>09/01/2020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E202CF-6FBD-4D5F-B0AB-9661F9C7BA58}"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0366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5359CD-B006-406E-AB06-1972955F510B}" type="datetimeFigureOut">
              <a:rPr lang="en-GB" smtClean="0"/>
              <a:t>09/01/2020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E202CF-6FBD-4D5F-B0AB-9661F9C7BA58}" type="slidenum">
              <a:rPr lang="en-GB" smtClean="0"/>
              <a:t>‹#›</a:t>
            </a:fld>
            <a:endParaRPr lang="en-GB"/>
          </a:p>
        </p:txBody>
      </p:sp>
    </p:spTree>
    <p:extLst>
      <p:ext uri="{BB962C8B-B14F-4D97-AF65-F5344CB8AC3E}">
        <p14:creationId xmlns:p14="http://schemas.microsoft.com/office/powerpoint/2010/main" val="3205147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5359CD-B006-406E-AB06-1972955F510B}" type="datetimeFigureOut">
              <a:rPr lang="en-GB" smtClean="0"/>
              <a:t>09/01/2020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E202CF-6FBD-4D5F-B0AB-9661F9C7BA58}" type="slidenum">
              <a:rPr lang="en-GB" smtClean="0"/>
              <a:t>‹#›</a:t>
            </a:fld>
            <a:endParaRPr lang="en-GB"/>
          </a:p>
        </p:txBody>
      </p:sp>
    </p:spTree>
    <p:extLst>
      <p:ext uri="{BB962C8B-B14F-4D97-AF65-F5344CB8AC3E}">
        <p14:creationId xmlns:p14="http://schemas.microsoft.com/office/powerpoint/2010/main" val="2569059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5359CD-B006-406E-AB06-1972955F510B}" type="datetimeFigureOut">
              <a:rPr lang="en-GB" smtClean="0"/>
              <a:t>09/01/2020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E202CF-6FBD-4D5F-B0AB-9661F9C7BA58}" type="slidenum">
              <a:rPr lang="en-GB" smtClean="0"/>
              <a:t>‹#›</a:t>
            </a:fld>
            <a:endParaRPr lang="en-GB"/>
          </a:p>
        </p:txBody>
      </p:sp>
    </p:spTree>
    <p:extLst>
      <p:ext uri="{BB962C8B-B14F-4D97-AF65-F5344CB8AC3E}">
        <p14:creationId xmlns:p14="http://schemas.microsoft.com/office/powerpoint/2010/main" val="3932299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E5359CD-B006-406E-AB06-1972955F510B}" type="datetimeFigureOut">
              <a:rPr lang="en-GB" smtClean="0"/>
              <a:t>09/01/2020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33E202CF-6FBD-4D5F-B0AB-9661F9C7BA58}" type="slidenum">
              <a:rPr lang="en-GB" smtClean="0"/>
              <a:t>‹#›</a:t>
            </a:fld>
            <a:endParaRPr lang="en-GB"/>
          </a:p>
        </p:txBody>
      </p:sp>
    </p:spTree>
    <p:extLst>
      <p:ext uri="{BB962C8B-B14F-4D97-AF65-F5344CB8AC3E}">
        <p14:creationId xmlns:p14="http://schemas.microsoft.com/office/powerpoint/2010/main" val="2417716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E5359CD-B006-406E-AB06-1972955F510B}" type="datetimeFigureOut">
              <a:rPr lang="en-GB" smtClean="0"/>
              <a:t>09/01/2020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E202CF-6FBD-4D5F-B0AB-9661F9C7BA58}" type="slidenum">
              <a:rPr lang="en-GB" smtClean="0"/>
              <a:t>‹#›</a:t>
            </a:fld>
            <a:endParaRPr lang="en-GB"/>
          </a:p>
        </p:txBody>
      </p:sp>
    </p:spTree>
    <p:extLst>
      <p:ext uri="{BB962C8B-B14F-4D97-AF65-F5344CB8AC3E}">
        <p14:creationId xmlns:p14="http://schemas.microsoft.com/office/powerpoint/2010/main" val="3046590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E5359CD-B006-406E-AB06-1972955F510B}" type="datetimeFigureOut">
              <a:rPr lang="en-GB" smtClean="0"/>
              <a:t>09/01/2020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E202CF-6FBD-4D5F-B0AB-9661F9C7BA58}" type="slidenum">
              <a:rPr lang="en-GB" smtClean="0"/>
              <a:t>‹#›</a:t>
            </a:fld>
            <a:endParaRPr lang="en-GB"/>
          </a:p>
        </p:txBody>
      </p:sp>
    </p:spTree>
    <p:extLst>
      <p:ext uri="{BB962C8B-B14F-4D97-AF65-F5344CB8AC3E}">
        <p14:creationId xmlns:p14="http://schemas.microsoft.com/office/powerpoint/2010/main" val="1712016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E5359CD-B006-406E-AB06-1972955F510B}" type="datetimeFigureOut">
              <a:rPr lang="en-GB" smtClean="0"/>
              <a:t>09/01/2020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E202CF-6FBD-4D5F-B0AB-9661F9C7BA58}"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331670"/>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30036"/>
            <a:ext cx="9144000" cy="1463039"/>
          </a:xfrm>
        </p:spPr>
        <p:txBody>
          <a:bodyPr>
            <a:normAutofit fontScale="90000"/>
          </a:bodyPr>
          <a:lstStyle/>
          <a:p>
            <a:br>
              <a:rPr lang="en-GB" dirty="0"/>
            </a:br>
            <a:r>
              <a:rPr lang="en-GB" dirty="0"/>
              <a:t>Boat Racing Game</a:t>
            </a:r>
            <a:br>
              <a:rPr lang="en-GB" dirty="0"/>
            </a:br>
            <a:r>
              <a:rPr lang="en-GB" sz="2000" dirty="0"/>
              <a:t>Ryan Westwood</a:t>
            </a:r>
            <a:br>
              <a:rPr lang="en-GB" sz="2000" dirty="0"/>
            </a:br>
            <a:r>
              <a:rPr lang="en-GB" sz="2000" dirty="0"/>
              <a:t>16th</a:t>
            </a:r>
            <a:r>
              <a:rPr lang="en-GB" sz="2000" baseline="30000" dirty="0"/>
              <a:t>th</a:t>
            </a:r>
            <a:r>
              <a:rPr lang="en-GB" sz="2000" dirty="0"/>
              <a:t> January 2020</a:t>
            </a:r>
          </a:p>
        </p:txBody>
      </p:sp>
      <p:sp>
        <p:nvSpPr>
          <p:cNvPr id="3" name="Subtitle 2"/>
          <p:cNvSpPr>
            <a:spLocks noGrp="1"/>
          </p:cNvSpPr>
          <p:nvPr>
            <p:ph type="subTitle" idx="1"/>
          </p:nvPr>
        </p:nvSpPr>
        <p:spPr>
          <a:xfrm>
            <a:off x="1524000" y="6428366"/>
            <a:ext cx="9144000" cy="255067"/>
          </a:xfrm>
        </p:spPr>
        <p:txBody>
          <a:bodyPr>
            <a:normAutofit fontScale="85000" lnSpcReduction="10000"/>
          </a:bodyPr>
          <a:lstStyle/>
          <a:p>
            <a:r>
              <a:rPr lang="en-GB" sz="1400" dirty="0"/>
              <a:t>Birmingham City University, Faculty of Computing, Engineering and the Built Environment</a:t>
            </a:r>
          </a:p>
        </p:txBody>
      </p:sp>
      <p:sp>
        <p:nvSpPr>
          <p:cNvPr id="4" name="TextBox 3"/>
          <p:cNvSpPr txBox="1"/>
          <p:nvPr/>
        </p:nvSpPr>
        <p:spPr>
          <a:xfrm>
            <a:off x="0" y="4287555"/>
            <a:ext cx="12192000" cy="646331"/>
          </a:xfrm>
          <a:prstGeom prst="rect">
            <a:avLst/>
          </a:prstGeom>
          <a:noFill/>
        </p:spPr>
        <p:txBody>
          <a:bodyPr wrap="square" rtlCol="0">
            <a:spAutoFit/>
          </a:bodyPr>
          <a:lstStyle/>
          <a:p>
            <a:pPr algn="ctr"/>
            <a:r>
              <a:rPr lang="en-GB" dirty="0"/>
              <a:t>CMP4264 2D Game Programming </a:t>
            </a:r>
          </a:p>
          <a:p>
            <a:pPr algn="ctr"/>
            <a:r>
              <a:rPr lang="en-GB" dirty="0"/>
              <a:t>BSc (Hons) Computer Games Technology</a:t>
            </a:r>
          </a:p>
        </p:txBody>
      </p:sp>
    </p:spTree>
    <p:extLst>
      <p:ext uri="{BB962C8B-B14F-4D97-AF65-F5344CB8AC3E}">
        <p14:creationId xmlns:p14="http://schemas.microsoft.com/office/powerpoint/2010/main" val="2883990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Gets and Sets</a:t>
            </a:r>
          </a:p>
        </p:txBody>
      </p:sp>
      <p:pic>
        <p:nvPicPr>
          <p:cNvPr id="9" name="Picture 8">
            <a:extLst>
              <a:ext uri="{FF2B5EF4-FFF2-40B4-BE49-F238E27FC236}">
                <a16:creationId xmlns:a16="http://schemas.microsoft.com/office/drawing/2014/main" id="{7C36B3F4-EB96-4194-B242-2CF3BEB08341}"/>
              </a:ext>
            </a:extLst>
          </p:cNvPr>
          <p:cNvPicPr>
            <a:picLocks noChangeAspect="1"/>
          </p:cNvPicPr>
          <p:nvPr/>
        </p:nvPicPr>
        <p:blipFill rotWithShape="1">
          <a:blip r:embed="rId3"/>
          <a:srcRect l="2914" t="30534" r="63906" b="57252"/>
          <a:stretch/>
        </p:blipFill>
        <p:spPr>
          <a:xfrm>
            <a:off x="1097280" y="1805353"/>
            <a:ext cx="10188000" cy="2046946"/>
          </a:xfrm>
          <a:prstGeom prst="rect">
            <a:avLst/>
          </a:prstGeom>
        </p:spPr>
      </p:pic>
      <p:pic>
        <p:nvPicPr>
          <p:cNvPr id="3" name="Picture 2"/>
          <p:cNvPicPr>
            <a:picLocks noChangeAspect="1"/>
          </p:cNvPicPr>
          <p:nvPr/>
        </p:nvPicPr>
        <p:blipFill rotWithShape="1">
          <a:blip r:embed="rId4"/>
          <a:srcRect l="3053" t="22628" r="72288" b="73737"/>
          <a:stretch/>
        </p:blipFill>
        <p:spPr>
          <a:xfrm>
            <a:off x="1097280" y="4538212"/>
            <a:ext cx="10188000" cy="816347"/>
          </a:xfrm>
          <a:prstGeom prst="rect">
            <a:avLst/>
          </a:prstGeom>
        </p:spPr>
      </p:pic>
      <p:sp>
        <p:nvSpPr>
          <p:cNvPr id="5" name="TextBox 4">
            <a:extLst>
              <a:ext uri="{FF2B5EF4-FFF2-40B4-BE49-F238E27FC236}">
                <a16:creationId xmlns:a16="http://schemas.microsoft.com/office/drawing/2014/main" id="{05E61B01-9A3A-40E6-BFC0-944B28F7A3E1}"/>
              </a:ext>
            </a:extLst>
          </p:cNvPr>
          <p:cNvSpPr txBox="1"/>
          <p:nvPr/>
        </p:nvSpPr>
        <p:spPr>
          <a:xfrm>
            <a:off x="1097280" y="5354559"/>
            <a:ext cx="5862813" cy="369332"/>
          </a:xfrm>
          <a:prstGeom prst="rect">
            <a:avLst/>
          </a:prstGeom>
          <a:noFill/>
        </p:spPr>
        <p:txBody>
          <a:bodyPr wrap="square" rtlCol="0">
            <a:spAutoFit/>
          </a:bodyPr>
          <a:lstStyle/>
          <a:p>
            <a:r>
              <a:rPr lang="en-GB" dirty="0"/>
              <a:t>Figure 6: Game time gets and sets.</a:t>
            </a:r>
          </a:p>
        </p:txBody>
      </p:sp>
      <p:sp>
        <p:nvSpPr>
          <p:cNvPr id="6" name="TextBox 5">
            <a:extLst>
              <a:ext uri="{FF2B5EF4-FFF2-40B4-BE49-F238E27FC236}">
                <a16:creationId xmlns:a16="http://schemas.microsoft.com/office/drawing/2014/main" id="{DE28CFFE-D5AB-4D68-9A3E-D242EE64624E}"/>
              </a:ext>
            </a:extLst>
          </p:cNvPr>
          <p:cNvSpPr txBox="1"/>
          <p:nvPr/>
        </p:nvSpPr>
        <p:spPr>
          <a:xfrm>
            <a:off x="1097279" y="3852299"/>
            <a:ext cx="5862813" cy="369332"/>
          </a:xfrm>
          <a:prstGeom prst="rect">
            <a:avLst/>
          </a:prstGeom>
          <a:noFill/>
        </p:spPr>
        <p:txBody>
          <a:bodyPr wrap="square" rtlCol="0">
            <a:spAutoFit/>
          </a:bodyPr>
          <a:lstStyle/>
          <a:p>
            <a:r>
              <a:rPr lang="en-GB" dirty="0"/>
              <a:t>Figure 5: Leader board gets and sets. </a:t>
            </a:r>
          </a:p>
        </p:txBody>
      </p:sp>
    </p:spTree>
    <p:extLst>
      <p:ext uri="{BB962C8B-B14F-4D97-AF65-F5344CB8AC3E}">
        <p14:creationId xmlns:p14="http://schemas.microsoft.com/office/powerpoint/2010/main" val="1063798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 1</a:t>
            </a:r>
          </a:p>
        </p:txBody>
      </p:sp>
      <p:sp>
        <p:nvSpPr>
          <p:cNvPr id="5" name="TextBox 4">
            <a:extLst>
              <a:ext uri="{FF2B5EF4-FFF2-40B4-BE49-F238E27FC236}">
                <a16:creationId xmlns:a16="http://schemas.microsoft.com/office/drawing/2014/main" id="{AA3ECC52-B03F-4A66-9C85-D181549476FC}"/>
              </a:ext>
            </a:extLst>
          </p:cNvPr>
          <p:cNvSpPr txBox="1"/>
          <p:nvPr/>
        </p:nvSpPr>
        <p:spPr>
          <a:xfrm>
            <a:off x="1097280" y="4605643"/>
            <a:ext cx="6200166" cy="369332"/>
          </a:xfrm>
          <a:prstGeom prst="rect">
            <a:avLst/>
          </a:prstGeom>
          <a:noFill/>
        </p:spPr>
        <p:txBody>
          <a:bodyPr wrap="square" rtlCol="0">
            <a:spAutoFit/>
          </a:bodyPr>
          <a:lstStyle/>
          <a:p>
            <a:r>
              <a:rPr lang="en-GB" dirty="0"/>
              <a:t>Figure 7: Timer method, calculates time and updates the UI.</a:t>
            </a:r>
          </a:p>
        </p:txBody>
      </p:sp>
      <p:pic>
        <p:nvPicPr>
          <p:cNvPr id="4" name="Picture 3"/>
          <p:cNvPicPr>
            <a:picLocks noChangeAspect="1"/>
          </p:cNvPicPr>
          <p:nvPr/>
        </p:nvPicPr>
        <p:blipFill rotWithShape="1">
          <a:blip r:embed="rId3"/>
          <a:srcRect l="3016" t="39378" r="59445" b="41691"/>
          <a:stretch/>
        </p:blipFill>
        <p:spPr>
          <a:xfrm>
            <a:off x="1097280" y="1801251"/>
            <a:ext cx="10188000" cy="2804392"/>
          </a:xfrm>
          <a:prstGeom prst="rect">
            <a:avLst/>
          </a:prstGeom>
        </p:spPr>
      </p:pic>
    </p:spTree>
    <p:extLst>
      <p:ext uri="{BB962C8B-B14F-4D97-AF65-F5344CB8AC3E}">
        <p14:creationId xmlns:p14="http://schemas.microsoft.com/office/powerpoint/2010/main" val="657879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 2</a:t>
            </a:r>
          </a:p>
        </p:txBody>
      </p:sp>
      <p:sp>
        <p:nvSpPr>
          <p:cNvPr id="9" name="TextBox 8">
            <a:extLst>
              <a:ext uri="{FF2B5EF4-FFF2-40B4-BE49-F238E27FC236}">
                <a16:creationId xmlns:a16="http://schemas.microsoft.com/office/drawing/2014/main" id="{11B817AD-2548-4616-B8A9-C3C79B7AB81F}"/>
              </a:ext>
            </a:extLst>
          </p:cNvPr>
          <p:cNvSpPr txBox="1"/>
          <p:nvPr/>
        </p:nvSpPr>
        <p:spPr>
          <a:xfrm>
            <a:off x="1097280" y="4511039"/>
            <a:ext cx="3435657" cy="369332"/>
          </a:xfrm>
          <a:prstGeom prst="rect">
            <a:avLst/>
          </a:prstGeom>
          <a:noFill/>
        </p:spPr>
        <p:txBody>
          <a:bodyPr wrap="square" rtlCol="0">
            <a:spAutoFit/>
          </a:bodyPr>
          <a:lstStyle/>
          <a:p>
            <a:r>
              <a:rPr lang="en-GB" dirty="0"/>
              <a:t>Figure 8: Players shoot method.</a:t>
            </a:r>
          </a:p>
        </p:txBody>
      </p:sp>
      <p:pic>
        <p:nvPicPr>
          <p:cNvPr id="3" name="Picture 2">
            <a:extLst>
              <a:ext uri="{FF2B5EF4-FFF2-40B4-BE49-F238E27FC236}">
                <a16:creationId xmlns:a16="http://schemas.microsoft.com/office/drawing/2014/main" id="{E183EDD2-F801-4F04-9EB9-9E918630726F}"/>
              </a:ext>
            </a:extLst>
          </p:cNvPr>
          <p:cNvPicPr>
            <a:picLocks noChangeAspect="1"/>
          </p:cNvPicPr>
          <p:nvPr/>
        </p:nvPicPr>
        <p:blipFill rotWithShape="1">
          <a:blip r:embed="rId3"/>
          <a:srcRect l="2750" t="31625" r="60583" b="51827"/>
          <a:stretch/>
        </p:blipFill>
        <p:spPr>
          <a:xfrm>
            <a:off x="1097280" y="1869439"/>
            <a:ext cx="10188000" cy="2509521"/>
          </a:xfrm>
          <a:prstGeom prst="rect">
            <a:avLst/>
          </a:prstGeom>
        </p:spPr>
      </p:pic>
    </p:spTree>
    <p:extLst>
      <p:ext uri="{BB962C8B-B14F-4D97-AF65-F5344CB8AC3E}">
        <p14:creationId xmlns:p14="http://schemas.microsoft.com/office/powerpoint/2010/main" val="2545625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 3</a:t>
            </a:r>
          </a:p>
        </p:txBody>
      </p:sp>
      <p:pic>
        <p:nvPicPr>
          <p:cNvPr id="10" name="Picture 9"/>
          <p:cNvPicPr>
            <a:picLocks noChangeAspect="1"/>
          </p:cNvPicPr>
          <p:nvPr/>
        </p:nvPicPr>
        <p:blipFill rotWithShape="1">
          <a:blip r:embed="rId3"/>
          <a:srcRect l="3110" t="37926" r="46932" b="40205"/>
          <a:stretch/>
        </p:blipFill>
        <p:spPr>
          <a:xfrm>
            <a:off x="1097280" y="1849120"/>
            <a:ext cx="10188000" cy="2434382"/>
          </a:xfrm>
          <a:prstGeom prst="rect">
            <a:avLst/>
          </a:prstGeom>
        </p:spPr>
      </p:pic>
      <p:sp>
        <p:nvSpPr>
          <p:cNvPr id="11" name="TextBox 10">
            <a:extLst>
              <a:ext uri="{FF2B5EF4-FFF2-40B4-BE49-F238E27FC236}">
                <a16:creationId xmlns:a16="http://schemas.microsoft.com/office/drawing/2014/main" id="{11B817AD-2548-4616-B8A9-C3C79B7AB81F}"/>
              </a:ext>
            </a:extLst>
          </p:cNvPr>
          <p:cNvSpPr txBox="1"/>
          <p:nvPr/>
        </p:nvSpPr>
        <p:spPr>
          <a:xfrm>
            <a:off x="1097280" y="4395262"/>
            <a:ext cx="6759458" cy="369332"/>
          </a:xfrm>
          <a:prstGeom prst="rect">
            <a:avLst/>
          </a:prstGeom>
          <a:noFill/>
        </p:spPr>
        <p:txBody>
          <a:bodyPr wrap="square" rtlCol="0">
            <a:spAutoFit/>
          </a:bodyPr>
          <a:lstStyle/>
          <a:p>
            <a:r>
              <a:rPr lang="en-GB" dirty="0"/>
              <a:t>Figure 9: Moves the background and foreground.</a:t>
            </a:r>
          </a:p>
        </p:txBody>
      </p:sp>
    </p:spTree>
    <p:extLst>
      <p:ext uri="{BB962C8B-B14F-4D97-AF65-F5344CB8AC3E}">
        <p14:creationId xmlns:p14="http://schemas.microsoft.com/office/powerpoint/2010/main" val="2947436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 4</a:t>
            </a:r>
          </a:p>
        </p:txBody>
      </p:sp>
      <p:sp>
        <p:nvSpPr>
          <p:cNvPr id="10" name="TextBox 9">
            <a:extLst>
              <a:ext uri="{FF2B5EF4-FFF2-40B4-BE49-F238E27FC236}">
                <a16:creationId xmlns:a16="http://schemas.microsoft.com/office/drawing/2014/main" id="{11B817AD-2548-4616-B8A9-C3C79B7AB81F}"/>
              </a:ext>
            </a:extLst>
          </p:cNvPr>
          <p:cNvSpPr txBox="1"/>
          <p:nvPr/>
        </p:nvSpPr>
        <p:spPr>
          <a:xfrm>
            <a:off x="964371" y="3684536"/>
            <a:ext cx="7389772" cy="369332"/>
          </a:xfrm>
          <a:prstGeom prst="rect">
            <a:avLst/>
          </a:prstGeom>
          <a:noFill/>
        </p:spPr>
        <p:txBody>
          <a:bodyPr wrap="square" rtlCol="0">
            <a:spAutoFit/>
          </a:bodyPr>
          <a:lstStyle/>
          <a:p>
            <a:r>
              <a:rPr lang="en-GB" dirty="0"/>
              <a:t>Figure 10: Updates the players health on the UI.</a:t>
            </a:r>
          </a:p>
        </p:txBody>
      </p:sp>
      <p:pic>
        <p:nvPicPr>
          <p:cNvPr id="6" name="Picture 5"/>
          <p:cNvPicPr>
            <a:picLocks noChangeAspect="1"/>
          </p:cNvPicPr>
          <p:nvPr/>
        </p:nvPicPr>
        <p:blipFill rotWithShape="1">
          <a:blip r:embed="rId3"/>
          <a:srcRect l="3095" t="28919" r="67222" b="61552"/>
          <a:stretch/>
        </p:blipFill>
        <p:spPr>
          <a:xfrm>
            <a:off x="1097280" y="1809455"/>
            <a:ext cx="10187427" cy="1785258"/>
          </a:xfrm>
          <a:prstGeom prst="rect">
            <a:avLst/>
          </a:prstGeom>
        </p:spPr>
      </p:pic>
    </p:spTree>
    <p:extLst>
      <p:ext uri="{BB962C8B-B14F-4D97-AF65-F5344CB8AC3E}">
        <p14:creationId xmlns:p14="http://schemas.microsoft.com/office/powerpoint/2010/main" val="1988003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Inheritance</a:t>
            </a:r>
          </a:p>
        </p:txBody>
      </p:sp>
      <p:sp>
        <p:nvSpPr>
          <p:cNvPr id="5" name="TextBox 4">
            <a:extLst>
              <a:ext uri="{FF2B5EF4-FFF2-40B4-BE49-F238E27FC236}">
                <a16:creationId xmlns:a16="http://schemas.microsoft.com/office/drawing/2014/main" id="{AA3ECC52-B03F-4A66-9C85-D181549476FC}"/>
              </a:ext>
            </a:extLst>
          </p:cNvPr>
          <p:cNvSpPr txBox="1"/>
          <p:nvPr/>
        </p:nvSpPr>
        <p:spPr>
          <a:xfrm>
            <a:off x="1097276" y="4240115"/>
            <a:ext cx="3435657" cy="369332"/>
          </a:xfrm>
          <a:prstGeom prst="rect">
            <a:avLst/>
          </a:prstGeom>
          <a:noFill/>
        </p:spPr>
        <p:txBody>
          <a:bodyPr wrap="square" rtlCol="0">
            <a:spAutoFit/>
          </a:bodyPr>
          <a:lstStyle/>
          <a:p>
            <a:r>
              <a:rPr lang="en-GB" dirty="0"/>
              <a:t>Figure 12: The child class.</a:t>
            </a:r>
          </a:p>
        </p:txBody>
      </p:sp>
      <p:pic>
        <p:nvPicPr>
          <p:cNvPr id="3" name="Picture 2">
            <a:extLst>
              <a:ext uri="{FF2B5EF4-FFF2-40B4-BE49-F238E27FC236}">
                <a16:creationId xmlns:a16="http://schemas.microsoft.com/office/drawing/2014/main" id="{9A41C54A-EB61-40D9-90BA-5C973DDBC8E9}"/>
              </a:ext>
            </a:extLst>
          </p:cNvPr>
          <p:cNvPicPr>
            <a:picLocks noChangeAspect="1"/>
          </p:cNvPicPr>
          <p:nvPr/>
        </p:nvPicPr>
        <p:blipFill rotWithShape="1">
          <a:blip r:embed="rId3"/>
          <a:srcRect l="2621" t="30224" r="80049" b="66575"/>
          <a:stretch/>
        </p:blipFill>
        <p:spPr>
          <a:xfrm>
            <a:off x="1097276" y="1831090"/>
            <a:ext cx="10188000" cy="1027364"/>
          </a:xfrm>
          <a:prstGeom prst="rect">
            <a:avLst/>
          </a:prstGeom>
        </p:spPr>
      </p:pic>
      <p:pic>
        <p:nvPicPr>
          <p:cNvPr id="4" name="Picture 3">
            <a:extLst>
              <a:ext uri="{FF2B5EF4-FFF2-40B4-BE49-F238E27FC236}">
                <a16:creationId xmlns:a16="http://schemas.microsoft.com/office/drawing/2014/main" id="{0AD83F54-03B3-4844-A14B-3608FE7D8F5F}"/>
              </a:ext>
            </a:extLst>
          </p:cNvPr>
          <p:cNvPicPr>
            <a:picLocks noChangeAspect="1"/>
          </p:cNvPicPr>
          <p:nvPr/>
        </p:nvPicPr>
        <p:blipFill rotWithShape="1">
          <a:blip r:embed="rId4"/>
          <a:srcRect l="2257" t="17343" r="82434" b="80929"/>
          <a:stretch/>
        </p:blipFill>
        <p:spPr>
          <a:xfrm>
            <a:off x="1097280" y="3612152"/>
            <a:ext cx="10188000" cy="627963"/>
          </a:xfrm>
          <a:prstGeom prst="rect">
            <a:avLst/>
          </a:prstGeom>
        </p:spPr>
      </p:pic>
      <p:sp>
        <p:nvSpPr>
          <p:cNvPr id="6" name="TextBox 5">
            <a:extLst>
              <a:ext uri="{FF2B5EF4-FFF2-40B4-BE49-F238E27FC236}">
                <a16:creationId xmlns:a16="http://schemas.microsoft.com/office/drawing/2014/main" id="{7B091283-7340-4060-AD4B-D3D91F068C34}"/>
              </a:ext>
            </a:extLst>
          </p:cNvPr>
          <p:cNvSpPr txBox="1"/>
          <p:nvPr/>
        </p:nvSpPr>
        <p:spPr>
          <a:xfrm>
            <a:off x="1097276" y="2858454"/>
            <a:ext cx="5862813" cy="369332"/>
          </a:xfrm>
          <a:prstGeom prst="rect">
            <a:avLst/>
          </a:prstGeom>
          <a:noFill/>
        </p:spPr>
        <p:txBody>
          <a:bodyPr wrap="square" rtlCol="0">
            <a:spAutoFit/>
          </a:bodyPr>
          <a:lstStyle/>
          <a:p>
            <a:r>
              <a:rPr lang="en-GB" dirty="0"/>
              <a:t>Figure 11: The parent class.</a:t>
            </a:r>
          </a:p>
        </p:txBody>
      </p:sp>
    </p:spTree>
    <p:extLst>
      <p:ext uri="{BB962C8B-B14F-4D97-AF65-F5344CB8AC3E}">
        <p14:creationId xmlns:p14="http://schemas.microsoft.com/office/powerpoint/2010/main" val="3229575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Encapsulation</a:t>
            </a:r>
          </a:p>
        </p:txBody>
      </p:sp>
      <p:pic>
        <p:nvPicPr>
          <p:cNvPr id="7" name="Picture 6">
            <a:extLst>
              <a:ext uri="{FF2B5EF4-FFF2-40B4-BE49-F238E27FC236}">
                <a16:creationId xmlns:a16="http://schemas.microsoft.com/office/drawing/2014/main" id="{392FA3C5-6ABE-49EC-8CCD-ED412B829263}"/>
              </a:ext>
            </a:extLst>
          </p:cNvPr>
          <p:cNvPicPr>
            <a:picLocks noChangeAspect="1"/>
          </p:cNvPicPr>
          <p:nvPr/>
        </p:nvPicPr>
        <p:blipFill rotWithShape="1">
          <a:blip r:embed="rId3"/>
          <a:srcRect l="2447" t="19818" r="71238" b="73379"/>
          <a:stretch/>
        </p:blipFill>
        <p:spPr>
          <a:xfrm>
            <a:off x="1097280" y="1810621"/>
            <a:ext cx="10188000" cy="1437712"/>
          </a:xfrm>
          <a:prstGeom prst="rect">
            <a:avLst/>
          </a:prstGeom>
        </p:spPr>
      </p:pic>
      <p:sp>
        <p:nvSpPr>
          <p:cNvPr id="8" name="TextBox 7">
            <a:extLst>
              <a:ext uri="{FF2B5EF4-FFF2-40B4-BE49-F238E27FC236}">
                <a16:creationId xmlns:a16="http://schemas.microsoft.com/office/drawing/2014/main" id="{68C08B49-3DFB-42F3-86CB-79923A85A29E}"/>
              </a:ext>
            </a:extLst>
          </p:cNvPr>
          <p:cNvSpPr txBox="1"/>
          <p:nvPr/>
        </p:nvSpPr>
        <p:spPr>
          <a:xfrm>
            <a:off x="1097280" y="3248333"/>
            <a:ext cx="9997440" cy="369332"/>
          </a:xfrm>
          <a:prstGeom prst="rect">
            <a:avLst/>
          </a:prstGeom>
          <a:noFill/>
        </p:spPr>
        <p:txBody>
          <a:bodyPr wrap="square" rtlCol="0">
            <a:spAutoFit/>
          </a:bodyPr>
          <a:lstStyle/>
          <a:p>
            <a:r>
              <a:rPr lang="en-GB" dirty="0"/>
              <a:t>Figure 13: Private strings used to assign player controls.</a:t>
            </a:r>
          </a:p>
        </p:txBody>
      </p:sp>
    </p:spTree>
    <p:extLst>
      <p:ext uri="{BB962C8B-B14F-4D97-AF65-F5344CB8AC3E}">
        <p14:creationId xmlns:p14="http://schemas.microsoft.com/office/powerpoint/2010/main" val="3888910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Polymorphism</a:t>
            </a:r>
          </a:p>
        </p:txBody>
      </p:sp>
      <p:sp>
        <p:nvSpPr>
          <p:cNvPr id="11" name="TextBox 10">
            <a:extLst>
              <a:ext uri="{FF2B5EF4-FFF2-40B4-BE49-F238E27FC236}">
                <a16:creationId xmlns:a16="http://schemas.microsoft.com/office/drawing/2014/main" id="{87509E69-841A-4377-BF44-B1E344A78985}"/>
              </a:ext>
            </a:extLst>
          </p:cNvPr>
          <p:cNvSpPr txBox="1"/>
          <p:nvPr/>
        </p:nvSpPr>
        <p:spPr>
          <a:xfrm>
            <a:off x="1097278" y="5770875"/>
            <a:ext cx="3435657" cy="369332"/>
          </a:xfrm>
          <a:prstGeom prst="rect">
            <a:avLst/>
          </a:prstGeom>
          <a:noFill/>
        </p:spPr>
        <p:txBody>
          <a:bodyPr wrap="square" rtlCol="0">
            <a:spAutoFit/>
          </a:bodyPr>
          <a:lstStyle/>
          <a:p>
            <a:r>
              <a:rPr lang="en-GB" dirty="0"/>
              <a:t>Figure 15: Overriding the method.</a:t>
            </a:r>
          </a:p>
        </p:txBody>
      </p:sp>
      <p:pic>
        <p:nvPicPr>
          <p:cNvPr id="10" name="Picture 9"/>
          <p:cNvPicPr>
            <a:picLocks noChangeAspect="1"/>
          </p:cNvPicPr>
          <p:nvPr/>
        </p:nvPicPr>
        <p:blipFill rotWithShape="1">
          <a:blip r:embed="rId3"/>
          <a:srcRect l="1875" t="47044" r="61146" b="23092"/>
          <a:stretch/>
        </p:blipFill>
        <p:spPr>
          <a:xfrm>
            <a:off x="1097280" y="1799093"/>
            <a:ext cx="5658629" cy="2494399"/>
          </a:xfrm>
          <a:prstGeom prst="rect">
            <a:avLst/>
          </a:prstGeom>
        </p:spPr>
      </p:pic>
      <p:pic>
        <p:nvPicPr>
          <p:cNvPr id="12" name="Picture 11"/>
          <p:cNvPicPr>
            <a:picLocks noChangeAspect="1"/>
          </p:cNvPicPr>
          <p:nvPr/>
        </p:nvPicPr>
        <p:blipFill rotWithShape="1">
          <a:blip r:embed="rId4"/>
          <a:srcRect l="1918" t="30450" r="65937" b="61790"/>
          <a:stretch/>
        </p:blipFill>
        <p:spPr>
          <a:xfrm>
            <a:off x="1097279" y="4873839"/>
            <a:ext cx="6807006" cy="897036"/>
          </a:xfrm>
          <a:prstGeom prst="rect">
            <a:avLst/>
          </a:prstGeom>
        </p:spPr>
      </p:pic>
      <p:sp>
        <p:nvSpPr>
          <p:cNvPr id="6" name="TextBox 5">
            <a:extLst>
              <a:ext uri="{FF2B5EF4-FFF2-40B4-BE49-F238E27FC236}">
                <a16:creationId xmlns:a16="http://schemas.microsoft.com/office/drawing/2014/main" id="{7091BE00-804F-4A86-BC45-AD5A0D281663}"/>
              </a:ext>
            </a:extLst>
          </p:cNvPr>
          <p:cNvSpPr txBox="1"/>
          <p:nvPr/>
        </p:nvSpPr>
        <p:spPr>
          <a:xfrm>
            <a:off x="1097279" y="4293492"/>
            <a:ext cx="6271189" cy="369332"/>
          </a:xfrm>
          <a:prstGeom prst="rect">
            <a:avLst/>
          </a:prstGeom>
          <a:noFill/>
        </p:spPr>
        <p:txBody>
          <a:bodyPr wrap="square" rtlCol="0">
            <a:spAutoFit/>
          </a:bodyPr>
          <a:lstStyle/>
          <a:p>
            <a:r>
              <a:rPr lang="en-GB" dirty="0"/>
              <a:t>Figure 14: Virtual method to be overridden.</a:t>
            </a:r>
          </a:p>
        </p:txBody>
      </p:sp>
    </p:spTree>
    <p:extLst>
      <p:ext uri="{BB962C8B-B14F-4D97-AF65-F5344CB8AC3E}">
        <p14:creationId xmlns:p14="http://schemas.microsoft.com/office/powerpoint/2010/main" val="1328458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GB" dirty="0"/>
            </a:br>
            <a:r>
              <a:rPr lang="en-GB" dirty="0"/>
              <a:t>Achievements</a:t>
            </a:r>
          </a:p>
        </p:txBody>
      </p:sp>
      <p:sp>
        <p:nvSpPr>
          <p:cNvPr id="3" name="Content Placeholder 2"/>
          <p:cNvSpPr>
            <a:spLocks noGrp="1"/>
          </p:cNvSpPr>
          <p:nvPr>
            <p:ph idx="1"/>
          </p:nvPr>
        </p:nvSpPr>
        <p:spPr>
          <a:xfrm>
            <a:off x="1097280" y="1845734"/>
            <a:ext cx="10058400" cy="4346519"/>
          </a:xfrm>
        </p:spPr>
        <p:txBody>
          <a:bodyPr>
            <a:normAutofit/>
          </a:bodyPr>
          <a:lstStyle/>
          <a:p>
            <a:pPr>
              <a:buFont typeface="Arial" panose="020B0604020202020204" pitchFamily="34" charset="0"/>
              <a:buChar char="•"/>
            </a:pPr>
            <a:r>
              <a:rPr lang="en-GB" dirty="0"/>
              <a:t> 4 Unique obstacles</a:t>
            </a:r>
          </a:p>
          <a:p>
            <a:pPr>
              <a:buFont typeface="Arial" panose="020B0604020202020204" pitchFamily="34" charset="0"/>
              <a:buChar char="•"/>
            </a:pPr>
            <a:r>
              <a:rPr lang="en-GB" dirty="0"/>
              <a:t> 2 Player support</a:t>
            </a:r>
          </a:p>
          <a:p>
            <a:pPr>
              <a:buFont typeface="Arial" panose="020B0604020202020204" pitchFamily="34" charset="0"/>
              <a:buChar char="•"/>
            </a:pPr>
            <a:r>
              <a:rPr lang="en-GB" dirty="0"/>
              <a:t> Controller support </a:t>
            </a:r>
          </a:p>
          <a:p>
            <a:pPr>
              <a:buFont typeface="Arial" panose="020B0604020202020204" pitchFamily="34" charset="0"/>
              <a:buChar char="•"/>
            </a:pPr>
            <a:r>
              <a:rPr lang="en-GB" dirty="0"/>
              <a:t> Opponent sabotage mechanics</a:t>
            </a:r>
          </a:p>
          <a:p>
            <a:pPr>
              <a:buFont typeface="Arial" panose="020B0604020202020204" pitchFamily="34" charset="0"/>
              <a:buChar char="•"/>
            </a:pPr>
            <a:r>
              <a:rPr lang="en-GB" dirty="0"/>
              <a:t> Working leader boards </a:t>
            </a:r>
          </a:p>
          <a:p>
            <a:pPr>
              <a:buFont typeface="Arial" panose="020B0604020202020204" pitchFamily="34" charset="0"/>
              <a:buChar char="•"/>
            </a:pPr>
            <a:r>
              <a:rPr lang="en-GB" dirty="0"/>
              <a:t> Fully functioning user interface</a:t>
            </a:r>
          </a:p>
          <a:p>
            <a:pPr>
              <a:buFont typeface="Arial" panose="020B0604020202020204" pitchFamily="34" charset="0"/>
              <a:buChar char="•"/>
            </a:pPr>
            <a:r>
              <a:rPr lang="en-GB" dirty="0"/>
              <a:t> Discernible parallaxing </a:t>
            </a:r>
          </a:p>
          <a:p>
            <a:pPr>
              <a:buFont typeface="Arial" panose="020B0604020202020204" pitchFamily="34" charset="0"/>
              <a:buChar char="•"/>
            </a:pPr>
            <a:r>
              <a:rPr lang="en-GB" dirty="0"/>
              <a:t> Weather mechanics</a:t>
            </a:r>
          </a:p>
          <a:p>
            <a:endParaRPr lang="en-GB" dirty="0"/>
          </a:p>
        </p:txBody>
      </p:sp>
    </p:spTree>
    <p:extLst>
      <p:ext uri="{BB962C8B-B14F-4D97-AF65-F5344CB8AC3E}">
        <p14:creationId xmlns:p14="http://schemas.microsoft.com/office/powerpoint/2010/main" val="3304103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Assets used</a:t>
            </a:r>
          </a:p>
        </p:txBody>
      </p:sp>
      <p:sp>
        <p:nvSpPr>
          <p:cNvPr id="10" name="Content Placeholder 2">
            <a:extLst>
              <a:ext uri="{FF2B5EF4-FFF2-40B4-BE49-F238E27FC236}">
                <a16:creationId xmlns:a16="http://schemas.microsoft.com/office/drawing/2014/main" id="{5C5FAB15-EDC7-4B91-BB8F-3BE344F355BF}"/>
              </a:ext>
            </a:extLst>
          </p:cNvPr>
          <p:cNvSpPr>
            <a:spLocks noGrp="1"/>
          </p:cNvSpPr>
          <p:nvPr>
            <p:ph idx="1"/>
          </p:nvPr>
        </p:nvSpPr>
        <p:spPr/>
        <p:txBody>
          <a:bodyPr>
            <a:normAutofit/>
          </a:bodyPr>
          <a:lstStyle/>
          <a:p>
            <a:r>
              <a:rPr lang="en-GB" dirty="0"/>
              <a:t>Assetstore.unity.com. (2019). </a:t>
            </a:r>
            <a:r>
              <a:rPr lang="en-GB" i="1" dirty="0"/>
              <a:t>2D Pixel Item Asset Pack - Asset Store</a:t>
            </a:r>
            <a:r>
              <a:rPr lang="en-GB" dirty="0"/>
              <a:t>. [online] Available at: https://assetstore.unity.com/packages/2d/gui/icons/2d-pixel-item-asset-pack-99645 [Accessed 5 Nov. 2019].</a:t>
            </a:r>
          </a:p>
          <a:p>
            <a:r>
              <a:rPr lang="en-GB" dirty="0"/>
              <a:t>Ferreira, B. (2019). </a:t>
            </a:r>
            <a:r>
              <a:rPr lang="en-GB" i="1" dirty="0"/>
              <a:t>Ocean Island Pixel Art</a:t>
            </a:r>
            <a:r>
              <a:rPr lang="en-GB" dirty="0"/>
              <a:t>. [online] Available at: https://nrobot.artstation.com/projects/ybl9BQ [Accessed 5 Nov. 2019].</a:t>
            </a:r>
          </a:p>
          <a:p>
            <a:r>
              <a:rPr lang="en-GB" dirty="0"/>
              <a:t>Fontmeme.com. (2019). </a:t>
            </a:r>
            <a:r>
              <a:rPr lang="en-GB" i="1" dirty="0"/>
              <a:t>Pixel Fonts - Generate Text Designs with Pixel Fonts</a:t>
            </a:r>
            <a:r>
              <a:rPr lang="en-GB" dirty="0"/>
              <a:t>. [online] Available at: https://fontmeme.com/pixel-fonts/ [Accessed 5 Nov. 2019].</a:t>
            </a:r>
          </a:p>
          <a:p>
            <a:r>
              <a:rPr lang="en-GB" dirty="0" err="1"/>
              <a:t>TheWolfBunny</a:t>
            </a:r>
            <a:r>
              <a:rPr lang="en-GB" dirty="0"/>
              <a:t>. (2019). </a:t>
            </a:r>
            <a:r>
              <a:rPr lang="en-GB" i="1" dirty="0"/>
              <a:t>Xbox One Controller Template</a:t>
            </a:r>
            <a:r>
              <a:rPr lang="en-GB" dirty="0"/>
              <a:t>. [online] Available at: https://www.clipart.email/download/1711367.html [Accessed 12 Dec. 2019].</a:t>
            </a:r>
          </a:p>
        </p:txBody>
      </p:sp>
    </p:spTree>
    <p:extLst>
      <p:ext uri="{BB962C8B-B14F-4D97-AF65-F5344CB8AC3E}">
        <p14:creationId xmlns:p14="http://schemas.microsoft.com/office/powerpoint/2010/main" val="1195207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the task</a:t>
            </a:r>
          </a:p>
        </p:txBody>
      </p:sp>
      <p:sp>
        <p:nvSpPr>
          <p:cNvPr id="3" name="Content Placeholder 2"/>
          <p:cNvSpPr>
            <a:spLocks noGrp="1"/>
          </p:cNvSpPr>
          <p:nvPr>
            <p:ph idx="1"/>
          </p:nvPr>
        </p:nvSpPr>
        <p:spPr>
          <a:xfrm>
            <a:off x="1097280" y="1845734"/>
            <a:ext cx="10058400" cy="4023360"/>
          </a:xfrm>
        </p:spPr>
        <p:txBody>
          <a:bodyPr>
            <a:normAutofit/>
          </a:bodyPr>
          <a:lstStyle/>
          <a:p>
            <a:r>
              <a:rPr lang="en-GB" dirty="0"/>
              <a:t>The task is to create a 2D game with Unity 2019 that follows a pirate theme. The final game must have the following implemented; </a:t>
            </a:r>
          </a:p>
          <a:p>
            <a:pPr lvl="1">
              <a:buFont typeface="Arial" panose="020B0604020202020204" pitchFamily="34" charset="0"/>
              <a:buChar char="•"/>
            </a:pPr>
            <a:r>
              <a:rPr lang="en-GB" dirty="0"/>
              <a:t>Scrolling background and foreground with discernible parallaxing. </a:t>
            </a:r>
          </a:p>
          <a:p>
            <a:pPr lvl="1">
              <a:buFont typeface="Arial" panose="020B0604020202020204" pitchFamily="34" charset="0"/>
              <a:buChar char="•"/>
            </a:pPr>
            <a:r>
              <a:rPr lang="en-GB" dirty="0"/>
              <a:t>Penalty system which is displayed in fully working UI.</a:t>
            </a:r>
          </a:p>
          <a:p>
            <a:pPr lvl="1">
              <a:buFont typeface="Arial" panose="020B0604020202020204" pitchFamily="34" charset="0"/>
              <a:buChar char="•"/>
            </a:pPr>
            <a:r>
              <a:rPr lang="en-GB" dirty="0"/>
              <a:t>Four uniquely different randomly timed obstacles. </a:t>
            </a:r>
          </a:p>
          <a:p>
            <a:pPr lvl="1">
              <a:buFont typeface="Arial" panose="020B0604020202020204" pitchFamily="34" charset="0"/>
              <a:buChar char="•"/>
            </a:pPr>
            <a:r>
              <a:rPr lang="en-GB" dirty="0"/>
              <a:t>Two players.</a:t>
            </a:r>
          </a:p>
          <a:p>
            <a:pPr lvl="1">
              <a:buFont typeface="Arial" panose="020B0604020202020204" pitchFamily="34" charset="0"/>
              <a:buChar char="•"/>
            </a:pPr>
            <a:r>
              <a:rPr lang="en-GB" dirty="0"/>
              <a:t>Opponent sabotage mechanics. </a:t>
            </a:r>
          </a:p>
          <a:p>
            <a:pPr lvl="1">
              <a:buFont typeface="Arial" panose="020B0604020202020204" pitchFamily="34" charset="0"/>
              <a:buChar char="•"/>
            </a:pPr>
            <a:r>
              <a:rPr lang="en-GB" dirty="0"/>
              <a:t>Weather condition and physics. </a:t>
            </a:r>
          </a:p>
        </p:txBody>
      </p:sp>
    </p:spTree>
    <p:extLst>
      <p:ext uri="{BB962C8B-B14F-4D97-AF65-F5344CB8AC3E}">
        <p14:creationId xmlns:p14="http://schemas.microsoft.com/office/powerpoint/2010/main" val="3797087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GB" dirty="0"/>
            </a:br>
            <a:r>
              <a:rPr lang="en-GB" dirty="0"/>
              <a:t>Any questions?</a:t>
            </a:r>
          </a:p>
        </p:txBody>
      </p:sp>
      <p:sp>
        <p:nvSpPr>
          <p:cNvPr id="3" name="Content Placeholder 2"/>
          <p:cNvSpPr>
            <a:spLocks noGrp="1"/>
          </p:cNvSpPr>
          <p:nvPr>
            <p:ph idx="1"/>
          </p:nvPr>
        </p:nvSpPr>
        <p:spPr>
          <a:xfrm>
            <a:off x="1097280" y="1845734"/>
            <a:ext cx="10058400" cy="4346519"/>
          </a:xfrm>
        </p:spPr>
        <p:txBody>
          <a:bodyPr>
            <a:normAutofit/>
          </a:bodyPr>
          <a:lstStyle/>
          <a:p>
            <a:endParaRPr lang="en-GB" dirty="0"/>
          </a:p>
        </p:txBody>
      </p:sp>
    </p:spTree>
    <p:extLst>
      <p:ext uri="{BB962C8B-B14F-4D97-AF65-F5344CB8AC3E}">
        <p14:creationId xmlns:p14="http://schemas.microsoft.com/office/powerpoint/2010/main" val="1363844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GB" dirty="0"/>
            </a:br>
            <a:r>
              <a:rPr lang="en-GB" dirty="0"/>
              <a:t>Aims</a:t>
            </a:r>
          </a:p>
        </p:txBody>
      </p:sp>
      <p:sp>
        <p:nvSpPr>
          <p:cNvPr id="3" name="Content Placeholder 2"/>
          <p:cNvSpPr>
            <a:spLocks noGrp="1"/>
          </p:cNvSpPr>
          <p:nvPr>
            <p:ph idx="1"/>
          </p:nvPr>
        </p:nvSpPr>
        <p:spPr>
          <a:xfrm>
            <a:off x="1097280" y="1845734"/>
            <a:ext cx="10058400" cy="4346519"/>
          </a:xfrm>
        </p:spPr>
        <p:txBody>
          <a:bodyPr>
            <a:normAutofit/>
          </a:bodyPr>
          <a:lstStyle/>
          <a:p>
            <a:r>
              <a:rPr lang="en-GB" dirty="0"/>
              <a:t>To meet all the task requirements. </a:t>
            </a:r>
          </a:p>
          <a:p>
            <a:pPr>
              <a:buFont typeface="Arial" panose="020B0604020202020204" pitchFamily="34" charset="0"/>
              <a:buChar char="•"/>
            </a:pPr>
            <a:endParaRPr lang="en-GB" dirty="0"/>
          </a:p>
          <a:p>
            <a:pPr lvl="1">
              <a:buFont typeface="Arial" panose="020B0604020202020204" pitchFamily="34" charset="0"/>
              <a:buChar char="•"/>
            </a:pPr>
            <a:r>
              <a:rPr lang="en-GB" dirty="0"/>
              <a:t>2 pirate ships (one for each player) that race for 60 seconds.</a:t>
            </a:r>
          </a:p>
          <a:p>
            <a:pPr lvl="1">
              <a:buFont typeface="Arial" panose="020B0604020202020204" pitchFamily="34" charset="0"/>
              <a:buChar char="•"/>
            </a:pPr>
            <a:endParaRPr lang="en-GB" dirty="0"/>
          </a:p>
          <a:p>
            <a:pPr lvl="1">
              <a:buFont typeface="Arial" panose="020B0604020202020204" pitchFamily="34" charset="0"/>
              <a:buChar char="•"/>
            </a:pPr>
            <a:r>
              <a:rPr lang="en-GB" dirty="0"/>
              <a:t>After 10 seconds the ships hit a storm and gameplay becomes twice as fast.</a:t>
            </a:r>
          </a:p>
          <a:p>
            <a:pPr lvl="1">
              <a:buFont typeface="Arial" panose="020B0604020202020204" pitchFamily="34" charset="0"/>
              <a:buChar char="•"/>
            </a:pPr>
            <a:endParaRPr lang="en-GB" dirty="0"/>
          </a:p>
          <a:p>
            <a:pPr lvl="1">
              <a:buFont typeface="Arial" panose="020B0604020202020204" pitchFamily="34" charset="0"/>
              <a:buChar char="•"/>
            </a:pPr>
            <a:r>
              <a:rPr lang="en-GB" dirty="0"/>
              <a:t>Each player is rewarded points for shooting rocks or killing the boss.</a:t>
            </a:r>
          </a:p>
          <a:p>
            <a:pPr lvl="1">
              <a:buFont typeface="Arial" panose="020B0604020202020204" pitchFamily="34" charset="0"/>
              <a:buChar char="•"/>
            </a:pPr>
            <a:endParaRPr lang="en-GB" dirty="0"/>
          </a:p>
          <a:p>
            <a:pPr lvl="1">
              <a:buFont typeface="Arial" panose="020B0604020202020204" pitchFamily="34" charset="0"/>
              <a:buChar char="•"/>
            </a:pPr>
            <a:r>
              <a:rPr lang="en-GB" dirty="0"/>
              <a:t>If the ship is struck by a rock, spike, boss bullet or red bullet they lose health.</a:t>
            </a:r>
          </a:p>
          <a:p>
            <a:pPr lvl="1"/>
            <a:endParaRPr lang="en-GB" dirty="0"/>
          </a:p>
          <a:p>
            <a:pPr marL="0" indent="0">
              <a:buNone/>
            </a:pPr>
            <a:endParaRPr lang="en-GB" dirty="0"/>
          </a:p>
          <a:p>
            <a:endParaRPr lang="en-GB" dirty="0"/>
          </a:p>
          <a:p>
            <a:endParaRPr lang="en-GB" dirty="0"/>
          </a:p>
        </p:txBody>
      </p:sp>
    </p:spTree>
    <p:extLst>
      <p:ext uri="{BB962C8B-B14F-4D97-AF65-F5344CB8AC3E}">
        <p14:creationId xmlns:p14="http://schemas.microsoft.com/office/powerpoint/2010/main" val="2824569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GB" dirty="0"/>
            </a:br>
            <a:r>
              <a:rPr lang="en-GB" dirty="0"/>
              <a:t>Approach</a:t>
            </a:r>
          </a:p>
        </p:txBody>
      </p:sp>
      <p:sp>
        <p:nvSpPr>
          <p:cNvPr id="3" name="Content Placeholder 2"/>
          <p:cNvSpPr>
            <a:spLocks noGrp="1"/>
          </p:cNvSpPr>
          <p:nvPr>
            <p:ph idx="1"/>
          </p:nvPr>
        </p:nvSpPr>
        <p:spPr>
          <a:xfrm>
            <a:off x="1097280" y="1845734"/>
            <a:ext cx="10058400" cy="4346519"/>
          </a:xfrm>
        </p:spPr>
        <p:txBody>
          <a:bodyPr>
            <a:normAutofit/>
          </a:bodyPr>
          <a:lstStyle/>
          <a:p>
            <a:r>
              <a:rPr lang="en-GB" dirty="0"/>
              <a:t>Order of steps:</a:t>
            </a:r>
          </a:p>
          <a:p>
            <a:pPr>
              <a:buFont typeface="Arial" panose="020B0604020202020204" pitchFamily="34" charset="0"/>
              <a:buChar char="•"/>
            </a:pPr>
            <a:endParaRPr lang="en-GB" dirty="0"/>
          </a:p>
          <a:p>
            <a:pPr lvl="1">
              <a:buFont typeface="Arial" panose="020B0604020202020204" pitchFamily="34" charset="0"/>
              <a:buChar char="•"/>
            </a:pPr>
            <a:r>
              <a:rPr lang="en-GB" dirty="0"/>
              <a:t>Create empty methods, i.e. methods that hold no logic.</a:t>
            </a:r>
          </a:p>
          <a:p>
            <a:pPr lvl="1">
              <a:buFont typeface="Arial" panose="020B0604020202020204" pitchFamily="34" charset="0"/>
              <a:buChar char="•"/>
            </a:pPr>
            <a:endParaRPr lang="en-GB" dirty="0"/>
          </a:p>
          <a:p>
            <a:pPr lvl="1">
              <a:buFont typeface="Arial" panose="020B0604020202020204" pitchFamily="34" charset="0"/>
              <a:buChar char="•"/>
            </a:pPr>
            <a:r>
              <a:rPr lang="en-GB" dirty="0"/>
              <a:t>Create ships that move forwards, backwards and rotate up and down.</a:t>
            </a:r>
          </a:p>
          <a:p>
            <a:pPr lvl="1">
              <a:buFont typeface="Arial" panose="020B0604020202020204" pitchFamily="34" charset="0"/>
              <a:buChar char="•"/>
            </a:pPr>
            <a:endParaRPr lang="en-GB" dirty="0"/>
          </a:p>
          <a:p>
            <a:pPr lvl="1">
              <a:buFont typeface="Arial" panose="020B0604020202020204" pitchFamily="34" charset="0"/>
              <a:buChar char="•"/>
            </a:pPr>
            <a:r>
              <a:rPr lang="en-GB" dirty="0"/>
              <a:t>Add obstacles for ships to tackle during the race.</a:t>
            </a:r>
          </a:p>
          <a:p>
            <a:pPr lvl="1">
              <a:buFont typeface="Arial" panose="020B0604020202020204" pitchFamily="34" charset="0"/>
              <a:buChar char="•"/>
            </a:pPr>
            <a:endParaRPr lang="en-GB" dirty="0"/>
          </a:p>
          <a:p>
            <a:pPr lvl="1">
              <a:buFont typeface="Arial" panose="020B0604020202020204" pitchFamily="34" charset="0"/>
              <a:buChar char="•"/>
            </a:pPr>
            <a:r>
              <a:rPr lang="en-GB" dirty="0"/>
              <a:t>Add boundaries and background.</a:t>
            </a:r>
          </a:p>
          <a:p>
            <a:pPr lvl="1">
              <a:buFont typeface="Arial" panose="020B0604020202020204" pitchFamily="34" charset="0"/>
              <a:buChar char="•"/>
            </a:pPr>
            <a:endParaRPr lang="en-GB" dirty="0"/>
          </a:p>
          <a:p>
            <a:pPr lvl="1">
              <a:buFont typeface="Arial" panose="020B0604020202020204" pitchFamily="34" charset="0"/>
              <a:buChar char="•"/>
            </a:pPr>
            <a:r>
              <a:rPr lang="en-GB" dirty="0"/>
              <a:t>Add user interface.</a:t>
            </a:r>
          </a:p>
          <a:p>
            <a:pPr lvl="1">
              <a:buFont typeface="Arial" panose="020B0604020202020204" pitchFamily="34" charset="0"/>
              <a:buChar char="•"/>
            </a:pPr>
            <a:endParaRPr lang="en-GB" dirty="0"/>
          </a:p>
          <a:p>
            <a:pPr lvl="1">
              <a:buFont typeface="Arial" panose="020B0604020202020204" pitchFamily="34" charset="0"/>
              <a:buChar char="•"/>
            </a:pPr>
            <a:r>
              <a:rPr lang="en-GB" dirty="0"/>
              <a:t>Test for bugs.</a:t>
            </a:r>
          </a:p>
        </p:txBody>
      </p:sp>
    </p:spTree>
    <p:extLst>
      <p:ext uri="{BB962C8B-B14F-4D97-AF65-F5344CB8AC3E}">
        <p14:creationId xmlns:p14="http://schemas.microsoft.com/office/powerpoint/2010/main" val="1224432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GB" dirty="0"/>
            </a:br>
            <a:r>
              <a:rPr lang="en-GB" dirty="0"/>
              <a:t>Empty method</a:t>
            </a:r>
          </a:p>
        </p:txBody>
      </p:sp>
      <p:grpSp>
        <p:nvGrpSpPr>
          <p:cNvPr id="4" name="Group 3"/>
          <p:cNvGrpSpPr/>
          <p:nvPr/>
        </p:nvGrpSpPr>
        <p:grpSpPr>
          <a:xfrm>
            <a:off x="1097280" y="1841446"/>
            <a:ext cx="10188000" cy="2804392"/>
            <a:chOff x="1097280" y="2695555"/>
            <a:chExt cx="10188000" cy="2804392"/>
          </a:xfrm>
        </p:grpSpPr>
        <p:pic>
          <p:nvPicPr>
            <p:cNvPr id="5" name="Picture 4"/>
            <p:cNvPicPr>
              <a:picLocks noChangeAspect="1"/>
            </p:cNvPicPr>
            <p:nvPr/>
          </p:nvPicPr>
          <p:blipFill rotWithShape="1">
            <a:blip r:embed="rId3"/>
            <a:srcRect l="3016" t="39378" r="59445" b="41691"/>
            <a:stretch/>
          </p:blipFill>
          <p:spPr>
            <a:xfrm>
              <a:off x="1097280" y="2695555"/>
              <a:ext cx="10188000" cy="2804392"/>
            </a:xfrm>
            <a:prstGeom prst="rect">
              <a:avLst/>
            </a:prstGeom>
          </p:spPr>
        </p:pic>
        <p:sp>
          <p:nvSpPr>
            <p:cNvPr id="6" name="Rectangle 5"/>
            <p:cNvSpPr/>
            <p:nvPr/>
          </p:nvSpPr>
          <p:spPr>
            <a:xfrm>
              <a:off x="2723103" y="3386295"/>
              <a:ext cx="4210260" cy="1868993"/>
            </a:xfrm>
            <a:prstGeom prst="rect">
              <a:avLst/>
            </a:prstGeom>
            <a:solidFill>
              <a:srgbClr val="1E1E1E"/>
            </a:solidFill>
            <a:ln>
              <a:solidFill>
                <a:srgbClr val="1E1E1E"/>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grpSp>
      <p:sp>
        <p:nvSpPr>
          <p:cNvPr id="8" name="TextBox 7">
            <a:extLst>
              <a:ext uri="{FF2B5EF4-FFF2-40B4-BE49-F238E27FC236}">
                <a16:creationId xmlns:a16="http://schemas.microsoft.com/office/drawing/2014/main" id="{AA3ECC52-B03F-4A66-9C85-D181549476FC}"/>
              </a:ext>
            </a:extLst>
          </p:cNvPr>
          <p:cNvSpPr txBox="1"/>
          <p:nvPr/>
        </p:nvSpPr>
        <p:spPr>
          <a:xfrm>
            <a:off x="1097280" y="4645838"/>
            <a:ext cx="6047098" cy="369332"/>
          </a:xfrm>
          <a:prstGeom prst="rect">
            <a:avLst/>
          </a:prstGeom>
          <a:noFill/>
        </p:spPr>
        <p:txBody>
          <a:bodyPr wrap="square" rtlCol="0">
            <a:spAutoFit/>
          </a:bodyPr>
          <a:lstStyle/>
          <a:p>
            <a:r>
              <a:rPr lang="en-GB" dirty="0"/>
              <a:t>Figure 1: Example of an empty method.</a:t>
            </a:r>
          </a:p>
        </p:txBody>
      </p:sp>
    </p:spTree>
    <p:extLst>
      <p:ext uri="{BB962C8B-B14F-4D97-AF65-F5344CB8AC3E}">
        <p14:creationId xmlns:p14="http://schemas.microsoft.com/office/powerpoint/2010/main" val="3472776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play the game</a:t>
            </a:r>
          </a:p>
        </p:txBody>
      </p:sp>
      <p:sp>
        <p:nvSpPr>
          <p:cNvPr id="3" name="Content Placeholder 2"/>
          <p:cNvSpPr>
            <a:spLocks noGrp="1"/>
          </p:cNvSpPr>
          <p:nvPr>
            <p:ph idx="1"/>
          </p:nvPr>
        </p:nvSpPr>
        <p:spPr/>
        <p:txBody>
          <a:bodyPr>
            <a:normAutofit/>
          </a:bodyPr>
          <a:lstStyle/>
          <a:p>
            <a:endParaRPr lang="en-GB" dirty="0"/>
          </a:p>
          <a:p>
            <a:pPr marL="0" indent="0">
              <a:buNone/>
            </a:pPr>
            <a:endParaRPr lang="en-GB" dirty="0"/>
          </a:p>
        </p:txBody>
      </p:sp>
      <p:sp>
        <p:nvSpPr>
          <p:cNvPr id="4" name="Content Placeholder 2">
            <a:extLst>
              <a:ext uri="{FF2B5EF4-FFF2-40B4-BE49-F238E27FC236}">
                <a16:creationId xmlns:a16="http://schemas.microsoft.com/office/drawing/2014/main" id="{2B3DC59A-7B5B-4ED9-888D-14316FFF0B71}"/>
              </a:ext>
            </a:extLst>
          </p:cNvPr>
          <p:cNvSpPr txBox="1">
            <a:spLocks/>
          </p:cNvSpPr>
          <p:nvPr/>
        </p:nvSpPr>
        <p:spPr>
          <a:xfrm>
            <a:off x="1097280" y="1998134"/>
            <a:ext cx="102108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dirty="0"/>
              <a:t>Constant streams of enemies will be floating toward the player. The player must evade or shoot down the enemies for 1 minute to finish the race.</a:t>
            </a:r>
          </a:p>
        </p:txBody>
      </p:sp>
      <p:grpSp>
        <p:nvGrpSpPr>
          <p:cNvPr id="20" name="Group 19"/>
          <p:cNvGrpSpPr/>
          <p:nvPr/>
        </p:nvGrpSpPr>
        <p:grpSpPr>
          <a:xfrm>
            <a:off x="1097279" y="2650619"/>
            <a:ext cx="10942926" cy="3479341"/>
            <a:chOff x="1097279" y="2650619"/>
            <a:chExt cx="10942926" cy="3479341"/>
          </a:xfrm>
        </p:grpSpPr>
        <p:grpSp>
          <p:nvGrpSpPr>
            <p:cNvPr id="19" name="Group 18">
              <a:extLst>
                <a:ext uri="{FF2B5EF4-FFF2-40B4-BE49-F238E27FC236}">
                  <a16:creationId xmlns:a16="http://schemas.microsoft.com/office/drawing/2014/main" id="{2765159A-026F-4872-A492-4D2AC9E8565F}"/>
                </a:ext>
              </a:extLst>
            </p:cNvPr>
            <p:cNvGrpSpPr/>
            <p:nvPr/>
          </p:nvGrpSpPr>
          <p:grpSpPr>
            <a:xfrm>
              <a:off x="9485781" y="3223495"/>
              <a:ext cx="1818755" cy="1285313"/>
              <a:chOff x="8747790" y="3313610"/>
              <a:chExt cx="1818755" cy="1285313"/>
            </a:xfrm>
          </p:grpSpPr>
          <p:sp>
            <p:nvSpPr>
              <p:cNvPr id="17" name="Rectangle: Rounded Corners 16">
                <a:extLst>
                  <a:ext uri="{FF2B5EF4-FFF2-40B4-BE49-F238E27FC236}">
                    <a16:creationId xmlns:a16="http://schemas.microsoft.com/office/drawing/2014/main" id="{EE955FF1-6EDA-4F7A-B186-9AEC82AC1F20}"/>
                  </a:ext>
                </a:extLst>
              </p:cNvPr>
              <p:cNvSpPr/>
              <p:nvPr/>
            </p:nvSpPr>
            <p:spPr>
              <a:xfrm>
                <a:off x="8747790" y="3313610"/>
                <a:ext cx="360000" cy="360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O</a:t>
                </a:r>
              </a:p>
            </p:txBody>
          </p:sp>
          <p:grpSp>
            <p:nvGrpSpPr>
              <p:cNvPr id="11" name="Group 10">
                <a:extLst>
                  <a:ext uri="{FF2B5EF4-FFF2-40B4-BE49-F238E27FC236}">
                    <a16:creationId xmlns:a16="http://schemas.microsoft.com/office/drawing/2014/main" id="{2F70927E-59CB-4046-9018-583065DE8828}"/>
                  </a:ext>
                </a:extLst>
              </p:cNvPr>
              <p:cNvGrpSpPr/>
              <p:nvPr/>
            </p:nvGrpSpPr>
            <p:grpSpPr>
              <a:xfrm>
                <a:off x="9290003" y="3771897"/>
                <a:ext cx="1276542" cy="827026"/>
                <a:chOff x="1384300" y="3069000"/>
                <a:chExt cx="1276542" cy="827026"/>
              </a:xfrm>
            </p:grpSpPr>
            <p:sp>
              <p:nvSpPr>
                <p:cNvPr id="12" name="Rectangle: Rounded Corners 11">
                  <a:extLst>
                    <a:ext uri="{FF2B5EF4-FFF2-40B4-BE49-F238E27FC236}">
                      <a16:creationId xmlns:a16="http://schemas.microsoft.com/office/drawing/2014/main" id="{E56DB386-B62A-4564-86C6-8E35C348FFD0}"/>
                    </a:ext>
                  </a:extLst>
                </p:cNvPr>
                <p:cNvSpPr/>
                <p:nvPr/>
              </p:nvSpPr>
              <p:spPr>
                <a:xfrm>
                  <a:off x="1837970" y="3069000"/>
                  <a:ext cx="360000" cy="360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a:t>
                  </a:r>
                </a:p>
              </p:txBody>
            </p:sp>
            <p:sp>
              <p:nvSpPr>
                <p:cNvPr id="13" name="Rectangle: Rounded Corners 12">
                  <a:extLst>
                    <a:ext uri="{FF2B5EF4-FFF2-40B4-BE49-F238E27FC236}">
                      <a16:creationId xmlns:a16="http://schemas.microsoft.com/office/drawing/2014/main" id="{B053E05D-07A5-4022-B001-7E79473CE720}"/>
                    </a:ext>
                  </a:extLst>
                </p:cNvPr>
                <p:cNvSpPr/>
                <p:nvPr/>
              </p:nvSpPr>
              <p:spPr>
                <a:xfrm>
                  <a:off x="2300842" y="3536026"/>
                  <a:ext cx="360000" cy="360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&gt;</a:t>
                  </a:r>
                </a:p>
              </p:txBody>
            </p:sp>
            <p:sp>
              <p:nvSpPr>
                <p:cNvPr id="14" name="Rectangle: Rounded Corners 13">
                  <a:extLst>
                    <a:ext uri="{FF2B5EF4-FFF2-40B4-BE49-F238E27FC236}">
                      <a16:creationId xmlns:a16="http://schemas.microsoft.com/office/drawing/2014/main" id="{2AD24FEC-A10A-46C5-8A5F-61635325DD6D}"/>
                    </a:ext>
                  </a:extLst>
                </p:cNvPr>
                <p:cNvSpPr/>
                <p:nvPr/>
              </p:nvSpPr>
              <p:spPr>
                <a:xfrm rot="5400000">
                  <a:off x="1842571" y="3529654"/>
                  <a:ext cx="360000" cy="360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b"/>
                <a:lstStyle/>
                <a:p>
                  <a:pPr algn="ctr"/>
                  <a:r>
                    <a:rPr lang="en-GB" dirty="0"/>
                    <a:t>&gt;</a:t>
                  </a:r>
                </a:p>
              </p:txBody>
            </p:sp>
            <p:sp>
              <p:nvSpPr>
                <p:cNvPr id="15" name="Rectangle: Rounded Corners 14">
                  <a:extLst>
                    <a:ext uri="{FF2B5EF4-FFF2-40B4-BE49-F238E27FC236}">
                      <a16:creationId xmlns:a16="http://schemas.microsoft.com/office/drawing/2014/main" id="{C2FDDB93-B8CE-4884-BB5B-E7B0BE3B77E0}"/>
                    </a:ext>
                  </a:extLst>
                </p:cNvPr>
                <p:cNvSpPr/>
                <p:nvPr/>
              </p:nvSpPr>
              <p:spPr>
                <a:xfrm>
                  <a:off x="1384300" y="3529654"/>
                  <a:ext cx="360000" cy="360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&lt;</a:t>
                  </a:r>
                </a:p>
              </p:txBody>
            </p:sp>
          </p:grpSp>
        </p:grpSp>
        <p:grpSp>
          <p:nvGrpSpPr>
            <p:cNvPr id="18" name="Group 17">
              <a:extLst>
                <a:ext uri="{FF2B5EF4-FFF2-40B4-BE49-F238E27FC236}">
                  <a16:creationId xmlns:a16="http://schemas.microsoft.com/office/drawing/2014/main" id="{E21C3AD8-DF72-410A-8856-1CB3ABD147A6}"/>
                </a:ext>
              </a:extLst>
            </p:cNvPr>
            <p:cNvGrpSpPr/>
            <p:nvPr/>
          </p:nvGrpSpPr>
          <p:grpSpPr>
            <a:xfrm>
              <a:off x="1100824" y="3219126"/>
              <a:ext cx="2160000" cy="1285313"/>
              <a:chOff x="1892762" y="3493610"/>
              <a:chExt cx="2160000" cy="1285313"/>
            </a:xfrm>
          </p:grpSpPr>
          <p:sp>
            <p:nvSpPr>
              <p:cNvPr id="6" name="Rectangle: Rounded Corners 5">
                <a:extLst>
                  <a:ext uri="{FF2B5EF4-FFF2-40B4-BE49-F238E27FC236}">
                    <a16:creationId xmlns:a16="http://schemas.microsoft.com/office/drawing/2014/main" id="{880E121C-977C-4900-A559-2B082C12234B}"/>
                  </a:ext>
                </a:extLst>
              </p:cNvPr>
              <p:cNvSpPr/>
              <p:nvPr/>
            </p:nvSpPr>
            <p:spPr>
              <a:xfrm>
                <a:off x="2788161" y="3493610"/>
                <a:ext cx="360000" cy="360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W</a:t>
                </a:r>
              </a:p>
            </p:txBody>
          </p:sp>
          <p:sp>
            <p:nvSpPr>
              <p:cNvPr id="7" name="Rectangle: Rounded Corners 6">
                <a:extLst>
                  <a:ext uri="{FF2B5EF4-FFF2-40B4-BE49-F238E27FC236}">
                    <a16:creationId xmlns:a16="http://schemas.microsoft.com/office/drawing/2014/main" id="{C6467D76-B8BD-4CC5-BD4B-47E50F3496C4}"/>
                  </a:ext>
                </a:extLst>
              </p:cNvPr>
              <p:cNvSpPr/>
              <p:nvPr/>
            </p:nvSpPr>
            <p:spPr>
              <a:xfrm>
                <a:off x="3251033" y="3960636"/>
                <a:ext cx="360000" cy="360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D</a:t>
                </a:r>
              </a:p>
            </p:txBody>
          </p:sp>
          <p:sp>
            <p:nvSpPr>
              <p:cNvPr id="8" name="Rectangle: Rounded Corners 7">
                <a:extLst>
                  <a:ext uri="{FF2B5EF4-FFF2-40B4-BE49-F238E27FC236}">
                    <a16:creationId xmlns:a16="http://schemas.microsoft.com/office/drawing/2014/main" id="{9254E411-997E-4134-B018-49E5EB8DD5ED}"/>
                  </a:ext>
                </a:extLst>
              </p:cNvPr>
              <p:cNvSpPr/>
              <p:nvPr/>
            </p:nvSpPr>
            <p:spPr>
              <a:xfrm>
                <a:off x="2792762" y="3954264"/>
                <a:ext cx="360000" cy="360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S</a:t>
                </a:r>
              </a:p>
            </p:txBody>
          </p:sp>
          <p:sp>
            <p:nvSpPr>
              <p:cNvPr id="9" name="Rectangle: Rounded Corners 8">
                <a:extLst>
                  <a:ext uri="{FF2B5EF4-FFF2-40B4-BE49-F238E27FC236}">
                    <a16:creationId xmlns:a16="http://schemas.microsoft.com/office/drawing/2014/main" id="{89D60A7B-CFA3-4B22-80CD-B1EECEBEAB20}"/>
                  </a:ext>
                </a:extLst>
              </p:cNvPr>
              <p:cNvSpPr/>
              <p:nvPr/>
            </p:nvSpPr>
            <p:spPr>
              <a:xfrm>
                <a:off x="2334491" y="3954264"/>
                <a:ext cx="360000" cy="360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A</a:t>
                </a:r>
              </a:p>
            </p:txBody>
          </p:sp>
          <p:sp>
            <p:nvSpPr>
              <p:cNvPr id="16" name="Rectangle: Rounded Corners 15">
                <a:extLst>
                  <a:ext uri="{FF2B5EF4-FFF2-40B4-BE49-F238E27FC236}">
                    <a16:creationId xmlns:a16="http://schemas.microsoft.com/office/drawing/2014/main" id="{29E4802F-CDEC-4854-A798-F723F7F73142}"/>
                  </a:ext>
                </a:extLst>
              </p:cNvPr>
              <p:cNvSpPr/>
              <p:nvPr/>
            </p:nvSpPr>
            <p:spPr>
              <a:xfrm>
                <a:off x="1892762" y="4418923"/>
                <a:ext cx="2160000" cy="360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SPACE </a:t>
                </a:r>
              </a:p>
            </p:txBody>
          </p:sp>
        </p:grpSp>
        <p:grpSp>
          <p:nvGrpSpPr>
            <p:cNvPr id="5" name="Group 4"/>
            <p:cNvGrpSpPr/>
            <p:nvPr/>
          </p:nvGrpSpPr>
          <p:grpSpPr>
            <a:xfrm>
              <a:off x="3909473" y="2650619"/>
              <a:ext cx="4591050" cy="3114675"/>
              <a:chOff x="3983355" y="3148405"/>
              <a:chExt cx="4591050" cy="3114675"/>
            </a:xfrm>
          </p:grpSpPr>
          <p:pic>
            <p:nvPicPr>
              <p:cNvPr id="1026" name="Picture 2" descr="https://cdn.clipart.email/5ac3ba8dbe2e93e0abad5dbfd2f866ce_xbox-one-controller-template-by-thewolfbunny-printable-transfers-_482-327.png">
                <a:extLst>
                  <a:ext uri="{FF2B5EF4-FFF2-40B4-BE49-F238E27FC236}">
                    <a16:creationId xmlns:a16="http://schemas.microsoft.com/office/drawing/2014/main" id="{02C469CA-1668-41B5-BD2E-FAB12659340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835" b="94190" l="1452" r="98963">
                            <a14:foregroundMark x1="15145" y1="51988" x2="15145" y2="51988"/>
                            <a14:foregroundMark x1="14938" y1="50153" x2="23029" y2="59021"/>
                            <a14:foregroundMark x1="16805" y1="42202" x2="16390" y2="59327"/>
                            <a14:foregroundMark x1="13485" y1="21407" x2="9959" y2="39144"/>
                            <a14:foregroundMark x1="9959" y1="39144" x2="9751" y2="68807"/>
                            <a14:foregroundMark x1="78838" y1="52294" x2="84855" y2="69725"/>
                            <a14:foregroundMark x1="84855" y1="69725" x2="92116" y2="80122"/>
                            <a14:foregroundMark x1="94398" y1="85627" x2="95021" y2="76453"/>
                            <a14:foregroundMark x1="9751" y1="83180" x2="6224" y2="67278"/>
                            <a14:foregroundMark x1="8506" y1="88379" x2="5602" y2="85933"/>
                            <a14:foregroundMark x1="2075" y1="75841" x2="2075" y2="75841"/>
                            <a14:foregroundMark x1="10996" y1="94801" x2="10996" y2="94801"/>
                            <a14:foregroundMark x1="68257" y1="6422" x2="68257" y2="6422"/>
                            <a14:foregroundMark x1="63278" y1="51070" x2="63278" y2="51070"/>
                            <a14:foregroundMark x1="26763" y1="29052" x2="26763" y2="29052"/>
                            <a14:foregroundMark x1="81743" y1="29969" x2="81743" y2="29969"/>
                            <a14:foregroundMark x1="33402" y1="8257" x2="33402" y2="8257"/>
                            <a14:foregroundMark x1="42531" y1="6116" x2="42531" y2="6116"/>
                            <a14:foregroundMark x1="98548" y1="74618" x2="98548" y2="74618"/>
                            <a14:foregroundMark x1="35892" y1="73700" x2="35892" y2="73700"/>
                            <a14:foregroundMark x1="35270" y1="73700" x2="35270" y2="73700"/>
                            <a14:foregroundMark x1="33817" y1="73700" x2="33817" y2="73700"/>
                            <a14:foregroundMark x1="33402" y1="73700" x2="33402" y2="73700"/>
                            <a14:foregroundMark x1="32780" y1="73700" x2="32780" y2="73700"/>
                            <a14:foregroundMark x1="32158" y1="73700" x2="32158" y2="73700"/>
                            <a14:foregroundMark x1="32988" y1="73700" x2="35270" y2="73394"/>
                            <a14:foregroundMark x1="37137" y1="73394" x2="40456" y2="73089"/>
                            <a14:foregroundMark x1="42116" y1="73394" x2="42116" y2="73394"/>
                            <a14:foregroundMark x1="42116" y1="73700" x2="42116" y2="73700"/>
                            <a14:foregroundMark x1="40871" y1="73700" x2="40456" y2="73700"/>
                            <a14:foregroundMark x1="39419" y1="73700" x2="39419" y2="73700"/>
                            <a14:foregroundMark x1="37759" y1="73394" x2="37759" y2="73394"/>
                            <a14:foregroundMark x1="37967" y1="73394" x2="37967" y2="73394"/>
                            <a14:foregroundMark x1="38174" y1="73700" x2="38174" y2="73700"/>
                            <a14:foregroundMark x1="37137" y1="73700" x2="37137" y2="73700"/>
                            <a14:foregroundMark x1="43361" y1="73394" x2="43361" y2="73394"/>
                            <a14:foregroundMark x1="43361" y1="73394" x2="43361" y2="73394"/>
                            <a14:foregroundMark x1="43154" y1="73394" x2="43154" y2="73394"/>
                            <a14:foregroundMark x1="43154" y1="73700" x2="43154" y2="73700"/>
                            <a14:foregroundMark x1="44606" y1="73700" x2="44606" y2="73700"/>
                            <a14:foregroundMark x1="46473" y1="73700" x2="46473" y2="73700"/>
                            <a14:foregroundMark x1="45436" y1="73700" x2="45436" y2="73700"/>
                            <a14:foregroundMark x1="48340" y1="73700" x2="48340" y2="73700"/>
                            <a14:foregroundMark x1="47303" y1="73700" x2="47303" y2="73700"/>
                            <a14:foregroundMark x1="50207" y1="73700" x2="50207" y2="73700"/>
                            <a14:foregroundMark x1="48963" y1="73700" x2="48963" y2="73700"/>
                            <a14:foregroundMark x1="52282" y1="73700" x2="52282" y2="73700"/>
                            <a14:foregroundMark x1="51245" y1="73700" x2="51245" y2="73700"/>
                            <a14:foregroundMark x1="53942" y1="73394" x2="53942" y2="73394"/>
                            <a14:foregroundMark x1="53734" y1="73700" x2="53734" y2="73700"/>
                            <a14:foregroundMark x1="54979" y1="73700" x2="54979" y2="73700"/>
                            <a14:foregroundMark x1="56639" y1="73700" x2="56639" y2="73700"/>
                            <a14:foregroundMark x1="57469" y1="73700" x2="57469" y2="73700"/>
                            <a14:foregroundMark x1="56017" y1="73700" x2="56017" y2="73700"/>
                            <a14:foregroundMark x1="58921" y1="73700" x2="58921" y2="73700"/>
                            <a14:foregroundMark x1="60166" y1="73700" x2="60166" y2="73700"/>
                            <a14:foregroundMark x1="61618" y1="73700" x2="61618" y2="73700"/>
                            <a14:foregroundMark x1="63278" y1="73700" x2="63278" y2="73700"/>
                            <a14:foregroundMark x1="62448" y1="73700" x2="62448" y2="73700"/>
                            <a14:foregroundMark x1="64730" y1="73700" x2="64730" y2="73700"/>
                            <a14:foregroundMark x1="65975" y1="73700" x2="65975" y2="73700"/>
                            <a14:foregroundMark x1="67220" y1="73700" x2="67220" y2="73700"/>
                            <a14:foregroundMark x1="68465" y1="73700" x2="68465" y2="73700"/>
                            <a14:foregroundMark x1="69087" y1="73700" x2="69087" y2="73700"/>
                            <a14:foregroundMark x1="36100" y1="54434" x2="35892" y2="54128"/>
                            <a14:foregroundMark x1="38797" y1="5810" x2="38797" y2="5810"/>
                            <a14:foregroundMark x1="38174" y1="5810" x2="38174" y2="5810"/>
                            <a14:foregroundMark x1="38382" y1="5810" x2="38382" y2="5810"/>
                            <a14:foregroundMark x1="38797" y1="5810" x2="40249" y2="5810"/>
                            <a14:foregroundMark x1="43361" y1="6116" x2="43361" y2="6116"/>
                            <a14:foregroundMark x1="43568" y1="5810" x2="43568" y2="5810"/>
                            <a14:foregroundMark x1="44606" y1="5505" x2="44606" y2="5505"/>
                            <a14:foregroundMark x1="41701" y1="6116" x2="41701" y2="6116"/>
                            <a14:foregroundMark x1="41701" y1="5810" x2="41701" y2="5810"/>
                            <a14:foregroundMark x1="42531" y1="5505" x2="42531" y2="5505"/>
                            <a14:foregroundMark x1="44191" y1="5505" x2="44191" y2="5505"/>
                            <a14:foregroundMark x1="45021" y1="5505" x2="45021" y2="5505"/>
                            <a14:foregroundMark x1="45643" y1="5810" x2="45643" y2="5810"/>
                            <a14:foregroundMark x1="46473" y1="5505" x2="46473" y2="5505"/>
                            <a14:foregroundMark x1="47095" y1="5505" x2="47095" y2="5505"/>
                            <a14:foregroundMark x1="48133" y1="5810" x2="48133" y2="5810"/>
                            <a14:foregroundMark x1="47510" y1="5505" x2="47510" y2="5505"/>
                            <a14:foregroundMark x1="49585" y1="5810" x2="49585" y2="5810"/>
                            <a14:foregroundMark x1="49170" y1="5810" x2="49170" y2="5810"/>
                            <a14:foregroundMark x1="51245" y1="5505" x2="51245" y2="5505"/>
                            <a14:foregroundMark x1="50207" y1="5810" x2="50207" y2="5810"/>
                            <a14:foregroundMark x1="52905" y1="5505" x2="52905" y2="5505"/>
                            <a14:foregroundMark x1="52282" y1="5505" x2="52282" y2="5505"/>
                            <a14:foregroundMark x1="54979" y1="5505" x2="54979" y2="5505"/>
                            <a14:foregroundMark x1="56846" y1="5810" x2="56846" y2="5810"/>
                            <a14:foregroundMark x1="58714" y1="5810" x2="58714" y2="5810"/>
                            <a14:foregroundMark x1="59959" y1="5810" x2="59959" y2="5810"/>
                            <a14:foregroundMark x1="61203" y1="5810" x2="61203" y2="5810"/>
                            <a14:foregroundMark x1="62033" y1="5810" x2="62033" y2="5810"/>
                            <a14:foregroundMark x1="58091" y1="5505" x2="58091" y2="5505"/>
                            <a14:foregroundMark x1="52905" y1="5505" x2="52905" y2="5505"/>
                            <a14:foregroundMark x1="53942" y1="5505" x2="53942" y2="5505"/>
                            <a14:foregroundMark x1="55809" y1="5505" x2="55809" y2="5505"/>
                            <a14:foregroundMark x1="70124" y1="2141" x2="70124" y2="2141"/>
                            <a14:foregroundMark x1="69710" y1="1835" x2="69710" y2="1835"/>
                            <a14:foregroundMark x1="69087" y1="1835" x2="69087" y2="1835"/>
                            <a14:foregroundMark x1="68257" y1="2141" x2="68257" y2="2141"/>
                            <a14:foregroundMark x1="70954" y1="1835" x2="70954" y2="1835"/>
                            <a14:foregroundMark x1="29046" y1="2141" x2="29046" y2="2141"/>
                            <a14:foregroundMark x1="30290" y1="2141" x2="30290" y2="2141"/>
                            <a14:foregroundMark x1="30290" y1="1835" x2="30290" y2="1835"/>
                            <a14:foregroundMark x1="31328" y1="1835" x2="31328" y2="1835"/>
                            <a14:foregroundMark x1="29046" y1="1835" x2="29046" y2="1835"/>
                            <a14:foregroundMark x1="98755" y1="70642" x2="98755" y2="70642"/>
                            <a14:foregroundMark x1="98340" y1="68807" x2="98340" y2="68807"/>
                            <a14:foregroundMark x1="98340" y1="66055" x2="98340" y2="66055"/>
                            <a14:foregroundMark x1="98340" y1="79511" x2="98340" y2="79511"/>
                            <a14:foregroundMark x1="98755" y1="79511" x2="98755" y2="79511"/>
                            <a14:foregroundMark x1="98548" y1="78593" x2="98548" y2="78593"/>
                            <a14:foregroundMark x1="98548" y1="77370" x2="98548" y2="77370"/>
                            <a14:foregroundMark x1="98548" y1="75229" x2="98548" y2="75229"/>
                            <a14:foregroundMark x1="98963" y1="74618" x2="98963" y2="74618"/>
                            <a14:foregroundMark x1="98963" y1="73089" x2="98963" y2="73089"/>
                            <a14:foregroundMark x1="98548" y1="71560" x2="98548" y2="71560"/>
                            <a14:foregroundMark x1="98755" y1="71560" x2="98755" y2="71560"/>
                            <a14:foregroundMark x1="99170" y1="74006" x2="99170" y2="74312"/>
                            <a14:foregroundMark x1="99170" y1="75229" x2="99170" y2="75535"/>
                            <a14:foregroundMark x1="98963" y1="77676" x2="98963" y2="78287"/>
                            <a14:foregroundMark x1="98963" y1="78593" x2="98963" y2="78899"/>
                            <a14:foregroundMark x1="98723" y1="79205" x2="98548" y2="81651"/>
                            <a14:foregroundMark x1="98767" y1="78593" x2="98723" y2="79205"/>
                            <a14:foregroundMark x1="98832" y1="77676" x2="98767" y2="78593"/>
                            <a14:foregroundMark x1="98876" y1="77064" x2="98832" y2="77676"/>
                            <a14:foregroundMark x1="98910" y1="79205" x2="97925" y2="85015"/>
                            <a14:foregroundMark x1="99014" y1="78593" x2="98910" y2="79205"/>
                            <a14:foregroundMark x1="99170" y1="77676" x2="99014" y2="78593"/>
                            <a14:foregroundMark x1="98401" y1="72783" x2="96266" y2="61162"/>
                            <a14:foregroundMark x1="98513" y1="73394" x2="98401" y2="72783"/>
                            <a14:foregroundMark x1="98626" y1="74006" x2="98513" y2="73394"/>
                            <a14:foregroundMark x1="98682" y1="74312" x2="98626" y2="74006"/>
                            <a14:foregroundMark x1="98907" y1="75535" x2="98682" y2="74312"/>
                            <a14:foregroundMark x1="98755" y1="72477" x2="96266" y2="57187"/>
                            <a14:foregroundMark x1="99123" y1="74312" x2="99170" y2="74618"/>
                            <a14:foregroundMark x1="99076" y1="74006" x2="99123" y2="74312"/>
                            <a14:foregroundMark x1="98982" y1="73394" x2="99076" y2="74006"/>
                            <a14:foregroundMark x1="98888" y1="72783" x2="98982" y2="73394"/>
                            <a14:foregroundMark x1="96266" y1="55657" x2="98888" y2="72783"/>
                            <a14:foregroundMark x1="2490" y1="66667" x2="2905" y2="82875"/>
                            <a14:foregroundMark x1="1660" y1="72477" x2="2282" y2="81040"/>
                            <a14:foregroundMark x1="1452" y1="75535" x2="1452" y2="79205"/>
                            <a14:foregroundMark x1="1245" y1="74924" x2="2075" y2="66361"/>
                            <a14:foregroundMark x1="1245" y1="79205" x2="2075" y2="84404"/>
                            <a14:backgroundMark x1="99585" y1="74312" x2="99585" y2="74312"/>
                            <a14:backgroundMark x1="99585" y1="73394" x2="99585" y2="73394"/>
                            <a14:backgroundMark x1="99585" y1="74006" x2="99585" y2="74006"/>
                            <a14:backgroundMark x1="99793" y1="77064" x2="99793" y2="77064"/>
                            <a14:backgroundMark x1="99793" y1="76147" x2="99793" y2="76147"/>
                            <a14:backgroundMark x1="99793" y1="75535" x2="99793" y2="77064"/>
                            <a14:backgroundMark x1="99585" y1="75535" x2="99585" y2="75535"/>
                            <a14:backgroundMark x1="99378" y1="72783" x2="99378" y2="72783"/>
                            <a14:backgroundMark x1="99585" y1="78593" x2="99585" y2="78593"/>
                            <a14:backgroundMark x1="99585" y1="77676" x2="99585" y2="77676"/>
                            <a14:backgroundMark x1="99585" y1="79205" x2="99585" y2="79205"/>
                          </a14:backgroundRemoval>
                        </a14:imgEffect>
                      </a14:imgLayer>
                    </a14:imgProps>
                  </a:ext>
                  <a:ext uri="{28A0092B-C50C-407E-A947-70E740481C1C}">
                    <a14:useLocalDpi xmlns:a14="http://schemas.microsoft.com/office/drawing/2010/main" val="0"/>
                  </a:ext>
                </a:extLst>
              </a:blip>
              <a:srcRect/>
              <a:stretch>
                <a:fillRect/>
              </a:stretch>
            </p:blipFill>
            <p:spPr bwMode="auto">
              <a:xfrm>
                <a:off x="3983355" y="3148405"/>
                <a:ext cx="4591050" cy="3114675"/>
              </a:xfrm>
              <a:prstGeom prst="rect">
                <a:avLst/>
              </a:prstGeom>
              <a:noFill/>
              <a:extLst>
                <a:ext uri="{909E8E84-426E-40DD-AFC4-6F175D3DCCD1}">
                  <a14:hiddenFill xmlns:a14="http://schemas.microsoft.com/office/drawing/2010/main">
                    <a:solidFill>
                      <a:srgbClr val="FFFFFF"/>
                    </a:solidFill>
                  </a14:hiddenFill>
                </a:ext>
              </a:extLst>
            </p:spPr>
          </p:pic>
          <p:sp>
            <p:nvSpPr>
              <p:cNvPr id="21" name="Arrow: Right 20">
                <a:extLst>
                  <a:ext uri="{FF2B5EF4-FFF2-40B4-BE49-F238E27FC236}">
                    <a16:creationId xmlns:a16="http://schemas.microsoft.com/office/drawing/2014/main" id="{31A677AC-8AE7-4B5C-84E0-7CCF3775A42E}"/>
                  </a:ext>
                </a:extLst>
              </p:cNvPr>
              <p:cNvSpPr/>
              <p:nvPr/>
            </p:nvSpPr>
            <p:spPr>
              <a:xfrm rot="16200000">
                <a:off x="6598995" y="3929717"/>
                <a:ext cx="540000" cy="3600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sp>
            <p:nvSpPr>
              <p:cNvPr id="23" name="Arrow: Right 22">
                <a:extLst>
                  <a:ext uri="{FF2B5EF4-FFF2-40B4-BE49-F238E27FC236}">
                    <a16:creationId xmlns:a16="http://schemas.microsoft.com/office/drawing/2014/main" id="{3EE957A0-757C-474B-81AA-0BDF65B46542}"/>
                  </a:ext>
                </a:extLst>
              </p:cNvPr>
              <p:cNvSpPr/>
              <p:nvPr/>
            </p:nvSpPr>
            <p:spPr>
              <a:xfrm rot="5400000" flipV="1">
                <a:off x="6598995" y="5284764"/>
                <a:ext cx="540000" cy="3600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sp>
            <p:nvSpPr>
              <p:cNvPr id="24" name="Arrow: Right 23">
                <a:extLst>
                  <a:ext uri="{FF2B5EF4-FFF2-40B4-BE49-F238E27FC236}">
                    <a16:creationId xmlns:a16="http://schemas.microsoft.com/office/drawing/2014/main" id="{3E0A3C90-7A30-4905-A41D-DCB15EC5E4DE}"/>
                  </a:ext>
                </a:extLst>
              </p:cNvPr>
              <p:cNvSpPr/>
              <p:nvPr/>
            </p:nvSpPr>
            <p:spPr>
              <a:xfrm>
                <a:off x="5541250" y="3958067"/>
                <a:ext cx="540000" cy="3600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sp>
            <p:nvSpPr>
              <p:cNvPr id="25" name="Arrow: Right 24">
                <a:extLst>
                  <a:ext uri="{FF2B5EF4-FFF2-40B4-BE49-F238E27FC236}">
                    <a16:creationId xmlns:a16="http://schemas.microsoft.com/office/drawing/2014/main" id="{74AC0AD3-980A-4F11-AD5E-B963DFF173E1}"/>
                  </a:ext>
                </a:extLst>
              </p:cNvPr>
              <p:cNvSpPr/>
              <p:nvPr/>
            </p:nvSpPr>
            <p:spPr>
              <a:xfrm rot="10800000" flipV="1">
                <a:off x="4223548" y="3958067"/>
                <a:ext cx="540000" cy="3600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sp>
            <p:nvSpPr>
              <p:cNvPr id="26" name="Arrow: Right 25">
                <a:extLst>
                  <a:ext uri="{FF2B5EF4-FFF2-40B4-BE49-F238E27FC236}">
                    <a16:creationId xmlns:a16="http://schemas.microsoft.com/office/drawing/2014/main" id="{FDD5F56A-01F6-4D8F-8078-B8CA547C141E}"/>
                  </a:ext>
                </a:extLst>
              </p:cNvPr>
              <p:cNvSpPr/>
              <p:nvPr/>
            </p:nvSpPr>
            <p:spPr>
              <a:xfrm rot="16200000">
                <a:off x="7310458" y="4549439"/>
                <a:ext cx="270000" cy="1800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grpSp>
        <p:sp>
          <p:nvSpPr>
            <p:cNvPr id="10" name="TextBox 9">
              <a:extLst>
                <a:ext uri="{FF2B5EF4-FFF2-40B4-BE49-F238E27FC236}">
                  <a16:creationId xmlns:a16="http://schemas.microsoft.com/office/drawing/2014/main" id="{F9DEE09D-6306-46BC-B423-956BBEF94274}"/>
                </a:ext>
              </a:extLst>
            </p:cNvPr>
            <p:cNvSpPr txBox="1"/>
            <p:nvPr/>
          </p:nvSpPr>
          <p:spPr>
            <a:xfrm>
              <a:off x="1097279" y="4593228"/>
              <a:ext cx="3052385" cy="400110"/>
            </a:xfrm>
            <a:prstGeom prst="rect">
              <a:avLst/>
            </a:prstGeom>
            <a:noFill/>
          </p:spPr>
          <p:txBody>
            <a:bodyPr wrap="square" rtlCol="0">
              <a:spAutoFit/>
            </a:bodyPr>
            <a:lstStyle/>
            <a:p>
              <a:r>
                <a:rPr lang="en-GB" dirty="0">
                  <a:solidFill>
                    <a:schemeClr val="tx1">
                      <a:lumMod val="75000"/>
                      <a:lumOff val="25000"/>
                    </a:schemeClr>
                  </a:solidFill>
                </a:rPr>
                <a:t>Player</a:t>
              </a:r>
              <a:r>
                <a:rPr lang="en-GB" sz="2000" dirty="0">
                  <a:solidFill>
                    <a:schemeClr val="tx1">
                      <a:lumMod val="75000"/>
                      <a:lumOff val="25000"/>
                    </a:schemeClr>
                  </a:solidFill>
                </a:rPr>
                <a:t> </a:t>
              </a:r>
              <a:r>
                <a:rPr lang="en-GB" dirty="0">
                  <a:solidFill>
                    <a:schemeClr val="tx1">
                      <a:lumMod val="75000"/>
                      <a:lumOff val="25000"/>
                    </a:schemeClr>
                  </a:solidFill>
                </a:rPr>
                <a:t>1 keyboard controls</a:t>
              </a:r>
              <a:endParaRPr lang="en-GB" sz="2000" dirty="0">
                <a:solidFill>
                  <a:schemeClr val="tx1">
                    <a:lumMod val="75000"/>
                    <a:lumOff val="25000"/>
                  </a:schemeClr>
                </a:solidFill>
              </a:endParaRPr>
            </a:p>
          </p:txBody>
        </p:sp>
        <p:sp>
          <p:nvSpPr>
            <p:cNvPr id="27" name="TextBox 26">
              <a:extLst>
                <a:ext uri="{FF2B5EF4-FFF2-40B4-BE49-F238E27FC236}">
                  <a16:creationId xmlns:a16="http://schemas.microsoft.com/office/drawing/2014/main" id="{F9DEE09D-6306-46BC-B423-956BBEF94274}"/>
                </a:ext>
              </a:extLst>
            </p:cNvPr>
            <p:cNvSpPr txBox="1"/>
            <p:nvPr/>
          </p:nvSpPr>
          <p:spPr>
            <a:xfrm>
              <a:off x="9284677" y="4593228"/>
              <a:ext cx="2755528" cy="369332"/>
            </a:xfrm>
            <a:prstGeom prst="rect">
              <a:avLst/>
            </a:prstGeom>
            <a:noFill/>
          </p:spPr>
          <p:txBody>
            <a:bodyPr wrap="square" rtlCol="0">
              <a:spAutoFit/>
            </a:bodyPr>
            <a:lstStyle/>
            <a:p>
              <a:r>
                <a:rPr lang="en-GB" dirty="0">
                  <a:solidFill>
                    <a:schemeClr val="tx1">
                      <a:lumMod val="75000"/>
                      <a:lumOff val="25000"/>
                    </a:schemeClr>
                  </a:solidFill>
                </a:rPr>
                <a:t>Player 2 keyboard controls</a:t>
              </a:r>
            </a:p>
          </p:txBody>
        </p:sp>
        <p:sp>
          <p:nvSpPr>
            <p:cNvPr id="28" name="TextBox 27">
              <a:extLst>
                <a:ext uri="{FF2B5EF4-FFF2-40B4-BE49-F238E27FC236}">
                  <a16:creationId xmlns:a16="http://schemas.microsoft.com/office/drawing/2014/main" id="{F9DEE09D-6306-46BC-B423-956BBEF94274}"/>
                </a:ext>
              </a:extLst>
            </p:cNvPr>
            <p:cNvSpPr txBox="1"/>
            <p:nvPr/>
          </p:nvSpPr>
          <p:spPr>
            <a:xfrm>
              <a:off x="3909473" y="5760628"/>
              <a:ext cx="4591050" cy="369332"/>
            </a:xfrm>
            <a:prstGeom prst="rect">
              <a:avLst/>
            </a:prstGeom>
            <a:noFill/>
          </p:spPr>
          <p:txBody>
            <a:bodyPr wrap="square" rtlCol="0">
              <a:spAutoFit/>
            </a:bodyPr>
            <a:lstStyle/>
            <a:p>
              <a:pPr algn="ctr"/>
              <a:r>
                <a:rPr lang="en-GB" dirty="0">
                  <a:solidFill>
                    <a:schemeClr val="tx1">
                      <a:lumMod val="75000"/>
                      <a:lumOff val="25000"/>
                    </a:schemeClr>
                  </a:solidFill>
                </a:rPr>
                <a:t>Player 1 and 2 controller controls</a:t>
              </a:r>
            </a:p>
          </p:txBody>
        </p:sp>
      </p:grpSp>
    </p:spTree>
    <p:extLst>
      <p:ext uri="{BB962C8B-B14F-4D97-AF65-F5344CB8AC3E}">
        <p14:creationId xmlns:p14="http://schemas.microsoft.com/office/powerpoint/2010/main" val="2056819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Loops and arrays</a:t>
            </a:r>
          </a:p>
        </p:txBody>
      </p:sp>
      <p:sp>
        <p:nvSpPr>
          <p:cNvPr id="5" name="TextBox 4">
            <a:extLst>
              <a:ext uri="{FF2B5EF4-FFF2-40B4-BE49-F238E27FC236}">
                <a16:creationId xmlns:a16="http://schemas.microsoft.com/office/drawing/2014/main" id="{AA3ECC52-B03F-4A66-9C85-D181549476FC}"/>
              </a:ext>
            </a:extLst>
          </p:cNvPr>
          <p:cNvSpPr txBox="1"/>
          <p:nvPr/>
        </p:nvSpPr>
        <p:spPr>
          <a:xfrm>
            <a:off x="1097280" y="4917829"/>
            <a:ext cx="3435657" cy="369332"/>
          </a:xfrm>
          <a:prstGeom prst="rect">
            <a:avLst/>
          </a:prstGeom>
          <a:noFill/>
        </p:spPr>
        <p:txBody>
          <a:bodyPr wrap="square" rtlCol="0">
            <a:spAutoFit/>
          </a:bodyPr>
          <a:lstStyle/>
          <a:p>
            <a:r>
              <a:rPr lang="en-GB" dirty="0"/>
              <a:t>Figure 2: Looping through a list.</a:t>
            </a:r>
          </a:p>
        </p:txBody>
      </p:sp>
      <p:pic>
        <p:nvPicPr>
          <p:cNvPr id="4" name="Picture 3">
            <a:extLst>
              <a:ext uri="{FF2B5EF4-FFF2-40B4-BE49-F238E27FC236}">
                <a16:creationId xmlns:a16="http://schemas.microsoft.com/office/drawing/2014/main" id="{F2723E0A-6934-4A82-8336-A6B26A59A6A4}"/>
              </a:ext>
            </a:extLst>
          </p:cNvPr>
          <p:cNvPicPr>
            <a:picLocks noChangeAspect="1"/>
          </p:cNvPicPr>
          <p:nvPr/>
        </p:nvPicPr>
        <p:blipFill rotWithShape="1">
          <a:blip r:embed="rId3"/>
          <a:srcRect l="3167" t="62749" r="61574" b="19023"/>
          <a:stretch/>
        </p:blipFill>
        <p:spPr>
          <a:xfrm>
            <a:off x="1097280" y="1808870"/>
            <a:ext cx="10188000" cy="2874889"/>
          </a:xfrm>
          <a:prstGeom prst="rect">
            <a:avLst/>
          </a:prstGeom>
        </p:spPr>
      </p:pic>
    </p:spTree>
    <p:extLst>
      <p:ext uri="{BB962C8B-B14F-4D97-AF65-F5344CB8AC3E}">
        <p14:creationId xmlns:p14="http://schemas.microsoft.com/office/powerpoint/2010/main" val="2509479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Enum</a:t>
            </a:r>
          </a:p>
        </p:txBody>
      </p:sp>
      <p:sp>
        <p:nvSpPr>
          <p:cNvPr id="5" name="TextBox 4">
            <a:extLst>
              <a:ext uri="{FF2B5EF4-FFF2-40B4-BE49-F238E27FC236}">
                <a16:creationId xmlns:a16="http://schemas.microsoft.com/office/drawing/2014/main" id="{AA3ECC52-B03F-4A66-9C85-D181549476FC}"/>
              </a:ext>
            </a:extLst>
          </p:cNvPr>
          <p:cNvSpPr txBox="1"/>
          <p:nvPr/>
        </p:nvSpPr>
        <p:spPr>
          <a:xfrm>
            <a:off x="1097280" y="5816967"/>
            <a:ext cx="6271260" cy="369332"/>
          </a:xfrm>
          <a:prstGeom prst="rect">
            <a:avLst/>
          </a:prstGeom>
          <a:noFill/>
        </p:spPr>
        <p:txBody>
          <a:bodyPr wrap="square" rtlCol="0">
            <a:spAutoFit/>
          </a:bodyPr>
          <a:lstStyle/>
          <a:p>
            <a:r>
              <a:rPr lang="en-GB" dirty="0"/>
              <a:t>Figure 3: Using enum to get collision ID.</a:t>
            </a:r>
          </a:p>
        </p:txBody>
      </p:sp>
      <p:pic>
        <p:nvPicPr>
          <p:cNvPr id="6" name="Picture 5">
            <a:extLst>
              <a:ext uri="{FF2B5EF4-FFF2-40B4-BE49-F238E27FC236}">
                <a16:creationId xmlns:a16="http://schemas.microsoft.com/office/drawing/2014/main" id="{A9FEB4BE-AAD3-4839-9591-C3C985A1353D}"/>
              </a:ext>
            </a:extLst>
          </p:cNvPr>
          <p:cNvPicPr>
            <a:picLocks noChangeAspect="1"/>
          </p:cNvPicPr>
          <p:nvPr/>
        </p:nvPicPr>
        <p:blipFill rotWithShape="1">
          <a:blip r:embed="rId3"/>
          <a:srcRect l="2735" t="39551" r="70937" b="25955"/>
          <a:stretch/>
        </p:blipFill>
        <p:spPr>
          <a:xfrm>
            <a:off x="1097280" y="1814780"/>
            <a:ext cx="5488159" cy="3924767"/>
          </a:xfrm>
          <a:prstGeom prst="rect">
            <a:avLst/>
          </a:prstGeom>
        </p:spPr>
      </p:pic>
    </p:spTree>
    <p:extLst>
      <p:ext uri="{BB962C8B-B14F-4D97-AF65-F5344CB8AC3E}">
        <p14:creationId xmlns:p14="http://schemas.microsoft.com/office/powerpoint/2010/main" val="1116499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Structs</a:t>
            </a:r>
          </a:p>
        </p:txBody>
      </p:sp>
      <p:sp>
        <p:nvSpPr>
          <p:cNvPr id="5" name="TextBox 4">
            <a:extLst>
              <a:ext uri="{FF2B5EF4-FFF2-40B4-BE49-F238E27FC236}">
                <a16:creationId xmlns:a16="http://schemas.microsoft.com/office/drawing/2014/main" id="{AA3ECC52-B03F-4A66-9C85-D181549476FC}"/>
              </a:ext>
            </a:extLst>
          </p:cNvPr>
          <p:cNvSpPr txBox="1"/>
          <p:nvPr/>
        </p:nvSpPr>
        <p:spPr>
          <a:xfrm>
            <a:off x="1097280" y="5744412"/>
            <a:ext cx="5862813" cy="369332"/>
          </a:xfrm>
          <a:prstGeom prst="rect">
            <a:avLst/>
          </a:prstGeom>
          <a:noFill/>
        </p:spPr>
        <p:txBody>
          <a:bodyPr wrap="square" rtlCol="0">
            <a:spAutoFit/>
          </a:bodyPr>
          <a:lstStyle/>
          <a:p>
            <a:r>
              <a:rPr lang="en-GB" dirty="0"/>
              <a:t>Figure 4: Struct that holds map boundaries.</a:t>
            </a:r>
          </a:p>
        </p:txBody>
      </p:sp>
      <p:pic>
        <p:nvPicPr>
          <p:cNvPr id="4" name="Picture 3">
            <a:extLst>
              <a:ext uri="{FF2B5EF4-FFF2-40B4-BE49-F238E27FC236}">
                <a16:creationId xmlns:a16="http://schemas.microsoft.com/office/drawing/2014/main" id="{08E8269F-B458-4691-A513-0148401A6673}"/>
              </a:ext>
            </a:extLst>
          </p:cNvPr>
          <p:cNvPicPr>
            <a:picLocks noChangeAspect="1"/>
          </p:cNvPicPr>
          <p:nvPr/>
        </p:nvPicPr>
        <p:blipFill rotWithShape="1">
          <a:blip r:embed="rId3"/>
          <a:srcRect l="2766" t="17963" r="81251" b="60237"/>
          <a:stretch/>
        </p:blipFill>
        <p:spPr>
          <a:xfrm>
            <a:off x="1097280" y="1802584"/>
            <a:ext cx="5294642" cy="3941828"/>
          </a:xfrm>
          <a:prstGeom prst="rect">
            <a:avLst/>
          </a:prstGeom>
        </p:spPr>
      </p:pic>
    </p:spTree>
    <p:extLst>
      <p:ext uri="{BB962C8B-B14F-4D97-AF65-F5344CB8AC3E}">
        <p14:creationId xmlns:p14="http://schemas.microsoft.com/office/powerpoint/2010/main" val="3732374794"/>
      </p:ext>
    </p:extLst>
  </p:cSld>
  <p:clrMapOvr>
    <a:masterClrMapping/>
  </p:clrMapOvr>
</p:sld>
</file>

<file path=ppt/theme/theme1.xml><?xml version="1.0" encoding="utf-8"?>
<a:theme xmlns:a="http://schemas.openxmlformats.org/drawingml/2006/main" name="Retrospec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1640</TotalTime>
  <Words>1220</Words>
  <Application>Microsoft Office PowerPoint</Application>
  <PresentationFormat>Widescreen</PresentationFormat>
  <Paragraphs>145</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Retrospect</vt:lpstr>
      <vt:lpstr> Boat Racing Game Ryan Westwood 16thth January 2020</vt:lpstr>
      <vt:lpstr>Introduction to the task</vt:lpstr>
      <vt:lpstr> Aims</vt:lpstr>
      <vt:lpstr> Approach</vt:lpstr>
      <vt:lpstr> Empty method</vt:lpstr>
      <vt:lpstr>How to play the game</vt:lpstr>
      <vt:lpstr>Loops and arrays</vt:lpstr>
      <vt:lpstr>Enum</vt:lpstr>
      <vt:lpstr>Structs</vt:lpstr>
      <vt:lpstr>Gets and Sets</vt:lpstr>
      <vt:lpstr>Method 1</vt:lpstr>
      <vt:lpstr>Method 2</vt:lpstr>
      <vt:lpstr>Method 3</vt:lpstr>
      <vt:lpstr>Method 4</vt:lpstr>
      <vt:lpstr>Inheritance</vt:lpstr>
      <vt:lpstr>Encapsulation</vt:lpstr>
      <vt:lpstr>Polymorphism</vt:lpstr>
      <vt:lpstr> Achievements</vt:lpstr>
      <vt:lpstr>Assets used</vt:lpstr>
      <vt:lpstr> Any questions?</vt:lpstr>
    </vt:vector>
  </TitlesOfParts>
  <Company>Birmingham City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Ryan Westwood</dc:creator>
  <cp:lastModifiedBy>Ryan Westwood</cp:lastModifiedBy>
  <cp:revision>250</cp:revision>
  <dcterms:created xsi:type="dcterms:W3CDTF">2019-10-29T14:04:51Z</dcterms:created>
  <dcterms:modified xsi:type="dcterms:W3CDTF">2020-01-09T17:21:41Z</dcterms:modified>
</cp:coreProperties>
</file>