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274" r:id="rId4"/>
    <p:sldId id="275" r:id="rId5"/>
    <p:sldId id="273" r:id="rId6"/>
    <p:sldId id="276" r:id="rId7"/>
    <p:sldId id="281" r:id="rId8"/>
    <p:sldId id="277" r:id="rId9"/>
    <p:sldId id="282" r:id="rId10"/>
    <p:sldId id="279" r:id="rId11"/>
    <p:sldId id="283" r:id="rId12"/>
    <p:sldId id="284" r:id="rId13"/>
    <p:sldId id="285" r:id="rId14"/>
    <p:sldId id="280" r:id="rId15"/>
    <p:sldId id="278" r:id="rId16"/>
    <p:sldId id="286" r:id="rId17"/>
    <p:sldId id="287" r:id="rId18"/>
    <p:sldId id="288" r:id="rId19"/>
    <p:sldId id="270" r:id="rId20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5F4FF"/>
    <a:srgbClr val="FFFFFF"/>
    <a:srgbClr val="A7E8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3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5" autoAdjust="0"/>
    <p:restoredTop sz="86352" autoAdjust="0"/>
  </p:normalViewPr>
  <p:slideViewPr>
    <p:cSldViewPr snapToGrid="0">
      <p:cViewPr varScale="1">
        <p:scale>
          <a:sx n="81" d="100"/>
          <a:sy n="81" d="100"/>
        </p:scale>
        <p:origin x="-692" y="-6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93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24" d="100"/>
          <a:sy n="124" d="100"/>
        </p:scale>
        <p:origin x="4002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5913-028A-4E2A-BC3D-A5A8846A1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929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557F-AE2A-47A1-AB76-E84F30C44025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E4A6C-B724-4C6A-B3B5-56DF997E2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8711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 </a:t>
            </a:r>
            <a:r>
              <a:rPr lang="en-US" altLang="ko-KR" dirty="0" err="1" smtClean="0"/>
              <a:t>emmys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시상식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 </a:t>
            </a:r>
            <a:r>
              <a:rPr lang="en-US" altLang="ko-KR" dirty="0" err="1" smtClean="0"/>
              <a:t>emmys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시상식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49980" y="1409701"/>
            <a:ext cx="1844040" cy="2720338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vert="horz" lIns="180000" tIns="45720" rIns="180000" bIns="45720" rtlCol="0" anchor="ctr">
            <a:noAutofit/>
          </a:bodyPr>
          <a:lstStyle>
            <a:lvl1pPr>
              <a:defRPr lang="en-US" sz="28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</a:pPr>
            <a:r>
              <a:rPr lang="en-US" altLang="ko-KR" dirty="0" smtClean="0"/>
              <a:t>PURE</a:t>
            </a:r>
            <a:br>
              <a:rPr lang="en-US" altLang="ko-KR" dirty="0" smtClean="0"/>
            </a:br>
            <a:r>
              <a:rPr lang="en-US" altLang="ko-KR" dirty="0" smtClean="0"/>
              <a:t>RED+</a:t>
            </a:r>
            <a:br>
              <a:rPr lang="en-US" altLang="ko-KR" dirty="0" smtClean="0"/>
            </a:br>
            <a:r>
              <a:rPr lang="en-US" altLang="ko-KR" dirty="0" smtClean="0"/>
              <a:t>WHITE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9980" y="4231792"/>
            <a:ext cx="1844040" cy="304271"/>
          </a:xfrm>
        </p:spPr>
        <p:txBody>
          <a:bodyPr/>
          <a:lstStyle/>
          <a:p>
            <a:r>
              <a:rPr lang="en-US" altLang="ko-KR" smtClean="0"/>
              <a:t>TEAM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799296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 userDrawn="1"/>
        </p:nvSpPr>
        <p:spPr>
          <a:xfrm>
            <a:off x="0" y="523875"/>
            <a:ext cx="5100638" cy="5191125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779495" y="2329551"/>
            <a:ext cx="874434" cy="874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Agency FB" panose="020B0503020202020204" pitchFamily="34" charset="0"/>
              </a:rPr>
              <a:t>LOGO</a:t>
            </a:r>
          </a:p>
          <a:p>
            <a:pPr algn="ctr"/>
            <a:r>
              <a:rPr lang="en-US" altLang="ko-KR" sz="1800" dirty="0" smtClean="0">
                <a:latin typeface="Agency FB" panose="020B0503020202020204" pitchFamily="34" charset="0"/>
              </a:rPr>
              <a:t>HERE</a:t>
            </a:r>
            <a:endParaRPr lang="ko-KR" altLang="en-US" sz="1800" dirty="0">
              <a:latin typeface="Agency FB" panose="020B0503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006664" y="2293575"/>
            <a:ext cx="1130671" cy="112785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20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>
          <a:xfrm>
            <a:off x="1779495" y="3188829"/>
            <a:ext cx="1328870" cy="186698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l">
              <a:defRPr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2799979" y="3375527"/>
            <a:ext cx="308386" cy="304271"/>
          </a:xfrm>
          <a:solidFill>
            <a:srgbClr val="FF0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6216650" y="2293575"/>
            <a:ext cx="2006600" cy="1127125"/>
          </a:xfrm>
        </p:spPr>
        <p:txBody>
          <a:bodyPr anchor="ctr">
            <a:normAutofit/>
          </a:bodyPr>
          <a:lstStyle>
            <a:lvl1pPr algn="dist">
              <a:defRPr sz="1000"/>
            </a:lvl1pPr>
          </a:lstStyle>
          <a:p>
            <a:pPr lvl="0"/>
            <a:r>
              <a:rPr lang="en-US" altLang="ko-KR" dirty="0" smtClean="0"/>
              <a:t>1</a:t>
            </a:r>
          </a:p>
          <a:p>
            <a:pPr lvl="0"/>
            <a:r>
              <a:rPr lang="en-US" altLang="ko-KR" dirty="0" smtClean="0"/>
              <a:t>2</a:t>
            </a:r>
          </a:p>
          <a:p>
            <a:pPr lvl="0"/>
            <a:r>
              <a:rPr lang="en-US" altLang="ko-KR" dirty="0" smtClean="0"/>
              <a:t>3</a:t>
            </a:r>
          </a:p>
          <a:p>
            <a:pPr lvl="0"/>
            <a:r>
              <a:rPr lang="en-US" altLang="ko-KR" dirty="0" smtClean="0"/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86997390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1142390" y="993359"/>
            <a:ext cx="1395070" cy="215265"/>
          </a:xfr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buNone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265" y="0"/>
            <a:ext cx="993971" cy="5715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92706" cy="992706"/>
            <a:chOff x="0" y="0"/>
            <a:chExt cx="992706" cy="992706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0" y="0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 userDrawn="1"/>
          </p:nvSpPr>
          <p:spPr>
            <a:xfrm>
              <a:off x="149868" y="149868"/>
              <a:ext cx="692970" cy="692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latin typeface="Agency FB" panose="020B0503020202020204" pitchFamily="34" charset="0"/>
                </a:rPr>
                <a:t>LOGO</a:t>
              </a:r>
            </a:p>
            <a:p>
              <a:pPr algn="ctr"/>
              <a:r>
                <a:rPr lang="en-US" altLang="ko-KR" sz="1800" dirty="0" smtClean="0">
                  <a:latin typeface="Agency FB" panose="020B0503020202020204" pitchFamily="34" charset="0"/>
                </a:rPr>
                <a:t>HERE</a:t>
              </a:r>
              <a:endParaRPr lang="ko-KR" altLang="en-US" sz="1800" dirty="0">
                <a:latin typeface="Agency FB" panose="020B0503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805784" y="805784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74" y="123652"/>
            <a:ext cx="7869848" cy="790748"/>
          </a:xfrm>
        </p:spPr>
        <p:txBody>
          <a:bodyPr lIns="0">
            <a:normAutofit/>
          </a:bodyPr>
          <a:lstStyle>
            <a:lvl1pPr>
              <a:defRPr sz="2500"/>
            </a:lvl1pPr>
          </a:lstStyle>
          <a:p>
            <a:r>
              <a:rPr lang="en-US" altLang="ko-KR" dirty="0" smtClean="0"/>
              <a:t>Click to edit </a:t>
            </a:r>
            <a:br>
              <a:rPr lang="en-US" altLang="ko-KR" dirty="0" smtClean="0"/>
            </a:br>
            <a:r>
              <a:rPr lang="en-US" altLang="ko-KR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390" y="1424940"/>
            <a:ext cx="7869848" cy="4137659"/>
          </a:xfr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ko-KR" sz="1400" dirty="0" smtClean="0"/>
            </a:lvl1pPr>
            <a:lvl2pPr>
              <a:defRPr lang="en-US" altLang="ko-KR" dirty="0" smtClean="0"/>
            </a:lvl2pPr>
          </a:lstStyle>
          <a:p>
            <a:pPr marL="0" lvl="0" indent="0">
              <a:buNone/>
            </a:pPr>
            <a:r>
              <a:rPr lang="en-US" altLang="ko-KR" dirty="0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 smtClean="0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6" y="5445986"/>
            <a:ext cx="784034" cy="173822"/>
          </a:xfrm>
        </p:spPr>
        <p:txBody>
          <a:bodyPr/>
          <a:lstStyle>
            <a:lvl1pPr algn="ctr">
              <a:defRPr sz="9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93824" y="0"/>
            <a:ext cx="0" cy="5715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83029"/>
            <a:ext cx="992707" cy="148942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>
              <a:buNone/>
              <a:defRPr lang="ko-KR" altLang="en-US" sz="1000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171450" lvl="0" indent="-171450"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9868" y="992188"/>
            <a:ext cx="692970" cy="1465090"/>
          </a:xfrm>
        </p:spPr>
        <p:txBody>
          <a:bodyPr lIns="36000" rIns="36000">
            <a:noAutofit/>
          </a:bodyPr>
          <a:lstStyle>
            <a:lvl1pPr marL="0" indent="0" algn="dist">
              <a:buNone/>
              <a:defRPr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TEXT</a:t>
            </a:r>
          </a:p>
          <a:p>
            <a:pPr lvl="0"/>
            <a:r>
              <a:rPr lang="en-US" altLang="ko-KR" dirty="0" smtClean="0"/>
              <a:t>TYPE</a:t>
            </a:r>
          </a:p>
          <a:p>
            <a:pPr lvl="0"/>
            <a:r>
              <a:rPr lang="en-US" altLang="ko-KR" dirty="0" smtClean="0"/>
              <a:t>HERE</a:t>
            </a:r>
            <a:endParaRPr lang="ko-KR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6643" y="5403255"/>
            <a:ext cx="38564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1152726" y="1297110"/>
            <a:ext cx="157914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802243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Agency FB" panose="020B0503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12378" y="2385060"/>
            <a:ext cx="947244" cy="94488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105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5957570" y="2293575"/>
            <a:ext cx="2006600" cy="1127125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000" baseline="0"/>
            </a:lvl1pPr>
          </a:lstStyle>
          <a:p>
            <a:pPr lvl="0"/>
            <a:r>
              <a:rPr lang="en-US" altLang="ko-KR" dirty="0" smtClean="0"/>
              <a:t>CONTENTS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60091142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47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5" r:id="rId4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Agency FB" panose="020B0503020202020204" pitchFamily="34" charset="0"/>
          <a:ea typeface="나눔바른고딕 UltraLight" panose="020B060302010102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.gi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.gif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.gif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.gif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.gif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naek/youtube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3733" y="1454156"/>
            <a:ext cx="2563445" cy="2586567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lIns="180000" rIns="180000" anchor="ctr">
            <a:no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개인프로젝트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2800" dirty="0" smtClean="0">
                <a:solidFill>
                  <a:srgbClr val="FF0000"/>
                </a:solidFill>
                <a:latin typeface="+mj-ea"/>
                <a:ea typeface="+mj-ea"/>
              </a:rPr>
              <a:t>Y O U T U B 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TAG</a:t>
            </a:r>
            <a:r>
              <a:rPr lang="ko-KR" altLang="en-US" dirty="0" smtClean="0"/>
              <a:t>분석</a:t>
            </a:r>
            <a:endParaRPr lang="ko-KR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651250" y="4158998"/>
            <a:ext cx="1841500" cy="330452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목요일이다아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5" name="그림 4" descr="YTLogo_old_new_168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55262" cy="9720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27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1190" y="1377628"/>
            <a:ext cx="3292963" cy="345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t="-498" r="20349"/>
          <a:stretch>
            <a:fillRect/>
          </a:stretch>
        </p:blipFill>
        <p:spPr bwMode="auto">
          <a:xfrm>
            <a:off x="2266463" y="832710"/>
            <a:ext cx="3587260" cy="474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3.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err="1" smtClean="0">
                <a:solidFill>
                  <a:srgbClr val="FF0000"/>
                </a:solidFill>
              </a:rPr>
              <a:t>카테고리별</a:t>
            </a:r>
            <a:r>
              <a:rPr lang="ko-KR" altLang="en-US" dirty="0" smtClean="0">
                <a:solidFill>
                  <a:srgbClr val="FF0000"/>
                </a:solidFill>
              </a:rPr>
              <a:t>  태그 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2597" y="4349433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17231" y="1369914"/>
            <a:ext cx="3479353" cy="364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96821" y="1403106"/>
            <a:ext cx="3292964" cy="345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1190" y="1377628"/>
            <a:ext cx="3292963" cy="345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t="-498" r="20349"/>
          <a:stretch>
            <a:fillRect/>
          </a:stretch>
        </p:blipFill>
        <p:spPr bwMode="auto">
          <a:xfrm>
            <a:off x="2266463" y="832710"/>
            <a:ext cx="3587260" cy="474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3.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err="1" smtClean="0">
                <a:solidFill>
                  <a:srgbClr val="FF0000"/>
                </a:solidFill>
              </a:rPr>
              <a:t>카테고리별</a:t>
            </a:r>
            <a:r>
              <a:rPr lang="ko-KR" altLang="en-US" dirty="0" smtClean="0">
                <a:solidFill>
                  <a:srgbClr val="FF0000"/>
                </a:solidFill>
              </a:rPr>
              <a:t>  태그 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2597" y="4349433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17231" y="1369914"/>
            <a:ext cx="3479353" cy="364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96821" y="1403106"/>
            <a:ext cx="3292964" cy="345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664306" y="2633785"/>
            <a:ext cx="1570894" cy="3673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3"/>
          </p:cNvCxnSpPr>
          <p:nvPr/>
        </p:nvCxnSpPr>
        <p:spPr>
          <a:xfrm flipV="1">
            <a:off x="2235200" y="2805723"/>
            <a:ext cx="984738" cy="1172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 descr="banner_090817_image_1859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4606" y="1461477"/>
            <a:ext cx="5410826" cy="29043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1190" y="1377628"/>
            <a:ext cx="3292963" cy="345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t="-498" r="20349"/>
          <a:stretch>
            <a:fillRect/>
          </a:stretch>
        </p:blipFill>
        <p:spPr bwMode="auto">
          <a:xfrm>
            <a:off x="2266463" y="832710"/>
            <a:ext cx="3587260" cy="474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3.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err="1" smtClean="0">
                <a:solidFill>
                  <a:srgbClr val="FF0000"/>
                </a:solidFill>
              </a:rPr>
              <a:t>카테고리별</a:t>
            </a:r>
            <a:r>
              <a:rPr lang="ko-KR" altLang="en-US" dirty="0" smtClean="0">
                <a:solidFill>
                  <a:srgbClr val="FF0000"/>
                </a:solidFill>
              </a:rPr>
              <a:t>  태그 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2597" y="4349433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17231" y="1369914"/>
            <a:ext cx="3479353" cy="364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96821" y="1403106"/>
            <a:ext cx="3292964" cy="345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그림 15" descr="iphone8color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31" y="1651683"/>
            <a:ext cx="4986215" cy="29343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1190" y="1377628"/>
            <a:ext cx="3292963" cy="345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t="-498" r="20349"/>
          <a:stretch>
            <a:fillRect/>
          </a:stretch>
        </p:blipFill>
        <p:spPr bwMode="auto">
          <a:xfrm>
            <a:off x="2266463" y="832710"/>
            <a:ext cx="3587260" cy="474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3.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err="1" smtClean="0">
                <a:solidFill>
                  <a:srgbClr val="FF0000"/>
                </a:solidFill>
              </a:rPr>
              <a:t>카테고리별</a:t>
            </a:r>
            <a:r>
              <a:rPr lang="ko-KR" altLang="en-US" dirty="0" smtClean="0">
                <a:solidFill>
                  <a:srgbClr val="FF0000"/>
                </a:solidFill>
              </a:rPr>
              <a:t>  태그 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2597" y="4349433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/>
          <a:srcRect t="16207" r="16052"/>
          <a:stretch>
            <a:fillRect/>
          </a:stretch>
        </p:blipFill>
        <p:spPr bwMode="auto">
          <a:xfrm>
            <a:off x="0" y="1797538"/>
            <a:ext cx="3024554" cy="31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81190" y="1383811"/>
            <a:ext cx="3194050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8"/>
          <a:srcRect l="20148" t="17392"/>
          <a:stretch>
            <a:fillRect/>
          </a:stretch>
        </p:blipFill>
        <p:spPr bwMode="auto">
          <a:xfrm>
            <a:off x="5925415" y="1617783"/>
            <a:ext cx="3071687" cy="33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1190" y="1377628"/>
            <a:ext cx="3292963" cy="345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t="-498" r="20349"/>
          <a:stretch>
            <a:fillRect/>
          </a:stretch>
        </p:blipFill>
        <p:spPr bwMode="auto">
          <a:xfrm>
            <a:off x="2266463" y="832710"/>
            <a:ext cx="3587260" cy="474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3.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err="1" smtClean="0">
                <a:solidFill>
                  <a:srgbClr val="FF0000"/>
                </a:solidFill>
              </a:rPr>
              <a:t>카테고리별</a:t>
            </a:r>
            <a:r>
              <a:rPr lang="ko-KR" altLang="en-US" dirty="0" smtClean="0">
                <a:solidFill>
                  <a:srgbClr val="FF0000"/>
                </a:solidFill>
              </a:rPr>
              <a:t>  태그 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2597" y="4349433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/>
          <a:srcRect t="16207" r="16052"/>
          <a:stretch>
            <a:fillRect/>
          </a:stretch>
        </p:blipFill>
        <p:spPr bwMode="auto">
          <a:xfrm>
            <a:off x="0" y="1797538"/>
            <a:ext cx="3024554" cy="31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81190" y="1383811"/>
            <a:ext cx="3194050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8"/>
          <a:srcRect l="20148" t="17392"/>
          <a:stretch>
            <a:fillRect/>
          </a:stretch>
        </p:blipFill>
        <p:spPr bwMode="auto">
          <a:xfrm>
            <a:off x="5925415" y="1617783"/>
            <a:ext cx="3071687" cy="33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24528" y="1147707"/>
            <a:ext cx="4747164" cy="386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719015" y="3344985"/>
            <a:ext cx="1820984" cy="648677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Shape 25"/>
          <p:cNvCxnSpPr>
            <a:stCxn id="21" idx="0"/>
          </p:cNvCxnSpPr>
          <p:nvPr/>
        </p:nvCxnSpPr>
        <p:spPr>
          <a:xfrm rot="5400000" flipH="1" flipV="1">
            <a:off x="2174631" y="2127739"/>
            <a:ext cx="672123" cy="176237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7651" y="810352"/>
            <a:ext cx="4371487" cy="458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4.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조회수 </a:t>
            </a:r>
            <a:r>
              <a:rPr lang="en-US" altLang="ko-KR" dirty="0" smtClean="0">
                <a:solidFill>
                  <a:srgbClr val="FF0000"/>
                </a:solidFill>
              </a:rPr>
              <a:t>TOP100</a:t>
            </a:r>
            <a:r>
              <a:rPr lang="ko-KR" altLang="en-US" dirty="0" smtClean="0">
                <a:solidFill>
                  <a:srgbClr val="FF0000"/>
                </a:solidFill>
              </a:rPr>
              <a:t> 태그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로고가움직여</a:t>
            </a:r>
            <a:r>
              <a:rPr lang="en-US" altLang="ko-KR" dirty="0" smtClean="0"/>
              <a:t>@.@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7651" y="810352"/>
            <a:ext cx="4371487" cy="458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4.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조회수 </a:t>
            </a:r>
            <a:r>
              <a:rPr lang="en-US" altLang="ko-KR" dirty="0" smtClean="0">
                <a:solidFill>
                  <a:srgbClr val="FF0000"/>
                </a:solidFill>
              </a:rPr>
              <a:t>TOP100</a:t>
            </a:r>
            <a:r>
              <a:rPr lang="ko-KR" altLang="en-US" dirty="0" smtClean="0">
                <a:solidFill>
                  <a:srgbClr val="FF0000"/>
                </a:solidFill>
              </a:rPr>
              <a:t> 태그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로고가움직여</a:t>
            </a:r>
            <a:r>
              <a:rPr lang="en-US" altLang="ko-KR" dirty="0" smtClean="0"/>
              <a:t>@.@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384061" y="2751016"/>
            <a:ext cx="1992924" cy="648677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6062" y="1056542"/>
            <a:ext cx="4572000" cy="1257300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5436" y="810352"/>
            <a:ext cx="4371487" cy="458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4.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조회수 </a:t>
            </a:r>
            <a:r>
              <a:rPr lang="en-US" altLang="ko-KR" dirty="0" smtClean="0">
                <a:solidFill>
                  <a:srgbClr val="FF0000"/>
                </a:solidFill>
              </a:rPr>
              <a:t>TOP100</a:t>
            </a:r>
            <a:r>
              <a:rPr lang="ko-KR" altLang="en-US" dirty="0" smtClean="0">
                <a:solidFill>
                  <a:srgbClr val="FF0000"/>
                </a:solidFill>
              </a:rPr>
              <a:t> 태그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09846" y="3751386"/>
            <a:ext cx="969107" cy="42984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31877" y="2047632"/>
            <a:ext cx="1367693" cy="42984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0000047888_001_2017092512113070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29" y="1537553"/>
            <a:ext cx="4070818" cy="29895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5436" y="810352"/>
            <a:ext cx="4371487" cy="458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4.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조회수 </a:t>
            </a:r>
            <a:r>
              <a:rPr lang="en-US" altLang="ko-KR" dirty="0" smtClean="0">
                <a:solidFill>
                  <a:srgbClr val="FF0000"/>
                </a:solidFill>
              </a:rPr>
              <a:t>TOP100</a:t>
            </a:r>
            <a:r>
              <a:rPr lang="ko-KR" altLang="en-US" dirty="0" smtClean="0">
                <a:solidFill>
                  <a:srgbClr val="FF0000"/>
                </a:solidFill>
              </a:rPr>
              <a:t> 태그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09846" y="3751386"/>
            <a:ext cx="969107" cy="42984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31877" y="2047632"/>
            <a:ext cx="1367693" cy="42984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0000047888_001_2017092512113070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29" y="1537553"/>
            <a:ext cx="4070818" cy="29895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1860063" y="1750646"/>
            <a:ext cx="5455138" cy="2196123"/>
          </a:xfrm>
        </p:spPr>
        <p:txBody>
          <a:bodyPr>
            <a:normAutofit/>
          </a:bodyPr>
          <a:lstStyle/>
          <a:p>
            <a:pPr algn="ctr"/>
            <a:r>
              <a:rPr lang="en-US" altLang="ko-KR" sz="10000" dirty="0" smtClean="0">
                <a:latin typeface="+mj-lt"/>
              </a:rPr>
              <a:t>Q &amp; A</a:t>
            </a:r>
            <a:endParaRPr lang="ko-KR" altLang="en-US" sz="10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60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006664" y="2293212"/>
            <a:ext cx="1130671" cy="1127850"/>
          </a:xfrm>
        </p:spPr>
        <p:txBody>
          <a:bodyPr/>
          <a:lstStyle/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DE.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A6E7C-90AF-45A6-BFA5-9A43259AAFA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426200" y="2362201"/>
            <a:ext cx="1562100" cy="1338262"/>
          </a:xfrm>
        </p:spPr>
        <p:txBody>
          <a:bodyPr anchor="ctr">
            <a:normAutofit/>
          </a:bodyPr>
          <a:lstStyle/>
          <a:p>
            <a:pPr algn="dist"/>
            <a:r>
              <a:rPr lang="en-US" altLang="ko-KR" sz="1050" dirty="0" smtClean="0"/>
              <a:t>DATA</a:t>
            </a:r>
          </a:p>
          <a:p>
            <a:pPr algn="dist"/>
            <a:r>
              <a:rPr lang="en-US" altLang="ko-KR" sz="1050" dirty="0" smtClean="0"/>
              <a:t>ANALYSIS1</a:t>
            </a:r>
          </a:p>
          <a:p>
            <a:pPr algn="dist"/>
            <a:r>
              <a:rPr lang="en-US" altLang="ko-KR" sz="1050" dirty="0" smtClean="0"/>
              <a:t>ANALYSIS2</a:t>
            </a:r>
          </a:p>
          <a:p>
            <a:pPr algn="dist"/>
            <a:r>
              <a:rPr lang="en-US" altLang="ko-KR" sz="1050" dirty="0" smtClean="0"/>
              <a:t>ANALYSIS3</a:t>
            </a:r>
          </a:p>
          <a:p>
            <a:r>
              <a:rPr lang="en-US" altLang="ko-KR" sz="1050" dirty="0" smtClean="0"/>
              <a:t>ANALYSIS4</a:t>
            </a:r>
          </a:p>
          <a:p>
            <a:pPr algn="dist"/>
            <a:endParaRPr lang="en-US" altLang="ko-KR" sz="1050" dirty="0" smtClean="0"/>
          </a:p>
        </p:txBody>
      </p:sp>
      <p:pic>
        <p:nvPicPr>
          <p:cNvPr id="7" name="그림 6" descr="YTLogo_old_new_168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02" y="2328989"/>
            <a:ext cx="1692803" cy="1058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149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Agency FB" panose="020B0503020202020204" pitchFamily="34" charset="0"/>
              </a:rPr>
              <a:t>DATA</a:t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sz="25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데이터 정보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100" dirty="0" smtClean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100" dirty="0" smtClean="0"/>
              <a:t>-  YEARANG KO</a:t>
            </a:r>
            <a:endParaRPr lang="en-US" altLang="ko-KR" sz="11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졸려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DATA Information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2597" y="4349433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sp>
        <p:nvSpPr>
          <p:cNvPr id="21" name="Title 10"/>
          <p:cNvSpPr txBox="1">
            <a:spLocks/>
          </p:cNvSpPr>
          <p:nvPr/>
        </p:nvSpPr>
        <p:spPr>
          <a:xfrm>
            <a:off x="1189221" y="1593726"/>
            <a:ext cx="7267025" cy="2892305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vert="horz" lIns="180000" tIns="0" rIns="180000" bIns="0" rtlCol="0" anchor="ctr">
            <a:normAutofit/>
          </a:bodyPr>
          <a:lstStyle/>
          <a:p>
            <a:pPr lvl="0"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2000" spc="-7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  <a:cs typeface="+mj-cs"/>
              </a:rPr>
              <a:t>• </a:t>
            </a:r>
            <a:r>
              <a:rPr lang="ko-KR" altLang="en-US" sz="2000" b="1" spc="-7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cs typeface="+mj-cs"/>
              </a:rPr>
              <a:t>데이터 수집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+mj-ea"/>
                <a:cs typeface="+mj-cs"/>
              </a:rPr>
              <a:t>: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ea typeface="+mj-ea"/>
                <a:cs typeface="+mj-cs"/>
                <a:hlinkClick r:id="rId3"/>
              </a:rPr>
              <a:t>https://www.kaggle.com/datasnaek/youtube</a:t>
            </a:r>
            <a:endParaRPr lang="en-US" altLang="ko-KR" sz="2000" spc="-7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ea typeface="+mj-ea"/>
              <a:cs typeface="+mj-cs"/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endParaRPr lang="en-US" altLang="ko-KR" sz="2000" spc="-7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ea typeface="맑은 고딕"/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</a:rPr>
              <a:t>• </a:t>
            </a:r>
            <a:r>
              <a:rPr lang="ko-KR" altLang="en-US" sz="2000" b="1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기간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: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2017.09.13 ~ 2017.09.24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endParaRPr lang="en-US" altLang="ko-KR" sz="2000" spc="-7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</a:rPr>
              <a:t>• 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</a:rPr>
              <a:t>변수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: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video_id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title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channel_title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category_id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tags views likes dislikes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comment_total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thumbnail_link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date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endParaRPr lang="en-US" altLang="ko-KR" sz="2000" spc="-7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</a:rPr>
              <a:t>• </a:t>
            </a:r>
            <a:r>
              <a:rPr lang="ko-KR" altLang="en-US" sz="2000" b="1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나라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: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US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endParaRPr lang="en-US" altLang="ko-KR" sz="2000" spc="-7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</a:rPr>
              <a:t>• </a:t>
            </a:r>
            <a:r>
              <a:rPr lang="ko-KR" altLang="en-US" sz="2000" b="1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목적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키워드 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찾기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spc="-7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워드클라우드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그리기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Agency FB" panose="020B0503020202020204" pitchFamily="34" charset="0"/>
              </a:rPr>
              <a:t>DATA</a:t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전처리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100" dirty="0" smtClean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100" dirty="0" smtClean="0"/>
              <a:t>-  YEARANG KO</a:t>
            </a:r>
            <a:endParaRPr lang="en-US" altLang="ko-KR" sz="11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전처리는잣같다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Pre Process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2597" y="4349433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sp>
        <p:nvSpPr>
          <p:cNvPr id="21" name="Title 10"/>
          <p:cNvSpPr txBox="1">
            <a:spLocks/>
          </p:cNvSpPr>
          <p:nvPr/>
        </p:nvSpPr>
        <p:spPr>
          <a:xfrm>
            <a:off x="1189221" y="1593726"/>
            <a:ext cx="7267025" cy="2892305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vert="horz" lIns="180000" tIns="0" rIns="180000" bIns="0" rtlCol="0" anchor="ctr">
            <a:normAutofit/>
          </a:bodyPr>
          <a:lstStyle/>
          <a:p>
            <a:pPr lvl="0"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2000" spc="-7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  <a:cs typeface="+mj-cs"/>
              </a:rPr>
              <a:t>• </a:t>
            </a:r>
            <a:r>
              <a:rPr lang="ko-KR" altLang="en-US" sz="2000" spc="-70" noProof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  <a:cs typeface="+mj-cs"/>
              </a:rPr>
              <a:t>밀린 행 삭제</a:t>
            </a:r>
            <a:endParaRPr lang="en-US" altLang="ko-KR" sz="2000" spc="-7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75000"/>
                </a:schemeClr>
              </a:solidFill>
              <a:ea typeface="+mj-ea"/>
              <a:cs typeface="+mj-cs"/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endParaRPr lang="en-US" altLang="ko-KR" sz="2000" spc="-7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ea typeface="맑은 고딕"/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</a:rPr>
              <a:t>• 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</a:rPr>
              <a:t>대표 태그 뽑기 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ex) </a:t>
            </a:r>
            <a:r>
              <a:rPr lang="en-US" altLang="ko-KR" sz="2000" spc="-7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iPhone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 10/</a:t>
            </a:r>
            <a:r>
              <a:rPr lang="en-US" altLang="ko-KR" sz="2000" spc="-7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iPhone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 Ten/</a:t>
            </a:r>
            <a:r>
              <a:rPr lang="en-US" altLang="ko-KR" sz="2000" spc="-7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iPhone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 </a:t>
            </a:r>
            <a:endParaRPr lang="en-US" altLang="ko-KR" sz="2000" spc="-7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endParaRPr lang="en-US" altLang="ko-KR" sz="2000" spc="-7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</a:rPr>
              <a:t>• 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</a:rPr>
              <a:t>소문자로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endParaRPr lang="en-US" altLang="ko-KR" sz="2000" spc="-7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</a:endParaRPr>
          </a:p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</a:rPr>
              <a:t>• </a:t>
            </a:r>
            <a:r>
              <a:rPr lang="ko-KR" altLang="en-US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a typeface="맑은 고딕"/>
              </a:rPr>
              <a:t>불필요한 문자 제거</a:t>
            </a:r>
            <a:r>
              <a:rPr lang="en-US" altLang="ko-KR" sz="2000" spc="-7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ex) “none” ,“the” , “/”, 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1784" y="1909386"/>
            <a:ext cx="5291015" cy="49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1973" y="1155292"/>
            <a:ext cx="6619627" cy="410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1.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전체자료 태그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로고가움직여</a:t>
            </a:r>
            <a:r>
              <a:rPr lang="en-US" altLang="ko-KR" dirty="0" smtClean="0"/>
              <a:t>@.@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smtClean="0"/>
              <a:t>Analysis 2.</a:t>
            </a:r>
            <a:r>
              <a:rPr lang="en-US" altLang="ko-KR" sz="1800" smtClean="0">
                <a:latin typeface="Agency FB" panose="020B0503020202020204" pitchFamily="34" charset="0"/>
              </a:rPr>
              <a:t/>
            </a:r>
            <a:br>
              <a:rPr lang="en-US" altLang="ko-KR" sz="1800" smtClean="0">
                <a:latin typeface="Agency FB" panose="020B0503020202020204" pitchFamily="34" charset="0"/>
              </a:rPr>
            </a:br>
            <a:r>
              <a:rPr lang="ko-KR" altLang="en-US" smtClean="0">
                <a:solidFill>
                  <a:srgbClr val="FF0000"/>
                </a:solidFill>
              </a:rPr>
              <a:t>연관성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smtClean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smtClean="0"/>
              <a:t>-  YEARANG KO</a:t>
            </a:r>
            <a:endParaRPr lang="en-US" altLang="ko-KR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smtClean="0"/>
              <a:t>목요일이다아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ko-KR" altLang="en-US" smtClean="0"/>
              <a:t>로고가움직여</a:t>
            </a:r>
            <a:r>
              <a:rPr lang="en-US" altLang="ko-KR" smtClean="0"/>
              <a:t>@.@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smtClean="0"/>
          </a:p>
          <a:p>
            <a:r>
              <a:rPr lang="en-US" altLang="ko-KR" smtClean="0"/>
              <a:t>PROJECT</a:t>
            </a:r>
            <a:endParaRPr lang="en-US" altLang="ko-KR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smtClean="0"/>
              <a:t>Association-Analysis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31253" y="1294097"/>
            <a:ext cx="2390441" cy="38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5589" y="1290552"/>
            <a:ext cx="3676550" cy="385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smtClean="0"/>
              <a:t>Analysis 2.</a:t>
            </a:r>
            <a:r>
              <a:rPr lang="en-US" altLang="ko-KR" sz="1800" smtClean="0">
                <a:latin typeface="Agency FB" panose="020B0503020202020204" pitchFamily="34" charset="0"/>
              </a:rPr>
              <a:t/>
            </a:r>
            <a:br>
              <a:rPr lang="en-US" altLang="ko-KR" sz="1800" smtClean="0">
                <a:latin typeface="Agency FB" panose="020B0503020202020204" pitchFamily="34" charset="0"/>
              </a:rPr>
            </a:br>
            <a:r>
              <a:rPr lang="ko-KR" altLang="en-US" smtClean="0">
                <a:solidFill>
                  <a:srgbClr val="FF0000"/>
                </a:solidFill>
              </a:rPr>
              <a:t>연관성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smtClean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smtClean="0"/>
              <a:t>-  YEARANG KO</a:t>
            </a:r>
            <a:endParaRPr lang="en-US" altLang="ko-KR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smtClean="0"/>
              <a:t>목요일이다아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ko-KR" altLang="en-US" smtClean="0"/>
              <a:t>로고가움직여</a:t>
            </a:r>
            <a:r>
              <a:rPr lang="en-US" altLang="ko-KR" smtClean="0"/>
              <a:t>@.@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smtClean="0"/>
          </a:p>
          <a:p>
            <a:r>
              <a:rPr lang="en-US" altLang="ko-KR" smtClean="0"/>
              <a:t>PROJECT</a:t>
            </a:r>
            <a:endParaRPr lang="en-US" altLang="ko-KR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smtClean="0"/>
              <a:t>Association-Analysis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31253" y="1294097"/>
            <a:ext cx="2390441" cy="38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5589" y="1290552"/>
            <a:ext cx="3676550" cy="385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90013" y="1430216"/>
            <a:ext cx="3561618" cy="216694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650523" y="4400062"/>
            <a:ext cx="1203569" cy="765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027" idx="2"/>
          </p:cNvCxnSpPr>
          <p:nvPr/>
        </p:nvCxnSpPr>
        <p:spPr>
          <a:xfrm flipV="1">
            <a:off x="6236677" y="3597156"/>
            <a:ext cx="634145" cy="7716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78000" y="4173416"/>
            <a:ext cx="2020277" cy="277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 l="13915" t="11355" r="26830"/>
          <a:stretch>
            <a:fillRect/>
          </a:stretch>
        </p:blipFill>
        <p:spPr bwMode="auto">
          <a:xfrm>
            <a:off x="5431693" y="1051978"/>
            <a:ext cx="3149600" cy="493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t="-498" r="20349"/>
          <a:stretch>
            <a:fillRect/>
          </a:stretch>
        </p:blipFill>
        <p:spPr bwMode="auto">
          <a:xfrm>
            <a:off x="2266463" y="832710"/>
            <a:ext cx="3587260" cy="474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3.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err="1" smtClean="0">
                <a:solidFill>
                  <a:srgbClr val="FF0000"/>
                </a:solidFill>
              </a:rPr>
              <a:t>카테고리별</a:t>
            </a:r>
            <a:r>
              <a:rPr lang="ko-KR" altLang="en-US" dirty="0" smtClean="0">
                <a:solidFill>
                  <a:srgbClr val="FF0000"/>
                </a:solidFill>
              </a:rPr>
              <a:t>  태그 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4882" y="1555261"/>
            <a:ext cx="3043464" cy="318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 l="13915" t="11355" r="26830"/>
          <a:stretch>
            <a:fillRect/>
          </a:stretch>
        </p:blipFill>
        <p:spPr bwMode="auto">
          <a:xfrm>
            <a:off x="5431693" y="1051978"/>
            <a:ext cx="3149600" cy="493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t="-498" r="20349"/>
          <a:stretch>
            <a:fillRect/>
          </a:stretch>
        </p:blipFill>
        <p:spPr bwMode="auto">
          <a:xfrm>
            <a:off x="2266463" y="832710"/>
            <a:ext cx="3587260" cy="474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Analysis 3.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dirty="0" err="1" smtClean="0">
                <a:solidFill>
                  <a:srgbClr val="FF0000"/>
                </a:solidFill>
              </a:rPr>
              <a:t>카테고리별</a:t>
            </a:r>
            <a:r>
              <a:rPr lang="ko-KR" altLang="en-US" dirty="0" smtClean="0">
                <a:solidFill>
                  <a:srgbClr val="FF0000"/>
                </a:solidFill>
              </a:rPr>
              <a:t>  태그  분석</a:t>
            </a:r>
            <a:endParaRPr lang="ko-KR" altLang="en-US" sz="25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597525" y="4404361"/>
            <a:ext cx="3414897" cy="1158238"/>
          </a:xfrm>
        </p:spPr>
        <p:txBody>
          <a:bodyPr lIns="144000" rIns="144000">
            <a:normAutofit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/>
              <a:t>-  YEARANG KO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ko-KR" altLang="en-US" dirty="0" err="1" smtClean="0"/>
              <a:t>목요일이다</a:t>
            </a:r>
            <a:r>
              <a:rPr lang="ko-KR" altLang="en-US" dirty="0" err="1"/>
              <a:t>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PERSONAL</a:t>
            </a:r>
            <a:endParaRPr lang="en-US" altLang="ko-KR" dirty="0" smtClean="0"/>
          </a:p>
          <a:p>
            <a:r>
              <a:rPr lang="en-US" altLang="ko-KR" dirty="0" smtClean="0"/>
              <a:t>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Tag-</a:t>
            </a:r>
            <a:r>
              <a:rPr lang="en-US" altLang="ko-KR" sz="1000" dirty="0" err="1" smtClean="0"/>
              <a:t>Wordcloud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YTLogo_old_new_168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314" y="15630"/>
            <a:ext cx="1312987" cy="82061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4882" y="1555261"/>
            <a:ext cx="3043464" cy="318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719014" y="2954216"/>
            <a:ext cx="945663" cy="312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27469" y="1685951"/>
            <a:ext cx="5019361" cy="295638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17" name="직선 화살표 연결선 16"/>
          <p:cNvCxnSpPr>
            <a:stCxn id="14" idx="3"/>
          </p:cNvCxnSpPr>
          <p:nvPr/>
        </p:nvCxnSpPr>
        <p:spPr>
          <a:xfrm flipV="1">
            <a:off x="1664677" y="3110523"/>
            <a:ext cx="1430215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2650</TotalTime>
  <Words>292</Words>
  <Application>Microsoft Office PowerPoint</Application>
  <PresentationFormat>화면 슬라이드 쇼(16:10)</PresentationFormat>
  <Paragraphs>190</Paragraphs>
  <Slides>19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개인프로젝트 Y O U T U B E TAG분석</vt:lpstr>
      <vt:lpstr>IN. DE. ..X</vt:lpstr>
      <vt:lpstr>DATA 데이터 정보</vt:lpstr>
      <vt:lpstr>DATA 전처리</vt:lpstr>
      <vt:lpstr>Analysis 1. 전체자료 태그 분석</vt:lpstr>
      <vt:lpstr>Analysis 2. 연관성 분석</vt:lpstr>
      <vt:lpstr>Analysis 2. 연관성 분석</vt:lpstr>
      <vt:lpstr>Analysis 3. 카테고리별  태그  분석</vt:lpstr>
      <vt:lpstr>Analysis 3. 카테고리별  태그  분석</vt:lpstr>
      <vt:lpstr>Analysis 3. 카테고리별  태그  분석</vt:lpstr>
      <vt:lpstr>Analysis 3. 카테고리별  태그  분석</vt:lpstr>
      <vt:lpstr>Analysis 3. 카테고리별  태그  분석</vt:lpstr>
      <vt:lpstr>Analysis 3. 카테고리별  태그  분석</vt:lpstr>
      <vt:lpstr>Analysis 3. 카테고리별  태그  분석</vt:lpstr>
      <vt:lpstr>Analysis 4. 조회수 TOP100 태그 분석</vt:lpstr>
      <vt:lpstr>Analysis 4. 조회수 TOP100 태그 분석</vt:lpstr>
      <vt:lpstr>Analysis 4. 조회수 TOP100 태그 분석</vt:lpstr>
      <vt:lpstr>Analysis 4. 조회수 TOP100 태그 분석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최원석</dc:creator>
  <cp:lastModifiedBy>고예랑</cp:lastModifiedBy>
  <cp:revision>140</cp:revision>
  <dcterms:created xsi:type="dcterms:W3CDTF">2016-01-21T06:51:56Z</dcterms:created>
  <dcterms:modified xsi:type="dcterms:W3CDTF">2017-09-28T07:47:34Z</dcterms:modified>
</cp:coreProperties>
</file>