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linker Bold" charset="1" panose="02000000000000000000"/>
      <p:regular r:id="rId17"/>
    </p:embeddedFont>
    <p:embeddedFont>
      <p:font typeface="Open Sans Italics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Open Sans" charset="1" panose="00000000000000000000"/>
      <p:regular r:id="rId23"/>
    </p:embeddedFont>
    <p:embeddedFont>
      <p:font typeface="Open Sans Bold" charset="1" panose="00000000000000000000"/>
      <p:regular r:id="rId24"/>
    </p:embeddedFont>
    <p:embeddedFont>
      <p:font typeface="Open Sans Bold Italics" charset="1" panose="00000000000000000000"/>
      <p:regular r:id="rId25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notesSlides/notesSlide3.xml" Type="http://schemas.openxmlformats.org/officeDocument/2006/relationships/notesSlide"/><Relationship Id="rId28" Target="notesSlides/notesSlide4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jayden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helps you show who is being impacted. </a:t>
            </a:r>
          </a:p>
          <a:p>
            <a:r>
              <a:rPr lang="en-US"/>
              <a:t>You can demonstrate your focus on vulnerable populations, such as, "60% of our investment has gone to households with elderly , etc.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Talk about the impact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Talk about the impact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22.jpe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Relationship Id="rId9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81538" y="2748947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5" y="0"/>
                </a:lnTo>
                <a:lnTo>
                  <a:pt x="4703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310839"/>
            <a:ext cx="8197816" cy="4081040"/>
          </a:xfrm>
          <a:custGeom>
            <a:avLst/>
            <a:gdLst/>
            <a:ahLst/>
            <a:cxnLst/>
            <a:rect r="r" b="b" t="t" l="l"/>
            <a:pathLst>
              <a:path h="4081040" w="8197816">
                <a:moveTo>
                  <a:pt x="0" y="0"/>
                </a:moveTo>
                <a:lnTo>
                  <a:pt x="8197816" y="0"/>
                </a:lnTo>
                <a:lnTo>
                  <a:pt x="8197816" y="4081040"/>
                </a:lnTo>
                <a:lnTo>
                  <a:pt x="0" y="4081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8666934"/>
            <a:ext cx="18288000" cy="3677466"/>
            <a:chOff x="0" y="0"/>
            <a:chExt cx="4816593" cy="9685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525" y="8833086"/>
            <a:ext cx="18288000" cy="3677466"/>
            <a:chOff x="0" y="0"/>
            <a:chExt cx="4816593" cy="9685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86673" y="1028700"/>
            <a:ext cx="18288000" cy="735426"/>
            <a:chOff x="0" y="0"/>
            <a:chExt cx="4816593" cy="1936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193692"/>
            </a:xfrm>
            <a:custGeom>
              <a:avLst/>
              <a:gdLst/>
              <a:ahLst/>
              <a:cxnLst/>
              <a:rect r="r" b="b" t="t" l="l"/>
              <a:pathLst>
                <a:path h="19369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3692"/>
                  </a:lnTo>
                  <a:lnTo>
                    <a:pt x="0" y="193692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816593" cy="231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393302" y="2274690"/>
            <a:ext cx="948514" cy="948514"/>
          </a:xfrm>
          <a:custGeom>
            <a:avLst/>
            <a:gdLst/>
            <a:ahLst/>
            <a:cxnLst/>
            <a:rect r="r" b="b" t="t" l="l"/>
            <a:pathLst>
              <a:path h="948514" w="948514">
                <a:moveTo>
                  <a:pt x="0" y="0"/>
                </a:moveTo>
                <a:lnTo>
                  <a:pt x="948514" y="0"/>
                </a:lnTo>
                <a:lnTo>
                  <a:pt x="948514" y="948514"/>
                </a:lnTo>
                <a:lnTo>
                  <a:pt x="0" y="9485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406677" y="5580834"/>
            <a:ext cx="8395019" cy="2632261"/>
            <a:chOff x="0" y="0"/>
            <a:chExt cx="2211034" cy="6932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11034" cy="693270"/>
            </a:xfrm>
            <a:custGeom>
              <a:avLst/>
              <a:gdLst/>
              <a:ahLst/>
              <a:cxnLst/>
              <a:rect r="r" b="b" t="t" l="l"/>
              <a:pathLst>
                <a:path h="693270" w="2211034">
                  <a:moveTo>
                    <a:pt x="0" y="0"/>
                  </a:moveTo>
                  <a:lnTo>
                    <a:pt x="2211034" y="0"/>
                  </a:lnTo>
                  <a:lnTo>
                    <a:pt x="2211034" y="693270"/>
                  </a:lnTo>
                  <a:lnTo>
                    <a:pt x="0" y="693270"/>
                  </a:lnTo>
                  <a:close/>
                </a:path>
              </a:pathLst>
            </a:custGeom>
            <a:solidFill>
              <a:srgbClr val="E9E9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211034" cy="731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527992" y="2748947"/>
            <a:ext cx="1799464" cy="976209"/>
          </a:xfrm>
          <a:custGeom>
            <a:avLst/>
            <a:gdLst/>
            <a:ahLst/>
            <a:cxnLst/>
            <a:rect r="r" b="b" t="t" l="l"/>
            <a:pathLst>
              <a:path h="976209" w="1799464">
                <a:moveTo>
                  <a:pt x="0" y="0"/>
                </a:moveTo>
                <a:lnTo>
                  <a:pt x="1799464" y="0"/>
                </a:lnTo>
                <a:lnTo>
                  <a:pt x="1799464" y="976209"/>
                </a:lnTo>
                <a:lnTo>
                  <a:pt x="0" y="9762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4289236" y="8969112"/>
            <a:ext cx="3912091" cy="1178843"/>
          </a:xfrm>
          <a:custGeom>
            <a:avLst/>
            <a:gdLst/>
            <a:ahLst/>
            <a:cxnLst/>
            <a:rect r="r" b="b" t="t" l="l"/>
            <a:pathLst>
              <a:path h="1178843" w="3912091">
                <a:moveTo>
                  <a:pt x="0" y="0"/>
                </a:moveTo>
                <a:lnTo>
                  <a:pt x="3912091" y="0"/>
                </a:lnTo>
                <a:lnTo>
                  <a:pt x="3912091" y="1178844"/>
                </a:lnTo>
                <a:lnTo>
                  <a:pt x="0" y="11788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247948" y="8909939"/>
            <a:ext cx="3424924" cy="1297190"/>
          </a:xfrm>
          <a:custGeom>
            <a:avLst/>
            <a:gdLst/>
            <a:ahLst/>
            <a:cxnLst/>
            <a:rect r="r" b="b" t="t" l="l"/>
            <a:pathLst>
              <a:path h="1297190" w="3424924">
                <a:moveTo>
                  <a:pt x="0" y="0"/>
                </a:moveTo>
                <a:lnTo>
                  <a:pt x="3424924" y="0"/>
                </a:lnTo>
                <a:lnTo>
                  <a:pt x="3424924" y="1297190"/>
                </a:lnTo>
                <a:lnTo>
                  <a:pt x="0" y="129719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03145" y="2061675"/>
            <a:ext cx="8978739" cy="3234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EMPOWERING INDIVIDUALS AND FAMILIES THROUGH HOUSING CHARITY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8548" y="5963635"/>
            <a:ext cx="7869793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i="true" spc="399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“REPAIRING HOMES, REVITALIZING COMMUNITIES, REBUILDING LIVES.”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691" y="1009031"/>
            <a:ext cx="2115194" cy="1741384"/>
            <a:chOff x="0" y="0"/>
            <a:chExt cx="557088" cy="4586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7088" cy="458636"/>
            </a:xfrm>
            <a:custGeom>
              <a:avLst/>
              <a:gdLst/>
              <a:ahLst/>
              <a:cxnLst/>
              <a:rect r="r" b="b" t="t" l="l"/>
              <a:pathLst>
                <a:path h="458636" w="557088">
                  <a:moveTo>
                    <a:pt x="0" y="0"/>
                  </a:moveTo>
                  <a:lnTo>
                    <a:pt x="557088" y="0"/>
                  </a:lnTo>
                  <a:lnTo>
                    <a:pt x="557088" y="458636"/>
                  </a:lnTo>
                  <a:lnTo>
                    <a:pt x="0" y="458636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7088" cy="496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985295" y="1009031"/>
            <a:ext cx="2115194" cy="1741384"/>
            <a:chOff x="0" y="0"/>
            <a:chExt cx="557088" cy="4586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7088" cy="458636"/>
            </a:xfrm>
            <a:custGeom>
              <a:avLst/>
              <a:gdLst/>
              <a:ahLst/>
              <a:cxnLst/>
              <a:rect r="r" b="b" t="t" l="l"/>
              <a:pathLst>
                <a:path h="458636" w="557088">
                  <a:moveTo>
                    <a:pt x="0" y="0"/>
                  </a:moveTo>
                  <a:lnTo>
                    <a:pt x="557088" y="0"/>
                  </a:lnTo>
                  <a:lnTo>
                    <a:pt x="557088" y="458636"/>
                  </a:lnTo>
                  <a:lnTo>
                    <a:pt x="0" y="458636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7088" cy="496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42201" y="1009031"/>
            <a:ext cx="2115194" cy="1741384"/>
            <a:chOff x="0" y="0"/>
            <a:chExt cx="557088" cy="4586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7088" cy="458636"/>
            </a:xfrm>
            <a:custGeom>
              <a:avLst/>
              <a:gdLst/>
              <a:ahLst/>
              <a:cxnLst/>
              <a:rect r="r" b="b" t="t" l="l"/>
              <a:pathLst>
                <a:path h="458636" w="557088">
                  <a:moveTo>
                    <a:pt x="0" y="0"/>
                  </a:moveTo>
                  <a:lnTo>
                    <a:pt x="557088" y="0"/>
                  </a:lnTo>
                  <a:lnTo>
                    <a:pt x="557088" y="458636"/>
                  </a:lnTo>
                  <a:lnTo>
                    <a:pt x="0" y="458636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7088" cy="496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16172806" y="1009031"/>
            <a:ext cx="2115194" cy="1741384"/>
            <a:chOff x="0" y="0"/>
            <a:chExt cx="557088" cy="4586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7088" cy="458636"/>
            </a:xfrm>
            <a:custGeom>
              <a:avLst/>
              <a:gdLst/>
              <a:ahLst/>
              <a:cxnLst/>
              <a:rect r="r" b="b" t="t" l="l"/>
              <a:pathLst>
                <a:path h="458636" w="557088">
                  <a:moveTo>
                    <a:pt x="0" y="0"/>
                  </a:moveTo>
                  <a:lnTo>
                    <a:pt x="557088" y="0"/>
                  </a:lnTo>
                  <a:lnTo>
                    <a:pt x="557088" y="458636"/>
                  </a:lnTo>
                  <a:lnTo>
                    <a:pt x="0" y="458636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57088" cy="496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872993" y="3788179"/>
            <a:ext cx="6531187" cy="4309480"/>
          </a:xfrm>
          <a:custGeom>
            <a:avLst/>
            <a:gdLst/>
            <a:ahLst/>
            <a:cxnLst/>
            <a:rect r="r" b="b" t="t" l="l"/>
            <a:pathLst>
              <a:path h="4309480" w="6531187">
                <a:moveTo>
                  <a:pt x="0" y="0"/>
                </a:moveTo>
                <a:lnTo>
                  <a:pt x="6531186" y="0"/>
                </a:lnTo>
                <a:lnTo>
                  <a:pt x="6531186" y="4309481"/>
                </a:lnTo>
                <a:lnTo>
                  <a:pt x="0" y="4309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83603" y="943766"/>
            <a:ext cx="8520794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b="true" sz="770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FINAL TAKEAWAY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0" y="9258300"/>
            <a:ext cx="18288000" cy="3677466"/>
            <a:chOff x="0" y="0"/>
            <a:chExt cx="4816593" cy="968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0" y="9424453"/>
            <a:ext cx="18288000" cy="3677466"/>
            <a:chOff x="0" y="0"/>
            <a:chExt cx="4816593" cy="96855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-3408290" y="3982860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5" y="0"/>
                </a:lnTo>
                <a:lnTo>
                  <a:pt x="4703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419394" y="3982860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5" y="0"/>
                </a:lnTo>
                <a:lnTo>
                  <a:pt x="4703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424434" y="3847084"/>
            <a:ext cx="8434834" cy="3541679"/>
            <a:chOff x="0" y="0"/>
            <a:chExt cx="11246445" cy="4722238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366436" y="0"/>
              <a:ext cx="10880009" cy="1186642"/>
              <a:chOff x="0" y="0"/>
              <a:chExt cx="1892294" cy="20638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892294" cy="206385"/>
              </a:xfrm>
              <a:custGeom>
                <a:avLst/>
                <a:gdLst/>
                <a:ahLst/>
                <a:cxnLst/>
                <a:rect r="r" b="b" t="t" l="l"/>
                <a:pathLst>
                  <a:path h="206385" w="1892294">
                    <a:moveTo>
                      <a:pt x="0" y="0"/>
                    </a:moveTo>
                    <a:lnTo>
                      <a:pt x="1892294" y="0"/>
                    </a:lnTo>
                    <a:lnTo>
                      <a:pt x="1892294" y="206385"/>
                    </a:lnTo>
                    <a:lnTo>
                      <a:pt x="0" y="2063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892294" cy="2444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  <a:spcBef>
                    <a:spcPct val="0"/>
                  </a:spcBef>
                </a:pPr>
                <a:r>
                  <a:rPr lang="en-US" sz="19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The need for repairs are </a:t>
                </a:r>
                <a:r>
                  <a:rPr lang="en-US" b="true" sz="1999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rising annually rapidly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366436" y="1505730"/>
              <a:ext cx="10880009" cy="1712544"/>
              <a:chOff x="0" y="0"/>
              <a:chExt cx="1892294" cy="297852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892294" cy="297852"/>
              </a:xfrm>
              <a:custGeom>
                <a:avLst/>
                <a:gdLst/>
                <a:ahLst/>
                <a:cxnLst/>
                <a:rect r="r" b="b" t="t" l="l"/>
                <a:pathLst>
                  <a:path h="297852" w="1892294">
                    <a:moveTo>
                      <a:pt x="0" y="0"/>
                    </a:moveTo>
                    <a:lnTo>
                      <a:pt x="1892294" y="0"/>
                    </a:lnTo>
                    <a:lnTo>
                      <a:pt x="1892294" y="297852"/>
                    </a:lnTo>
                    <a:lnTo>
                      <a:pt x="0" y="29785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892294" cy="3359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  <a:spcBef>
                    <a:spcPct val="0"/>
                  </a:spcBef>
                </a:pPr>
                <a:r>
                  <a:rPr lang="en-US" sz="19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Home repairs help to </a:t>
                </a:r>
                <a:r>
                  <a:rPr lang="en-US" b="true" sz="1999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empower </a:t>
                </a:r>
                <a:r>
                  <a:rPr lang="en-US" sz="19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historically disadvantaged communities 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366436" y="3535596"/>
              <a:ext cx="10880009" cy="1186642"/>
              <a:chOff x="0" y="0"/>
              <a:chExt cx="1892294" cy="20638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892294" cy="206385"/>
              </a:xfrm>
              <a:custGeom>
                <a:avLst/>
                <a:gdLst/>
                <a:ahLst/>
                <a:cxnLst/>
                <a:rect r="r" b="b" t="t" l="l"/>
                <a:pathLst>
                  <a:path h="206385" w="1892294">
                    <a:moveTo>
                      <a:pt x="0" y="0"/>
                    </a:moveTo>
                    <a:lnTo>
                      <a:pt x="1892294" y="0"/>
                    </a:lnTo>
                    <a:lnTo>
                      <a:pt x="1892294" y="206385"/>
                    </a:lnTo>
                    <a:lnTo>
                      <a:pt x="0" y="2063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1892294" cy="2444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</a:pPr>
                <a:r>
                  <a:rPr lang="en-US" sz="19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Repairs can be </a:t>
                </a:r>
                <a:r>
                  <a:rPr lang="en-US" sz="1999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prioritized</a:t>
                </a:r>
                <a:r>
                  <a:rPr lang="en-US" sz="19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with </a:t>
                </a:r>
                <a:r>
                  <a:rPr lang="en-US" sz="1999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repair costs, housing ratings,</a:t>
                </a:r>
              </a:p>
              <a:p>
                <a:pPr algn="ctr">
                  <a:lnSpc>
                    <a:spcPts val="2799"/>
                  </a:lnSpc>
                  <a:spcBef>
                    <a:spcPct val="0"/>
                  </a:spcBef>
                </a:pPr>
                <a:r>
                  <a:rPr lang="en-US" b="true" sz="1999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and severity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226885"/>
              <a:ext cx="732872" cy="732872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98B"/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0" y="1732615"/>
              <a:ext cx="732872" cy="732872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98B"/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0" y="3762481"/>
              <a:ext cx="732872" cy="732872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98B"/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3" id="43"/>
            <p:cNvSpPr/>
            <p:nvPr/>
          </p:nvSpPr>
          <p:spPr>
            <a:xfrm flipH="false" flipV="false" rot="0">
              <a:off x="182564" y="441478"/>
              <a:ext cx="324325" cy="303686"/>
            </a:xfrm>
            <a:custGeom>
              <a:avLst/>
              <a:gdLst/>
              <a:ahLst/>
              <a:cxnLst/>
              <a:rect r="r" b="b" t="t" l="l"/>
              <a:pathLst>
                <a:path h="303686" w="324325">
                  <a:moveTo>
                    <a:pt x="0" y="0"/>
                  </a:moveTo>
                  <a:lnTo>
                    <a:pt x="324325" y="0"/>
                  </a:lnTo>
                  <a:lnTo>
                    <a:pt x="324325" y="303686"/>
                  </a:lnTo>
                  <a:lnTo>
                    <a:pt x="0" y="303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82564" y="1947208"/>
              <a:ext cx="324325" cy="303686"/>
            </a:xfrm>
            <a:custGeom>
              <a:avLst/>
              <a:gdLst/>
              <a:ahLst/>
              <a:cxnLst/>
              <a:rect r="r" b="b" t="t" l="l"/>
              <a:pathLst>
                <a:path h="303686" w="324325">
                  <a:moveTo>
                    <a:pt x="0" y="0"/>
                  </a:moveTo>
                  <a:lnTo>
                    <a:pt x="324325" y="0"/>
                  </a:lnTo>
                  <a:lnTo>
                    <a:pt x="324325" y="303685"/>
                  </a:lnTo>
                  <a:lnTo>
                    <a:pt x="0" y="303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82564" y="3977075"/>
              <a:ext cx="324325" cy="303686"/>
            </a:xfrm>
            <a:custGeom>
              <a:avLst/>
              <a:gdLst/>
              <a:ahLst/>
              <a:cxnLst/>
              <a:rect r="r" b="b" t="t" l="l"/>
              <a:pathLst>
                <a:path h="303686" w="324325">
                  <a:moveTo>
                    <a:pt x="0" y="0"/>
                  </a:moveTo>
                  <a:lnTo>
                    <a:pt x="324325" y="0"/>
                  </a:lnTo>
                  <a:lnTo>
                    <a:pt x="324325" y="303685"/>
                  </a:lnTo>
                  <a:lnTo>
                    <a:pt x="0" y="303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63950" y="1028700"/>
            <a:ext cx="25132453" cy="735426"/>
            <a:chOff x="0" y="0"/>
            <a:chExt cx="6619247" cy="1936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19247" cy="193692"/>
            </a:xfrm>
            <a:custGeom>
              <a:avLst/>
              <a:gdLst/>
              <a:ahLst/>
              <a:cxnLst/>
              <a:rect r="r" b="b" t="t" l="l"/>
              <a:pathLst>
                <a:path h="193692" w="6619247">
                  <a:moveTo>
                    <a:pt x="0" y="0"/>
                  </a:moveTo>
                  <a:lnTo>
                    <a:pt x="6619247" y="0"/>
                  </a:lnTo>
                  <a:lnTo>
                    <a:pt x="6619247" y="193692"/>
                  </a:lnTo>
                  <a:lnTo>
                    <a:pt x="0" y="193692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19247" cy="231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666934"/>
            <a:ext cx="18288000" cy="3677466"/>
            <a:chOff x="0" y="0"/>
            <a:chExt cx="4816593" cy="9685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8833086"/>
            <a:ext cx="18288000" cy="3677466"/>
            <a:chOff x="0" y="0"/>
            <a:chExt cx="4816593" cy="9685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5017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2" y="0"/>
                </a:lnTo>
                <a:lnTo>
                  <a:pt x="4229242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186672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2" y="0"/>
                </a:lnTo>
                <a:lnTo>
                  <a:pt x="4229242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92715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2" y="0"/>
                </a:lnTo>
                <a:lnTo>
                  <a:pt x="4229242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24369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3" y="0"/>
                </a:lnTo>
                <a:lnTo>
                  <a:pt x="4229243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218326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3" y="0"/>
                </a:lnTo>
                <a:lnTo>
                  <a:pt x="4229243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656024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3" y="0"/>
                </a:lnTo>
                <a:lnTo>
                  <a:pt x="4229243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0634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75862" y="5521224"/>
            <a:ext cx="8395019" cy="2632261"/>
            <a:chOff x="0" y="0"/>
            <a:chExt cx="2211034" cy="6932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11034" cy="693270"/>
            </a:xfrm>
            <a:custGeom>
              <a:avLst/>
              <a:gdLst/>
              <a:ahLst/>
              <a:cxnLst/>
              <a:rect r="r" b="b" t="t" l="l"/>
              <a:pathLst>
                <a:path h="693270" w="2211034">
                  <a:moveTo>
                    <a:pt x="0" y="0"/>
                  </a:moveTo>
                  <a:lnTo>
                    <a:pt x="2211034" y="0"/>
                  </a:lnTo>
                  <a:lnTo>
                    <a:pt x="2211034" y="693270"/>
                  </a:lnTo>
                  <a:lnTo>
                    <a:pt x="0" y="693270"/>
                  </a:lnTo>
                  <a:close/>
                </a:path>
              </a:pathLst>
            </a:custGeom>
            <a:solidFill>
              <a:srgbClr val="E9E9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211034" cy="731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548962" y="4038685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4" y="0"/>
                </a:lnTo>
                <a:lnTo>
                  <a:pt x="47035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284200" y="2304210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5" y="0"/>
                </a:lnTo>
                <a:lnTo>
                  <a:pt x="4703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301293" y="2133515"/>
            <a:ext cx="7902347" cy="6019970"/>
          </a:xfrm>
          <a:custGeom>
            <a:avLst/>
            <a:gdLst/>
            <a:ahLst/>
            <a:cxnLst/>
            <a:rect r="r" b="b" t="t" l="l"/>
            <a:pathLst>
              <a:path h="6019970" w="7902347">
                <a:moveTo>
                  <a:pt x="0" y="0"/>
                </a:moveTo>
                <a:lnTo>
                  <a:pt x="7902347" y="0"/>
                </a:lnTo>
                <a:lnTo>
                  <a:pt x="7902347" y="6019970"/>
                </a:lnTo>
                <a:lnTo>
                  <a:pt x="0" y="6019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28700" y="2819125"/>
            <a:ext cx="7745209" cy="2734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1"/>
              </a:lnSpc>
            </a:pPr>
            <a:r>
              <a:rPr lang="en-US" sz="10531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THANK</a:t>
            </a:r>
          </a:p>
          <a:p>
            <a:pPr algn="l">
              <a:lnSpc>
                <a:spcPts val="10531"/>
              </a:lnSpc>
            </a:pPr>
            <a:r>
              <a:rPr lang="en-US" sz="10531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YOU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49363" y="5801889"/>
            <a:ext cx="7869793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i="true" spc="399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“REPAIRING HOMES, REVITALIZING COMMUNITIES, REBUILDING LIVES.”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666934"/>
            <a:ext cx="18288000" cy="3677466"/>
            <a:chOff x="0" y="0"/>
            <a:chExt cx="4816593" cy="968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833086"/>
            <a:ext cx="18288000" cy="3677466"/>
            <a:chOff x="0" y="0"/>
            <a:chExt cx="4816593" cy="9685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5017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2" y="0"/>
                </a:lnTo>
                <a:lnTo>
                  <a:pt x="4229242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86672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2" y="0"/>
                </a:lnTo>
                <a:lnTo>
                  <a:pt x="4229242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92715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2" y="0"/>
                </a:lnTo>
                <a:lnTo>
                  <a:pt x="4229242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4369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3" y="0"/>
                </a:lnTo>
                <a:lnTo>
                  <a:pt x="4229243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18326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3" y="0"/>
                </a:lnTo>
                <a:lnTo>
                  <a:pt x="4229243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656024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3" y="0"/>
                </a:lnTo>
                <a:lnTo>
                  <a:pt x="4229243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06226" y="2021258"/>
            <a:ext cx="6044571" cy="5769818"/>
          </a:xfrm>
          <a:custGeom>
            <a:avLst/>
            <a:gdLst/>
            <a:ahLst/>
            <a:cxnLst/>
            <a:rect r="r" b="b" t="t" l="l"/>
            <a:pathLst>
              <a:path h="5769818" w="6044571">
                <a:moveTo>
                  <a:pt x="0" y="0"/>
                </a:moveTo>
                <a:lnTo>
                  <a:pt x="6044571" y="0"/>
                </a:lnTo>
                <a:lnTo>
                  <a:pt x="6044571" y="5769817"/>
                </a:lnTo>
                <a:lnTo>
                  <a:pt x="0" y="5769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060696" y="5143500"/>
            <a:ext cx="3135631" cy="3135631"/>
          </a:xfrm>
          <a:custGeom>
            <a:avLst/>
            <a:gdLst/>
            <a:ahLst/>
            <a:cxnLst/>
            <a:rect r="r" b="b" t="t" l="l"/>
            <a:pathLst>
              <a:path h="3135631" w="3135631">
                <a:moveTo>
                  <a:pt x="0" y="0"/>
                </a:moveTo>
                <a:lnTo>
                  <a:pt x="3135631" y="0"/>
                </a:lnTo>
                <a:lnTo>
                  <a:pt x="3135631" y="3135631"/>
                </a:lnTo>
                <a:lnTo>
                  <a:pt x="0" y="31356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8377" y="2021258"/>
            <a:ext cx="6044571" cy="5769818"/>
          </a:xfrm>
          <a:custGeom>
            <a:avLst/>
            <a:gdLst/>
            <a:ahLst/>
            <a:cxnLst/>
            <a:rect r="r" b="b" t="t" l="l"/>
            <a:pathLst>
              <a:path h="5769818" w="6044571">
                <a:moveTo>
                  <a:pt x="0" y="0"/>
                </a:moveTo>
                <a:lnTo>
                  <a:pt x="6044571" y="0"/>
                </a:lnTo>
                <a:lnTo>
                  <a:pt x="6044571" y="5769817"/>
                </a:lnTo>
                <a:lnTo>
                  <a:pt x="0" y="5769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129239" y="6084339"/>
            <a:ext cx="2724373" cy="1556298"/>
          </a:xfrm>
          <a:custGeom>
            <a:avLst/>
            <a:gdLst/>
            <a:ahLst/>
            <a:cxnLst/>
            <a:rect r="r" b="b" t="t" l="l"/>
            <a:pathLst>
              <a:path h="1556298" w="2724373">
                <a:moveTo>
                  <a:pt x="0" y="0"/>
                </a:moveTo>
                <a:lnTo>
                  <a:pt x="2724373" y="0"/>
                </a:lnTo>
                <a:lnTo>
                  <a:pt x="2724373" y="1556298"/>
                </a:lnTo>
                <a:lnTo>
                  <a:pt x="0" y="15562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476242" y="872051"/>
            <a:ext cx="4939672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OUR GROUP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92890" y="3745714"/>
            <a:ext cx="260687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Cindy Nguyen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Evelyn Na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624369" y="3745714"/>
            <a:ext cx="554730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Colin Onevathana 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Pratyusha Shanker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21638" y="3745714"/>
            <a:ext cx="260687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Brady Pinter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Jayden Cruz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666934"/>
            <a:ext cx="18288000" cy="3677466"/>
            <a:chOff x="0" y="0"/>
            <a:chExt cx="4816593" cy="968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833086"/>
            <a:ext cx="18288000" cy="3677466"/>
            <a:chOff x="0" y="0"/>
            <a:chExt cx="4816593" cy="9685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5017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2" y="0"/>
                </a:lnTo>
                <a:lnTo>
                  <a:pt x="4229242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96197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2" y="0"/>
                </a:lnTo>
                <a:lnTo>
                  <a:pt x="4229242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92715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2" y="0"/>
                </a:lnTo>
                <a:lnTo>
                  <a:pt x="4229242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24369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3" y="0"/>
                </a:lnTo>
                <a:lnTo>
                  <a:pt x="4229243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18326" y="9077471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3" y="0"/>
                </a:lnTo>
                <a:lnTo>
                  <a:pt x="4229243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656024" y="8859535"/>
            <a:ext cx="4229243" cy="1119030"/>
          </a:xfrm>
          <a:custGeom>
            <a:avLst/>
            <a:gdLst/>
            <a:ahLst/>
            <a:cxnLst/>
            <a:rect r="r" b="b" t="t" l="l"/>
            <a:pathLst>
              <a:path h="1119030" w="4229243">
                <a:moveTo>
                  <a:pt x="0" y="0"/>
                </a:moveTo>
                <a:lnTo>
                  <a:pt x="4229243" y="0"/>
                </a:lnTo>
                <a:lnTo>
                  <a:pt x="4229243" y="1119029"/>
                </a:lnTo>
                <a:lnTo>
                  <a:pt x="0" y="11190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30634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94366" y="2255647"/>
            <a:ext cx="10412541" cy="5775707"/>
          </a:xfrm>
          <a:custGeom>
            <a:avLst/>
            <a:gdLst/>
            <a:ahLst/>
            <a:cxnLst/>
            <a:rect r="r" b="b" t="t" l="l"/>
            <a:pathLst>
              <a:path h="5775707" w="10412541">
                <a:moveTo>
                  <a:pt x="0" y="0"/>
                </a:moveTo>
                <a:lnTo>
                  <a:pt x="10412541" y="0"/>
                </a:lnTo>
                <a:lnTo>
                  <a:pt x="10412541" y="5775706"/>
                </a:lnTo>
                <a:lnTo>
                  <a:pt x="0" y="5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92379" y="3218454"/>
            <a:ext cx="4678636" cy="280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2"/>
              </a:lnSpc>
            </a:pPr>
            <a:r>
              <a:rPr lang="en-US" b="true" sz="21002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317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8441" y="5983794"/>
            <a:ext cx="7161322" cy="146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0"/>
              </a:lnSpc>
              <a:spcBef>
                <a:spcPct val="0"/>
              </a:spcBef>
            </a:pPr>
            <a:r>
              <a:rPr lang="en-US" b="true" sz="86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since 2018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2433" y="949382"/>
            <a:ext cx="9579526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LOOKING FROM ABOVE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39533" y="5431493"/>
            <a:ext cx="31843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individual repairs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59104" y="0"/>
            <a:ext cx="4628896" cy="12510553"/>
            <a:chOff x="0" y="0"/>
            <a:chExt cx="1219133" cy="3294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133" cy="3294961"/>
            </a:xfrm>
            <a:custGeom>
              <a:avLst/>
              <a:gdLst/>
              <a:ahLst/>
              <a:cxnLst/>
              <a:rect r="r" b="b" t="t" l="l"/>
              <a:pathLst>
                <a:path h="3294961" w="1219133">
                  <a:moveTo>
                    <a:pt x="0" y="0"/>
                  </a:moveTo>
                  <a:lnTo>
                    <a:pt x="1219133" y="0"/>
                  </a:lnTo>
                  <a:lnTo>
                    <a:pt x="1219133" y="3294961"/>
                  </a:lnTo>
                  <a:lnTo>
                    <a:pt x="0" y="329496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19133" cy="3333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961734"/>
            <a:ext cx="18288000" cy="296566"/>
            <a:chOff x="0" y="0"/>
            <a:chExt cx="4816593" cy="781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78108"/>
            </a:xfrm>
            <a:custGeom>
              <a:avLst/>
              <a:gdLst/>
              <a:ahLst/>
              <a:cxnLst/>
              <a:rect r="r" b="b" t="t" l="l"/>
              <a:pathLst>
                <a:path h="781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8108"/>
                  </a:lnTo>
                  <a:lnTo>
                    <a:pt x="0" y="78108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16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636479" y="-491335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4" y="0"/>
                </a:lnTo>
                <a:lnTo>
                  <a:pt x="47035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58931" y="4405327"/>
            <a:ext cx="4229243" cy="3699898"/>
          </a:xfrm>
          <a:custGeom>
            <a:avLst/>
            <a:gdLst/>
            <a:ahLst/>
            <a:cxnLst/>
            <a:rect r="r" b="b" t="t" l="l"/>
            <a:pathLst>
              <a:path h="3699898" w="4229243">
                <a:moveTo>
                  <a:pt x="0" y="0"/>
                </a:moveTo>
                <a:lnTo>
                  <a:pt x="4229242" y="0"/>
                </a:lnTo>
                <a:lnTo>
                  <a:pt x="4229242" y="3699898"/>
                </a:lnTo>
                <a:lnTo>
                  <a:pt x="0" y="369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7948" y="2129156"/>
            <a:ext cx="13140132" cy="600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7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can we use data-driven insights to prove that community housing repair investments genuinely improve lives and strengthen neighborhoods?</a:t>
            </a:r>
          </a:p>
          <a:p>
            <a:pPr algn="just">
              <a:lnSpc>
                <a:spcPts val="4900"/>
              </a:lnSpc>
            </a:pP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20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nonprofits are in need</a:t>
            </a:r>
            <a:r>
              <a:rPr lang="en-US" b="true" sz="3500" spc="-2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00" spc="-20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lang="en-US" b="true" sz="3500" spc="-20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quantitative, data-backed evidence </a:t>
            </a:r>
            <a:r>
              <a:rPr lang="en-US" sz="3500" spc="-20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support and validate their impact stories. </a:t>
            </a:r>
          </a:p>
          <a:p>
            <a:pPr algn="just">
              <a:lnSpc>
                <a:spcPts val="4900"/>
              </a:lnSpc>
            </a:pP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goal: combine census data, service applications, and housing data to </a:t>
            </a:r>
            <a:r>
              <a:rPr lang="en-US" b="true" sz="3500" spc="-14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demonstrate measurable community impact.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756266" y="5593676"/>
            <a:ext cx="4331908" cy="3368058"/>
          </a:xfrm>
          <a:custGeom>
            <a:avLst/>
            <a:gdLst/>
            <a:ahLst/>
            <a:cxnLst/>
            <a:rect r="r" b="b" t="t" l="l"/>
            <a:pathLst>
              <a:path h="3368058" w="4331908">
                <a:moveTo>
                  <a:pt x="0" y="0"/>
                </a:moveTo>
                <a:lnTo>
                  <a:pt x="4331907" y="0"/>
                </a:lnTo>
                <a:lnTo>
                  <a:pt x="4331907" y="3368058"/>
                </a:lnTo>
                <a:lnTo>
                  <a:pt x="0" y="3368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74574" y="578485"/>
            <a:ext cx="9579526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THE CHALLENGE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705" y="1028601"/>
            <a:ext cx="3938900" cy="4114800"/>
          </a:xfrm>
          <a:custGeom>
            <a:avLst/>
            <a:gdLst/>
            <a:ahLst/>
            <a:cxnLst/>
            <a:rect r="r" b="b" t="t" l="l"/>
            <a:pathLst>
              <a:path h="4114800" w="3938900">
                <a:moveTo>
                  <a:pt x="0" y="0"/>
                </a:moveTo>
                <a:lnTo>
                  <a:pt x="3938901" y="0"/>
                </a:lnTo>
                <a:lnTo>
                  <a:pt x="39389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269" y="5592783"/>
            <a:ext cx="5471798" cy="200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 COMMUNITY</a:t>
            </a:r>
          </a:p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 CONTEXT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258300"/>
            <a:ext cx="18288000" cy="3677466"/>
            <a:chOff x="0" y="0"/>
            <a:chExt cx="4816593" cy="9685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9424453"/>
            <a:ext cx="18288000" cy="3677466"/>
            <a:chOff x="0" y="0"/>
            <a:chExt cx="4816593" cy="9685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456577" y="-574182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5" y="0"/>
                </a:lnTo>
                <a:lnTo>
                  <a:pt x="4703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5269" y="1028601"/>
            <a:ext cx="5449949" cy="4114899"/>
          </a:xfrm>
          <a:custGeom>
            <a:avLst/>
            <a:gdLst/>
            <a:ahLst/>
            <a:cxnLst/>
            <a:rect r="r" b="b" t="t" l="l"/>
            <a:pathLst>
              <a:path h="4114899" w="5449949">
                <a:moveTo>
                  <a:pt x="0" y="0"/>
                </a:moveTo>
                <a:lnTo>
                  <a:pt x="5449949" y="0"/>
                </a:lnTo>
                <a:lnTo>
                  <a:pt x="5449949" y="4114899"/>
                </a:lnTo>
                <a:lnTo>
                  <a:pt x="0" y="41148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384" t="-498" r="0" b="-49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14611" y="752382"/>
            <a:ext cx="11721677" cy="833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5"/>
              </a:lnSpc>
            </a:pPr>
            <a:r>
              <a:rPr lang="en-US" sz="440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Fighting Gentrification </a:t>
            </a:r>
          </a:p>
          <a:p>
            <a:pPr algn="just">
              <a:lnSpc>
                <a:spcPts val="4100"/>
              </a:lnSpc>
            </a:pPr>
          </a:p>
          <a:p>
            <a:pPr algn="just">
              <a:lnSpc>
                <a:spcPts val="2562"/>
              </a:lnSpc>
            </a:pPr>
            <a:r>
              <a:rPr lang="en-US" sz="244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Gentrification </a:t>
            </a:r>
            <a:r>
              <a:rPr lang="en-US" sz="24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a </a:t>
            </a:r>
            <a:r>
              <a:rPr lang="en-US" sz="244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huge issue</a:t>
            </a:r>
            <a:r>
              <a:rPr lang="en-US" sz="24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that has historically affected and continues to effect black communities in the Nashville area. </a:t>
            </a:r>
          </a:p>
          <a:p>
            <a:pPr algn="just">
              <a:lnSpc>
                <a:spcPts val="3417"/>
              </a:lnSpc>
            </a:pPr>
          </a:p>
          <a:p>
            <a:pPr algn="just">
              <a:lnSpc>
                <a:spcPts val="5155"/>
              </a:lnSpc>
            </a:pPr>
            <a:r>
              <a:rPr lang="en-US" b="true" sz="3682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Gentrification</a:t>
            </a:r>
          </a:p>
          <a:p>
            <a:pPr algn="just" marL="526961" indent="-263480" lvl="1">
              <a:lnSpc>
                <a:spcPts val="3417"/>
              </a:lnSpc>
              <a:buFont typeface="Arial"/>
              <a:buChar char="•"/>
            </a:pPr>
            <a:r>
              <a:rPr lang="en-US" sz="24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breaks up social support networks that have taken years to build</a:t>
            </a:r>
          </a:p>
          <a:p>
            <a:pPr algn="just">
              <a:lnSpc>
                <a:spcPts val="3417"/>
              </a:lnSpc>
            </a:pPr>
          </a:p>
          <a:p>
            <a:pPr algn="just" marL="526961" indent="-263480" lvl="1">
              <a:lnSpc>
                <a:spcPts val="3417"/>
              </a:lnSpc>
              <a:buFont typeface="Arial"/>
              <a:buChar char="•"/>
            </a:pPr>
            <a:r>
              <a:rPr lang="en-US" sz="2440" spc="-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makes homeownership less</a:t>
            </a:r>
            <a:r>
              <a:rPr lang="en-US" sz="2440" spc="-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accessible than it already is for Black Americans</a:t>
            </a:r>
          </a:p>
          <a:p>
            <a:pPr algn="just">
              <a:lnSpc>
                <a:spcPts val="3417"/>
              </a:lnSpc>
            </a:pPr>
          </a:p>
          <a:p>
            <a:pPr algn="just" marL="526961" indent="-263480" lvl="1">
              <a:lnSpc>
                <a:spcPts val="3417"/>
              </a:lnSpc>
              <a:buFont typeface="Arial"/>
              <a:buChar char="•"/>
            </a:pPr>
            <a:r>
              <a:rPr lang="en-US" sz="244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makes it even harder for historically disadvantaged communities to build generational wealth</a:t>
            </a:r>
          </a:p>
          <a:p>
            <a:pPr algn="just">
              <a:lnSpc>
                <a:spcPts val="3417"/>
              </a:lnSpc>
            </a:pPr>
          </a:p>
          <a:p>
            <a:pPr algn="just">
              <a:lnSpc>
                <a:spcPts val="4117"/>
              </a:lnSpc>
            </a:pPr>
            <a:r>
              <a:rPr lang="en-US" b="true" sz="2940" spc="-1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Home-repair assistance programs, such as Rebuilding Together, play a critical force in helping to prevent gentrification. These programs help preserve affordable housing, stabilize neighborhoods, and empower historically marginalized communities.</a:t>
            </a:r>
          </a:p>
          <a:p>
            <a:pPr algn="just">
              <a:lnSpc>
                <a:spcPts val="411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2705" y="1028601"/>
            <a:ext cx="3938900" cy="4114800"/>
          </a:xfrm>
          <a:custGeom>
            <a:avLst/>
            <a:gdLst/>
            <a:ahLst/>
            <a:cxnLst/>
            <a:rect r="r" b="b" t="t" l="l"/>
            <a:pathLst>
              <a:path h="4114800" w="3938900">
                <a:moveTo>
                  <a:pt x="0" y="0"/>
                </a:moveTo>
                <a:lnTo>
                  <a:pt x="3938901" y="0"/>
                </a:lnTo>
                <a:lnTo>
                  <a:pt x="39389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3677466"/>
            <a:chOff x="0" y="0"/>
            <a:chExt cx="4816593" cy="9685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9424453"/>
            <a:ext cx="18288000" cy="3677466"/>
            <a:chOff x="0" y="0"/>
            <a:chExt cx="4816593" cy="9685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56577" y="-574182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5" y="0"/>
                </a:lnTo>
                <a:lnTo>
                  <a:pt x="4703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927200" y="570176"/>
            <a:ext cx="12105855" cy="8285289"/>
            <a:chOff x="0" y="0"/>
            <a:chExt cx="3188373" cy="21821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88373" cy="2182134"/>
            </a:xfrm>
            <a:custGeom>
              <a:avLst/>
              <a:gdLst/>
              <a:ahLst/>
              <a:cxnLst/>
              <a:rect r="r" b="b" t="t" l="l"/>
              <a:pathLst>
                <a:path h="2182134" w="3188373">
                  <a:moveTo>
                    <a:pt x="0" y="0"/>
                  </a:moveTo>
                  <a:lnTo>
                    <a:pt x="3188373" y="0"/>
                  </a:lnTo>
                  <a:lnTo>
                    <a:pt x="3188373" y="2182134"/>
                  </a:lnTo>
                  <a:lnTo>
                    <a:pt x="0" y="2182134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188373" cy="2220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46194" y="1028601"/>
            <a:ext cx="5449949" cy="4114899"/>
          </a:xfrm>
          <a:custGeom>
            <a:avLst/>
            <a:gdLst/>
            <a:ahLst/>
            <a:cxnLst/>
            <a:rect r="r" b="b" t="t" l="l"/>
            <a:pathLst>
              <a:path h="4114899" w="5449949">
                <a:moveTo>
                  <a:pt x="0" y="0"/>
                </a:moveTo>
                <a:lnTo>
                  <a:pt x="5449949" y="0"/>
                </a:lnTo>
                <a:lnTo>
                  <a:pt x="5449949" y="4114899"/>
                </a:lnTo>
                <a:lnTo>
                  <a:pt x="0" y="41148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384" t="-498" r="0" b="-498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10947" y="1243035"/>
            <a:ext cx="9338362" cy="6939570"/>
          </a:xfrm>
          <a:custGeom>
            <a:avLst/>
            <a:gdLst/>
            <a:ahLst/>
            <a:cxnLst/>
            <a:rect r="r" b="b" t="t" l="l"/>
            <a:pathLst>
              <a:path h="6939570" w="9338362">
                <a:moveTo>
                  <a:pt x="0" y="0"/>
                </a:moveTo>
                <a:lnTo>
                  <a:pt x="9338362" y="0"/>
                </a:lnTo>
                <a:lnTo>
                  <a:pt x="9338362" y="6939571"/>
                </a:lnTo>
                <a:lnTo>
                  <a:pt x="0" y="69395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5269" y="5592783"/>
            <a:ext cx="5471798" cy="200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 COMMUNITY</a:t>
            </a:r>
          </a:p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 CONTEXT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4925" y="578485"/>
            <a:ext cx="7348851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STORY OF IMPACT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3677466"/>
            <a:chOff x="0" y="0"/>
            <a:chExt cx="4816593" cy="9685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9424453"/>
            <a:ext cx="18288000" cy="3677466"/>
            <a:chOff x="0" y="0"/>
            <a:chExt cx="4816593" cy="9685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276113" y="6810841"/>
            <a:ext cx="5457444" cy="3097902"/>
          </a:xfrm>
          <a:custGeom>
            <a:avLst/>
            <a:gdLst/>
            <a:ahLst/>
            <a:cxnLst/>
            <a:rect r="r" b="b" t="t" l="l"/>
            <a:pathLst>
              <a:path h="3097902" w="5457444">
                <a:moveTo>
                  <a:pt x="0" y="0"/>
                </a:moveTo>
                <a:lnTo>
                  <a:pt x="5457444" y="0"/>
                </a:lnTo>
                <a:lnTo>
                  <a:pt x="5457444" y="3097902"/>
                </a:lnTo>
                <a:lnTo>
                  <a:pt x="0" y="3097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33210" y="-218408"/>
            <a:ext cx="1997887" cy="1997887"/>
          </a:xfrm>
          <a:custGeom>
            <a:avLst/>
            <a:gdLst/>
            <a:ahLst/>
            <a:cxnLst/>
            <a:rect r="r" b="b" t="t" l="l"/>
            <a:pathLst>
              <a:path h="1997887" w="1997887">
                <a:moveTo>
                  <a:pt x="0" y="0"/>
                </a:moveTo>
                <a:lnTo>
                  <a:pt x="1997886" y="0"/>
                </a:lnTo>
                <a:lnTo>
                  <a:pt x="1997886" y="1997886"/>
                </a:lnTo>
                <a:lnTo>
                  <a:pt x="0" y="19978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61055" y="-2335322"/>
            <a:ext cx="4703505" cy="4114800"/>
          </a:xfrm>
          <a:custGeom>
            <a:avLst/>
            <a:gdLst/>
            <a:ahLst/>
            <a:cxnLst/>
            <a:rect r="r" b="b" t="t" l="l"/>
            <a:pathLst>
              <a:path h="4114800" w="4703505">
                <a:moveTo>
                  <a:pt x="0" y="0"/>
                </a:moveTo>
                <a:lnTo>
                  <a:pt x="4703505" y="0"/>
                </a:lnTo>
                <a:lnTo>
                  <a:pt x="47035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4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2041720"/>
            <a:ext cx="10410962" cy="6051372"/>
          </a:xfrm>
          <a:custGeom>
            <a:avLst/>
            <a:gdLst/>
            <a:ahLst/>
            <a:cxnLst/>
            <a:rect r="r" b="b" t="t" l="l"/>
            <a:pathLst>
              <a:path h="6051372" w="10410962">
                <a:moveTo>
                  <a:pt x="0" y="0"/>
                </a:moveTo>
                <a:lnTo>
                  <a:pt x="10410962" y="0"/>
                </a:lnTo>
                <a:lnTo>
                  <a:pt x="10410962" y="6051372"/>
                </a:lnTo>
                <a:lnTo>
                  <a:pt x="0" y="60513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004458" y="3200752"/>
            <a:ext cx="7004311" cy="819426"/>
            <a:chOff x="0" y="0"/>
            <a:chExt cx="1764148" cy="2063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64148" cy="206385"/>
            </a:xfrm>
            <a:custGeom>
              <a:avLst/>
              <a:gdLst/>
              <a:ahLst/>
              <a:cxnLst/>
              <a:rect r="r" b="b" t="t" l="l"/>
              <a:pathLst>
                <a:path h="206385" w="1764148">
                  <a:moveTo>
                    <a:pt x="0" y="0"/>
                  </a:moveTo>
                  <a:lnTo>
                    <a:pt x="1764148" y="0"/>
                  </a:lnTo>
                  <a:lnTo>
                    <a:pt x="1764148" y="206385"/>
                  </a:lnTo>
                  <a:lnTo>
                    <a:pt x="0" y="206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64148" cy="244485"/>
            </a:xfrm>
            <a:prstGeom prst="rect">
              <a:avLst/>
            </a:prstGeom>
          </p:spPr>
          <p:txBody>
            <a:bodyPr anchor="ctr" rtlCol="false" tIns="53121" lIns="53121" bIns="53121" rIns="5312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004458" y="4240521"/>
            <a:ext cx="7004311" cy="706484"/>
            <a:chOff x="0" y="0"/>
            <a:chExt cx="1764148" cy="1779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64148" cy="177939"/>
            </a:xfrm>
            <a:custGeom>
              <a:avLst/>
              <a:gdLst/>
              <a:ahLst/>
              <a:cxnLst/>
              <a:rect r="r" b="b" t="t" l="l"/>
              <a:pathLst>
                <a:path h="177939" w="1764148">
                  <a:moveTo>
                    <a:pt x="0" y="0"/>
                  </a:moveTo>
                  <a:lnTo>
                    <a:pt x="1764148" y="0"/>
                  </a:lnTo>
                  <a:lnTo>
                    <a:pt x="1764148" y="177939"/>
                  </a:lnTo>
                  <a:lnTo>
                    <a:pt x="0" y="177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64148" cy="216039"/>
            </a:xfrm>
            <a:prstGeom prst="rect">
              <a:avLst/>
            </a:prstGeom>
          </p:spPr>
          <p:txBody>
            <a:bodyPr anchor="ctr" rtlCol="false" tIns="53121" lIns="53121" bIns="53121" rIns="5312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004458" y="5166130"/>
            <a:ext cx="7004311" cy="726413"/>
            <a:chOff x="0" y="0"/>
            <a:chExt cx="1764148" cy="18295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64148" cy="182959"/>
            </a:xfrm>
            <a:custGeom>
              <a:avLst/>
              <a:gdLst/>
              <a:ahLst/>
              <a:cxnLst/>
              <a:rect r="r" b="b" t="t" l="l"/>
              <a:pathLst>
                <a:path h="182959" w="1764148">
                  <a:moveTo>
                    <a:pt x="0" y="0"/>
                  </a:moveTo>
                  <a:lnTo>
                    <a:pt x="1764148" y="0"/>
                  </a:lnTo>
                  <a:lnTo>
                    <a:pt x="1764148" y="182959"/>
                  </a:lnTo>
                  <a:lnTo>
                    <a:pt x="0" y="1829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64148" cy="221059"/>
            </a:xfrm>
            <a:prstGeom prst="rect">
              <a:avLst/>
            </a:prstGeom>
          </p:spPr>
          <p:txBody>
            <a:bodyPr anchor="ctr" rtlCol="false" tIns="53121" lIns="53121" bIns="53121" rIns="5312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751418" y="3357425"/>
            <a:ext cx="506078" cy="50607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121" lIns="53121" bIns="53121" rIns="53121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751418" y="4397194"/>
            <a:ext cx="506078" cy="50607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121" lIns="53121" bIns="53121" rIns="53121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751418" y="5322803"/>
            <a:ext cx="506078" cy="50607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3121" lIns="53121" bIns="53121" rIns="53121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877487" y="3505611"/>
            <a:ext cx="223960" cy="209708"/>
          </a:xfrm>
          <a:custGeom>
            <a:avLst/>
            <a:gdLst/>
            <a:ahLst/>
            <a:cxnLst/>
            <a:rect r="r" b="b" t="t" l="l"/>
            <a:pathLst>
              <a:path h="209708" w="223960">
                <a:moveTo>
                  <a:pt x="0" y="0"/>
                </a:moveTo>
                <a:lnTo>
                  <a:pt x="223959" y="0"/>
                </a:lnTo>
                <a:lnTo>
                  <a:pt x="223959" y="209708"/>
                </a:lnTo>
                <a:lnTo>
                  <a:pt x="0" y="2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77487" y="4545380"/>
            <a:ext cx="223960" cy="209708"/>
          </a:xfrm>
          <a:custGeom>
            <a:avLst/>
            <a:gdLst/>
            <a:ahLst/>
            <a:cxnLst/>
            <a:rect r="r" b="b" t="t" l="l"/>
            <a:pathLst>
              <a:path h="209708" w="223960">
                <a:moveTo>
                  <a:pt x="0" y="0"/>
                </a:moveTo>
                <a:lnTo>
                  <a:pt x="223959" y="0"/>
                </a:lnTo>
                <a:lnTo>
                  <a:pt x="223959" y="209707"/>
                </a:lnTo>
                <a:lnTo>
                  <a:pt x="0" y="209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77487" y="5484857"/>
            <a:ext cx="223960" cy="209708"/>
          </a:xfrm>
          <a:custGeom>
            <a:avLst/>
            <a:gdLst/>
            <a:ahLst/>
            <a:cxnLst/>
            <a:rect r="r" b="b" t="t" l="l"/>
            <a:pathLst>
              <a:path h="209708" w="223960">
                <a:moveTo>
                  <a:pt x="0" y="0"/>
                </a:moveTo>
                <a:lnTo>
                  <a:pt x="223959" y="0"/>
                </a:lnTo>
                <a:lnTo>
                  <a:pt x="223959" y="209707"/>
                </a:lnTo>
                <a:lnTo>
                  <a:pt x="0" y="2097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1440094" y="3357396"/>
            <a:ext cx="6847906" cy="448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9"/>
              </a:lnSpc>
            </a:pPr>
            <a:r>
              <a:rPr lang="en-US" b="true" sz="261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 PER DOLLAR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310488" y="4340044"/>
            <a:ext cx="6423069" cy="448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9"/>
              </a:lnSpc>
            </a:pPr>
            <a:r>
              <a:rPr lang="en-US" b="true" sz="2614" spc="-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 COST HIGH IMPACT HOME REPAIRS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386980" y="5265653"/>
            <a:ext cx="5181237" cy="448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9"/>
              </a:lnSpc>
            </a:pPr>
            <a:r>
              <a:rPr lang="en-US" b="true" sz="261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DISASTER RELIEF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22838" y="8312167"/>
            <a:ext cx="6879431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151 homes repaired from 2019-2024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3677466"/>
            <a:chOff x="0" y="0"/>
            <a:chExt cx="4816593" cy="968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424453"/>
            <a:ext cx="18288000" cy="3677466"/>
            <a:chOff x="0" y="0"/>
            <a:chExt cx="4816593" cy="9685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10297" y="1584345"/>
            <a:ext cx="12587440" cy="7190958"/>
          </a:xfrm>
          <a:custGeom>
            <a:avLst/>
            <a:gdLst/>
            <a:ahLst/>
            <a:cxnLst/>
            <a:rect r="r" b="b" t="t" l="l"/>
            <a:pathLst>
              <a:path h="7190958" w="12587440">
                <a:moveTo>
                  <a:pt x="0" y="0"/>
                </a:moveTo>
                <a:lnTo>
                  <a:pt x="12587440" y="0"/>
                </a:lnTo>
                <a:lnTo>
                  <a:pt x="12587440" y="7190958"/>
                </a:lnTo>
                <a:lnTo>
                  <a:pt x="0" y="719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42" t="0" r="-314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262082" y="8212678"/>
            <a:ext cx="4997218" cy="783620"/>
            <a:chOff x="0" y="0"/>
            <a:chExt cx="6662957" cy="104482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340314" cy="1044826"/>
              <a:chOff x="0" y="0"/>
              <a:chExt cx="1252408" cy="20638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252408" cy="206385"/>
              </a:xfrm>
              <a:custGeom>
                <a:avLst/>
                <a:gdLst/>
                <a:ahLst/>
                <a:cxnLst/>
                <a:rect r="r" b="b" t="t" l="l"/>
                <a:pathLst>
                  <a:path h="206385" w="1252408">
                    <a:moveTo>
                      <a:pt x="0" y="0"/>
                    </a:moveTo>
                    <a:lnTo>
                      <a:pt x="1252408" y="0"/>
                    </a:lnTo>
                    <a:lnTo>
                      <a:pt x="1252408" y="206385"/>
                    </a:lnTo>
                    <a:lnTo>
                      <a:pt x="0" y="20638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252408" cy="2444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6017671" y="199770"/>
              <a:ext cx="645286" cy="64528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98B"/>
              </a:solidFill>
              <a:ln w="19050" cap="sq">
                <a:solidFill>
                  <a:srgbClr val="414042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6197532" y="388717"/>
              <a:ext cx="285565" cy="267392"/>
            </a:xfrm>
            <a:custGeom>
              <a:avLst/>
              <a:gdLst/>
              <a:ahLst/>
              <a:cxnLst/>
              <a:rect r="r" b="b" t="t" l="l"/>
              <a:pathLst>
                <a:path h="267392" w="285565">
                  <a:moveTo>
                    <a:pt x="0" y="0"/>
                  </a:moveTo>
                  <a:lnTo>
                    <a:pt x="285564" y="0"/>
                  </a:lnTo>
                  <a:lnTo>
                    <a:pt x="285564" y="267392"/>
                  </a:lnTo>
                  <a:lnTo>
                    <a:pt x="0" y="267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63348" y="247035"/>
              <a:ext cx="5784846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20"/>
                </a:lnSpc>
              </a:pPr>
              <a:r>
                <a:rPr lang="en-US" b="true" sz="23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HOUSING SCORE DIFFERENCE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0682" y="8229221"/>
            <a:ext cx="4755236" cy="783620"/>
            <a:chOff x="0" y="0"/>
            <a:chExt cx="1252408" cy="2063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52408" cy="206385"/>
            </a:xfrm>
            <a:custGeom>
              <a:avLst/>
              <a:gdLst/>
              <a:ahLst/>
              <a:cxnLst/>
              <a:rect r="r" b="b" t="t" l="l"/>
              <a:pathLst>
                <a:path h="206385" w="1252408">
                  <a:moveTo>
                    <a:pt x="0" y="0"/>
                  </a:moveTo>
                  <a:lnTo>
                    <a:pt x="1252408" y="0"/>
                  </a:lnTo>
                  <a:lnTo>
                    <a:pt x="1252408" y="206385"/>
                  </a:lnTo>
                  <a:lnTo>
                    <a:pt x="0" y="206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52408" cy="244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28700" y="8379049"/>
            <a:ext cx="483965" cy="48396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149260" y="8520759"/>
            <a:ext cx="214173" cy="200544"/>
          </a:xfrm>
          <a:custGeom>
            <a:avLst/>
            <a:gdLst/>
            <a:ahLst/>
            <a:cxnLst/>
            <a:rect r="r" b="b" t="t" l="l"/>
            <a:pathLst>
              <a:path h="200544" w="214173">
                <a:moveTo>
                  <a:pt x="0" y="0"/>
                </a:moveTo>
                <a:lnTo>
                  <a:pt x="214173" y="0"/>
                </a:lnTo>
                <a:lnTo>
                  <a:pt x="214173" y="200544"/>
                </a:lnTo>
                <a:lnTo>
                  <a:pt x="0" y="2005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58708" y="8386048"/>
            <a:ext cx="4338635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 ON QUICK WINS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081551" y="599743"/>
            <a:ext cx="13844931" cy="988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7419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REPAIRS THAT MAKE A DIFFERENCE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3677466"/>
            <a:chOff x="0" y="0"/>
            <a:chExt cx="4816593" cy="968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424453"/>
            <a:ext cx="18288000" cy="3677466"/>
            <a:chOff x="0" y="0"/>
            <a:chExt cx="4816593" cy="9685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68551"/>
            </a:xfrm>
            <a:custGeom>
              <a:avLst/>
              <a:gdLst/>
              <a:ahLst/>
              <a:cxnLst/>
              <a:rect r="r" b="b" t="t" l="l"/>
              <a:pathLst>
                <a:path h="96855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8551"/>
                  </a:lnTo>
                  <a:lnTo>
                    <a:pt x="0" y="968551"/>
                  </a:lnTo>
                  <a:close/>
                </a:path>
              </a:pathLst>
            </a:custGeom>
            <a:solidFill>
              <a:srgbClr val="4E8163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006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601709" y="7928526"/>
            <a:ext cx="948514" cy="948514"/>
          </a:xfrm>
          <a:custGeom>
            <a:avLst/>
            <a:gdLst/>
            <a:ahLst/>
            <a:cxnLst/>
            <a:rect r="r" b="b" t="t" l="l"/>
            <a:pathLst>
              <a:path h="948514" w="948514">
                <a:moveTo>
                  <a:pt x="0" y="0"/>
                </a:moveTo>
                <a:lnTo>
                  <a:pt x="948515" y="0"/>
                </a:lnTo>
                <a:lnTo>
                  <a:pt x="948515" y="948514"/>
                </a:lnTo>
                <a:lnTo>
                  <a:pt x="0" y="9485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007041" y="3771704"/>
            <a:ext cx="4513672" cy="783620"/>
            <a:chOff x="0" y="0"/>
            <a:chExt cx="1188786" cy="2063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8786" cy="206385"/>
            </a:xfrm>
            <a:custGeom>
              <a:avLst/>
              <a:gdLst/>
              <a:ahLst/>
              <a:cxnLst/>
              <a:rect r="r" b="b" t="t" l="l"/>
              <a:pathLst>
                <a:path h="206385" w="1188786">
                  <a:moveTo>
                    <a:pt x="0" y="0"/>
                  </a:moveTo>
                  <a:lnTo>
                    <a:pt x="1188786" y="0"/>
                  </a:lnTo>
                  <a:lnTo>
                    <a:pt x="1188786" y="206385"/>
                  </a:lnTo>
                  <a:lnTo>
                    <a:pt x="0" y="206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88786" cy="244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7041" y="4855663"/>
            <a:ext cx="4513672" cy="804981"/>
            <a:chOff x="0" y="0"/>
            <a:chExt cx="1188786" cy="2120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88786" cy="212012"/>
            </a:xfrm>
            <a:custGeom>
              <a:avLst/>
              <a:gdLst/>
              <a:ahLst/>
              <a:cxnLst/>
              <a:rect r="r" b="b" t="t" l="l"/>
              <a:pathLst>
                <a:path h="212012" w="1188786">
                  <a:moveTo>
                    <a:pt x="0" y="0"/>
                  </a:moveTo>
                  <a:lnTo>
                    <a:pt x="1188786" y="0"/>
                  </a:lnTo>
                  <a:lnTo>
                    <a:pt x="1188786" y="212012"/>
                  </a:lnTo>
                  <a:lnTo>
                    <a:pt x="0" y="2120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88786" cy="250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330891" y="3928564"/>
            <a:ext cx="654867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LOOKING AT SEVERITY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30891" y="5002252"/>
            <a:ext cx="495483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 SEVERITY, LOW COST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779395" y="3927647"/>
            <a:ext cx="483965" cy="48396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779395" y="4995219"/>
            <a:ext cx="483965" cy="48396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98B"/>
            </a:solidFill>
            <a:ln w="19050" cap="sq">
              <a:solidFill>
                <a:srgbClr val="414042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914290" y="4069358"/>
            <a:ext cx="214173" cy="200544"/>
          </a:xfrm>
          <a:custGeom>
            <a:avLst/>
            <a:gdLst/>
            <a:ahLst/>
            <a:cxnLst/>
            <a:rect r="r" b="b" t="t" l="l"/>
            <a:pathLst>
              <a:path h="200544" w="214173">
                <a:moveTo>
                  <a:pt x="0" y="0"/>
                </a:moveTo>
                <a:lnTo>
                  <a:pt x="214174" y="0"/>
                </a:lnTo>
                <a:lnTo>
                  <a:pt x="214174" y="200544"/>
                </a:lnTo>
                <a:lnTo>
                  <a:pt x="0" y="2005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899954" y="5136929"/>
            <a:ext cx="214173" cy="200544"/>
          </a:xfrm>
          <a:custGeom>
            <a:avLst/>
            <a:gdLst/>
            <a:ahLst/>
            <a:cxnLst/>
            <a:rect r="r" b="b" t="t" l="l"/>
            <a:pathLst>
              <a:path h="200544" w="214173">
                <a:moveTo>
                  <a:pt x="0" y="0"/>
                </a:moveTo>
                <a:lnTo>
                  <a:pt x="214174" y="0"/>
                </a:lnTo>
                <a:lnTo>
                  <a:pt x="214174" y="200545"/>
                </a:lnTo>
                <a:lnTo>
                  <a:pt x="0" y="2005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094643" y="7648208"/>
            <a:ext cx="4984655" cy="2481463"/>
          </a:xfrm>
          <a:custGeom>
            <a:avLst/>
            <a:gdLst/>
            <a:ahLst/>
            <a:cxnLst/>
            <a:rect r="r" b="b" t="t" l="l"/>
            <a:pathLst>
              <a:path h="2481463" w="4984655">
                <a:moveTo>
                  <a:pt x="0" y="0"/>
                </a:moveTo>
                <a:lnTo>
                  <a:pt x="4984655" y="0"/>
                </a:lnTo>
                <a:lnTo>
                  <a:pt x="4984655" y="2481462"/>
                </a:lnTo>
                <a:lnTo>
                  <a:pt x="0" y="2481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19293" y="2444248"/>
            <a:ext cx="11967985" cy="6432792"/>
          </a:xfrm>
          <a:custGeom>
            <a:avLst/>
            <a:gdLst/>
            <a:ahLst/>
            <a:cxnLst/>
            <a:rect r="r" b="b" t="t" l="l"/>
            <a:pathLst>
              <a:path h="6432792" w="11967985">
                <a:moveTo>
                  <a:pt x="0" y="0"/>
                </a:moveTo>
                <a:lnTo>
                  <a:pt x="11967985" y="0"/>
                </a:lnTo>
                <a:lnTo>
                  <a:pt x="11967985" y="6432792"/>
                </a:lnTo>
                <a:lnTo>
                  <a:pt x="0" y="64327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716967" y="650373"/>
            <a:ext cx="10758816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FOCUS ON THOSE IN NEED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DAG02GWlijc</dc:identifier>
  <dcterms:modified xsi:type="dcterms:W3CDTF">2011-08-01T06:04:30Z</dcterms:modified>
  <cp:revision>1</cp:revision>
  <dc:title>DGI Hackathon: Rebuilding Together Nash</dc:title>
</cp:coreProperties>
</file>