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7" r:id="rId2"/>
    <p:sldId id="265" r:id="rId3"/>
    <p:sldId id="266" r:id="rId4"/>
    <p:sldId id="258" r:id="rId5"/>
    <p:sldId id="264" r:id="rId6"/>
    <p:sldId id="259" r:id="rId7"/>
    <p:sldId id="260" r:id="rId8"/>
    <p:sldId id="261" r:id="rId9"/>
    <p:sldId id="267" r:id="rId10"/>
    <p:sldId id="268" r:id="rId11"/>
    <p:sldId id="270" r:id="rId12"/>
    <p:sldId id="262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A04FF-55F0-4C19-889C-9131216DA138}" type="datetimeFigureOut">
              <a:rPr lang="en-US" smtClean="0"/>
              <a:pPr/>
              <a:t>25-Feb-17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CF7BE-7F38-4BB0-B821-C50FCF32C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DF46-D1ED-40A4-B7CD-A1E4C39687CC}" type="datetime1">
              <a:rPr lang="en-US" smtClean="0"/>
              <a:t>25-Feb-17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4147-B100-4A93-B368-B6DF51BF3540}" type="datetime1">
              <a:rPr lang="en-US" smtClean="0"/>
              <a:t>25-Feb-17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6732-A723-4D38-A372-9C3860F5195C}" type="datetime1">
              <a:rPr lang="en-US" smtClean="0"/>
              <a:t>25-Feb-17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8F57-634C-4C3C-B83E-B401D5F8BCCE}" type="datetime1">
              <a:rPr lang="en-US" smtClean="0"/>
              <a:t>25-Feb-17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5EAC-2EDC-4572-88C7-1C1024DD828C}" type="datetime1">
              <a:rPr lang="en-US" smtClean="0"/>
              <a:t>25-Feb-17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EB4B-C57D-4D58-9AAA-31A24626CF71}" type="datetime1">
              <a:rPr lang="en-US" smtClean="0"/>
              <a:t>25-Feb-17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CCF7-A23C-4349-8081-3CB9D6DF3A56}" type="datetime1">
              <a:rPr lang="en-US" smtClean="0"/>
              <a:t>25-Feb-17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BFA8-A417-4DE5-ADE2-DDAA1CD64729}" type="datetime1">
              <a:rPr lang="en-US" smtClean="0"/>
              <a:t>25-Feb-17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900D-1E75-44B5-94B1-33880EC0FABD}" type="datetime1">
              <a:rPr lang="en-US" smtClean="0"/>
              <a:t>25-Feb-17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60E2-13DD-4215-89B6-88326F1A030D}" type="datetime1">
              <a:rPr lang="en-US" smtClean="0"/>
              <a:t>25-Feb-17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073D-2BCB-4173-B989-04DAFA105E2B}" type="datetime1">
              <a:rPr lang="en-US" smtClean="0"/>
              <a:t>25-Feb-17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5E687-0431-4DFB-9D9B-BD961A30A701}" type="datetime1">
              <a:rPr lang="en-US" smtClean="0"/>
              <a:t>25-Feb-17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 of CSE, BUET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1148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tx2"/>
                </a:solidFill>
                <a:latin typeface="Candara" pitchFamily="34" charset="0"/>
              </a:rPr>
              <a:t>Welcome</a:t>
            </a:r>
            <a:br>
              <a:rPr lang="en-US" sz="7200" b="1" dirty="0" smtClean="0">
                <a:solidFill>
                  <a:schemeClr val="tx2"/>
                </a:solidFill>
                <a:latin typeface="Candara" pitchFamily="34" charset="0"/>
              </a:rPr>
            </a:br>
            <a:r>
              <a:rPr lang="en-US" sz="7200" b="1" dirty="0" smtClean="0">
                <a:solidFill>
                  <a:schemeClr val="tx2"/>
                </a:solidFill>
                <a:latin typeface="Candara" pitchFamily="34" charset="0"/>
              </a:rPr>
              <a:t>to </a:t>
            </a:r>
            <a:br>
              <a:rPr lang="en-US" sz="7200" b="1" dirty="0" smtClean="0">
                <a:solidFill>
                  <a:schemeClr val="tx2"/>
                </a:solidFill>
                <a:latin typeface="Candara" pitchFamily="34" charset="0"/>
              </a:rPr>
            </a:br>
            <a:r>
              <a:rPr lang="en-US" sz="7200" b="1" dirty="0" smtClean="0">
                <a:solidFill>
                  <a:schemeClr val="tx2"/>
                </a:solidFill>
                <a:latin typeface="Candara" pitchFamily="34" charset="0"/>
              </a:rPr>
              <a:t>CSE 310</a:t>
            </a:r>
            <a:endParaRPr lang="en-US" sz="72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788E-2F7A-4C04-B120-E02A89A855F6}" type="datetime1">
              <a:rPr lang="en-US" smtClean="0"/>
              <a:t>25-Feb-17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andara" pitchFamily="34" charset="0"/>
              </a:rPr>
              <a:t>How Symbol Table Helps?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921-99E0-4804-8F61-91586A3CF655}" type="datetime1">
              <a:rPr lang="en-US" smtClean="0"/>
              <a:t>25-Feb-17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this type of Symbol Table help?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Scope Management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allow duplicate entry in symbol table</a:t>
            </a:r>
          </a:p>
          <a:p>
            <a:pPr lvl="2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Also delete some entries when a block exits</a:t>
            </a:r>
          </a:p>
          <a:p>
            <a:pPr lvl="2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How to accommodate this??</a:t>
            </a:r>
          </a:p>
          <a:p>
            <a:pPr lvl="1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124200" y="2693075"/>
            <a:ext cx="197682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ain(){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int a;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b=2;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andara" pitchFamily="34" charset="0"/>
              </a:rPr>
              <a:t>Symbol Table for Scope Management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921-99E0-4804-8F61-91586A3CF655}" type="datetime1">
              <a:rPr lang="en-US" smtClean="0"/>
              <a:t>25-Feb-17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Hash Tables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2819400"/>
            <a:ext cx="197682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ain(){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int a;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b=2;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" y="3276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3400" y="35798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3400" y="3810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3400" y="4114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3400" y="44180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86200" y="3581400"/>
            <a:ext cx="160020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Hash Table#1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&lt;a,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48400" y="3581400"/>
            <a:ext cx="160020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Hash Table#2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&lt;a,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&lt;b,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8" idx="1"/>
            <a:endCxn id="17" idx="3"/>
          </p:cNvCxnSpPr>
          <p:nvPr/>
        </p:nvCxnSpPr>
        <p:spPr>
          <a:xfrm rot="10800000">
            <a:off x="5486400" y="41910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53656" y="4334470"/>
            <a:ext cx="870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 </a:t>
            </a:r>
          </a:p>
          <a:p>
            <a:r>
              <a:rPr lang="en-US" dirty="0" smtClean="0"/>
              <a:t>pointer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73485" y="2831068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Scope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  <a:endCxn id="17" idx="0"/>
          </p:cNvCxnSpPr>
          <p:nvPr/>
        </p:nvCxnSpPr>
        <p:spPr>
          <a:xfrm rot="5400000">
            <a:off x="4517622" y="3369079"/>
            <a:ext cx="381000" cy="43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35685" y="2754868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Scope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2"/>
            <a:endCxn id="18" idx="0"/>
          </p:cNvCxnSpPr>
          <p:nvPr/>
        </p:nvCxnSpPr>
        <p:spPr>
          <a:xfrm rot="5400000">
            <a:off x="6841722" y="3330979"/>
            <a:ext cx="457200" cy="43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uiExpand="1" build="allAtOnce" animBg="1"/>
      <p:bldP spid="18" grpId="1" build="allAtOnce" animBg="1"/>
      <p:bldP spid="21" grpId="0"/>
      <p:bldP spid="21" grpId="1"/>
      <p:bldP spid="22" grpId="0"/>
      <p:bldP spid="22" grpId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>
                <a:latin typeface="Candara" pitchFamily="34" charset="0"/>
              </a:rPr>
              <a:t>Three </a:t>
            </a:r>
            <a:r>
              <a:rPr lang="en-US" dirty="0" smtClean="0">
                <a:latin typeface="Candara" pitchFamily="34" charset="0"/>
              </a:rPr>
              <a:t>Classes</a:t>
            </a:r>
          </a:p>
          <a:p>
            <a:pPr marL="971550" lvl="1" indent="-514350">
              <a:buNone/>
            </a:pPr>
            <a:r>
              <a:rPr lang="en-US" dirty="0" smtClean="0">
                <a:latin typeface="Candara" pitchFamily="34" charset="0"/>
              </a:rPr>
              <a:t>1. </a:t>
            </a:r>
            <a:r>
              <a:rPr lang="en-US" dirty="0" err="1" smtClean="0">
                <a:latin typeface="Candara" pitchFamily="34" charset="0"/>
              </a:rPr>
              <a:t>SymbolInfo</a:t>
            </a:r>
            <a:endParaRPr lang="en-US" dirty="0" smtClean="0">
              <a:latin typeface="Candara" pitchFamily="34" charset="0"/>
            </a:endParaRPr>
          </a:p>
          <a:p>
            <a:pPr lvl="2"/>
            <a:r>
              <a:rPr lang="en-US" dirty="0" smtClean="0">
                <a:latin typeface="Candara" pitchFamily="34" charset="0"/>
              </a:rPr>
              <a:t>Each entry of symbol table is an instance of </a:t>
            </a:r>
            <a:r>
              <a:rPr lang="en-US" dirty="0" err="1" smtClean="0">
                <a:latin typeface="Candara" pitchFamily="34" charset="0"/>
              </a:rPr>
              <a:t>SymbolInfo</a:t>
            </a:r>
            <a:r>
              <a:rPr lang="en-US" dirty="0" smtClean="0">
                <a:latin typeface="Candara" pitchFamily="34" charset="0"/>
              </a:rPr>
              <a:t>.( Remember two </a:t>
            </a:r>
            <a:r>
              <a:rPr lang="en-US" dirty="0" err="1" smtClean="0">
                <a:latin typeface="Candara" pitchFamily="34" charset="0"/>
              </a:rPr>
              <a:t>tuples</a:t>
            </a:r>
            <a:r>
              <a:rPr lang="en-US" dirty="0" smtClean="0">
                <a:latin typeface="Candara" pitchFamily="34" charset="0"/>
              </a:rPr>
              <a:t>!)</a:t>
            </a:r>
          </a:p>
          <a:p>
            <a:pPr lvl="4">
              <a:buNone/>
            </a:pPr>
            <a:endParaRPr lang="en-US" dirty="0">
              <a:latin typeface="Candar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C846-733F-4BA3-A3AF-581B93256546}" type="datetime1">
              <a:rPr lang="en-US" smtClean="0"/>
              <a:t>25-Feb-17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>
                <a:latin typeface="Candara" pitchFamily="34" charset="0"/>
              </a:rPr>
              <a:t>Three Classes</a:t>
            </a:r>
          </a:p>
          <a:p>
            <a:pPr marL="971550" lvl="1" indent="-514350">
              <a:buNone/>
            </a:pPr>
            <a:r>
              <a:rPr lang="en-US" dirty="0" smtClean="0">
                <a:latin typeface="Candara" pitchFamily="34" charset="0"/>
              </a:rPr>
              <a:t>2.  </a:t>
            </a:r>
            <a:r>
              <a:rPr lang="en-US" dirty="0" err="1" smtClean="0">
                <a:latin typeface="Candara" pitchFamily="34" charset="0"/>
              </a:rPr>
              <a:t>ScopeTable</a:t>
            </a:r>
            <a:endParaRPr lang="en-US" dirty="0" smtClean="0">
              <a:latin typeface="Candara" pitchFamily="34" charset="0"/>
            </a:endParaRPr>
          </a:p>
          <a:p>
            <a:pPr lvl="2"/>
            <a:r>
              <a:rPr lang="en-US" sz="2000" dirty="0" smtClean="0">
                <a:latin typeface="Candara" pitchFamily="34" charset="0"/>
              </a:rPr>
              <a:t>This class is the implementation of a hash table. </a:t>
            </a:r>
          </a:p>
          <a:p>
            <a:pPr lvl="2"/>
            <a:r>
              <a:rPr lang="en-US" sz="2000" dirty="0" smtClean="0">
                <a:latin typeface="Candara" pitchFamily="34" charset="0"/>
              </a:rPr>
              <a:t>Represents each scope 	</a:t>
            </a:r>
          </a:p>
          <a:p>
            <a:pPr lvl="2"/>
            <a:r>
              <a:rPr lang="en-US" sz="2000" dirty="0" smtClean="0">
                <a:latin typeface="Candara" pitchFamily="34" charset="0"/>
              </a:rPr>
              <a:t>Implement four operations</a:t>
            </a:r>
          </a:p>
          <a:p>
            <a:pPr lvl="4"/>
            <a:r>
              <a:rPr lang="en-US" dirty="0" smtClean="0">
                <a:latin typeface="Candara" pitchFamily="34" charset="0"/>
              </a:rPr>
              <a:t>Insert</a:t>
            </a:r>
          </a:p>
          <a:p>
            <a:pPr lvl="4"/>
            <a:r>
              <a:rPr lang="en-US" dirty="0" smtClean="0">
                <a:latin typeface="Candara" pitchFamily="34" charset="0"/>
              </a:rPr>
              <a:t>Lookup</a:t>
            </a:r>
          </a:p>
          <a:p>
            <a:pPr lvl="4"/>
            <a:r>
              <a:rPr lang="en-US" dirty="0" smtClean="0">
                <a:latin typeface="Candara" pitchFamily="34" charset="0"/>
              </a:rPr>
              <a:t>Delete</a:t>
            </a:r>
          </a:p>
          <a:p>
            <a:pPr lvl="4"/>
            <a:r>
              <a:rPr lang="en-US" dirty="0" smtClean="0">
                <a:latin typeface="Candara" pitchFamily="34" charset="0"/>
              </a:rPr>
              <a:t>Print</a:t>
            </a:r>
          </a:p>
          <a:p>
            <a:pPr lvl="4"/>
            <a:endParaRPr lang="en-US" dirty="0">
              <a:latin typeface="Candar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C846-733F-4BA3-A3AF-581B93256546}" type="datetime1">
              <a:rPr lang="en-US" smtClean="0"/>
              <a:t>25-Feb-17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>
                <a:latin typeface="Candara" pitchFamily="34" charset="0"/>
              </a:rPr>
              <a:t>Three Classes</a:t>
            </a:r>
          </a:p>
          <a:p>
            <a:pPr marL="971550" lvl="1" indent="-514350">
              <a:buNone/>
            </a:pPr>
            <a:r>
              <a:rPr lang="en-US" dirty="0" smtClean="0">
                <a:latin typeface="Candara" pitchFamily="34" charset="0"/>
              </a:rPr>
              <a:t>3</a:t>
            </a:r>
            <a:r>
              <a:rPr lang="en-US" dirty="0" smtClean="0">
                <a:latin typeface="Candara" pitchFamily="34" charset="0"/>
              </a:rPr>
              <a:t>.  </a:t>
            </a:r>
            <a:r>
              <a:rPr lang="en-US" dirty="0" err="1" smtClean="0">
                <a:latin typeface="Candara" pitchFamily="34" charset="0"/>
              </a:rPr>
              <a:t>SymbolTable</a:t>
            </a:r>
            <a:endParaRPr lang="en-US" dirty="0" smtClean="0">
              <a:latin typeface="Candara" pitchFamily="34" charset="0"/>
            </a:endParaRPr>
          </a:p>
          <a:p>
            <a:pPr lvl="2"/>
            <a:r>
              <a:rPr lang="en-US" sz="2000" dirty="0" smtClean="0">
                <a:latin typeface="Candara" pitchFamily="34" charset="0"/>
              </a:rPr>
              <a:t>Maintain a list of </a:t>
            </a:r>
            <a:r>
              <a:rPr lang="en-US" sz="2000" dirty="0" err="1" smtClean="0">
                <a:latin typeface="Candara" pitchFamily="34" charset="0"/>
              </a:rPr>
              <a:t>Sc</a:t>
            </a:r>
            <a:r>
              <a:rPr lang="en-US" sz="2000" dirty="0" err="1" smtClean="0">
                <a:latin typeface="Candara" pitchFamily="34" charset="0"/>
              </a:rPr>
              <a:t>opeTables</a:t>
            </a:r>
            <a:r>
              <a:rPr lang="en-US" sz="2000" dirty="0" smtClean="0">
                <a:latin typeface="Candara" pitchFamily="34" charset="0"/>
              </a:rPr>
              <a:t>	</a:t>
            </a:r>
          </a:p>
          <a:p>
            <a:pPr lvl="2"/>
            <a:r>
              <a:rPr lang="en-US" sz="2000" dirty="0" smtClean="0">
                <a:latin typeface="Candara" pitchFamily="34" charset="0"/>
              </a:rPr>
              <a:t>Implement four operations</a:t>
            </a:r>
          </a:p>
          <a:p>
            <a:pPr lvl="4"/>
            <a:r>
              <a:rPr lang="en-US" dirty="0" smtClean="0">
                <a:latin typeface="Candara" pitchFamily="34" charset="0"/>
              </a:rPr>
              <a:t>Enter Scope</a:t>
            </a:r>
          </a:p>
          <a:p>
            <a:pPr lvl="4"/>
            <a:r>
              <a:rPr lang="en-US" dirty="0" smtClean="0">
                <a:latin typeface="Candara" pitchFamily="34" charset="0"/>
              </a:rPr>
              <a:t>Exit Scope</a:t>
            </a:r>
          </a:p>
          <a:p>
            <a:pPr lvl="4"/>
            <a:r>
              <a:rPr lang="en-US" dirty="0" smtClean="0">
                <a:latin typeface="Candara" pitchFamily="34" charset="0"/>
              </a:rPr>
              <a:t>Insert</a:t>
            </a:r>
          </a:p>
          <a:p>
            <a:pPr lvl="4"/>
            <a:r>
              <a:rPr lang="en-US" dirty="0" smtClean="0">
                <a:latin typeface="Candara" pitchFamily="34" charset="0"/>
              </a:rPr>
              <a:t>Delete</a:t>
            </a:r>
          </a:p>
          <a:p>
            <a:pPr lvl="4"/>
            <a:r>
              <a:rPr lang="en-US" dirty="0" smtClean="0">
                <a:latin typeface="Candara" pitchFamily="34" charset="0"/>
              </a:rPr>
              <a:t>Print All Tables</a:t>
            </a:r>
          </a:p>
          <a:p>
            <a:pPr lvl="4"/>
            <a:r>
              <a:rPr lang="en-US" dirty="0" smtClean="0">
                <a:latin typeface="Candara" pitchFamily="34" charset="0"/>
              </a:rPr>
              <a:t>Print Current Table</a:t>
            </a:r>
          </a:p>
          <a:p>
            <a:pPr lvl="4"/>
            <a:endParaRPr lang="en-US" dirty="0">
              <a:latin typeface="Candar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C846-733F-4BA3-A3AF-581B93256546}" type="datetime1">
              <a:rPr lang="en-US" smtClean="0"/>
              <a:t>25-Feb-17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Candara" pitchFamily="34" charset="0"/>
              </a:rPr>
              <a:t>Compiler</a:t>
            </a:r>
            <a:endParaRPr lang="en-US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ndara" pitchFamily="34" charset="0"/>
              </a:rPr>
              <a:t>Convert one source program to a target program</a:t>
            </a:r>
          </a:p>
          <a:p>
            <a:r>
              <a:rPr lang="en-US" dirty="0" smtClean="0">
                <a:latin typeface="Candara" pitchFamily="34" charset="0"/>
              </a:rPr>
              <a:t>The </a:t>
            </a:r>
            <a:r>
              <a:rPr lang="en-US" dirty="0" smtClean="0">
                <a:latin typeface="Candara" pitchFamily="34" charset="0"/>
              </a:rPr>
              <a:t>compilation process usually divided into several phases</a:t>
            </a:r>
          </a:p>
          <a:p>
            <a:endParaRPr lang="en-US" dirty="0">
              <a:latin typeface="Candar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4DD-3416-45A5-9B21-81FB5691D3C2}" type="datetime1">
              <a:rPr lang="en-US" smtClean="0"/>
              <a:t>25-Feb-17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compil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86200"/>
            <a:ext cx="6505575" cy="208597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Candara" pitchFamily="34" charset="0"/>
              </a:rPr>
              <a:t>Compiler</a:t>
            </a:r>
            <a:endParaRPr lang="en-US" dirty="0">
              <a:solidFill>
                <a:schemeClr val="tx2"/>
              </a:solidFill>
              <a:latin typeface="Candara" pitchFamily="34" charset="0"/>
            </a:endParaRPr>
          </a:p>
        </p:txBody>
      </p:sp>
      <p:pic>
        <p:nvPicPr>
          <p:cNvPr id="7" name="Content Placeholder 6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143000"/>
            <a:ext cx="5486400" cy="5486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4B43-A32E-4E56-A79A-8A69A9FF5F4D}" type="datetime1">
              <a:rPr lang="en-US" smtClean="0"/>
              <a:t>25-Feb-17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Candara" pitchFamily="34" charset="0"/>
              </a:rPr>
              <a:t>What will we do in this course?</a:t>
            </a:r>
            <a:endParaRPr lang="en-US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ndara" pitchFamily="34" charset="0"/>
              </a:rPr>
              <a:t>Construct and manage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symbol table</a:t>
            </a:r>
          </a:p>
          <a:p>
            <a:r>
              <a:rPr lang="en-US" dirty="0" smtClean="0">
                <a:latin typeface="Candara" pitchFamily="34" charset="0"/>
              </a:rPr>
              <a:t>Perform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lexical analysis</a:t>
            </a:r>
            <a:r>
              <a:rPr lang="en-US" dirty="0" smtClean="0">
                <a:latin typeface="Candara" pitchFamily="34" charset="0"/>
              </a:rPr>
              <a:t> using flex</a:t>
            </a:r>
          </a:p>
          <a:p>
            <a:r>
              <a:rPr lang="en-US" dirty="0" smtClean="0">
                <a:latin typeface="Candara" pitchFamily="34" charset="0"/>
              </a:rPr>
              <a:t>Perform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syntax analysis</a:t>
            </a:r>
            <a:r>
              <a:rPr lang="en-US" dirty="0" smtClean="0">
                <a:latin typeface="Candara" pitchFamily="34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semantic analysis </a:t>
            </a:r>
            <a:r>
              <a:rPr lang="en-US" dirty="0" smtClean="0">
                <a:latin typeface="Candara" pitchFamily="34" charset="0"/>
              </a:rPr>
              <a:t>and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intermediate code generation</a:t>
            </a:r>
            <a:r>
              <a:rPr lang="en-US" dirty="0" smtClean="0">
                <a:latin typeface="Candara" pitchFamily="34" charset="0"/>
              </a:rPr>
              <a:t> using bison</a:t>
            </a:r>
          </a:p>
          <a:p>
            <a:r>
              <a:rPr lang="en-US" dirty="0" smtClean="0">
                <a:latin typeface="Candara" pitchFamily="34" charset="0"/>
              </a:rPr>
              <a:t>May be some code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optimizatio</a:t>
            </a:r>
            <a:r>
              <a:rPr lang="en-US" dirty="0" smtClean="0">
                <a:latin typeface="Candara" pitchFamily="34" charset="0"/>
              </a:rPr>
              <a:t>n too.</a:t>
            </a:r>
          </a:p>
          <a:p>
            <a:r>
              <a:rPr lang="en-US" dirty="0" smtClean="0">
                <a:latin typeface="Candara" pitchFamily="34" charset="0"/>
              </a:rPr>
              <a:t>So… We are going to build a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COMPILER</a:t>
            </a:r>
            <a:r>
              <a:rPr lang="en-US" dirty="0" smtClean="0">
                <a:latin typeface="Candara" pitchFamily="34" charset="0"/>
              </a:rPr>
              <a:t>!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44E4-426D-4793-8579-D65ADF2B9902}" type="datetime1">
              <a:rPr lang="en-US" smtClean="0"/>
              <a:t>25-Feb-17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Candara" pitchFamily="34" charset="0"/>
              </a:rPr>
              <a:t>Some Info</a:t>
            </a:r>
            <a:endParaRPr lang="en-US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ndara" pitchFamily="34" charset="0"/>
              </a:rPr>
              <a:t>Linux platform</a:t>
            </a: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No plagiarism</a:t>
            </a:r>
          </a:p>
          <a:p>
            <a:endParaRPr lang="en-US" dirty="0">
              <a:latin typeface="Candar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BF43-E3FD-4B75-B6D4-050A14B27342}" type="datetime1">
              <a:rPr lang="en-US" smtClean="0"/>
              <a:t>25-Feb-17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Candara" pitchFamily="34" charset="0"/>
              </a:rPr>
              <a:t>Symbol Table</a:t>
            </a:r>
            <a:endParaRPr lang="en-US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ndara" pitchFamily="34" charset="0"/>
              </a:rPr>
              <a:t>A table storing information of occurrence of various entities in the source program </a:t>
            </a:r>
          </a:p>
          <a:p>
            <a:r>
              <a:rPr lang="en-US" dirty="0" smtClean="0">
                <a:latin typeface="Candara" pitchFamily="34" charset="0"/>
              </a:rPr>
              <a:t>Information are: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Symbol Name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 Type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 Scope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 Value</a:t>
            </a:r>
          </a:p>
          <a:p>
            <a:r>
              <a:rPr lang="en-US" dirty="0" smtClean="0">
                <a:latin typeface="Candara" pitchFamily="34" charset="0"/>
              </a:rPr>
              <a:t>Used in almost all phases of a compiler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4766-9F54-4272-B2A0-A8697D339FA8}" type="datetime1">
              <a:rPr lang="en-US" smtClean="0"/>
              <a:t>25-Feb-17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ndara" pitchFamily="34" charset="0"/>
              </a:rPr>
              <a:t>Implement a </a:t>
            </a:r>
            <a:r>
              <a:rPr lang="en-US" dirty="0" smtClean="0">
                <a:latin typeface="Candara" pitchFamily="34" charset="0"/>
              </a:rPr>
              <a:t>simple </a:t>
            </a:r>
            <a:r>
              <a:rPr lang="en-US" dirty="0" smtClean="0">
                <a:latin typeface="Candara" pitchFamily="34" charset="0"/>
              </a:rPr>
              <a:t>symbol table</a:t>
            </a:r>
          </a:p>
          <a:p>
            <a:r>
              <a:rPr lang="en-US" dirty="0" smtClean="0">
                <a:latin typeface="Candara" pitchFamily="34" charset="0"/>
              </a:rPr>
              <a:t>Hash based (Chaining)</a:t>
            </a:r>
          </a:p>
          <a:p>
            <a:r>
              <a:rPr lang="en-US" dirty="0" smtClean="0">
                <a:latin typeface="Candara" pitchFamily="34" charset="0"/>
              </a:rPr>
              <a:t>Each entry is a two </a:t>
            </a:r>
            <a:r>
              <a:rPr lang="en-US" dirty="0" err="1" smtClean="0">
                <a:latin typeface="Candara" pitchFamily="34" charset="0"/>
              </a:rPr>
              <a:t>tuple</a:t>
            </a:r>
            <a:r>
              <a:rPr lang="en-US" dirty="0" smtClean="0">
                <a:latin typeface="Candara" pitchFamily="34" charset="0"/>
              </a:rPr>
              <a:t> &lt;Symbol Name, Symbol Type&gt;</a:t>
            </a:r>
          </a:p>
          <a:p>
            <a:r>
              <a:rPr lang="en-US" dirty="0" smtClean="0">
                <a:latin typeface="Candara" pitchFamily="34" charset="0"/>
              </a:rPr>
              <a:t>Use Symbol Name as key of hash table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878D-BA1D-43A3-AB7A-0A237168317F}" type="datetime1">
              <a:rPr lang="en-US" smtClean="0"/>
              <a:t>25-Feb-17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pic>
        <p:nvPicPr>
          <p:cNvPr id="4" name="Content Placeholder 3" descr="symboltab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76401"/>
            <a:ext cx="7543800" cy="4343399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921-99E0-4804-8F61-91586A3CF655}" type="datetime1">
              <a:rPr lang="en-US" smtClean="0"/>
              <a:t>25-Feb-17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andara" pitchFamily="34" charset="0"/>
              </a:rPr>
              <a:t>How Symbol Table Helps?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921-99E0-4804-8F61-91586A3CF655}" type="datetime1">
              <a:rPr lang="en-US" smtClean="0"/>
              <a:t>25-Feb-17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this type of Symbol Table help?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Detect undeclared variable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Type checking</a:t>
            </a:r>
          </a:p>
          <a:p>
            <a:pPr lvl="2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an extra field for each symbol named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datatype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During an assignment operation check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datatype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field of RHS and LHS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8268" y="2743200"/>
            <a:ext cx="128753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ain(){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int a;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a=1;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b=2;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2819400"/>
            <a:ext cx="2590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Insert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into symbol table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rot="10800000" flipV="1">
            <a:off x="4419600" y="3004066"/>
            <a:ext cx="990600" cy="196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0200" y="3288268"/>
            <a:ext cx="3684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Search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into symbol table. </a:t>
            </a:r>
            <a:r>
              <a:rPr lang="en-US" b="1" dirty="0" smtClean="0">
                <a:solidFill>
                  <a:srgbClr val="008000"/>
                </a:solidFill>
              </a:rPr>
              <a:t>SUCCESS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3733800"/>
            <a:ext cx="36241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Search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 into symbol table. </a:t>
            </a:r>
            <a:r>
              <a:rPr lang="en-US" b="1" dirty="0" smtClean="0">
                <a:solidFill>
                  <a:srgbClr val="FF0000"/>
                </a:solidFill>
              </a:rPr>
              <a:t>FAILURE</a:t>
            </a:r>
            <a:r>
              <a:rPr lang="en-US" dirty="0" smtClean="0"/>
              <a:t>!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rot="10800000">
            <a:off x="4267200" y="3429000"/>
            <a:ext cx="1143000" cy="43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1"/>
          </p:cNvCxnSpPr>
          <p:nvPr/>
        </p:nvCxnSpPr>
        <p:spPr>
          <a:xfrm rot="10800000">
            <a:off x="4267200" y="3733802"/>
            <a:ext cx="1143000" cy="1846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494</Words>
  <Application>Microsoft Office PowerPoint</Application>
  <PresentationFormat>On-screen Show (4:3)</PresentationFormat>
  <Paragraphs>150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Welcome to  CSE 310</vt:lpstr>
      <vt:lpstr>Compiler</vt:lpstr>
      <vt:lpstr>Compiler</vt:lpstr>
      <vt:lpstr>What will we do in this course?</vt:lpstr>
      <vt:lpstr>Some Info</vt:lpstr>
      <vt:lpstr>Symbol Table</vt:lpstr>
      <vt:lpstr>Offline 1: Symbol Table Management</vt:lpstr>
      <vt:lpstr>Offline 1: Symbol Table Management</vt:lpstr>
      <vt:lpstr>How Symbol Table Helps?</vt:lpstr>
      <vt:lpstr>How Symbol Table Helps?</vt:lpstr>
      <vt:lpstr>Symbol Table for Scope Management </vt:lpstr>
      <vt:lpstr>Offline 1: Symbol Table Management</vt:lpstr>
      <vt:lpstr>Offline 1: Symbol Table Management</vt:lpstr>
      <vt:lpstr>Offline 1: Symbol Table Management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TAMAL</dc:creator>
  <cp:lastModifiedBy>TAMAL</cp:lastModifiedBy>
  <cp:revision>45</cp:revision>
  <dcterms:created xsi:type="dcterms:W3CDTF">2016-08-27T16:48:28Z</dcterms:created>
  <dcterms:modified xsi:type="dcterms:W3CDTF">2017-02-24T21:36:03Z</dcterms:modified>
</cp:coreProperties>
</file>