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6aa0166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6aa0166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6aa0166b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6aa0166b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6aa0166b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6aa0166b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6aa0166b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6aa0166b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6aa0166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6aa0166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6aa0166b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6aa0166b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9bd321c6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9bd321c6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6aa0166b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6aa0166b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6aa0166b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6aa0166b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6aa0166b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6aa0166b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bd321c62_0_2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bd321c62_0_2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6aa0166b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6aa0166b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aa0166b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aa0166b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9bd321c62_0_2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9bd321c62_0_2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9bd321c62_0_2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9bd321c62_0_2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9bd321c62_0_2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9bd321c62_0_2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bd321c62_0_2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bd321c62_0_2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9bd321c62_0_2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9bd321c62_0_2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9bd321c62_0_2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9bd321c62_0_2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6aa0166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6aa0166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2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Fatima Jahara</a:t>
            </a:r>
            <a:endParaRPr sz="466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65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Assessment Developer (Deep Learning and NLP), </a:t>
            </a:r>
            <a:r>
              <a:rPr lang="en" sz="4665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Workera</a:t>
            </a:r>
            <a:r>
              <a:rPr lang="en" sz="4665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.ai</a:t>
            </a:r>
            <a:endParaRPr sz="4665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665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Incoming Computer Science PhD student at Rutgers, The State University of New Jersey</a:t>
            </a:r>
            <a:endParaRPr sz="4665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65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Predoctoral Fellow 2023, </a:t>
            </a:r>
            <a:r>
              <a:rPr lang="en" sz="4665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Fatima Al-Fihri Predoctoral Fellowship</a:t>
            </a:r>
            <a:endParaRPr sz="4665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65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Former Alpha Tester at DeepLearning.ai</a:t>
            </a:r>
            <a:endParaRPr sz="4665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193800" y="834100"/>
            <a:ext cx="8600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find a point on the line that maximizes the distance from both classes.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93800" y="3818700"/>
            <a:ext cx="8600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93750" y="242175"/>
            <a:ext cx="8600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with SVM: 1 Dimensional Data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75" y="1369325"/>
            <a:ext cx="4237702" cy="140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2"/>
          <p:cNvCxnSpPr/>
          <p:nvPr/>
        </p:nvCxnSpPr>
        <p:spPr>
          <a:xfrm flipH="1" rot="10800000">
            <a:off x="2420757" y="1747692"/>
            <a:ext cx="3954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/>
          <p:nvPr/>
        </p:nvCxnSpPr>
        <p:spPr>
          <a:xfrm rot="10800000">
            <a:off x="2184564" y="1751731"/>
            <a:ext cx="20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7145" y="1451136"/>
            <a:ext cx="141868" cy="17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7387" y="1449748"/>
            <a:ext cx="141868" cy="181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369325"/>
            <a:ext cx="4237702" cy="140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2"/>
          <p:cNvCxnSpPr/>
          <p:nvPr/>
        </p:nvCxnSpPr>
        <p:spPr>
          <a:xfrm>
            <a:off x="6847332" y="1747542"/>
            <a:ext cx="161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2"/>
          <p:cNvCxnSpPr/>
          <p:nvPr/>
        </p:nvCxnSpPr>
        <p:spPr>
          <a:xfrm flipH="1">
            <a:off x="6345989" y="1751731"/>
            <a:ext cx="448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9662" y="1548098"/>
            <a:ext cx="141868" cy="181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932" y="1500036"/>
            <a:ext cx="141868" cy="17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425" y="3520276"/>
            <a:ext cx="8030901" cy="166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2"/>
          <p:cNvCxnSpPr/>
          <p:nvPr/>
        </p:nvCxnSpPr>
        <p:spPr>
          <a:xfrm flipH="1" rot="10800000">
            <a:off x="4540883" y="3968772"/>
            <a:ext cx="603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2"/>
          <p:cNvCxnSpPr/>
          <p:nvPr/>
        </p:nvCxnSpPr>
        <p:spPr>
          <a:xfrm flipH="1">
            <a:off x="3908355" y="3971479"/>
            <a:ext cx="654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522" y="3826868"/>
            <a:ext cx="124599" cy="1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132" y="3832275"/>
            <a:ext cx="124599" cy="1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4390173" y="3520275"/>
            <a:ext cx="754200" cy="312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ic Sans MS"/>
                <a:ea typeface="Comic Sans MS"/>
                <a:cs typeface="Comic Sans MS"/>
                <a:sym typeface="Comic Sans MS"/>
              </a:rPr>
              <a:t>5’6.5”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2" name="Google Shape;152;p22"/>
          <p:cNvCxnSpPr/>
          <p:nvPr/>
        </p:nvCxnSpPr>
        <p:spPr>
          <a:xfrm>
            <a:off x="4090258" y="3571391"/>
            <a:ext cx="42690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2"/>
          <p:cNvSpPr/>
          <p:nvPr/>
        </p:nvSpPr>
        <p:spPr>
          <a:xfrm>
            <a:off x="3402050" y="3259400"/>
            <a:ext cx="1115100" cy="31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ic Sans MS"/>
                <a:ea typeface="Comic Sans MS"/>
                <a:cs typeface="Comic Sans MS"/>
                <a:sym typeface="Comic Sans MS"/>
              </a:rPr>
              <a:t>hyperplane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18900" y="2649000"/>
            <a:ext cx="850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middle point (5’6.5”) seems to maximize the distance from both classes. Hence that’s our hyperplane.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193800" y="3818700"/>
            <a:ext cx="8600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93750" y="242175"/>
            <a:ext cx="8600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with SVM: 1 Dimensional Data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3954845" y="1249125"/>
            <a:ext cx="1335000" cy="49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New student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5’7”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-9130" l="0" r="0" t="9130"/>
          <a:stretch/>
        </p:blipFill>
        <p:spPr>
          <a:xfrm>
            <a:off x="901400" y="1603226"/>
            <a:ext cx="7285599" cy="176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3"/>
          <p:cNvCxnSpPr/>
          <p:nvPr/>
        </p:nvCxnSpPr>
        <p:spPr>
          <a:xfrm>
            <a:off x="4688819" y="1741052"/>
            <a:ext cx="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3"/>
          <p:cNvSpPr txBox="1"/>
          <p:nvPr/>
        </p:nvSpPr>
        <p:spPr>
          <a:xfrm>
            <a:off x="294550" y="780375"/>
            <a:ext cx="8499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let’s put our new data point (5’7”) and predict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400" y="3545100"/>
            <a:ext cx="6783602" cy="16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291850" y="2891525"/>
            <a:ext cx="84993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position of the data point we can say that it belongs to the MALE class.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Classification with SVM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50" y="2184350"/>
            <a:ext cx="8839197" cy="22445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4"/>
          <p:cNvCxnSpPr/>
          <p:nvPr/>
        </p:nvCxnSpPr>
        <p:spPr>
          <a:xfrm>
            <a:off x="3934725" y="3005375"/>
            <a:ext cx="1407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4" name="Google Shape;174;p24"/>
          <p:cNvSpPr/>
          <p:nvPr/>
        </p:nvSpPr>
        <p:spPr>
          <a:xfrm>
            <a:off x="3702600" y="3579763"/>
            <a:ext cx="869400" cy="41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margin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4076800" y="1877325"/>
            <a:ext cx="986100" cy="41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Support vectors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6" name="Google Shape;176;p24"/>
          <p:cNvCxnSpPr>
            <a:stCxn id="175" idx="3"/>
          </p:cNvCxnSpPr>
          <p:nvPr/>
        </p:nvCxnSpPr>
        <p:spPr>
          <a:xfrm flipH="1">
            <a:off x="3893311" y="2230696"/>
            <a:ext cx="3279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4"/>
          <p:cNvCxnSpPr>
            <a:stCxn id="175" idx="5"/>
          </p:cNvCxnSpPr>
          <p:nvPr/>
        </p:nvCxnSpPr>
        <p:spPr>
          <a:xfrm>
            <a:off x="4918489" y="2230696"/>
            <a:ext cx="4029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4"/>
          <p:cNvCxnSpPr>
            <a:stCxn id="174" idx="0"/>
          </p:cNvCxnSpPr>
          <p:nvPr/>
        </p:nvCxnSpPr>
        <p:spPr>
          <a:xfrm flipH="1" rot="10800000">
            <a:off x="4137300" y="3015763"/>
            <a:ext cx="3252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/>
          <p:nvPr/>
        </p:nvSpPr>
        <p:spPr>
          <a:xfrm>
            <a:off x="5673375" y="345650"/>
            <a:ext cx="3125400" cy="13764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Any Questions?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SVM work with 2 Dimensional Data 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152475"/>
            <a:ext cx="511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1: Select a random hyperplane H1.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2: Go in parallel to the hyperplane in the positive direction (suppose blue circle    ) until you reach the first data point and then stop there. Suppose the positive hyperplane is named H1+.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3: Similarly, go in parallel to the hyperplane H1 in the negative direction (    ) until you reach the first data point and then stop there. Suppose the negative hyperplane is named H1-.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4: Now calculate the margin, d1, i.e., the shortest difference between H1+ and H1-.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400" y="1541513"/>
            <a:ext cx="3414301" cy="2638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5"/>
          <p:cNvCxnSpPr/>
          <p:nvPr/>
        </p:nvCxnSpPr>
        <p:spPr>
          <a:xfrm>
            <a:off x="6894600" y="1965475"/>
            <a:ext cx="683100" cy="19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525" y="1812938"/>
            <a:ext cx="426800" cy="42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7264325" y="1875025"/>
            <a:ext cx="683100" cy="19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6519125" y="1965475"/>
            <a:ext cx="683100" cy="19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91" name="Google Shape;19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261637" y="2951163"/>
            <a:ext cx="426775" cy="4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6674375" y="1598150"/>
            <a:ext cx="572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H1</a:t>
            </a:r>
            <a:endParaRPr sz="1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7049850" y="1541525"/>
            <a:ext cx="641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H1+</a:t>
            </a:r>
            <a:endParaRPr sz="1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6239075" y="1598150"/>
            <a:ext cx="572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H1-</a:t>
            </a:r>
            <a:endParaRPr sz="1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5" name="Google Shape;195;p25"/>
          <p:cNvCxnSpPr/>
          <p:nvPr/>
        </p:nvCxnSpPr>
        <p:spPr>
          <a:xfrm flipH="1" rot="10800000">
            <a:off x="7132600" y="3450375"/>
            <a:ext cx="6726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5"/>
          <p:cNvSpPr txBox="1"/>
          <p:nvPr/>
        </p:nvSpPr>
        <p:spPr>
          <a:xfrm>
            <a:off x="7981225" y="3377950"/>
            <a:ext cx="7866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Margin (d)</a:t>
            </a:r>
            <a:endParaRPr sz="1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7" name="Google Shape;197;p25"/>
          <p:cNvCxnSpPr/>
          <p:nvPr/>
        </p:nvCxnSpPr>
        <p:spPr>
          <a:xfrm rot="10800000">
            <a:off x="7567375" y="3585075"/>
            <a:ext cx="486300" cy="1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SVM work with 2 Dimensional Data 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152475"/>
            <a:ext cx="511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5: Repeat step 1 to step 4 for several more hyperplanes (H1, H2, H3…).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 6: Now select the hyperplane (H) for which the value of margin (d) is the highest.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is why the best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is called the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Margin Maximizing Hyperplane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400" y="1541513"/>
            <a:ext cx="3414301" cy="26383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6"/>
          <p:cNvCxnSpPr/>
          <p:nvPr/>
        </p:nvCxnSpPr>
        <p:spPr>
          <a:xfrm>
            <a:off x="7162625" y="1826525"/>
            <a:ext cx="33000" cy="19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6"/>
          <p:cNvCxnSpPr/>
          <p:nvPr/>
        </p:nvCxnSpPr>
        <p:spPr>
          <a:xfrm>
            <a:off x="6811775" y="1902075"/>
            <a:ext cx="734700" cy="18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6"/>
          <p:cNvCxnSpPr/>
          <p:nvPr/>
        </p:nvCxnSpPr>
        <p:spPr>
          <a:xfrm flipH="1">
            <a:off x="6993275" y="1912325"/>
            <a:ext cx="371700" cy="17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6"/>
          <p:cNvSpPr txBox="1"/>
          <p:nvPr/>
        </p:nvSpPr>
        <p:spPr>
          <a:xfrm>
            <a:off x="6538475" y="1697525"/>
            <a:ext cx="572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H1</a:t>
            </a:r>
            <a:endParaRPr sz="1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247075" y="1697525"/>
            <a:ext cx="641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H2</a:t>
            </a:r>
            <a:endParaRPr sz="1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6892775" y="1541525"/>
            <a:ext cx="572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H3</a:t>
            </a:r>
            <a:endParaRPr sz="1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7364975" y="445025"/>
            <a:ext cx="1417800" cy="910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Any Questions?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Types of SVM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Two types of SVMs based on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Margin Type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Hard Margin SVM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Soft Margin SVM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Two types of SVMs based on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Linearity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Linear SVM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Non-Linear SVM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Hard Margin SVM vs Soft Margin SVM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063" y="1017725"/>
            <a:ext cx="2424675" cy="187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450" y="3039600"/>
            <a:ext cx="2372698" cy="183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713" y="3073275"/>
            <a:ext cx="2337474" cy="180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9650" y="1085100"/>
            <a:ext cx="2337467" cy="180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1300450" y="4718675"/>
            <a:ext cx="237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 Margin SVM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5179800" y="4718675"/>
            <a:ext cx="237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Margin SVM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5094088" y="2728538"/>
            <a:ext cx="237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dataset with new data point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1300450" y="2728538"/>
            <a:ext cx="2372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2D dataset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5683725" y="1017725"/>
            <a:ext cx="641700" cy="572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ic Sans MS"/>
                <a:ea typeface="Comic Sans MS"/>
                <a:cs typeface="Comic Sans MS"/>
                <a:sym typeface="Comic Sans MS"/>
              </a:rPr>
              <a:t>New Datapoint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Hard Margin SVM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ims to find a hyperplane that perfectly separates the classes without allowing any misclassifications.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Works well only if the data is linearly separable.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llows some misclassifications to achieve a better overall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accommodates cases where data is not perfectly separable by balancing margin size and classification errors.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9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Soft margin SVM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450" y="2735450"/>
            <a:ext cx="2372698" cy="183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738" y="2749050"/>
            <a:ext cx="2337474" cy="180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50" y="2571750"/>
            <a:ext cx="3999901" cy="3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950" y="2571750"/>
            <a:ext cx="4003623" cy="3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000" y="3152650"/>
            <a:ext cx="2670975" cy="18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5375" y="3122625"/>
            <a:ext cx="2914174" cy="19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407850" y="190425"/>
            <a:ext cx="383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322900" y="729925"/>
            <a:ext cx="37359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 linear kernel to separate data with a straight line (in 2D) or a flat plane (in 3D).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Case: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Best for data that can be separated with a straight line.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Classifying emails as spam or not spam based on simple features.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5072425" y="190425"/>
            <a:ext cx="383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inear SVM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4987475" y="729925"/>
            <a:ext cx="37359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nonlinear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kernels to separate data that isn't linearly separable.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Suitable for complex datasets where classes are intertwined.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Classifying images of different types of fruits.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on-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inear SVM using Kernel Trick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Kernels are a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function that transforms the original data into a higher-dimensional space where it becomes linearly separable. This technique of classifying non-linear data using SVM is kernel trick.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5" y="2490575"/>
            <a:ext cx="2009825" cy="13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650" y="2519475"/>
            <a:ext cx="2117715" cy="14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0050" y="2450827"/>
            <a:ext cx="1759500" cy="123212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/>
          <p:nvPr/>
        </p:nvSpPr>
        <p:spPr>
          <a:xfrm>
            <a:off x="2102000" y="3085763"/>
            <a:ext cx="280500" cy="26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4450185" y="2986063"/>
            <a:ext cx="280500" cy="32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217338" y="4248175"/>
            <a:ext cx="1759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non-linear data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2196225" y="4248175"/>
            <a:ext cx="2117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linearly separable data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7158125" y="4248175"/>
            <a:ext cx="17595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Transforming</a:t>
            </a: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 the 3D separated data into 2D.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500" y="2445575"/>
            <a:ext cx="2117700" cy="140169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/>
          <p:nvPr/>
        </p:nvSpPr>
        <p:spPr>
          <a:xfrm>
            <a:off x="6905973" y="2986050"/>
            <a:ext cx="280500" cy="32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5511275" y="2963975"/>
            <a:ext cx="614100" cy="1218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4677175" y="4248175"/>
            <a:ext cx="2117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the data in 3D using a plane (hyperplane)</a:t>
            </a:r>
            <a:endParaRPr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2" name="Google Shape;272;p31"/>
          <p:cNvCxnSpPr>
            <a:endCxn id="270" idx="2"/>
          </p:cNvCxnSpPr>
          <p:nvPr/>
        </p:nvCxnSpPr>
        <p:spPr>
          <a:xfrm flipH="1">
            <a:off x="5818325" y="2508575"/>
            <a:ext cx="548400" cy="5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1"/>
          <p:cNvSpPr/>
          <p:nvPr/>
        </p:nvSpPr>
        <p:spPr>
          <a:xfrm>
            <a:off x="5511275" y="2239475"/>
            <a:ext cx="1268700" cy="269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hyperplane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Support Vector Machine (SVM)?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939500" y="724075"/>
            <a:ext cx="3837000" cy="41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SVM is a supervised learning algorithm that helps classify data using a hyperplane.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imes New Roman"/>
              <a:buChar char="➔"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Vladimir Vapnik and Alexey Chervonenkis in the 1960s.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can be drawn to classify the green diamonds from the blue circles? 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925" y="2819100"/>
            <a:ext cx="3736023" cy="348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6469925" y="3222725"/>
            <a:ext cx="879600" cy="15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10092425" y="2198150"/>
            <a:ext cx="59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987725" y="2819100"/>
            <a:ext cx="1417800" cy="39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hyperplane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" name="Google Shape;67;p14"/>
          <p:cNvCxnSpPr>
            <a:stCxn id="66" idx="3"/>
          </p:cNvCxnSpPr>
          <p:nvPr/>
        </p:nvCxnSpPr>
        <p:spPr>
          <a:xfrm flipH="1">
            <a:off x="6666757" y="3154803"/>
            <a:ext cx="5286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575" y="50325"/>
            <a:ext cx="5042850" cy="50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800" y="304800"/>
            <a:ext cx="327492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175" y="2571800"/>
            <a:ext cx="4564399" cy="24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/>
          <p:nvPr/>
        </p:nvSpPr>
        <p:spPr>
          <a:xfrm>
            <a:off x="405675" y="542300"/>
            <a:ext cx="39429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CODE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6432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SVM?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 to outliers:</a:t>
            </a:r>
            <a:r>
              <a:rPr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SVM is able to handle outliers quite well.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both linear and non-linear data: </a:t>
            </a:r>
            <a:r>
              <a:rPr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for classifying both linear and non-linear data.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in High Dimensions: </a:t>
            </a:r>
            <a:r>
              <a:rPr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well even when data has many features.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and Regression: </a:t>
            </a:r>
            <a:r>
              <a:rPr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implemented for both classification and regression tasks.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with Small Datasets: </a:t>
            </a:r>
            <a:r>
              <a:rPr lang="en" sz="14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even with small amounts of data.</a:t>
            </a:r>
            <a:endParaRPr sz="14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138" y="2291175"/>
            <a:ext cx="2251925" cy="225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150" y="2291175"/>
            <a:ext cx="2387193" cy="225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151" y="2291176"/>
            <a:ext cx="2387200" cy="2377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Basic Concepts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 line (in 2D) or a plane (in 3D) that separates different classes in the data.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Also called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decision boundary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c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reate a boundary that best divides the data into different categories.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300" y="3412800"/>
            <a:ext cx="1918270" cy="148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6519" l="0" r="0" t="-6520"/>
          <a:stretch/>
        </p:blipFill>
        <p:spPr>
          <a:xfrm>
            <a:off x="6568025" y="3189575"/>
            <a:ext cx="2312039" cy="17469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6056300" y="3326200"/>
            <a:ext cx="1304100" cy="39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hyperplane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 flipH="1">
            <a:off x="5570007" y="3558403"/>
            <a:ext cx="486300" cy="2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90" idx="6"/>
          </p:cNvCxnSpPr>
          <p:nvPr/>
        </p:nvCxnSpPr>
        <p:spPr>
          <a:xfrm>
            <a:off x="7360400" y="3522850"/>
            <a:ext cx="4347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Support Vectors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points that are closest to the hyperplane.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Role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They decide where the hyperplane will be.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These points are crucial because they help maximize the margin between the classes.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Example: If you’re drawing a line to separate two groups, you want to make sure it’s as far from both groups as possible. The closest points help you find that perfect line.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161" y="3304825"/>
            <a:ext cx="2800224" cy="26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6228525" y="3277150"/>
            <a:ext cx="952500" cy="26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mic Sans MS"/>
                <a:ea typeface="Comic Sans MS"/>
                <a:cs typeface="Comic Sans MS"/>
                <a:sym typeface="Comic Sans MS"/>
              </a:rPr>
              <a:t>Support vector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1" name="Google Shape;101;p18"/>
          <p:cNvCxnSpPr>
            <a:stCxn id="100" idx="3"/>
          </p:cNvCxnSpPr>
          <p:nvPr/>
        </p:nvCxnSpPr>
        <p:spPr>
          <a:xfrm>
            <a:off x="6368015" y="3500952"/>
            <a:ext cx="12270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>
            <a:stCxn id="100" idx="5"/>
          </p:cNvCxnSpPr>
          <p:nvPr/>
        </p:nvCxnSpPr>
        <p:spPr>
          <a:xfrm flipH="1">
            <a:off x="7029235" y="3500952"/>
            <a:ext cx="12300" cy="7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The distance between the hyperplane and the nearest data points from each class.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Purpose: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To measure how well the hyperplane separates the classes.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Importance: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 bigger margin means more space between the classes, making it easier to separate them correctly.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527" y="2898925"/>
            <a:ext cx="2541299" cy="1963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 flipH="1" rot="10800000">
            <a:off x="6550400" y="4034900"/>
            <a:ext cx="239400" cy="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 flipH="1" rot="10800000">
            <a:off x="6225025" y="3916750"/>
            <a:ext cx="227700" cy="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/>
          <p:nvPr/>
        </p:nvSpPr>
        <p:spPr>
          <a:xfrm>
            <a:off x="5750025" y="2850925"/>
            <a:ext cx="800400" cy="274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ic Sans MS"/>
                <a:ea typeface="Comic Sans MS"/>
                <a:cs typeface="Comic Sans MS"/>
                <a:sym typeface="Comic Sans MS"/>
              </a:rPr>
              <a:t>margin</a:t>
            </a:r>
            <a:endParaRPr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>
            <a:off x="6298084" y="3125859"/>
            <a:ext cx="327300" cy="8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 flipH="1" rot="10800000">
            <a:off x="6283975" y="3936925"/>
            <a:ext cx="4968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9"/>
          <p:cNvSpPr/>
          <p:nvPr/>
        </p:nvSpPr>
        <p:spPr>
          <a:xfrm>
            <a:off x="7225750" y="2850150"/>
            <a:ext cx="1366200" cy="662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SVM tries to maximize this margin. But why?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does SVM work?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00" y="1548088"/>
            <a:ext cx="8839197" cy="233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193800" y="834100"/>
            <a:ext cx="8600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 dataset 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containing</a:t>
            </a: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 data points (students in a class). 6 of them are male and 6 of them are female. We are also provided their heights.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93800" y="3818700"/>
            <a:ext cx="8600100" cy="1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we have a new student A whose height is 5’7”. We need to predict their gender.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how do we do that using SVM?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93750" y="242175"/>
            <a:ext cx="86001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with SVM: 1 Dimensional Data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