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Merriweather Light"/>
      <p:regular r:id="rId60"/>
      <p:bold r:id="rId61"/>
      <p:italic r:id="rId62"/>
      <p:boldItalic r:id="rId63"/>
    </p:embeddedFont>
    <p:embeddedFont>
      <p:font typeface="Source Sans Pro Light"/>
      <p:regular r:id="rId64"/>
      <p:bold r:id="rId65"/>
      <p:italic r:id="rId66"/>
      <p:boldItalic r:id="rId67"/>
    </p:embeddedFont>
    <p:embeddedFont>
      <p:font typeface="Montserrat"/>
      <p:regular r:id="rId68"/>
      <p:bold r:id="rId69"/>
      <p:italic r:id="rId70"/>
      <p:boldItalic r:id="rId71"/>
    </p:embeddedFont>
    <p:embeddedFont>
      <p:font typeface="Lato Hairline"/>
      <p:regular r:id="rId72"/>
      <p:bold r:id="rId73"/>
      <p:italic r:id="rId74"/>
      <p:boldItalic r:id="rId75"/>
    </p:embeddedFont>
    <p:embeddedFont>
      <p:font typeface="Comic Neue"/>
      <p:regular r:id="rId76"/>
      <p:bold r:id="rId77"/>
      <p:italic r:id="rId78"/>
      <p:boldItalic r:id="rId79"/>
    </p:embeddedFont>
    <p:embeddedFont>
      <p:font typeface="Open Sans SemiBold"/>
      <p:regular r:id="rId80"/>
      <p:bold r:id="rId81"/>
      <p:italic r:id="rId82"/>
      <p:boldItalic r:id="rId83"/>
    </p:embeddedFont>
    <p:embeddedFont>
      <p:font typeface="Vidaloka"/>
      <p:regular r:id="rId84"/>
    </p:embeddedFont>
    <p:embeddedFont>
      <p:font typeface="Russo One"/>
      <p:regular r:id="rId85"/>
    </p:embeddedFont>
    <p:embeddedFont>
      <p:font typeface="Open Sans ExtraBold"/>
      <p:bold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2" roundtripDataSignature="AMtx7mj9pdhmux0hMyqDI+E5q+g6NwAz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2A5858-593B-4670-ADDF-A89320964F94}">
  <a:tblStyle styleId="{9F2A5858-593B-4670-ADDF-A89320964F9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7E7"/>
          </a:solidFill>
        </a:fill>
      </a:tcStyle>
    </a:wholeTbl>
    <a:band1H>
      <a:tcTxStyle/>
      <a:tcStyle>
        <a:fill>
          <a:solidFill>
            <a:srgbClr val="CDCCCC"/>
          </a:solidFill>
        </a:fill>
      </a:tcStyle>
    </a:band1H>
    <a:band2H>
      <a:tcTxStyle/>
    </a:band2H>
    <a:band1V>
      <a:tcTxStyle/>
      <a:tcStyle>
        <a:fill>
          <a:solidFill>
            <a:srgbClr val="CDCCC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Vidaloka-regular.fntdata"/><Relationship Id="rId83" Type="http://schemas.openxmlformats.org/officeDocument/2006/relationships/font" Target="fonts/OpenSansSemiBold-boldItalic.fntdata"/><Relationship Id="rId42" Type="http://schemas.openxmlformats.org/officeDocument/2006/relationships/slide" Target="slides/slide37.xml"/><Relationship Id="rId86" Type="http://schemas.openxmlformats.org/officeDocument/2006/relationships/font" Target="fonts/OpenSansExtraBold-bold.fntdata"/><Relationship Id="rId41" Type="http://schemas.openxmlformats.org/officeDocument/2006/relationships/slide" Target="slides/slide36.xml"/><Relationship Id="rId85" Type="http://schemas.openxmlformats.org/officeDocument/2006/relationships/font" Target="fonts/RussoOne-regular.fntdata"/><Relationship Id="rId44" Type="http://schemas.openxmlformats.org/officeDocument/2006/relationships/slide" Target="slides/slide39.xml"/><Relationship Id="rId88" Type="http://schemas.openxmlformats.org/officeDocument/2006/relationships/font" Target="fonts/OpenSans-regular.fntdata"/><Relationship Id="rId43" Type="http://schemas.openxmlformats.org/officeDocument/2006/relationships/slide" Target="slides/slide38.xml"/><Relationship Id="rId87" Type="http://schemas.openxmlformats.org/officeDocument/2006/relationships/font" Target="fonts/OpenSansExtraBold-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bold.fntdata"/><Relationship Id="rId80" Type="http://schemas.openxmlformats.org/officeDocument/2006/relationships/font" Target="fonts/OpenSansSemiBold-regular.fntdata"/><Relationship Id="rId82" Type="http://schemas.openxmlformats.org/officeDocument/2006/relationships/font" Target="fonts/OpenSansSemiBold-italic.fntdata"/><Relationship Id="rId81" Type="http://schemas.openxmlformats.org/officeDocument/2006/relationships/font" Target="fonts/OpenSan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Hairline-bold.fntdata"/><Relationship Id="rId72" Type="http://schemas.openxmlformats.org/officeDocument/2006/relationships/font" Target="fonts/LatoHairline-regular.fntdata"/><Relationship Id="rId31" Type="http://schemas.openxmlformats.org/officeDocument/2006/relationships/slide" Target="slides/slide26.xml"/><Relationship Id="rId75" Type="http://schemas.openxmlformats.org/officeDocument/2006/relationships/font" Target="fonts/LatoHairline-boldItalic.fntdata"/><Relationship Id="rId30" Type="http://schemas.openxmlformats.org/officeDocument/2006/relationships/slide" Target="slides/slide25.xml"/><Relationship Id="rId74" Type="http://schemas.openxmlformats.org/officeDocument/2006/relationships/font" Target="fonts/LatoHairline-italic.fntdata"/><Relationship Id="rId33" Type="http://schemas.openxmlformats.org/officeDocument/2006/relationships/slide" Target="slides/slide28.xml"/><Relationship Id="rId77" Type="http://schemas.openxmlformats.org/officeDocument/2006/relationships/font" Target="fonts/ComicNeue-bold.fntdata"/><Relationship Id="rId32" Type="http://schemas.openxmlformats.org/officeDocument/2006/relationships/slide" Target="slides/slide27.xml"/><Relationship Id="rId76" Type="http://schemas.openxmlformats.org/officeDocument/2006/relationships/font" Target="fonts/ComicNeue-regular.fntdata"/><Relationship Id="rId35" Type="http://schemas.openxmlformats.org/officeDocument/2006/relationships/slide" Target="slides/slide30.xml"/><Relationship Id="rId79" Type="http://schemas.openxmlformats.org/officeDocument/2006/relationships/font" Target="fonts/ComicNeue-boldItalic.fntdata"/><Relationship Id="rId34" Type="http://schemas.openxmlformats.org/officeDocument/2006/relationships/slide" Target="slides/slide29.xml"/><Relationship Id="rId78" Type="http://schemas.openxmlformats.org/officeDocument/2006/relationships/font" Target="fonts/ComicNeue-italic.fntdata"/><Relationship Id="rId71" Type="http://schemas.openxmlformats.org/officeDocument/2006/relationships/font" Target="fonts/Montserrat-boldItalic.fntdata"/><Relationship Id="rId70" Type="http://schemas.openxmlformats.org/officeDocument/2006/relationships/font" Target="fonts/Montserra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Light-italic.fntdata"/><Relationship Id="rId61" Type="http://schemas.openxmlformats.org/officeDocument/2006/relationships/font" Target="fonts/MerriweatherLight-bold.fntdata"/><Relationship Id="rId20" Type="http://schemas.openxmlformats.org/officeDocument/2006/relationships/slide" Target="slides/slide15.xml"/><Relationship Id="rId64" Type="http://schemas.openxmlformats.org/officeDocument/2006/relationships/font" Target="fonts/SourceSansProLight-regular.fntdata"/><Relationship Id="rId63" Type="http://schemas.openxmlformats.org/officeDocument/2006/relationships/font" Target="fonts/MerriweatherLight-boldItalic.fntdata"/><Relationship Id="rId22" Type="http://schemas.openxmlformats.org/officeDocument/2006/relationships/slide" Target="slides/slide17.xml"/><Relationship Id="rId66" Type="http://schemas.openxmlformats.org/officeDocument/2006/relationships/font" Target="fonts/SourceSansProLight-italic.fntdata"/><Relationship Id="rId21" Type="http://schemas.openxmlformats.org/officeDocument/2006/relationships/slide" Target="slides/slide16.xml"/><Relationship Id="rId65" Type="http://schemas.openxmlformats.org/officeDocument/2006/relationships/font" Target="fonts/SourceSansProLight-bold.fntdata"/><Relationship Id="rId24" Type="http://schemas.openxmlformats.org/officeDocument/2006/relationships/slide" Target="slides/slide19.xml"/><Relationship Id="rId68" Type="http://schemas.openxmlformats.org/officeDocument/2006/relationships/font" Target="fonts/Montserrat-regular.fntdata"/><Relationship Id="rId23" Type="http://schemas.openxmlformats.org/officeDocument/2006/relationships/slide" Target="slides/slide18.xml"/><Relationship Id="rId67" Type="http://schemas.openxmlformats.org/officeDocument/2006/relationships/font" Target="fonts/SourceSansProLight-boldItalic.fntdata"/><Relationship Id="rId60" Type="http://schemas.openxmlformats.org/officeDocument/2006/relationships/font" Target="fonts/MerriweatherLight-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boldItalic.fntdata"/><Relationship Id="rId90" Type="http://schemas.openxmlformats.org/officeDocument/2006/relationships/font" Target="fonts/OpenSans-italic.fntdata"/><Relationship Id="rId92"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6"/>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6"/>
          <p:cNvSpPr txBox="1"/>
          <p:nvPr>
            <p:ph idx="1" type="subTitle"/>
          </p:nvPr>
        </p:nvSpPr>
        <p:spPr>
          <a:xfrm>
            <a:off x="1040000" y="33771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5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56"/>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5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56"/>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65"/>
          <p:cNvSpPr txBox="1"/>
          <p:nvPr>
            <p:ph type="title"/>
          </p:nvPr>
        </p:nvSpPr>
        <p:spPr>
          <a:xfrm>
            <a:off x="1122500" y="1225400"/>
            <a:ext cx="6899100" cy="26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76" name="Google Shape;76;p6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7" name="Google Shape;77;p6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8" name="Google Shape;78;p65"/>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9" name="Google Shape;79;p65"/>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66"/>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82" name="Google Shape;82;p66"/>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83" name="Google Shape;83;p6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4" name="Google Shape;84;p6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5" name="Google Shape;85;p66"/>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67"/>
          <p:cNvSpPr txBox="1"/>
          <p:nvPr>
            <p:ph idx="1" type="body"/>
          </p:nvPr>
        </p:nvSpPr>
        <p:spPr>
          <a:xfrm>
            <a:off x="713225" y="539500"/>
            <a:ext cx="3557100" cy="977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88" name="Google Shape;88;p6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6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0" name="Google Shape;90;p67"/>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68"/>
          <p:cNvSpPr txBox="1"/>
          <p:nvPr>
            <p:ph hasCustomPrompt="1" type="title"/>
          </p:nvPr>
        </p:nvSpPr>
        <p:spPr>
          <a:xfrm>
            <a:off x="713225" y="1497763"/>
            <a:ext cx="7717500" cy="164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68"/>
          <p:cNvSpPr txBox="1"/>
          <p:nvPr>
            <p:ph idx="1" type="subTitle"/>
          </p:nvPr>
        </p:nvSpPr>
        <p:spPr>
          <a:xfrm>
            <a:off x="1514325" y="327878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94" name="Google Shape;94;p6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5" name="Google Shape;95;p6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6" name="Google Shape;96;p6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7" name="Google Shape;97;p6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8" name="Shape 9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7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1" name="Google Shape;101;p7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2" name="Google Shape;102;p7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3" name="Google Shape;103;p70"/>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71"/>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06" name="Google Shape;106;p71"/>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07" name="Google Shape;107;p71"/>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08" name="Google Shape;108;p7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9" name="Google Shape;109;p7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0" name="Google Shape;110;p7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72"/>
          <p:cNvSpPr txBox="1"/>
          <p:nvPr>
            <p:ph type="title"/>
          </p:nvPr>
        </p:nvSpPr>
        <p:spPr>
          <a:xfrm>
            <a:off x="1043725" y="1185550"/>
            <a:ext cx="3123000" cy="201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72"/>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14" name="Google Shape;114;p7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5" name="Google Shape;115;p7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6" name="Google Shape;116;p72"/>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73"/>
          <p:cNvSpPr txBox="1"/>
          <p:nvPr>
            <p:ph idx="1" type="subTitle"/>
          </p:nvPr>
        </p:nvSpPr>
        <p:spPr>
          <a:xfrm>
            <a:off x="3509000" y="2636125"/>
            <a:ext cx="212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73"/>
          <p:cNvSpPr txBox="1"/>
          <p:nvPr>
            <p:ph idx="2" type="subTitle"/>
          </p:nvPr>
        </p:nvSpPr>
        <p:spPr>
          <a:xfrm>
            <a:off x="3509025" y="2976125"/>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0" name="Google Shape;120;p73"/>
          <p:cNvSpPr txBox="1"/>
          <p:nvPr>
            <p:ph idx="3" type="subTitle"/>
          </p:nvPr>
        </p:nvSpPr>
        <p:spPr>
          <a:xfrm>
            <a:off x="953025" y="2636125"/>
            <a:ext cx="212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73"/>
          <p:cNvSpPr txBox="1"/>
          <p:nvPr>
            <p:ph idx="4" type="subTitle"/>
          </p:nvPr>
        </p:nvSpPr>
        <p:spPr>
          <a:xfrm>
            <a:off x="953125" y="2976125"/>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2" name="Google Shape;122;p73"/>
          <p:cNvSpPr txBox="1"/>
          <p:nvPr>
            <p:ph idx="5" type="subTitle"/>
          </p:nvPr>
        </p:nvSpPr>
        <p:spPr>
          <a:xfrm>
            <a:off x="6064875" y="2636125"/>
            <a:ext cx="212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73"/>
          <p:cNvSpPr txBox="1"/>
          <p:nvPr>
            <p:ph idx="6" type="subTitle"/>
          </p:nvPr>
        </p:nvSpPr>
        <p:spPr>
          <a:xfrm>
            <a:off x="6064875" y="2976125"/>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4" name="Google Shape;124;p73"/>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7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6" name="Google Shape;126;p7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74"/>
          <p:cNvSpPr txBox="1"/>
          <p:nvPr>
            <p:ph idx="1" type="subTitle"/>
          </p:nvPr>
        </p:nvSpPr>
        <p:spPr>
          <a:xfrm>
            <a:off x="3718325" y="3391775"/>
            <a:ext cx="16428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74"/>
          <p:cNvSpPr txBox="1"/>
          <p:nvPr>
            <p:ph idx="2" type="subTitle"/>
          </p:nvPr>
        </p:nvSpPr>
        <p:spPr>
          <a:xfrm>
            <a:off x="3617675"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30" name="Google Shape;130;p74"/>
          <p:cNvSpPr txBox="1"/>
          <p:nvPr>
            <p:ph idx="3" type="subTitle"/>
          </p:nvPr>
        </p:nvSpPr>
        <p:spPr>
          <a:xfrm>
            <a:off x="1328025" y="3391775"/>
            <a:ext cx="16428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74"/>
          <p:cNvSpPr txBox="1"/>
          <p:nvPr>
            <p:ph idx="4" type="subTitle"/>
          </p:nvPr>
        </p:nvSpPr>
        <p:spPr>
          <a:xfrm>
            <a:off x="1227426"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32" name="Google Shape;132;p74"/>
          <p:cNvSpPr txBox="1"/>
          <p:nvPr>
            <p:ph idx="5" type="subTitle"/>
          </p:nvPr>
        </p:nvSpPr>
        <p:spPr>
          <a:xfrm>
            <a:off x="6108550" y="3391775"/>
            <a:ext cx="1643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74"/>
          <p:cNvSpPr txBox="1"/>
          <p:nvPr>
            <p:ph idx="6" type="subTitle"/>
          </p:nvPr>
        </p:nvSpPr>
        <p:spPr>
          <a:xfrm>
            <a:off x="6008050"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34" name="Google Shape;134;p74"/>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7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6" name="Google Shape;136;p7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5" name="Shape 15"/>
        <p:cNvGrpSpPr/>
        <p:nvPr/>
      </p:nvGrpSpPr>
      <p:grpSpPr>
        <a:xfrm>
          <a:off x="0" y="0"/>
          <a:ext cx="0" cy="0"/>
          <a:chOff x="0" y="0"/>
          <a:chExt cx="0" cy="0"/>
        </a:xfrm>
      </p:grpSpPr>
      <p:sp>
        <p:nvSpPr>
          <p:cNvPr id="16" name="Google Shape;16;p57"/>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57"/>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57"/>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57"/>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57"/>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57"/>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57"/>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57"/>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57"/>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57"/>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57"/>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7" name="Google Shape;27;p57"/>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8" name="Google Shape;28;p57"/>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9" name="Google Shape;29;p5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 name="Google Shape;30;p5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75"/>
          <p:cNvSpPr txBox="1"/>
          <p:nvPr>
            <p:ph idx="1" type="subTitle"/>
          </p:nvPr>
        </p:nvSpPr>
        <p:spPr>
          <a:xfrm>
            <a:off x="3414050"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75"/>
          <p:cNvSpPr txBox="1"/>
          <p:nvPr>
            <p:ph idx="2" type="subTitle"/>
          </p:nvPr>
        </p:nvSpPr>
        <p:spPr>
          <a:xfrm>
            <a:off x="3564200"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0" name="Google Shape;140;p75"/>
          <p:cNvSpPr txBox="1"/>
          <p:nvPr>
            <p:ph idx="3" type="subTitle"/>
          </p:nvPr>
        </p:nvSpPr>
        <p:spPr>
          <a:xfrm>
            <a:off x="705725"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75"/>
          <p:cNvSpPr txBox="1"/>
          <p:nvPr>
            <p:ph idx="4" type="subTitle"/>
          </p:nvPr>
        </p:nvSpPr>
        <p:spPr>
          <a:xfrm>
            <a:off x="855875"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2" name="Google Shape;142;p75"/>
          <p:cNvSpPr txBox="1"/>
          <p:nvPr>
            <p:ph idx="5" type="subTitle"/>
          </p:nvPr>
        </p:nvSpPr>
        <p:spPr>
          <a:xfrm>
            <a:off x="6122325"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75"/>
          <p:cNvSpPr txBox="1"/>
          <p:nvPr>
            <p:ph idx="6" type="subTitle"/>
          </p:nvPr>
        </p:nvSpPr>
        <p:spPr>
          <a:xfrm>
            <a:off x="6272475"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4" name="Google Shape;144;p75"/>
          <p:cNvSpPr txBox="1"/>
          <p:nvPr>
            <p:ph idx="7" type="subTitle"/>
          </p:nvPr>
        </p:nvSpPr>
        <p:spPr>
          <a:xfrm>
            <a:off x="3414050"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75"/>
          <p:cNvSpPr txBox="1"/>
          <p:nvPr>
            <p:ph idx="8" type="subTitle"/>
          </p:nvPr>
        </p:nvSpPr>
        <p:spPr>
          <a:xfrm>
            <a:off x="3564200"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6" name="Google Shape;146;p75"/>
          <p:cNvSpPr txBox="1"/>
          <p:nvPr>
            <p:ph idx="9" type="subTitle"/>
          </p:nvPr>
        </p:nvSpPr>
        <p:spPr>
          <a:xfrm>
            <a:off x="705725"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75"/>
          <p:cNvSpPr txBox="1"/>
          <p:nvPr>
            <p:ph idx="13" type="subTitle"/>
          </p:nvPr>
        </p:nvSpPr>
        <p:spPr>
          <a:xfrm>
            <a:off x="855875"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8" name="Google Shape;148;p75"/>
          <p:cNvSpPr txBox="1"/>
          <p:nvPr>
            <p:ph idx="14" type="subTitle"/>
          </p:nvPr>
        </p:nvSpPr>
        <p:spPr>
          <a:xfrm>
            <a:off x="6122325"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75"/>
          <p:cNvSpPr txBox="1"/>
          <p:nvPr>
            <p:ph idx="15" type="subTitle"/>
          </p:nvPr>
        </p:nvSpPr>
        <p:spPr>
          <a:xfrm>
            <a:off x="6272475"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0" name="Google Shape;150;p75"/>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7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2" name="Google Shape;152;p7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76"/>
          <p:cNvSpPr txBox="1"/>
          <p:nvPr>
            <p:ph idx="1" type="subTitle"/>
          </p:nvPr>
        </p:nvSpPr>
        <p:spPr>
          <a:xfrm>
            <a:off x="4916850" y="1970400"/>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76"/>
          <p:cNvSpPr txBox="1"/>
          <p:nvPr>
            <p:ph idx="2" type="subTitle"/>
          </p:nvPr>
        </p:nvSpPr>
        <p:spPr>
          <a:xfrm>
            <a:off x="5058900" y="231041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6" name="Google Shape;156;p76"/>
          <p:cNvSpPr txBox="1"/>
          <p:nvPr>
            <p:ph idx="3" type="subTitle"/>
          </p:nvPr>
        </p:nvSpPr>
        <p:spPr>
          <a:xfrm>
            <a:off x="1911150" y="1970400"/>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76"/>
          <p:cNvSpPr txBox="1"/>
          <p:nvPr>
            <p:ph idx="4" type="subTitle"/>
          </p:nvPr>
        </p:nvSpPr>
        <p:spPr>
          <a:xfrm>
            <a:off x="2053300" y="231041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8" name="Google Shape;158;p76"/>
          <p:cNvSpPr txBox="1"/>
          <p:nvPr>
            <p:ph idx="5" type="subTitle"/>
          </p:nvPr>
        </p:nvSpPr>
        <p:spPr>
          <a:xfrm>
            <a:off x="4916850" y="362553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76"/>
          <p:cNvSpPr txBox="1"/>
          <p:nvPr>
            <p:ph idx="6" type="subTitle"/>
          </p:nvPr>
        </p:nvSpPr>
        <p:spPr>
          <a:xfrm>
            <a:off x="5058900" y="3965550"/>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0" name="Google Shape;160;p76"/>
          <p:cNvSpPr txBox="1"/>
          <p:nvPr>
            <p:ph idx="7" type="subTitle"/>
          </p:nvPr>
        </p:nvSpPr>
        <p:spPr>
          <a:xfrm>
            <a:off x="1911150" y="362553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76"/>
          <p:cNvSpPr txBox="1"/>
          <p:nvPr>
            <p:ph idx="8" type="subTitle"/>
          </p:nvPr>
        </p:nvSpPr>
        <p:spPr>
          <a:xfrm>
            <a:off x="2053200" y="3965550"/>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2" name="Google Shape;162;p76"/>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7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4" name="Google Shape;164;p7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77"/>
          <p:cNvSpPr txBox="1"/>
          <p:nvPr>
            <p:ph idx="1" type="subTitle"/>
          </p:nvPr>
        </p:nvSpPr>
        <p:spPr>
          <a:xfrm>
            <a:off x="3568125"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77"/>
          <p:cNvSpPr txBox="1"/>
          <p:nvPr>
            <p:ph idx="2" type="subTitle"/>
          </p:nvPr>
        </p:nvSpPr>
        <p:spPr>
          <a:xfrm>
            <a:off x="3568125"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8" name="Google Shape;168;p77"/>
          <p:cNvSpPr txBox="1"/>
          <p:nvPr>
            <p:ph idx="3" type="subTitle"/>
          </p:nvPr>
        </p:nvSpPr>
        <p:spPr>
          <a:xfrm>
            <a:off x="1088350"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77"/>
          <p:cNvSpPr txBox="1"/>
          <p:nvPr>
            <p:ph idx="4" type="subTitle"/>
          </p:nvPr>
        </p:nvSpPr>
        <p:spPr>
          <a:xfrm>
            <a:off x="1088450"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 name="Google Shape;170;p77"/>
          <p:cNvSpPr txBox="1"/>
          <p:nvPr>
            <p:ph idx="5" type="subTitle"/>
          </p:nvPr>
        </p:nvSpPr>
        <p:spPr>
          <a:xfrm>
            <a:off x="6055450"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77"/>
          <p:cNvSpPr txBox="1"/>
          <p:nvPr>
            <p:ph idx="6" type="subTitle"/>
          </p:nvPr>
        </p:nvSpPr>
        <p:spPr>
          <a:xfrm>
            <a:off x="6055450"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2" name="Google Shape;172;p77"/>
          <p:cNvSpPr txBox="1"/>
          <p:nvPr>
            <p:ph type="title"/>
          </p:nvPr>
        </p:nvSpPr>
        <p:spPr>
          <a:xfrm>
            <a:off x="713225" y="445025"/>
            <a:ext cx="476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7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4" name="Google Shape;174;p7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5" name="Google Shape;175;p77"/>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78"/>
          <p:cNvSpPr txBox="1"/>
          <p:nvPr>
            <p:ph idx="1" type="subTitle"/>
          </p:nvPr>
        </p:nvSpPr>
        <p:spPr>
          <a:xfrm>
            <a:off x="4750187" y="1722900"/>
            <a:ext cx="2014800" cy="35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78"/>
          <p:cNvSpPr txBox="1"/>
          <p:nvPr>
            <p:ph idx="2" type="subTitle"/>
          </p:nvPr>
        </p:nvSpPr>
        <p:spPr>
          <a:xfrm>
            <a:off x="4750184" y="206290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9" name="Google Shape;179;p78"/>
          <p:cNvSpPr txBox="1"/>
          <p:nvPr>
            <p:ph idx="3" type="subTitle"/>
          </p:nvPr>
        </p:nvSpPr>
        <p:spPr>
          <a:xfrm>
            <a:off x="2306462" y="1722900"/>
            <a:ext cx="20148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78"/>
          <p:cNvSpPr txBox="1"/>
          <p:nvPr>
            <p:ph idx="4" type="subTitle"/>
          </p:nvPr>
        </p:nvSpPr>
        <p:spPr>
          <a:xfrm>
            <a:off x="2306462" y="2062900"/>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1" name="Google Shape;181;p78"/>
          <p:cNvSpPr txBox="1"/>
          <p:nvPr>
            <p:ph idx="5" type="subTitle"/>
          </p:nvPr>
        </p:nvSpPr>
        <p:spPr>
          <a:xfrm>
            <a:off x="4750187" y="3158925"/>
            <a:ext cx="2014800" cy="35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78"/>
          <p:cNvSpPr txBox="1"/>
          <p:nvPr>
            <p:ph idx="6" type="subTitle"/>
          </p:nvPr>
        </p:nvSpPr>
        <p:spPr>
          <a:xfrm>
            <a:off x="4750184" y="3498925"/>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3" name="Google Shape;183;p78"/>
          <p:cNvSpPr txBox="1"/>
          <p:nvPr>
            <p:ph idx="7" type="subTitle"/>
          </p:nvPr>
        </p:nvSpPr>
        <p:spPr>
          <a:xfrm>
            <a:off x="2306462" y="3158925"/>
            <a:ext cx="20148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78"/>
          <p:cNvSpPr txBox="1"/>
          <p:nvPr>
            <p:ph idx="8" type="subTitle"/>
          </p:nvPr>
        </p:nvSpPr>
        <p:spPr>
          <a:xfrm>
            <a:off x="2306462" y="3498925"/>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5" name="Google Shape;185;p78"/>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7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7" name="Google Shape;187;p7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79"/>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90" name="Google Shape;190;p79"/>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1" name="Google Shape;191;p79"/>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92" name="Google Shape;192;p79"/>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 name="Google Shape;193;p79"/>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94" name="Google Shape;194;p79"/>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95" name="Google Shape;195;p7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6" name="Google Shape;196;p7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80"/>
          <p:cNvSpPr txBox="1"/>
          <p:nvPr>
            <p:ph type="title"/>
          </p:nvPr>
        </p:nvSpPr>
        <p:spPr>
          <a:xfrm>
            <a:off x="803750" y="2025800"/>
            <a:ext cx="4087500" cy="67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9" name="Google Shape;199;p80"/>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00" name="Google Shape;200;p8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1" name="Google Shape;201;p8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81"/>
          <p:cNvSpPr txBox="1"/>
          <p:nvPr>
            <p:ph type="title"/>
          </p:nvPr>
        </p:nvSpPr>
        <p:spPr>
          <a:xfrm>
            <a:off x="4490150" y="2047725"/>
            <a:ext cx="3364200" cy="62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81"/>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205" name="Google Shape;205;p8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6" name="Google Shape;206;p8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82"/>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209" name="Google Shape;209;p82"/>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8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1" name="Google Shape;211;p8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2" name="Google Shape;212;p8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83"/>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83"/>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6" name="Google Shape;216;p83"/>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83"/>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8" name="Google Shape;218;p83"/>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8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8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84"/>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223" name="Google Shape;223;p84"/>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4" name="Google Shape;224;p84"/>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Montserrat"/>
                <a:ea typeface="Montserrat"/>
                <a:cs typeface="Montserrat"/>
                <a:sym typeface="Montserrat"/>
              </a:rPr>
              <a:t>CREDITS</a:t>
            </a:r>
            <a:r>
              <a:rPr b="0" i="0" lang="en-US" sz="1000" u="none" cap="none" strike="noStrike">
                <a:solidFill>
                  <a:schemeClr val="dk2"/>
                </a:solidFill>
                <a:latin typeface="Montserrat"/>
                <a:ea typeface="Montserrat"/>
                <a:cs typeface="Montserrat"/>
                <a:sym typeface="Montserrat"/>
              </a:rPr>
              <a:t>: This presentation template was created by </a:t>
            </a:r>
            <a:r>
              <a:rPr b="1" i="0" lang="en-US" sz="1000" u="none" cap="none" strike="noStrike">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US" sz="1000" u="none" cap="none" strike="noStrike">
                <a:solidFill>
                  <a:schemeClr val="dk2"/>
                </a:solidFill>
                <a:latin typeface="Montserrat"/>
                <a:ea typeface="Montserrat"/>
                <a:cs typeface="Montserrat"/>
                <a:sym typeface="Montserrat"/>
              </a:rPr>
              <a:t>, including icons by </a:t>
            </a:r>
            <a:r>
              <a:rPr b="1" i="0" lang="en-US" sz="1000" u="none" cap="none" strike="noStrike">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US" sz="1000" u="none" cap="none" strike="noStrike">
                <a:solidFill>
                  <a:schemeClr val="dk2"/>
                </a:solidFill>
                <a:latin typeface="Montserrat"/>
                <a:ea typeface="Montserrat"/>
                <a:cs typeface="Montserrat"/>
                <a:sym typeface="Montserrat"/>
              </a:rPr>
              <a:t>,and infographics &amp; images by </a:t>
            </a:r>
            <a:r>
              <a:rPr b="1" i="0" lang="en-US" sz="1000" u="none" cap="none" strike="noStrike">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i="0" sz="1000" u="none" cap="none" strike="noStrike">
              <a:solidFill>
                <a:schemeClr val="dk2"/>
              </a:solidFill>
              <a:latin typeface="Montserrat"/>
              <a:ea typeface="Montserrat"/>
              <a:cs typeface="Montserrat"/>
              <a:sym typeface="Montserrat"/>
            </a:endParaRPr>
          </a:p>
        </p:txBody>
      </p:sp>
      <p:cxnSp>
        <p:nvCxnSpPr>
          <p:cNvPr id="225" name="Google Shape;225;p8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6" name="Google Shape;226;p84"/>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7" name="Google Shape;227;p8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8" name="Google Shape;228;p84"/>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58"/>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58"/>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34" name="Google Shape;34;p5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5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58"/>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8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1" name="Google Shape;231;p8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8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4" name="Google Shape;234;p8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5" name="Google Shape;235;p8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6" name="Google Shape;236;p8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8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9" name="Google Shape;239;p8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0" name="Google Shape;240;p8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7" name="Shape 37"/>
        <p:cNvGrpSpPr/>
        <p:nvPr/>
      </p:nvGrpSpPr>
      <p:grpSpPr>
        <a:xfrm>
          <a:off x="0" y="0"/>
          <a:ext cx="0" cy="0"/>
          <a:chOff x="0" y="0"/>
          <a:chExt cx="0" cy="0"/>
        </a:xfrm>
      </p:grpSpPr>
      <p:sp>
        <p:nvSpPr>
          <p:cNvPr id="38" name="Google Shape;38;p59"/>
          <p:cNvSpPr txBox="1"/>
          <p:nvPr>
            <p:ph type="title"/>
          </p:nvPr>
        </p:nvSpPr>
        <p:spPr>
          <a:xfrm>
            <a:off x="2410500" y="2932775"/>
            <a:ext cx="4323000" cy="49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Arial"/>
              <a:buNone/>
              <a:defRPr sz="4800">
                <a:latin typeface="Arial"/>
                <a:ea typeface="Arial"/>
                <a:cs typeface="Arial"/>
                <a:sym typeface="Arial"/>
              </a:defRPr>
            </a:lvl2pPr>
            <a:lvl3pPr lvl="2" algn="ctr">
              <a:lnSpc>
                <a:spcPct val="100000"/>
              </a:lnSpc>
              <a:spcBef>
                <a:spcPts val="0"/>
              </a:spcBef>
              <a:spcAft>
                <a:spcPts val="0"/>
              </a:spcAft>
              <a:buSzPts val="4800"/>
              <a:buFont typeface="Arial"/>
              <a:buNone/>
              <a:defRPr sz="4800">
                <a:latin typeface="Arial"/>
                <a:ea typeface="Arial"/>
                <a:cs typeface="Arial"/>
                <a:sym typeface="Arial"/>
              </a:defRPr>
            </a:lvl3pPr>
            <a:lvl4pPr lvl="3" algn="ctr">
              <a:lnSpc>
                <a:spcPct val="100000"/>
              </a:lnSpc>
              <a:spcBef>
                <a:spcPts val="0"/>
              </a:spcBef>
              <a:spcAft>
                <a:spcPts val="0"/>
              </a:spcAft>
              <a:buSzPts val="4800"/>
              <a:buFont typeface="Arial"/>
              <a:buNone/>
              <a:defRPr sz="4800">
                <a:latin typeface="Arial"/>
                <a:ea typeface="Arial"/>
                <a:cs typeface="Arial"/>
                <a:sym typeface="Arial"/>
              </a:defRPr>
            </a:lvl4pPr>
            <a:lvl5pPr lvl="4" algn="ctr">
              <a:lnSpc>
                <a:spcPct val="100000"/>
              </a:lnSpc>
              <a:spcBef>
                <a:spcPts val="0"/>
              </a:spcBef>
              <a:spcAft>
                <a:spcPts val="0"/>
              </a:spcAft>
              <a:buSzPts val="4800"/>
              <a:buFont typeface="Arial"/>
              <a:buNone/>
              <a:defRPr sz="4800">
                <a:latin typeface="Arial"/>
                <a:ea typeface="Arial"/>
                <a:cs typeface="Arial"/>
                <a:sym typeface="Arial"/>
              </a:defRPr>
            </a:lvl5pPr>
            <a:lvl6pPr lvl="5" algn="ctr">
              <a:lnSpc>
                <a:spcPct val="100000"/>
              </a:lnSpc>
              <a:spcBef>
                <a:spcPts val="0"/>
              </a:spcBef>
              <a:spcAft>
                <a:spcPts val="0"/>
              </a:spcAft>
              <a:buSzPts val="4800"/>
              <a:buFont typeface="Arial"/>
              <a:buNone/>
              <a:defRPr sz="4800">
                <a:latin typeface="Arial"/>
                <a:ea typeface="Arial"/>
                <a:cs typeface="Arial"/>
                <a:sym typeface="Arial"/>
              </a:defRPr>
            </a:lvl6pPr>
            <a:lvl7pPr lvl="6" algn="ctr">
              <a:lnSpc>
                <a:spcPct val="100000"/>
              </a:lnSpc>
              <a:spcBef>
                <a:spcPts val="0"/>
              </a:spcBef>
              <a:spcAft>
                <a:spcPts val="0"/>
              </a:spcAft>
              <a:buSzPts val="4800"/>
              <a:buFont typeface="Arial"/>
              <a:buNone/>
              <a:defRPr sz="4800">
                <a:latin typeface="Arial"/>
                <a:ea typeface="Arial"/>
                <a:cs typeface="Arial"/>
                <a:sym typeface="Arial"/>
              </a:defRPr>
            </a:lvl7pPr>
            <a:lvl8pPr lvl="7" algn="ctr">
              <a:lnSpc>
                <a:spcPct val="100000"/>
              </a:lnSpc>
              <a:spcBef>
                <a:spcPts val="0"/>
              </a:spcBef>
              <a:spcAft>
                <a:spcPts val="0"/>
              </a:spcAft>
              <a:buSzPts val="4800"/>
              <a:buFont typeface="Arial"/>
              <a:buNone/>
              <a:defRPr sz="4800">
                <a:latin typeface="Arial"/>
                <a:ea typeface="Arial"/>
                <a:cs typeface="Arial"/>
                <a:sym typeface="Arial"/>
              </a:defRPr>
            </a:lvl8pPr>
            <a:lvl9pPr lvl="8" algn="ctr">
              <a:lnSpc>
                <a:spcPct val="100000"/>
              </a:lnSpc>
              <a:spcBef>
                <a:spcPts val="0"/>
              </a:spcBef>
              <a:spcAft>
                <a:spcPts val="0"/>
              </a:spcAft>
              <a:buSzPts val="4800"/>
              <a:buFont typeface="Arial"/>
              <a:buNone/>
              <a:defRPr sz="4800">
                <a:latin typeface="Arial"/>
                <a:ea typeface="Arial"/>
                <a:cs typeface="Arial"/>
                <a:sym typeface="Arial"/>
              </a:defRPr>
            </a:lvl9pPr>
          </a:lstStyle>
          <a:p/>
        </p:txBody>
      </p:sp>
      <p:sp>
        <p:nvSpPr>
          <p:cNvPr id="39" name="Google Shape;39;p59"/>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0" name="Google Shape;40;p5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5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42" name="Shape 42"/>
        <p:cNvGrpSpPr/>
        <p:nvPr/>
      </p:nvGrpSpPr>
      <p:grpSpPr>
        <a:xfrm>
          <a:off x="0" y="0"/>
          <a:ext cx="0" cy="0"/>
          <a:chOff x="0" y="0"/>
          <a:chExt cx="0" cy="0"/>
        </a:xfrm>
      </p:grpSpPr>
      <p:sp>
        <p:nvSpPr>
          <p:cNvPr id="43" name="Google Shape;43;p60"/>
          <p:cNvSpPr txBox="1"/>
          <p:nvPr>
            <p:ph type="title"/>
          </p:nvPr>
        </p:nvSpPr>
        <p:spPr>
          <a:xfrm>
            <a:off x="1994850" y="1697488"/>
            <a:ext cx="5154300" cy="112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44" name="Google Shape;44;p60"/>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45" name="Google Shape;45;p6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 name="Google Shape;46;p6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61"/>
          <p:cNvSpPr txBox="1"/>
          <p:nvPr>
            <p:ph type="title"/>
          </p:nvPr>
        </p:nvSpPr>
        <p:spPr>
          <a:xfrm>
            <a:off x="2714550" y="2543963"/>
            <a:ext cx="3714900" cy="6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61"/>
          <p:cNvSpPr txBox="1"/>
          <p:nvPr>
            <p:ph idx="2" type="title"/>
          </p:nvPr>
        </p:nvSpPr>
        <p:spPr>
          <a:xfrm>
            <a:off x="3746550" y="1478925"/>
            <a:ext cx="16509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50" name="Google Shape;50;p61"/>
          <p:cNvSpPr txBox="1"/>
          <p:nvPr>
            <p:ph idx="1" type="subTitle"/>
          </p:nvPr>
        </p:nvSpPr>
        <p:spPr>
          <a:xfrm>
            <a:off x="2291400" y="3279625"/>
            <a:ext cx="4561200" cy="3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51" name="Google Shape;51;p6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2" name="Google Shape;52;p6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3" name="Google Shape;53;p61"/>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4" name="Google Shape;54;p61"/>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62"/>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62"/>
          <p:cNvSpPr txBox="1"/>
          <p:nvPr>
            <p:ph idx="1" type="subTitle"/>
          </p:nvPr>
        </p:nvSpPr>
        <p:spPr>
          <a:xfrm>
            <a:off x="5038975" y="26490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58" name="Google Shape;58;p62"/>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9" name="Google Shape;59;p62"/>
          <p:cNvSpPr txBox="1"/>
          <p:nvPr>
            <p:ph idx="3" type="subTitle"/>
          </p:nvPr>
        </p:nvSpPr>
        <p:spPr>
          <a:xfrm>
            <a:off x="1693175" y="26490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60" name="Google Shape;60;p62"/>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1" name="Google Shape;61;p6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2" name="Google Shape;62;p6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3" name="Google Shape;63;p62"/>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66" name="Google Shape;66;p6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7" name="Google Shape;67;p6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64"/>
          <p:cNvSpPr txBox="1"/>
          <p:nvPr>
            <p:ph idx="1" type="subTitle"/>
          </p:nvPr>
        </p:nvSpPr>
        <p:spPr>
          <a:xfrm>
            <a:off x="2360375" y="1433050"/>
            <a:ext cx="17253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70" name="Google Shape;70;p64"/>
          <p:cNvSpPr txBox="1"/>
          <p:nvPr>
            <p:ph idx="2" type="subTitle"/>
          </p:nvPr>
        </p:nvSpPr>
        <p:spPr>
          <a:xfrm>
            <a:off x="2247500" y="1790050"/>
            <a:ext cx="5160300" cy="24021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71" name="Google Shape;71;p64"/>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72" name="Google Shape;72;p6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3" name="Google Shape;73;p6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55"/>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ctrTitle"/>
          </p:nvPr>
        </p:nvSpPr>
        <p:spPr>
          <a:xfrm>
            <a:off x="1072100" y="265325"/>
            <a:ext cx="7064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600"/>
              <a:t>Knuth Morris Pratt’s (KMP) String Matching Algorithm</a:t>
            </a:r>
            <a:endParaRPr sz="3600"/>
          </a:p>
        </p:txBody>
      </p:sp>
      <p:sp>
        <p:nvSpPr>
          <p:cNvPr id="246" name="Google Shape;246;p1"/>
          <p:cNvSpPr txBox="1"/>
          <p:nvPr>
            <p:ph idx="1" type="subTitle"/>
          </p:nvPr>
        </p:nvSpPr>
        <p:spPr>
          <a:xfrm>
            <a:off x="3282050" y="2471975"/>
            <a:ext cx="4301100" cy="20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Presented By:</a:t>
            </a:r>
            <a:endParaRPr/>
          </a:p>
          <a:p>
            <a:pPr indent="0" lvl="0" marL="0" rtl="0" algn="ctr">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US"/>
              <a:t>1. Tasneem Rahman Adiba (011191259)</a:t>
            </a:r>
            <a:endParaRPr/>
          </a:p>
          <a:p>
            <a:pPr indent="0" lvl="0" marL="0" rtl="0" algn="l">
              <a:lnSpc>
                <a:spcPct val="100000"/>
              </a:lnSpc>
              <a:spcBef>
                <a:spcPts val="0"/>
              </a:spcBef>
              <a:spcAft>
                <a:spcPts val="0"/>
              </a:spcAft>
              <a:buSzPts val="2800"/>
              <a:buNone/>
            </a:pPr>
            <a:r>
              <a:rPr lang="en-US"/>
              <a:t>2. Debopom Sutradhar (011201046)</a:t>
            </a:r>
            <a:endParaRPr/>
          </a:p>
          <a:p>
            <a:pPr indent="0" lvl="0" marL="0" rtl="0" algn="l">
              <a:lnSpc>
                <a:spcPct val="100000"/>
              </a:lnSpc>
              <a:spcBef>
                <a:spcPts val="0"/>
              </a:spcBef>
              <a:spcAft>
                <a:spcPts val="0"/>
              </a:spcAft>
              <a:buSzPts val="2800"/>
              <a:buNone/>
            </a:pPr>
            <a:r>
              <a:rPr lang="en-US"/>
              <a:t>3. Mahbub Hasan (011181134)</a:t>
            </a:r>
            <a:endParaRPr/>
          </a:p>
          <a:p>
            <a:pPr indent="0" lvl="0" marL="0" rtl="0" algn="l">
              <a:lnSpc>
                <a:spcPct val="100000"/>
              </a:lnSpc>
              <a:spcBef>
                <a:spcPts val="0"/>
              </a:spcBef>
              <a:spcAft>
                <a:spcPts val="0"/>
              </a:spcAft>
              <a:buSzPts val="2800"/>
              <a:buNone/>
            </a:pPr>
            <a:r>
              <a:rPr lang="en-US"/>
              <a:t>4. Yeasir Arafat (011201035)</a:t>
            </a:r>
            <a:endParaRPr/>
          </a:p>
          <a:p>
            <a:pPr indent="0" lvl="0" marL="0" rtl="0" algn="l">
              <a:lnSpc>
                <a:spcPct val="100000"/>
              </a:lnSpc>
              <a:spcBef>
                <a:spcPts val="0"/>
              </a:spcBef>
              <a:spcAft>
                <a:spcPts val="0"/>
              </a:spcAft>
              <a:buSzPts val="2800"/>
              <a:buNone/>
            </a:pPr>
            <a:r>
              <a:rPr lang="en-US"/>
              <a:t>5. Sami Nayeem (011193020)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0"/>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19" name="Google Shape;319;p10"/>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20" name="Google Shape;320;p10"/>
          <p:cNvPicPr preferRelativeResize="0"/>
          <p:nvPr/>
        </p:nvPicPr>
        <p:blipFill rotWithShape="1">
          <a:blip r:embed="rId3">
            <a:alphaModFix/>
          </a:blip>
          <a:srcRect b="0" l="0" r="0" t="0"/>
          <a:stretch/>
        </p:blipFill>
        <p:spPr>
          <a:xfrm>
            <a:off x="187788" y="1384438"/>
            <a:ext cx="8562975" cy="300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1"/>
          <p:cNvSpPr txBox="1"/>
          <p:nvPr>
            <p:ph type="title"/>
          </p:nvPr>
        </p:nvSpPr>
        <p:spPr>
          <a:xfrm>
            <a:off x="227925" y="541575"/>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26" name="Google Shape;326;p11"/>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27" name="Google Shape;327;p11"/>
          <p:cNvPicPr preferRelativeResize="0"/>
          <p:nvPr/>
        </p:nvPicPr>
        <p:blipFill rotWithShape="1">
          <a:blip r:embed="rId3">
            <a:alphaModFix/>
          </a:blip>
          <a:srcRect b="0" l="0" r="0" t="0"/>
          <a:stretch/>
        </p:blipFill>
        <p:spPr>
          <a:xfrm>
            <a:off x="278200" y="1531700"/>
            <a:ext cx="836295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2"/>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33" name="Google Shape;333;p12"/>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34" name="Google Shape;334;p12"/>
          <p:cNvPicPr preferRelativeResize="0"/>
          <p:nvPr/>
        </p:nvPicPr>
        <p:blipFill rotWithShape="1">
          <a:blip r:embed="rId3">
            <a:alphaModFix/>
          </a:blip>
          <a:srcRect b="0" l="0" r="0" t="0"/>
          <a:stretch/>
        </p:blipFill>
        <p:spPr>
          <a:xfrm>
            <a:off x="443125" y="1452925"/>
            <a:ext cx="8001000"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3"/>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40" name="Google Shape;340;p13"/>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41" name="Google Shape;341;p13"/>
          <p:cNvPicPr preferRelativeResize="0"/>
          <p:nvPr/>
        </p:nvPicPr>
        <p:blipFill rotWithShape="1">
          <a:blip r:embed="rId3">
            <a:alphaModFix/>
          </a:blip>
          <a:srcRect b="0" l="0" r="0" t="0"/>
          <a:stretch/>
        </p:blipFill>
        <p:spPr>
          <a:xfrm>
            <a:off x="304275" y="1445450"/>
            <a:ext cx="8439150" cy="299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47" name="Google Shape;347;p14"/>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48" name="Google Shape;348;p14"/>
          <p:cNvPicPr preferRelativeResize="0"/>
          <p:nvPr/>
        </p:nvPicPr>
        <p:blipFill rotWithShape="1">
          <a:blip r:embed="rId3">
            <a:alphaModFix/>
          </a:blip>
          <a:srcRect b="0" l="0" r="0" t="0"/>
          <a:stretch/>
        </p:blipFill>
        <p:spPr>
          <a:xfrm>
            <a:off x="265650" y="1566775"/>
            <a:ext cx="8420100" cy="287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5"/>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54" name="Google Shape;354;p15"/>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55" name="Google Shape;355;p15"/>
          <p:cNvPicPr preferRelativeResize="0"/>
          <p:nvPr/>
        </p:nvPicPr>
        <p:blipFill rotWithShape="1">
          <a:blip r:embed="rId3">
            <a:alphaModFix/>
          </a:blip>
          <a:srcRect b="0" l="0" r="0" t="0"/>
          <a:stretch/>
        </p:blipFill>
        <p:spPr>
          <a:xfrm>
            <a:off x="363925" y="1557250"/>
            <a:ext cx="8191500"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6"/>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61" name="Google Shape;361;p16"/>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62" name="Google Shape;362;p16"/>
          <p:cNvPicPr preferRelativeResize="0"/>
          <p:nvPr/>
        </p:nvPicPr>
        <p:blipFill rotWithShape="1">
          <a:blip r:embed="rId3">
            <a:alphaModFix/>
          </a:blip>
          <a:srcRect b="0" l="0" r="0" t="0"/>
          <a:stretch/>
        </p:blipFill>
        <p:spPr>
          <a:xfrm>
            <a:off x="291438" y="1476613"/>
            <a:ext cx="8143875" cy="305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7"/>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PI Table or LPS</a:t>
            </a:r>
            <a:endParaRPr/>
          </a:p>
        </p:txBody>
      </p:sp>
      <p:sp>
        <p:nvSpPr>
          <p:cNvPr id="368" name="Google Shape;368;p17"/>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69" name="Google Shape;369;p17"/>
          <p:cNvPicPr preferRelativeResize="0"/>
          <p:nvPr/>
        </p:nvPicPr>
        <p:blipFill rotWithShape="1">
          <a:blip r:embed="rId3">
            <a:alphaModFix/>
          </a:blip>
          <a:srcRect b="0" l="0" r="0" t="0"/>
          <a:stretch/>
        </p:blipFill>
        <p:spPr>
          <a:xfrm>
            <a:off x="276225" y="1579825"/>
            <a:ext cx="8591550" cy="2914650"/>
          </a:xfrm>
          <a:prstGeom prst="rect">
            <a:avLst/>
          </a:prstGeom>
          <a:noFill/>
          <a:ln>
            <a:noFill/>
          </a:ln>
        </p:spPr>
      </p:pic>
      <p:pic>
        <p:nvPicPr>
          <p:cNvPr id="370" name="Google Shape;370;p17"/>
          <p:cNvPicPr preferRelativeResize="0"/>
          <p:nvPr/>
        </p:nvPicPr>
        <p:blipFill rotWithShape="1">
          <a:blip r:embed="rId4">
            <a:alphaModFix/>
          </a:blip>
          <a:srcRect b="0" l="0" r="0" t="0"/>
          <a:stretch/>
        </p:blipFill>
        <p:spPr>
          <a:xfrm>
            <a:off x="643825" y="2761650"/>
            <a:ext cx="6374549" cy="95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8"/>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Simulation</a:t>
            </a:r>
            <a:endParaRPr/>
          </a:p>
        </p:txBody>
      </p:sp>
      <p:sp>
        <p:nvSpPr>
          <p:cNvPr id="376" name="Google Shape;376;p18"/>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77" name="Google Shape;377;p18"/>
          <p:cNvPicPr preferRelativeResize="0"/>
          <p:nvPr/>
        </p:nvPicPr>
        <p:blipFill rotWithShape="1">
          <a:blip r:embed="rId3">
            <a:alphaModFix/>
          </a:blip>
          <a:srcRect b="0" l="0" r="0" t="0"/>
          <a:stretch/>
        </p:blipFill>
        <p:spPr>
          <a:xfrm>
            <a:off x="0" y="1276399"/>
            <a:ext cx="9144001" cy="3698975"/>
          </a:xfrm>
          <a:prstGeom prst="rect">
            <a:avLst/>
          </a:prstGeom>
          <a:noFill/>
          <a:ln>
            <a:noFill/>
          </a:ln>
        </p:spPr>
      </p:pic>
      <p:pic>
        <p:nvPicPr>
          <p:cNvPr id="378" name="Google Shape;378;p18"/>
          <p:cNvPicPr preferRelativeResize="0"/>
          <p:nvPr/>
        </p:nvPicPr>
        <p:blipFill rotWithShape="1">
          <a:blip r:embed="rId4">
            <a:alphaModFix/>
          </a:blip>
          <a:srcRect b="0" l="0" r="0" t="0"/>
          <a:stretch/>
        </p:blipFill>
        <p:spPr>
          <a:xfrm>
            <a:off x="1117850" y="3530400"/>
            <a:ext cx="6753300" cy="100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9"/>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Simulation</a:t>
            </a:r>
            <a:endParaRPr/>
          </a:p>
        </p:txBody>
      </p:sp>
      <p:sp>
        <p:nvSpPr>
          <p:cNvPr id="384" name="Google Shape;384;p19"/>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85" name="Google Shape;385;p19"/>
          <p:cNvPicPr preferRelativeResize="0"/>
          <p:nvPr/>
        </p:nvPicPr>
        <p:blipFill rotWithShape="1">
          <a:blip r:embed="rId3">
            <a:alphaModFix/>
          </a:blip>
          <a:srcRect b="0" l="0" r="0" t="0"/>
          <a:stretch/>
        </p:blipFill>
        <p:spPr>
          <a:xfrm>
            <a:off x="219900" y="1204100"/>
            <a:ext cx="8810625" cy="3330050"/>
          </a:xfrm>
          <a:prstGeom prst="rect">
            <a:avLst/>
          </a:prstGeom>
          <a:noFill/>
          <a:ln>
            <a:noFill/>
          </a:ln>
        </p:spPr>
      </p:pic>
      <p:pic>
        <p:nvPicPr>
          <p:cNvPr id="386" name="Google Shape;386;p19"/>
          <p:cNvPicPr preferRelativeResize="0"/>
          <p:nvPr/>
        </p:nvPicPr>
        <p:blipFill rotWithShape="1">
          <a:blip r:embed="rId4">
            <a:alphaModFix/>
          </a:blip>
          <a:srcRect b="0" l="0" r="0" t="0"/>
          <a:stretch/>
        </p:blipFill>
        <p:spPr>
          <a:xfrm>
            <a:off x="910862" y="3282950"/>
            <a:ext cx="7428701" cy="111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Table of contents</a:t>
            </a:r>
            <a:endParaRPr/>
          </a:p>
        </p:txBody>
      </p:sp>
      <p:sp>
        <p:nvSpPr>
          <p:cNvPr id="252" name="Google Shape;252;p2"/>
          <p:cNvSpPr txBox="1"/>
          <p:nvPr>
            <p:ph idx="3" type="subTitle"/>
          </p:nvPr>
        </p:nvSpPr>
        <p:spPr>
          <a:xfrm>
            <a:off x="1035275" y="1942925"/>
            <a:ext cx="34503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Concept/Motivation</a:t>
            </a:r>
            <a:endParaRPr/>
          </a:p>
        </p:txBody>
      </p:sp>
      <p:sp>
        <p:nvSpPr>
          <p:cNvPr id="253" name="Google Shape;253;p2"/>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Simulation</a:t>
            </a:r>
            <a:endParaRPr/>
          </a:p>
        </p:txBody>
      </p:sp>
      <p:sp>
        <p:nvSpPr>
          <p:cNvPr id="254" name="Google Shape;254;p2"/>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How this algorithm works?</a:t>
            </a:r>
            <a:endParaRPr/>
          </a:p>
        </p:txBody>
      </p:sp>
      <p:sp>
        <p:nvSpPr>
          <p:cNvPr id="255" name="Google Shape;255;p2"/>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Why should we use this algorithm?</a:t>
            </a:r>
            <a:endParaRPr/>
          </a:p>
        </p:txBody>
      </p:sp>
      <p:sp>
        <p:nvSpPr>
          <p:cNvPr id="256" name="Google Shape;256;p2"/>
          <p:cNvSpPr txBox="1"/>
          <p:nvPr>
            <p:ph idx="5" type="subTitle"/>
          </p:nvPr>
        </p:nvSpPr>
        <p:spPr>
          <a:xfrm>
            <a:off x="3059150" y="37502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Code</a:t>
            </a:r>
            <a:endParaRPr/>
          </a:p>
        </p:txBody>
      </p:sp>
      <p:sp>
        <p:nvSpPr>
          <p:cNvPr id="257" name="Google Shape;257;p2"/>
          <p:cNvSpPr txBox="1"/>
          <p:nvPr>
            <p:ph idx="6" type="subTitle"/>
          </p:nvPr>
        </p:nvSpPr>
        <p:spPr>
          <a:xfrm>
            <a:off x="3107300" y="4080950"/>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The applied C++ code for this algorithm</a:t>
            </a:r>
            <a:endParaRPr/>
          </a:p>
        </p:txBody>
      </p:sp>
      <p:sp>
        <p:nvSpPr>
          <p:cNvPr id="258" name="Google Shape;258;p2"/>
          <p:cNvSpPr txBox="1"/>
          <p:nvPr>
            <p:ph idx="7" type="subTitle"/>
          </p:nvPr>
        </p:nvSpPr>
        <p:spPr>
          <a:xfrm>
            <a:off x="218875" y="37502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Pseudocode</a:t>
            </a:r>
            <a:endParaRPr/>
          </a:p>
        </p:txBody>
      </p:sp>
      <p:sp>
        <p:nvSpPr>
          <p:cNvPr id="259" name="Google Shape;259;p2"/>
          <p:cNvSpPr txBox="1"/>
          <p:nvPr>
            <p:ph idx="8" type="subTitle"/>
          </p:nvPr>
        </p:nvSpPr>
        <p:spPr>
          <a:xfrm>
            <a:off x="251025" y="4080950"/>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What can be the procedure?</a:t>
            </a:r>
            <a:endParaRPr/>
          </a:p>
        </p:txBody>
      </p:sp>
      <p:sp>
        <p:nvSpPr>
          <p:cNvPr id="260" name="Google Shape;260;p2"/>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01</a:t>
            </a:r>
            <a:endParaRPr/>
          </a:p>
        </p:txBody>
      </p:sp>
      <p:sp>
        <p:nvSpPr>
          <p:cNvPr id="261" name="Google Shape;261;p2"/>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02</a:t>
            </a:r>
            <a:endParaRPr/>
          </a:p>
        </p:txBody>
      </p:sp>
      <p:sp>
        <p:nvSpPr>
          <p:cNvPr id="262" name="Google Shape;262;p2"/>
          <p:cNvSpPr txBox="1"/>
          <p:nvPr>
            <p:ph idx="14" type="title"/>
          </p:nvPr>
        </p:nvSpPr>
        <p:spPr>
          <a:xfrm>
            <a:off x="878175" y="3121150"/>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03</a:t>
            </a:r>
            <a:endParaRPr/>
          </a:p>
        </p:txBody>
      </p:sp>
      <p:sp>
        <p:nvSpPr>
          <p:cNvPr id="263" name="Google Shape;263;p2"/>
          <p:cNvSpPr txBox="1"/>
          <p:nvPr>
            <p:ph idx="15" type="title"/>
          </p:nvPr>
        </p:nvSpPr>
        <p:spPr>
          <a:xfrm>
            <a:off x="3670250" y="31211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04</a:t>
            </a:r>
            <a:endParaRPr/>
          </a:p>
        </p:txBody>
      </p:sp>
      <p:sp>
        <p:nvSpPr>
          <p:cNvPr id="264" name="Google Shape;264;p2"/>
          <p:cNvSpPr txBox="1"/>
          <p:nvPr>
            <p:ph idx="15" type="title"/>
          </p:nvPr>
        </p:nvSpPr>
        <p:spPr>
          <a:xfrm>
            <a:off x="6414525" y="31211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05</a:t>
            </a:r>
            <a:endParaRPr/>
          </a:p>
        </p:txBody>
      </p:sp>
      <p:sp>
        <p:nvSpPr>
          <p:cNvPr id="265" name="Google Shape;265;p2"/>
          <p:cNvSpPr txBox="1"/>
          <p:nvPr>
            <p:ph idx="5" type="subTitle"/>
          </p:nvPr>
        </p:nvSpPr>
        <p:spPr>
          <a:xfrm>
            <a:off x="5963575" y="37502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Time Complexity</a:t>
            </a:r>
            <a:endParaRPr/>
          </a:p>
        </p:txBody>
      </p:sp>
      <p:sp>
        <p:nvSpPr>
          <p:cNvPr id="266" name="Google Shape;266;p2"/>
          <p:cNvSpPr txBox="1"/>
          <p:nvPr>
            <p:ph idx="6" type="subTitle"/>
          </p:nvPr>
        </p:nvSpPr>
        <p:spPr>
          <a:xfrm>
            <a:off x="6076250" y="4080950"/>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The runtime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0"/>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392" name="Google Shape;392;p20"/>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393" name="Google Shape;393;p20"/>
          <p:cNvPicPr preferRelativeResize="0"/>
          <p:nvPr/>
        </p:nvPicPr>
        <p:blipFill rotWithShape="1">
          <a:blip r:embed="rId3">
            <a:alphaModFix/>
          </a:blip>
          <a:srcRect b="0" l="0" r="0" t="0"/>
          <a:stretch/>
        </p:blipFill>
        <p:spPr>
          <a:xfrm>
            <a:off x="156375" y="1211850"/>
            <a:ext cx="8686800" cy="3426300"/>
          </a:xfrm>
          <a:prstGeom prst="rect">
            <a:avLst/>
          </a:prstGeom>
          <a:noFill/>
          <a:ln>
            <a:noFill/>
          </a:ln>
        </p:spPr>
      </p:pic>
      <p:pic>
        <p:nvPicPr>
          <p:cNvPr id="394" name="Google Shape;394;p20"/>
          <p:cNvPicPr preferRelativeResize="0"/>
          <p:nvPr/>
        </p:nvPicPr>
        <p:blipFill rotWithShape="1">
          <a:blip r:embed="rId4">
            <a:alphaModFix/>
          </a:blip>
          <a:srcRect b="0" l="0" r="0" t="0"/>
          <a:stretch/>
        </p:blipFill>
        <p:spPr>
          <a:xfrm>
            <a:off x="1071963" y="3254475"/>
            <a:ext cx="6784875" cy="112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1"/>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00" name="Google Shape;400;p21"/>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01" name="Google Shape;401;p21"/>
          <p:cNvPicPr preferRelativeResize="0"/>
          <p:nvPr/>
        </p:nvPicPr>
        <p:blipFill rotWithShape="1">
          <a:blip r:embed="rId3">
            <a:alphaModFix/>
          </a:blip>
          <a:srcRect b="0" l="0" r="0" t="0"/>
          <a:stretch/>
        </p:blipFill>
        <p:spPr>
          <a:xfrm>
            <a:off x="119063" y="1301725"/>
            <a:ext cx="8905875" cy="3232425"/>
          </a:xfrm>
          <a:prstGeom prst="rect">
            <a:avLst/>
          </a:prstGeom>
          <a:noFill/>
          <a:ln>
            <a:noFill/>
          </a:ln>
        </p:spPr>
      </p:pic>
      <p:pic>
        <p:nvPicPr>
          <p:cNvPr id="402" name="Google Shape;402;p21"/>
          <p:cNvPicPr preferRelativeResize="0"/>
          <p:nvPr/>
        </p:nvPicPr>
        <p:blipFill rotWithShape="1">
          <a:blip r:embed="rId4">
            <a:alphaModFix/>
          </a:blip>
          <a:srcRect b="0" l="0" r="0" t="0"/>
          <a:stretch/>
        </p:blipFill>
        <p:spPr>
          <a:xfrm>
            <a:off x="858750" y="3219100"/>
            <a:ext cx="7265976" cy="101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2"/>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08" name="Google Shape;408;p22"/>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09" name="Google Shape;409;p22"/>
          <p:cNvPicPr preferRelativeResize="0"/>
          <p:nvPr/>
        </p:nvPicPr>
        <p:blipFill rotWithShape="1">
          <a:blip r:embed="rId3">
            <a:alphaModFix/>
          </a:blip>
          <a:srcRect b="0" l="0" r="0" t="0"/>
          <a:stretch/>
        </p:blipFill>
        <p:spPr>
          <a:xfrm>
            <a:off x="678325" y="1300425"/>
            <a:ext cx="8465676" cy="3326225"/>
          </a:xfrm>
          <a:prstGeom prst="rect">
            <a:avLst/>
          </a:prstGeom>
          <a:noFill/>
          <a:ln>
            <a:noFill/>
          </a:ln>
        </p:spPr>
      </p:pic>
      <p:pic>
        <p:nvPicPr>
          <p:cNvPr id="410" name="Google Shape;410;p22"/>
          <p:cNvPicPr preferRelativeResize="0"/>
          <p:nvPr/>
        </p:nvPicPr>
        <p:blipFill rotWithShape="1">
          <a:blip r:embed="rId4">
            <a:alphaModFix/>
          </a:blip>
          <a:srcRect b="0" l="0" r="0" t="0"/>
          <a:stretch/>
        </p:blipFill>
        <p:spPr>
          <a:xfrm>
            <a:off x="1326313" y="3292300"/>
            <a:ext cx="6842375" cy="10922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3"/>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16" name="Google Shape;416;p23"/>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17" name="Google Shape;417;p23"/>
          <p:cNvPicPr preferRelativeResize="0"/>
          <p:nvPr/>
        </p:nvPicPr>
        <p:blipFill rotWithShape="1">
          <a:blip r:embed="rId3">
            <a:alphaModFix/>
          </a:blip>
          <a:srcRect b="0" l="0" r="0" t="0"/>
          <a:stretch/>
        </p:blipFill>
        <p:spPr>
          <a:xfrm>
            <a:off x="366725" y="1196125"/>
            <a:ext cx="8410575" cy="3371125"/>
          </a:xfrm>
          <a:prstGeom prst="rect">
            <a:avLst/>
          </a:prstGeom>
          <a:noFill/>
          <a:ln>
            <a:noFill/>
          </a:ln>
        </p:spPr>
      </p:pic>
      <p:pic>
        <p:nvPicPr>
          <p:cNvPr id="418" name="Google Shape;418;p23"/>
          <p:cNvPicPr preferRelativeResize="0"/>
          <p:nvPr/>
        </p:nvPicPr>
        <p:blipFill rotWithShape="1">
          <a:blip r:embed="rId4">
            <a:alphaModFix/>
          </a:blip>
          <a:srcRect b="0" l="0" r="0" t="0"/>
          <a:stretch/>
        </p:blipFill>
        <p:spPr>
          <a:xfrm>
            <a:off x="1336000" y="3313525"/>
            <a:ext cx="6425226" cy="98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24" name="Google Shape;424;p24"/>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25" name="Google Shape;425;p24"/>
          <p:cNvPicPr preferRelativeResize="0"/>
          <p:nvPr/>
        </p:nvPicPr>
        <p:blipFill rotWithShape="1">
          <a:blip r:embed="rId3">
            <a:alphaModFix/>
          </a:blip>
          <a:srcRect b="0" l="0" r="0" t="0"/>
          <a:stretch/>
        </p:blipFill>
        <p:spPr>
          <a:xfrm>
            <a:off x="285750" y="1380675"/>
            <a:ext cx="8572500" cy="3314000"/>
          </a:xfrm>
          <a:prstGeom prst="rect">
            <a:avLst/>
          </a:prstGeom>
          <a:noFill/>
          <a:ln>
            <a:noFill/>
          </a:ln>
        </p:spPr>
      </p:pic>
      <p:pic>
        <p:nvPicPr>
          <p:cNvPr id="426" name="Google Shape;426;p24"/>
          <p:cNvPicPr preferRelativeResize="0"/>
          <p:nvPr/>
        </p:nvPicPr>
        <p:blipFill rotWithShape="1">
          <a:blip r:embed="rId4">
            <a:alphaModFix/>
          </a:blip>
          <a:srcRect b="0" l="0" r="0" t="0"/>
          <a:stretch/>
        </p:blipFill>
        <p:spPr>
          <a:xfrm>
            <a:off x="1181525" y="3523325"/>
            <a:ext cx="6435499" cy="895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32" name="Google Shape;432;p25"/>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33" name="Google Shape;433;p25"/>
          <p:cNvPicPr preferRelativeResize="0"/>
          <p:nvPr/>
        </p:nvPicPr>
        <p:blipFill rotWithShape="1">
          <a:blip r:embed="rId3">
            <a:alphaModFix/>
          </a:blip>
          <a:srcRect b="0" l="0" r="0" t="0"/>
          <a:stretch/>
        </p:blipFill>
        <p:spPr>
          <a:xfrm>
            <a:off x="333375" y="1268350"/>
            <a:ext cx="8477250" cy="3265550"/>
          </a:xfrm>
          <a:prstGeom prst="rect">
            <a:avLst/>
          </a:prstGeom>
          <a:noFill/>
          <a:ln>
            <a:noFill/>
          </a:ln>
        </p:spPr>
      </p:pic>
      <p:pic>
        <p:nvPicPr>
          <p:cNvPr id="434" name="Google Shape;434;p25"/>
          <p:cNvPicPr preferRelativeResize="0"/>
          <p:nvPr/>
        </p:nvPicPr>
        <p:blipFill rotWithShape="1">
          <a:blip r:embed="rId4">
            <a:alphaModFix/>
          </a:blip>
          <a:srcRect b="0" l="0" r="0" t="0"/>
          <a:stretch/>
        </p:blipFill>
        <p:spPr>
          <a:xfrm>
            <a:off x="1132000" y="3374750"/>
            <a:ext cx="6753300" cy="96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40" name="Google Shape;440;p26"/>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41" name="Google Shape;441;p26"/>
          <p:cNvPicPr preferRelativeResize="0"/>
          <p:nvPr/>
        </p:nvPicPr>
        <p:blipFill rotWithShape="1">
          <a:blip r:embed="rId3">
            <a:alphaModFix/>
          </a:blip>
          <a:srcRect b="0" l="0" r="0" t="0"/>
          <a:stretch/>
        </p:blipFill>
        <p:spPr>
          <a:xfrm>
            <a:off x="339600" y="1341075"/>
            <a:ext cx="8185724" cy="3469901"/>
          </a:xfrm>
          <a:prstGeom prst="rect">
            <a:avLst/>
          </a:prstGeom>
          <a:noFill/>
          <a:ln>
            <a:noFill/>
          </a:ln>
        </p:spPr>
      </p:pic>
      <p:pic>
        <p:nvPicPr>
          <p:cNvPr id="442" name="Google Shape;442;p26"/>
          <p:cNvPicPr preferRelativeResize="0"/>
          <p:nvPr/>
        </p:nvPicPr>
        <p:blipFill rotWithShape="1">
          <a:blip r:embed="rId4">
            <a:alphaModFix/>
          </a:blip>
          <a:srcRect b="0" l="0" r="0" t="0"/>
          <a:stretch/>
        </p:blipFill>
        <p:spPr>
          <a:xfrm>
            <a:off x="1238125" y="3372550"/>
            <a:ext cx="5978350" cy="954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48" name="Google Shape;448;p27"/>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49" name="Google Shape;449;p27"/>
          <p:cNvPicPr preferRelativeResize="0"/>
          <p:nvPr/>
        </p:nvPicPr>
        <p:blipFill rotWithShape="1">
          <a:blip r:embed="rId3">
            <a:alphaModFix/>
          </a:blip>
          <a:srcRect b="0" l="0" r="0" t="0"/>
          <a:stretch/>
        </p:blipFill>
        <p:spPr>
          <a:xfrm>
            <a:off x="304225" y="1107850"/>
            <a:ext cx="8439150" cy="3549875"/>
          </a:xfrm>
          <a:prstGeom prst="rect">
            <a:avLst/>
          </a:prstGeom>
          <a:noFill/>
          <a:ln>
            <a:noFill/>
          </a:ln>
        </p:spPr>
      </p:pic>
      <p:pic>
        <p:nvPicPr>
          <p:cNvPr id="450" name="Google Shape;450;p27"/>
          <p:cNvPicPr preferRelativeResize="0"/>
          <p:nvPr/>
        </p:nvPicPr>
        <p:blipFill rotWithShape="1">
          <a:blip r:embed="rId4">
            <a:alphaModFix/>
          </a:blip>
          <a:srcRect b="0" l="0" r="0" t="0"/>
          <a:stretch/>
        </p:blipFill>
        <p:spPr>
          <a:xfrm>
            <a:off x="1273500" y="3299810"/>
            <a:ext cx="6254274" cy="9983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56" name="Google Shape;456;p28"/>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57" name="Google Shape;457;p28"/>
          <p:cNvPicPr preferRelativeResize="0"/>
          <p:nvPr/>
        </p:nvPicPr>
        <p:blipFill rotWithShape="1">
          <a:blip r:embed="rId3">
            <a:alphaModFix/>
          </a:blip>
          <a:srcRect b="0" l="0" r="0" t="0"/>
          <a:stretch/>
        </p:blipFill>
        <p:spPr>
          <a:xfrm>
            <a:off x="309500" y="1180073"/>
            <a:ext cx="8220075" cy="3402250"/>
          </a:xfrm>
          <a:prstGeom prst="rect">
            <a:avLst/>
          </a:prstGeom>
          <a:noFill/>
          <a:ln>
            <a:noFill/>
          </a:ln>
        </p:spPr>
      </p:pic>
      <p:pic>
        <p:nvPicPr>
          <p:cNvPr id="458" name="Google Shape;458;p28"/>
          <p:cNvPicPr preferRelativeResize="0"/>
          <p:nvPr/>
        </p:nvPicPr>
        <p:blipFill rotWithShape="1">
          <a:blip r:embed="rId4">
            <a:alphaModFix/>
          </a:blip>
          <a:srcRect b="0" l="0" r="0" t="0"/>
          <a:stretch/>
        </p:blipFill>
        <p:spPr>
          <a:xfrm>
            <a:off x="1242325" y="3271075"/>
            <a:ext cx="6207625" cy="99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9"/>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64" name="Google Shape;464;p29"/>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65" name="Google Shape;465;p29"/>
          <p:cNvPicPr preferRelativeResize="0"/>
          <p:nvPr/>
        </p:nvPicPr>
        <p:blipFill rotWithShape="1">
          <a:blip r:embed="rId3">
            <a:alphaModFix/>
          </a:blip>
          <a:srcRect b="0" l="0" r="0" t="0"/>
          <a:stretch/>
        </p:blipFill>
        <p:spPr>
          <a:xfrm>
            <a:off x="123825" y="1332525"/>
            <a:ext cx="8896350" cy="3342800"/>
          </a:xfrm>
          <a:prstGeom prst="rect">
            <a:avLst/>
          </a:prstGeom>
          <a:noFill/>
          <a:ln>
            <a:noFill/>
          </a:ln>
        </p:spPr>
      </p:pic>
      <p:pic>
        <p:nvPicPr>
          <p:cNvPr id="466" name="Google Shape;466;p29"/>
          <p:cNvPicPr preferRelativeResize="0"/>
          <p:nvPr/>
        </p:nvPicPr>
        <p:blipFill rotWithShape="1">
          <a:blip r:embed="rId4">
            <a:alphaModFix/>
          </a:blip>
          <a:srcRect b="0" l="0" r="0" t="0"/>
          <a:stretch/>
        </p:blipFill>
        <p:spPr>
          <a:xfrm>
            <a:off x="1097002" y="3387608"/>
            <a:ext cx="6515675" cy="10400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Concept</a:t>
            </a:r>
            <a:endParaRPr/>
          </a:p>
        </p:txBody>
      </p:sp>
      <p:sp>
        <p:nvSpPr>
          <p:cNvPr id="272" name="Google Shape;272;p3"/>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200">
                <a:solidFill>
                  <a:srgbClr val="202124"/>
                </a:solidFill>
                <a:highlight>
                  <a:srgbClr val="FFFFFF"/>
                </a:highlight>
                <a:latin typeface="Comic Neue"/>
                <a:ea typeface="Comic Neue"/>
                <a:cs typeface="Comic Neue"/>
                <a:sym typeface="Comic Neue"/>
              </a:rPr>
              <a:t>The problem of finding occurrence(s) of a pattern string within another string or body of text</a:t>
            </a:r>
            <a:r>
              <a:rPr lang="en-US" sz="1200">
                <a:solidFill>
                  <a:srgbClr val="202124"/>
                </a:solidFill>
                <a:highlight>
                  <a:srgbClr val="FFFFFF"/>
                </a:highlight>
                <a:latin typeface="Comic Neue"/>
                <a:ea typeface="Comic Neue"/>
                <a:cs typeface="Comic Neue"/>
                <a:sym typeface="Comic Neue"/>
              </a:rPr>
              <a:t>. There are many different algorithms for efficient searching. Also known as exact string matching, string searching, text searching</a:t>
            </a:r>
            <a:r>
              <a:rPr lang="en-US" sz="1200">
                <a:solidFill>
                  <a:srgbClr val="202124"/>
                </a:solidFill>
                <a:highlight>
                  <a:srgbClr val="FFFFFF"/>
                </a:highlight>
                <a:latin typeface="Arial"/>
                <a:ea typeface="Arial"/>
                <a:cs typeface="Arial"/>
                <a:sym typeface="Arial"/>
              </a:rPr>
              <a:t>.</a:t>
            </a:r>
            <a:endParaRPr sz="1200">
              <a:solidFill>
                <a:srgbClr val="202124"/>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800"/>
              <a:buNone/>
            </a:pPr>
            <a:r>
              <a:t/>
            </a:r>
            <a:endParaRPr sz="1200">
              <a:solidFill>
                <a:srgbClr val="202124"/>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800"/>
              <a:buNone/>
            </a:pPr>
            <a:r>
              <a:t/>
            </a:r>
            <a:endParaRPr sz="1200">
              <a:solidFill>
                <a:srgbClr val="202124"/>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SzPts val="1800"/>
              <a:buNone/>
            </a:pPr>
            <a:r>
              <a:t/>
            </a:r>
            <a:endParaRPr sz="1200">
              <a:solidFill>
                <a:srgbClr val="202124"/>
              </a:solidFill>
              <a:highlight>
                <a:srgbClr val="FFFFFF"/>
              </a:highlight>
              <a:latin typeface="Arial"/>
              <a:ea typeface="Arial"/>
              <a:cs typeface="Arial"/>
              <a:sym typeface="Arial"/>
            </a:endParaRPr>
          </a:p>
        </p:txBody>
      </p:sp>
      <p:sp>
        <p:nvSpPr>
          <p:cNvPr id="273" name="Google Shape;273;p3"/>
          <p:cNvSpPr txBox="1"/>
          <p:nvPr/>
        </p:nvSpPr>
        <p:spPr>
          <a:xfrm>
            <a:off x="3474650" y="2480000"/>
            <a:ext cx="177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String Matching</a:t>
            </a:r>
            <a:endParaRPr b="0" i="0" sz="1400" u="none" cap="none" strike="noStrike">
              <a:solidFill>
                <a:srgbClr val="000000"/>
              </a:solidFill>
              <a:latin typeface="Montserrat"/>
              <a:ea typeface="Montserrat"/>
              <a:cs typeface="Montserrat"/>
              <a:sym typeface="Montserrat"/>
            </a:endParaRPr>
          </a:p>
        </p:txBody>
      </p:sp>
      <p:sp>
        <p:nvSpPr>
          <p:cNvPr id="274" name="Google Shape;274;p3"/>
          <p:cNvSpPr txBox="1"/>
          <p:nvPr/>
        </p:nvSpPr>
        <p:spPr>
          <a:xfrm>
            <a:off x="1669200" y="3202175"/>
            <a:ext cx="202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Naive Approach</a:t>
            </a:r>
            <a:endParaRPr b="0" i="0" sz="1400" u="none" cap="none" strike="noStrike">
              <a:solidFill>
                <a:srgbClr val="000000"/>
              </a:solidFill>
              <a:latin typeface="Montserrat"/>
              <a:ea typeface="Montserrat"/>
              <a:cs typeface="Montserrat"/>
              <a:sym typeface="Montserrat"/>
            </a:endParaRPr>
          </a:p>
        </p:txBody>
      </p:sp>
      <p:sp>
        <p:nvSpPr>
          <p:cNvPr id="275" name="Google Shape;275;p3"/>
          <p:cNvSpPr txBox="1"/>
          <p:nvPr/>
        </p:nvSpPr>
        <p:spPr>
          <a:xfrm>
            <a:off x="5288100" y="3202175"/>
            <a:ext cx="231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KMP’s Algorithm</a:t>
            </a:r>
            <a:endParaRPr b="0" i="0" sz="1400" u="none" cap="none" strike="noStrike">
              <a:solidFill>
                <a:srgbClr val="000000"/>
              </a:solidFill>
              <a:latin typeface="Montserrat"/>
              <a:ea typeface="Montserrat"/>
              <a:cs typeface="Montserrat"/>
              <a:sym typeface="Montserrat"/>
            </a:endParaRPr>
          </a:p>
        </p:txBody>
      </p:sp>
      <p:cxnSp>
        <p:nvCxnSpPr>
          <p:cNvPr id="276" name="Google Shape;276;p3"/>
          <p:cNvCxnSpPr>
            <a:stCxn id="273" idx="2"/>
            <a:endCxn id="274" idx="0"/>
          </p:cNvCxnSpPr>
          <p:nvPr/>
        </p:nvCxnSpPr>
        <p:spPr>
          <a:xfrm flipH="1">
            <a:off x="2680100" y="2880200"/>
            <a:ext cx="1681200" cy="321900"/>
          </a:xfrm>
          <a:prstGeom prst="straightConnector1">
            <a:avLst/>
          </a:prstGeom>
          <a:noFill/>
          <a:ln cap="flat" cmpd="sng" w="9525">
            <a:solidFill>
              <a:schemeClr val="dk2"/>
            </a:solidFill>
            <a:prstDash val="solid"/>
            <a:round/>
            <a:headEnd len="sm" w="sm" type="none"/>
            <a:tailEnd len="med" w="med" type="triangle"/>
          </a:ln>
        </p:spPr>
      </p:cxnSp>
      <p:cxnSp>
        <p:nvCxnSpPr>
          <p:cNvPr id="277" name="Google Shape;277;p3"/>
          <p:cNvCxnSpPr>
            <a:stCxn id="273" idx="2"/>
            <a:endCxn id="275" idx="0"/>
          </p:cNvCxnSpPr>
          <p:nvPr/>
        </p:nvCxnSpPr>
        <p:spPr>
          <a:xfrm>
            <a:off x="4361300" y="2880200"/>
            <a:ext cx="2082300" cy="321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0"/>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Simulation</a:t>
            </a:r>
            <a:endParaRPr/>
          </a:p>
        </p:txBody>
      </p:sp>
      <p:sp>
        <p:nvSpPr>
          <p:cNvPr id="472" name="Google Shape;472;p30"/>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1200"/>
              </a:spcAft>
              <a:buSzPts val="1800"/>
              <a:buNone/>
            </a:pPr>
            <a:r>
              <a:t/>
            </a:r>
            <a:endParaRPr/>
          </a:p>
        </p:txBody>
      </p:sp>
      <p:pic>
        <p:nvPicPr>
          <p:cNvPr id="473" name="Google Shape;473;p30"/>
          <p:cNvPicPr preferRelativeResize="0"/>
          <p:nvPr/>
        </p:nvPicPr>
        <p:blipFill rotWithShape="1">
          <a:blip r:embed="rId3">
            <a:alphaModFix/>
          </a:blip>
          <a:srcRect b="0" l="0" r="0" t="0"/>
          <a:stretch/>
        </p:blipFill>
        <p:spPr>
          <a:xfrm>
            <a:off x="85725" y="1428823"/>
            <a:ext cx="8972550" cy="3215200"/>
          </a:xfrm>
          <a:prstGeom prst="rect">
            <a:avLst/>
          </a:prstGeom>
          <a:noFill/>
          <a:ln>
            <a:noFill/>
          </a:ln>
        </p:spPr>
      </p:pic>
      <p:pic>
        <p:nvPicPr>
          <p:cNvPr id="474" name="Google Shape;474;p30"/>
          <p:cNvPicPr preferRelativeResize="0"/>
          <p:nvPr/>
        </p:nvPicPr>
        <p:blipFill rotWithShape="1">
          <a:blip r:embed="rId4">
            <a:alphaModFix/>
          </a:blip>
          <a:srcRect b="0" l="0" r="0" t="0"/>
          <a:stretch/>
        </p:blipFill>
        <p:spPr>
          <a:xfrm>
            <a:off x="813625" y="3516250"/>
            <a:ext cx="7336725" cy="919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1"/>
          <p:cNvSpPr txBox="1"/>
          <p:nvPr>
            <p:ph type="title"/>
          </p:nvPr>
        </p:nvSpPr>
        <p:spPr>
          <a:xfrm>
            <a:off x="308800" y="3729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Pseudocode (Prefix Function) </a:t>
            </a:r>
            <a:endParaRPr/>
          </a:p>
        </p:txBody>
      </p:sp>
      <p:sp>
        <p:nvSpPr>
          <p:cNvPr id="480" name="Google Shape;480;p31"/>
          <p:cNvSpPr txBox="1"/>
          <p:nvPr>
            <p:ph idx="1" type="subTitle"/>
          </p:nvPr>
        </p:nvSpPr>
        <p:spPr>
          <a:xfrm>
            <a:off x="912347" y="870600"/>
            <a:ext cx="7658400" cy="3723300"/>
          </a:xfrm>
          <a:prstGeom prst="rect">
            <a:avLst/>
          </a:prstGeom>
          <a:noFill/>
          <a:ln>
            <a:noFill/>
          </a:ln>
        </p:spPr>
        <p:txBody>
          <a:bodyPr anchorCtr="0" anchor="t" bIns="91425" lIns="91425" spcFirstLastPara="1" rIns="91425" wrap="square" tIns="91425">
            <a:noAutofit/>
          </a:bodyPr>
          <a:lstStyle/>
          <a:p>
            <a:pPr indent="0" lvl="0" marL="0" rtl="0" algn="l">
              <a:lnSpc>
                <a:spcPct val="55000"/>
              </a:lnSpc>
              <a:spcBef>
                <a:spcPts val="0"/>
              </a:spcBef>
              <a:spcAft>
                <a:spcPts val="0"/>
              </a:spcAft>
              <a:buSzPts val="1800"/>
              <a:buNone/>
            </a:pPr>
            <a:r>
              <a:rPr lang="en-US" sz="1100">
                <a:latin typeface="Arial"/>
                <a:ea typeface="Arial"/>
                <a:cs typeface="Arial"/>
                <a:sym typeface="Arial"/>
              </a:rPr>
              <a:t>function calc_ps(pattern,p_len)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lps[p_len];</a:t>
            </a:r>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lps[0]=0;</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length = 0;</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for i=1 to p_len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if pattern[i] == pattern[length]</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lps[i] = length + 1;</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length++; i++;</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else</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if length != 0</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length = lps[length - 1];</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else</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lps[i] = length;</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return lps;</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End</a:t>
            </a:r>
            <a:endParaRPr sz="1100">
              <a:latin typeface="Arial"/>
              <a:ea typeface="Arial"/>
              <a:cs typeface="Arial"/>
              <a:sym typeface="Arial"/>
            </a:endParaRPr>
          </a:p>
          <a:p>
            <a:pPr indent="0" lvl="0" marL="0" rtl="0" algn="l">
              <a:lnSpc>
                <a:spcPct val="100000"/>
              </a:lnSpc>
              <a:spcBef>
                <a:spcPts val="1200"/>
              </a:spcBef>
              <a:spcAft>
                <a:spcPts val="0"/>
              </a:spcAft>
              <a:buSzPts val="1800"/>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200"/>
              </a:spcBef>
              <a:spcAft>
                <a:spcPts val="1200"/>
              </a:spcAft>
              <a:buSzPts val="1800"/>
              <a:buNone/>
            </a:pPr>
            <a:r>
              <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Pseudocode (KMP Matcher) </a:t>
            </a:r>
            <a:endParaRPr/>
          </a:p>
        </p:txBody>
      </p:sp>
      <p:sp>
        <p:nvSpPr>
          <p:cNvPr id="486" name="Google Shape;486;p32"/>
          <p:cNvSpPr txBox="1"/>
          <p:nvPr>
            <p:ph idx="1" type="subTitle"/>
          </p:nvPr>
        </p:nvSpPr>
        <p:spPr>
          <a:xfrm>
            <a:off x="513725" y="1047300"/>
            <a:ext cx="7658400" cy="3723300"/>
          </a:xfrm>
          <a:prstGeom prst="rect">
            <a:avLst/>
          </a:prstGeom>
          <a:noFill/>
          <a:ln>
            <a:noFill/>
          </a:ln>
        </p:spPr>
        <p:txBody>
          <a:bodyPr anchorCtr="0" anchor="t" bIns="91425" lIns="91425" spcFirstLastPara="1" rIns="91425" wrap="square" tIns="91425">
            <a:noAutofit/>
          </a:bodyPr>
          <a:lstStyle/>
          <a:p>
            <a:pPr indent="0" lvl="0" marL="0" rtl="0" algn="l">
              <a:lnSpc>
                <a:spcPct val="55000"/>
              </a:lnSpc>
              <a:spcBef>
                <a:spcPts val="0"/>
              </a:spcBef>
              <a:spcAft>
                <a:spcPts val="0"/>
              </a:spcAft>
              <a:buSzPts val="1800"/>
              <a:buNone/>
            </a:pPr>
            <a:r>
              <a:rPr lang="en-US" sz="1100">
                <a:latin typeface="Arial"/>
                <a:ea typeface="Arial"/>
                <a:cs typeface="Arial"/>
                <a:sym typeface="Arial"/>
              </a:rPr>
              <a:t>function kmp (str, pattern, p_len, s_len, &amp; foundAt)</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lps[] = calc_ps(pattern,p_len,s_len);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 = 0, j = 0;</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while (i &lt; s_len)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if str[i] == pattern[j]</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 j++;</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else</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if (j != 0) j = lps[j - 1];</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else i++;</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if j == p_len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foundAt = i-p_len;</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j = lps[j-1];</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return true;</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    return false;</a:t>
            </a:r>
            <a:endParaRPr sz="1100">
              <a:latin typeface="Arial"/>
              <a:ea typeface="Arial"/>
              <a:cs typeface="Arial"/>
              <a:sym typeface="Arial"/>
            </a:endParaRPr>
          </a:p>
          <a:p>
            <a:pPr indent="0" lvl="0" marL="0" rtl="0" algn="l">
              <a:lnSpc>
                <a:spcPct val="55000"/>
              </a:lnSpc>
              <a:spcBef>
                <a:spcPts val="1200"/>
              </a:spcBef>
              <a:spcAft>
                <a:spcPts val="0"/>
              </a:spcAft>
              <a:buSzPts val="1800"/>
              <a:buNone/>
            </a:pPr>
            <a:r>
              <a:rPr lang="en-US" sz="1100">
                <a:latin typeface="Arial"/>
                <a:ea typeface="Arial"/>
                <a:cs typeface="Arial"/>
                <a:sym typeface="Arial"/>
              </a:rPr>
              <a:t>End</a:t>
            </a:r>
            <a:endParaRPr sz="1100">
              <a:latin typeface="Arial"/>
              <a:ea typeface="Arial"/>
              <a:cs typeface="Arial"/>
              <a:sym typeface="Arial"/>
            </a:endParaRPr>
          </a:p>
          <a:p>
            <a:pPr indent="0" lvl="0" marL="0" rtl="0" algn="l">
              <a:lnSpc>
                <a:spcPct val="75000"/>
              </a:lnSpc>
              <a:spcBef>
                <a:spcPts val="1200"/>
              </a:spcBef>
              <a:spcAft>
                <a:spcPts val="0"/>
              </a:spcAft>
              <a:buSzPts val="1800"/>
              <a:buNone/>
            </a:pPr>
            <a:r>
              <a:t/>
            </a:r>
            <a:endParaRPr sz="1100" u="sng">
              <a:latin typeface="Arial"/>
              <a:ea typeface="Arial"/>
              <a:cs typeface="Arial"/>
              <a:sym typeface="Arial"/>
            </a:endParaRPr>
          </a:p>
          <a:p>
            <a:pPr indent="0" lvl="0" marL="0" rtl="0" algn="l">
              <a:lnSpc>
                <a:spcPct val="100000"/>
              </a:lnSpc>
              <a:spcBef>
                <a:spcPts val="1200"/>
              </a:spcBef>
              <a:spcAft>
                <a:spcPts val="0"/>
              </a:spcAft>
              <a:buSzPts val="1800"/>
              <a:buNone/>
            </a:pPr>
            <a:r>
              <a:t/>
            </a:r>
            <a:endParaRPr sz="1000" u="sng">
              <a:latin typeface="Arial"/>
              <a:ea typeface="Arial"/>
              <a:cs typeface="Arial"/>
              <a:sym typeface="Arial"/>
            </a:endParaRPr>
          </a:p>
          <a:p>
            <a:pPr indent="0" lvl="0" marL="0" rtl="0" algn="l">
              <a:lnSpc>
                <a:spcPct val="100000"/>
              </a:lnSpc>
              <a:spcBef>
                <a:spcPts val="1200"/>
              </a:spcBef>
              <a:spcAft>
                <a:spcPts val="1200"/>
              </a:spcAft>
              <a:buSzPts val="1800"/>
              <a:buNone/>
            </a:pPr>
            <a:r>
              <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3"/>
          <p:cNvSpPr txBox="1"/>
          <p:nvPr/>
        </p:nvSpPr>
        <p:spPr>
          <a:xfrm>
            <a:off x="2067600" y="484094"/>
            <a:ext cx="3761700" cy="30796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Vidaloka"/>
              <a:buNone/>
            </a:pPr>
            <a:r>
              <a:rPr b="0" i="0" lang="en-US" sz="4000" u="none" cap="none" strike="noStrike">
                <a:solidFill>
                  <a:schemeClr val="dk1"/>
                </a:solidFill>
                <a:latin typeface="Vidaloka"/>
                <a:ea typeface="Vidaloka"/>
                <a:cs typeface="Vidaloka"/>
                <a:sym typeface="Vidaloka"/>
              </a:rPr>
              <a:t>Code for KMP</a:t>
            </a:r>
            <a:endParaRPr/>
          </a:p>
        </p:txBody>
      </p:sp>
      <p:sp>
        <p:nvSpPr>
          <p:cNvPr id="492" name="Google Shape;492;p33"/>
          <p:cNvSpPr txBox="1"/>
          <p:nvPr/>
        </p:nvSpPr>
        <p:spPr>
          <a:xfrm>
            <a:off x="1701051" y="1070685"/>
            <a:ext cx="6965578"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795E26"/>
                </a:solidFill>
                <a:latin typeface="Consolas"/>
                <a:ea typeface="Consolas"/>
                <a:cs typeface="Consolas"/>
                <a:sym typeface="Consolas"/>
              </a:rPr>
              <a:t>main</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267F99"/>
                </a:solidFill>
                <a:latin typeface="Consolas"/>
                <a:ea typeface="Consolas"/>
                <a:cs typeface="Consolas"/>
                <a:sym typeface="Consolas"/>
              </a:rPr>
              <a:t>string</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str</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A31515"/>
                </a:solidFill>
                <a:latin typeface="Consolas"/>
                <a:ea typeface="Consolas"/>
                <a:cs typeface="Consolas"/>
                <a:sym typeface="Consolas"/>
              </a:rPr>
              <a:t>"aqacbracbacba"</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267F99"/>
                </a:solidFill>
                <a:latin typeface="Consolas"/>
                <a:ea typeface="Consolas"/>
                <a:cs typeface="Consolas"/>
                <a:sym typeface="Consolas"/>
              </a:rPr>
              <a:t>string</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pattern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A31515"/>
                </a:solidFill>
                <a:latin typeface="Consolas"/>
                <a:ea typeface="Consolas"/>
                <a:cs typeface="Consolas"/>
                <a:sym typeface="Consolas"/>
              </a:rPr>
              <a:t>"acbacba"</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p_len</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001080"/>
                </a:solidFill>
                <a:latin typeface="Consolas"/>
                <a:ea typeface="Consolas"/>
                <a:cs typeface="Consolas"/>
                <a:sym typeface="Consolas"/>
              </a:rPr>
              <a:t>pattern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795E26"/>
                </a:solidFill>
                <a:latin typeface="Consolas"/>
                <a:ea typeface="Consolas"/>
                <a:cs typeface="Consolas"/>
                <a:sym typeface="Consolas"/>
              </a:rPr>
              <a:t>length</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s_len</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001080"/>
                </a:solidFill>
                <a:latin typeface="Consolas"/>
                <a:ea typeface="Consolas"/>
                <a:cs typeface="Consolas"/>
                <a:sym typeface="Consolas"/>
              </a:rPr>
              <a:t>str</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795E26"/>
                </a:solidFill>
                <a:latin typeface="Consolas"/>
                <a:ea typeface="Consolas"/>
                <a:cs typeface="Consolas"/>
                <a:sym typeface="Consolas"/>
              </a:rPr>
              <a:t>length</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foundAt</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bool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isFound</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795E26"/>
                </a:solidFill>
                <a:latin typeface="Consolas"/>
                <a:ea typeface="Consolas"/>
                <a:cs typeface="Consolas"/>
                <a:sym typeface="Consolas"/>
              </a:rPr>
              <a:t>kmp</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str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pattern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p_len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s_len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foundAt</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AF00DB"/>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isFound</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cout</a:t>
            </a:r>
            <a:r>
              <a:rPr b="0" i="0" lang="en-US" sz="1400" u="none" cap="none" strike="noStrike">
                <a:solidFill>
                  <a:srgbClr val="795E26"/>
                </a:solidFill>
                <a:latin typeface="Consolas"/>
                <a:ea typeface="Consolas"/>
                <a:cs typeface="Consolas"/>
                <a:sym typeface="Consolas"/>
              </a:rPr>
              <a:t>&lt;&lt;</a:t>
            </a:r>
            <a:r>
              <a:rPr b="0" i="0" lang="en-US" sz="1400" u="none" cap="none" strike="noStrike">
                <a:solidFill>
                  <a:srgbClr val="A31515"/>
                </a:solidFill>
                <a:latin typeface="Consolas"/>
                <a:ea typeface="Consolas"/>
                <a:cs typeface="Consolas"/>
                <a:sym typeface="Consolas"/>
              </a:rPr>
              <a:t>"Found at index "</a:t>
            </a:r>
            <a:r>
              <a:rPr b="0" i="0" lang="en-US" sz="1400" u="none" cap="none" strike="noStrike">
                <a:solidFill>
                  <a:srgbClr val="795E26"/>
                </a:solidFill>
                <a:latin typeface="Consolas"/>
                <a:ea typeface="Consolas"/>
                <a:cs typeface="Consolas"/>
                <a:sym typeface="Consolas"/>
              </a:rPr>
              <a:t>&lt;&lt;</a:t>
            </a:r>
            <a:r>
              <a:rPr b="0" i="0" lang="en-US" sz="1400" u="none" cap="none" strike="noStrike">
                <a:solidFill>
                  <a:srgbClr val="001080"/>
                </a:solidFill>
                <a:latin typeface="Consolas"/>
                <a:ea typeface="Consolas"/>
                <a:cs typeface="Consolas"/>
                <a:sym typeface="Consolas"/>
              </a:rPr>
              <a:t>foundAt</a:t>
            </a:r>
            <a:r>
              <a:rPr b="0" i="0" lang="en-US" sz="1400" u="none" cap="none" strike="noStrike">
                <a:solidFill>
                  <a:srgbClr val="795E26"/>
                </a:solidFill>
                <a:latin typeface="Consolas"/>
                <a:ea typeface="Consolas"/>
                <a:cs typeface="Consolas"/>
                <a:sym typeface="Consolas"/>
              </a:rPr>
              <a:t>&lt;&lt;</a:t>
            </a:r>
            <a:r>
              <a:rPr b="0" i="0" lang="en-US" sz="1400" u="none" cap="none" strike="noStrike">
                <a:solidFill>
                  <a:srgbClr val="A31515"/>
                </a:solidFill>
                <a:latin typeface="Consolas"/>
                <a:ea typeface="Consolas"/>
                <a:cs typeface="Consolas"/>
                <a:sym typeface="Consolas"/>
              </a:rPr>
              <a:t>" to "</a:t>
            </a:r>
            <a:r>
              <a:rPr b="0" i="0" lang="en-US" sz="1400" u="none" cap="none" strike="noStrike">
                <a:solidFill>
                  <a:srgbClr val="795E26"/>
                </a:solidFill>
                <a:latin typeface="Consolas"/>
                <a:ea typeface="Consolas"/>
                <a:cs typeface="Consolas"/>
                <a:sym typeface="Consolas"/>
              </a:rPr>
              <a:t>&lt;&lt;</a:t>
            </a:r>
            <a:r>
              <a:rPr b="0" i="0" lang="en-US" sz="1400" u="none" cap="none" strike="noStrike">
                <a:solidFill>
                  <a:srgbClr val="001080"/>
                </a:solidFill>
                <a:latin typeface="Consolas"/>
                <a:ea typeface="Consolas"/>
                <a:cs typeface="Consolas"/>
                <a:sym typeface="Consolas"/>
              </a:rPr>
              <a:t>foundAt</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1080"/>
                </a:solidFill>
                <a:latin typeface="Consolas"/>
                <a:ea typeface="Consolas"/>
                <a:cs typeface="Consolas"/>
                <a:sym typeface="Consolas"/>
              </a:rPr>
              <a:t>p_len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98658"/>
                </a:solidFill>
                <a:latin typeface="Consolas"/>
                <a:ea typeface="Consolas"/>
                <a:cs typeface="Consolas"/>
                <a:sym typeface="Consolas"/>
              </a:rPr>
              <a:t>1</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AF00DB"/>
                </a:solidFill>
                <a:latin typeface="Consolas"/>
                <a:ea typeface="Consolas"/>
                <a:cs typeface="Consolas"/>
                <a:sym typeface="Consolas"/>
              </a:rPr>
              <a:t>else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1080"/>
                </a:solidFill>
                <a:latin typeface="Consolas"/>
                <a:ea typeface="Consolas"/>
                <a:cs typeface="Consolas"/>
                <a:sym typeface="Consolas"/>
              </a:rPr>
              <a:t>cout</a:t>
            </a:r>
            <a:r>
              <a:rPr b="0" i="0" lang="en-US" sz="1400" u="none" cap="none" strike="noStrike">
                <a:solidFill>
                  <a:srgbClr val="795E26"/>
                </a:solidFill>
                <a:latin typeface="Consolas"/>
                <a:ea typeface="Consolas"/>
                <a:cs typeface="Consolas"/>
                <a:sym typeface="Consolas"/>
              </a:rPr>
              <a:t>&lt;&lt;</a:t>
            </a:r>
            <a:r>
              <a:rPr b="0" i="0" lang="en-US" sz="1400" u="none" cap="none" strike="noStrike">
                <a:solidFill>
                  <a:srgbClr val="A31515"/>
                </a:solidFill>
                <a:latin typeface="Consolas"/>
                <a:ea typeface="Consolas"/>
                <a:cs typeface="Consolas"/>
                <a:sym typeface="Consolas"/>
              </a:rPr>
              <a:t>"Not Found"</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AF00DB"/>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98658"/>
                </a:solidFill>
                <a:latin typeface="Consolas"/>
                <a:ea typeface="Consolas"/>
                <a:cs typeface="Consolas"/>
                <a:sym typeface="Consolas"/>
              </a:rPr>
              <a:t>0</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4"/>
          <p:cNvSpPr txBox="1"/>
          <p:nvPr/>
        </p:nvSpPr>
        <p:spPr>
          <a:xfrm>
            <a:off x="2242411" y="0"/>
            <a:ext cx="3761700" cy="30796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Vidaloka"/>
              <a:buNone/>
            </a:pPr>
            <a:r>
              <a:rPr b="0" i="0" lang="en-US" sz="2000" u="none" cap="none" strike="noStrike">
                <a:solidFill>
                  <a:schemeClr val="dk1"/>
                </a:solidFill>
                <a:latin typeface="Vidaloka"/>
                <a:ea typeface="Vidaloka"/>
                <a:cs typeface="Vidaloka"/>
                <a:sym typeface="Vidaloka"/>
              </a:rPr>
              <a:t>Code for KMP</a:t>
            </a:r>
            <a:endParaRPr/>
          </a:p>
        </p:txBody>
      </p:sp>
      <p:sp>
        <p:nvSpPr>
          <p:cNvPr id="498" name="Google Shape;498;p34"/>
          <p:cNvSpPr txBox="1"/>
          <p:nvPr/>
        </p:nvSpPr>
        <p:spPr>
          <a:xfrm>
            <a:off x="275663" y="498938"/>
            <a:ext cx="4235825"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AF00DB"/>
                </a:solidFill>
                <a:latin typeface="Consolas"/>
                <a:ea typeface="Consolas"/>
                <a:cs typeface="Consolas"/>
                <a:sym typeface="Consolas"/>
              </a:rPr>
              <a:t>#include</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A31515"/>
                </a:solidFill>
                <a:latin typeface="Consolas"/>
                <a:ea typeface="Consolas"/>
                <a:cs typeface="Consolas"/>
                <a:sym typeface="Consolas"/>
              </a:rPr>
              <a:t>&lt;bits/stdc++.h&gt;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AF00DB"/>
                </a:solidFill>
                <a:latin typeface="Consolas"/>
                <a:ea typeface="Consolas"/>
                <a:cs typeface="Consolas"/>
                <a:sym typeface="Consolas"/>
              </a:rPr>
              <a:t>using</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namespace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267F99"/>
                </a:solidFill>
                <a:latin typeface="Consolas"/>
                <a:ea typeface="Consolas"/>
                <a:cs typeface="Consolas"/>
                <a:sym typeface="Consolas"/>
              </a:rPr>
              <a:t>std</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000000"/>
                </a:solidFill>
                <a:latin typeface="Consolas"/>
                <a:ea typeface="Consolas"/>
                <a:cs typeface="Consolas"/>
                <a:sym typeface="Consolas"/>
              </a:rPr>
            </a:br>
            <a:r>
              <a:rPr b="0" i="0" lang="en-US" sz="1200" u="none" cap="none" strike="noStrike">
                <a:solidFill>
                  <a:srgbClr val="267F99"/>
                </a:solidFill>
                <a:latin typeface="Consolas"/>
                <a:ea typeface="Consolas"/>
                <a:cs typeface="Consolas"/>
                <a:sym typeface="Consolas"/>
              </a:rPr>
              <a:t>vector</a:t>
            </a:r>
            <a:r>
              <a:rPr b="0" i="0" lang="en-US" sz="1200" u="none" cap="none" strike="noStrike">
                <a:solidFill>
                  <a:srgbClr val="000000"/>
                </a:solidFill>
                <a:latin typeface="Consolas"/>
                <a:ea typeface="Consolas"/>
                <a:cs typeface="Consolas"/>
                <a:sym typeface="Consolas"/>
              </a:rPr>
              <a:t>&lt;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&gt; </a:t>
            </a:r>
            <a:r>
              <a:rPr b="0" i="0" lang="en-US" sz="1200" u="none" cap="none" strike="noStrike">
                <a:solidFill>
                  <a:srgbClr val="795E26"/>
                </a:solidFill>
                <a:latin typeface="Consolas"/>
                <a:ea typeface="Consolas"/>
                <a:cs typeface="Consolas"/>
                <a:sym typeface="Consolas"/>
              </a:rPr>
              <a:t>calc_ps</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267F99"/>
                </a:solidFill>
                <a:latin typeface="Consolas"/>
                <a:ea typeface="Consolas"/>
                <a:cs typeface="Consolas"/>
                <a:sym typeface="Consolas"/>
              </a:rPr>
              <a:t>string</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p_len</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267F99"/>
                </a:solidFill>
                <a:latin typeface="Consolas"/>
                <a:ea typeface="Consolas"/>
                <a:cs typeface="Consolas"/>
                <a:sym typeface="Consolas"/>
              </a:rPr>
              <a:t>vector</a:t>
            </a:r>
            <a:r>
              <a:rPr b="0" i="0" lang="en-US" sz="1200" u="none" cap="none" strike="noStrike">
                <a:solidFill>
                  <a:srgbClr val="000000"/>
                </a:solidFill>
                <a:latin typeface="Consolas"/>
                <a:ea typeface="Consolas"/>
                <a:cs typeface="Consolas"/>
                <a:sym typeface="Consolas"/>
              </a:rPr>
              <a:t>&lt;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&gt;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p_len</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0</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while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 &lt; </a:t>
            </a:r>
            <a:r>
              <a:rPr b="0" i="0" lang="en-US" sz="1200" u="none" cap="none" strike="noStrike">
                <a:solidFill>
                  <a:srgbClr val="001080"/>
                </a:solidFill>
                <a:latin typeface="Consolas"/>
                <a:ea typeface="Consolas"/>
                <a:cs typeface="Consolas"/>
                <a:sym typeface="Consolas"/>
              </a:rPr>
              <a:t>p_len</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else</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0</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else</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return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000000"/>
                </a:solidFill>
                <a:latin typeface="Consolas"/>
                <a:ea typeface="Consolas"/>
                <a:cs typeface="Consolas"/>
                <a:sym typeface="Consolas"/>
              </a:rPr>
            </a:br>
            <a:endParaRPr b="0" i="0" sz="1200" u="none" cap="none" strike="noStrike">
              <a:solidFill>
                <a:srgbClr val="000000"/>
              </a:solidFill>
              <a:latin typeface="Consolas"/>
              <a:ea typeface="Consolas"/>
              <a:cs typeface="Consolas"/>
              <a:sym typeface="Consolas"/>
            </a:endParaRPr>
          </a:p>
        </p:txBody>
      </p:sp>
      <p:sp>
        <p:nvSpPr>
          <p:cNvPr id="499" name="Google Shape;499;p34"/>
          <p:cNvSpPr txBox="1"/>
          <p:nvPr/>
        </p:nvSpPr>
        <p:spPr>
          <a:xfrm>
            <a:off x="4793880" y="375201"/>
            <a:ext cx="4074457" cy="42934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FF"/>
                </a:solidFill>
                <a:latin typeface="Consolas"/>
                <a:ea typeface="Consolas"/>
                <a:cs typeface="Consolas"/>
                <a:sym typeface="Consolas"/>
              </a:rPr>
              <a:t>bool</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795E26"/>
                </a:solidFill>
                <a:latin typeface="Consolas"/>
                <a:ea typeface="Consolas"/>
                <a:cs typeface="Consolas"/>
                <a:sym typeface="Consolas"/>
              </a:rPr>
              <a:t>kmp</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string</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str</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string</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p_len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s_len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int&amp;</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foundAt</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vector</a:t>
            </a:r>
            <a:r>
              <a:rPr b="0" i="0" lang="en-US" sz="1050" u="none" cap="none" strike="noStrike">
                <a:solidFill>
                  <a:srgbClr val="000000"/>
                </a:solidFill>
                <a:latin typeface="Consolas"/>
                <a:ea typeface="Consolas"/>
                <a:cs typeface="Consolas"/>
                <a:sym typeface="Consolas"/>
              </a:rPr>
              <a:t>&lt;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&gt;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795E26"/>
                </a:solidFill>
                <a:latin typeface="Consolas"/>
                <a:ea typeface="Consolas"/>
                <a:cs typeface="Consolas"/>
                <a:sym typeface="Consolas"/>
              </a:rPr>
              <a:t>calc_ps</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p_len</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FF"/>
                </a:solidFill>
                <a:latin typeface="Consolas"/>
                <a:ea typeface="Consolas"/>
                <a:cs typeface="Consolas"/>
                <a:sym typeface="Consolas"/>
              </a:rPr>
              <a:t>    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while</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&lt; </a:t>
            </a:r>
            <a:r>
              <a:rPr b="0" i="0" lang="en-US" sz="1050" u="none" cap="none" strike="noStrike">
                <a:solidFill>
                  <a:srgbClr val="001080"/>
                </a:solidFill>
                <a:latin typeface="Consolas"/>
                <a:ea typeface="Consolas"/>
                <a:cs typeface="Consolas"/>
                <a:sym typeface="Consolas"/>
              </a:rPr>
              <a:t>s_len</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str</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else</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1</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else</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p_len</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foundAt</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p_len</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98658"/>
                </a:solidFill>
                <a:latin typeface="Consolas"/>
                <a:ea typeface="Consolas"/>
                <a:cs typeface="Consolas"/>
                <a:sym typeface="Consolas"/>
              </a:rPr>
              <a:t>1</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00FF"/>
                </a:solidFill>
                <a:latin typeface="Consolas"/>
                <a:ea typeface="Consolas"/>
                <a:cs typeface="Consolas"/>
                <a:sym typeface="Consolas"/>
              </a:rPr>
              <a:t>true</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00FF"/>
                </a:solidFill>
                <a:latin typeface="Consolas"/>
                <a:ea typeface="Consolas"/>
                <a:cs typeface="Consolas"/>
                <a:sym typeface="Consolas"/>
              </a:rPr>
              <a:t>false</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a:t>
            </a:r>
            <a:endParaRPr/>
          </a:p>
        </p:txBody>
      </p:sp>
      <p:cxnSp>
        <p:nvCxnSpPr>
          <p:cNvPr id="500" name="Google Shape;500;p34"/>
          <p:cNvCxnSpPr/>
          <p:nvPr/>
        </p:nvCxnSpPr>
        <p:spPr>
          <a:xfrm>
            <a:off x="4511488" y="403412"/>
            <a:ext cx="60512" cy="4195482"/>
          </a:xfrm>
          <a:prstGeom prst="straightConnector1">
            <a:avLst/>
          </a:prstGeom>
          <a:noFill/>
          <a:ln cap="flat" cmpd="sng" w="9525">
            <a:solidFill>
              <a:srgbClr val="3D3230"/>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aphicFrame>
        <p:nvGraphicFramePr>
          <p:cNvPr id="505" name="Google Shape;505;p35"/>
          <p:cNvGraphicFramePr/>
          <p:nvPr/>
        </p:nvGraphicFramePr>
        <p:xfrm>
          <a:off x="2593040" y="2571750"/>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r>
            </a:tbl>
          </a:graphicData>
        </a:graphic>
      </p:graphicFrame>
      <p:sp>
        <p:nvSpPr>
          <p:cNvPr id="506" name="Google Shape;506;p35"/>
          <p:cNvSpPr txBox="1"/>
          <p:nvPr/>
        </p:nvSpPr>
        <p:spPr>
          <a:xfrm>
            <a:off x="2317377" y="74222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Pattern:  ACBAC</a:t>
            </a:r>
            <a:endParaRPr/>
          </a:p>
        </p:txBody>
      </p:sp>
      <p:sp>
        <p:nvSpPr>
          <p:cNvPr id="507" name="Google Shape;507;p35"/>
          <p:cNvSpPr txBox="1"/>
          <p:nvPr/>
        </p:nvSpPr>
        <p:spPr>
          <a:xfrm>
            <a:off x="1925170" y="2548194"/>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08" name="Google Shape;508;p35"/>
          <p:cNvSpPr txBox="1"/>
          <p:nvPr/>
        </p:nvSpPr>
        <p:spPr>
          <a:xfrm>
            <a:off x="1983442" y="290698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
        <p:nvSpPr>
          <p:cNvPr id="509" name="Google Shape;509;p35"/>
          <p:cNvSpPr txBox="1"/>
          <p:nvPr/>
        </p:nvSpPr>
        <p:spPr>
          <a:xfrm>
            <a:off x="2770095" y="3265768"/>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chemeClr val="dk1"/>
                </a:solidFill>
                <a:latin typeface="Cambria"/>
                <a:ea typeface="Cambria"/>
                <a:cs typeface="Cambria"/>
                <a:sym typeface="Cambria"/>
              </a:rPr>
              <a:t>0      1       2       3      4       </a:t>
            </a:r>
            <a:endParaRPr/>
          </a:p>
        </p:txBody>
      </p:sp>
      <p:sp>
        <p:nvSpPr>
          <p:cNvPr id="510" name="Google Shape;510;p35"/>
          <p:cNvSpPr txBox="1"/>
          <p:nvPr/>
        </p:nvSpPr>
        <p:spPr>
          <a:xfrm>
            <a:off x="2425556" y="1789866"/>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none" cap="none" strike="noStrike">
                <a:solidFill>
                  <a:srgbClr val="3F3F3F"/>
                </a:solidFill>
                <a:latin typeface="Cambria"/>
                <a:ea typeface="Cambria"/>
                <a:cs typeface="Cambria"/>
                <a:sym typeface="Cambria"/>
              </a:rPr>
              <a:t>length = 0      i=0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graphicFrame>
        <p:nvGraphicFramePr>
          <p:cNvPr id="515" name="Google Shape;515;p36"/>
          <p:cNvGraphicFramePr/>
          <p:nvPr/>
        </p:nvGraphicFramePr>
        <p:xfrm>
          <a:off x="2593040" y="2571750"/>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C0000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C0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r>
            </a:tbl>
          </a:graphicData>
        </a:graphic>
      </p:graphicFrame>
      <p:sp>
        <p:nvSpPr>
          <p:cNvPr id="516" name="Google Shape;516;p36"/>
          <p:cNvSpPr txBox="1"/>
          <p:nvPr/>
        </p:nvSpPr>
        <p:spPr>
          <a:xfrm>
            <a:off x="2317377" y="74222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Pattern:  ACBAC </a:t>
            </a:r>
            <a:endParaRPr/>
          </a:p>
        </p:txBody>
      </p:sp>
      <p:sp>
        <p:nvSpPr>
          <p:cNvPr id="517" name="Google Shape;517;p36"/>
          <p:cNvSpPr txBox="1"/>
          <p:nvPr/>
        </p:nvSpPr>
        <p:spPr>
          <a:xfrm>
            <a:off x="1925170" y="2548194"/>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18" name="Google Shape;518;p36"/>
          <p:cNvSpPr txBox="1"/>
          <p:nvPr/>
        </p:nvSpPr>
        <p:spPr>
          <a:xfrm>
            <a:off x="1983442" y="290698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
        <p:nvSpPr>
          <p:cNvPr id="519" name="Google Shape;519;p36"/>
          <p:cNvSpPr txBox="1"/>
          <p:nvPr/>
        </p:nvSpPr>
        <p:spPr>
          <a:xfrm>
            <a:off x="2770095" y="3265768"/>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chemeClr val="dk1"/>
                </a:solidFill>
                <a:latin typeface="Cambria"/>
                <a:ea typeface="Cambria"/>
                <a:cs typeface="Cambria"/>
                <a:sym typeface="Cambria"/>
              </a:rPr>
              <a:t>0      1       2       3      4         </a:t>
            </a:r>
            <a:endParaRPr/>
          </a:p>
        </p:txBody>
      </p:sp>
      <p:sp>
        <p:nvSpPr>
          <p:cNvPr id="520" name="Google Shape;520;p36"/>
          <p:cNvSpPr txBox="1"/>
          <p:nvPr/>
        </p:nvSpPr>
        <p:spPr>
          <a:xfrm>
            <a:off x="2425556" y="1789866"/>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none" cap="none" strike="noStrike">
                <a:solidFill>
                  <a:srgbClr val="3F3F3F"/>
                </a:solidFill>
                <a:latin typeface="Cambria"/>
                <a:ea typeface="Cambria"/>
                <a:cs typeface="Cambria"/>
                <a:sym typeface="Cambria"/>
              </a:rPr>
              <a:t>length = 0      i=1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graphicFrame>
        <p:nvGraphicFramePr>
          <p:cNvPr id="525" name="Google Shape;525;p37"/>
          <p:cNvGraphicFramePr/>
          <p:nvPr/>
        </p:nvGraphicFramePr>
        <p:xfrm>
          <a:off x="2593040" y="2571750"/>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C0000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C0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r>
            </a:tbl>
          </a:graphicData>
        </a:graphic>
      </p:graphicFrame>
      <p:sp>
        <p:nvSpPr>
          <p:cNvPr id="526" name="Google Shape;526;p37"/>
          <p:cNvSpPr txBox="1"/>
          <p:nvPr/>
        </p:nvSpPr>
        <p:spPr>
          <a:xfrm>
            <a:off x="2317377" y="74222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Pattern:  ACBAC </a:t>
            </a:r>
            <a:endParaRPr/>
          </a:p>
        </p:txBody>
      </p:sp>
      <p:sp>
        <p:nvSpPr>
          <p:cNvPr id="527" name="Google Shape;527;p37"/>
          <p:cNvSpPr txBox="1"/>
          <p:nvPr/>
        </p:nvSpPr>
        <p:spPr>
          <a:xfrm>
            <a:off x="1925170" y="2548194"/>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28" name="Google Shape;528;p37"/>
          <p:cNvSpPr txBox="1"/>
          <p:nvPr/>
        </p:nvSpPr>
        <p:spPr>
          <a:xfrm>
            <a:off x="1983442" y="290698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
        <p:nvSpPr>
          <p:cNvPr id="529" name="Google Shape;529;p37"/>
          <p:cNvSpPr txBox="1"/>
          <p:nvPr/>
        </p:nvSpPr>
        <p:spPr>
          <a:xfrm>
            <a:off x="2770095" y="3265768"/>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chemeClr val="dk1"/>
                </a:solidFill>
                <a:latin typeface="Cambria"/>
                <a:ea typeface="Cambria"/>
                <a:cs typeface="Cambria"/>
                <a:sym typeface="Cambria"/>
              </a:rPr>
              <a:t>0      1       2       3      4         </a:t>
            </a:r>
            <a:endParaRPr/>
          </a:p>
        </p:txBody>
      </p:sp>
      <p:sp>
        <p:nvSpPr>
          <p:cNvPr id="530" name="Google Shape;530;p37"/>
          <p:cNvSpPr txBox="1"/>
          <p:nvPr/>
        </p:nvSpPr>
        <p:spPr>
          <a:xfrm>
            <a:off x="2425556" y="1789866"/>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none" cap="none" strike="noStrike">
                <a:solidFill>
                  <a:srgbClr val="3F3F3F"/>
                </a:solidFill>
                <a:latin typeface="Cambria"/>
                <a:ea typeface="Cambria"/>
                <a:cs typeface="Cambria"/>
                <a:sym typeface="Cambria"/>
              </a:rPr>
              <a:t>length = 0      i=2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aphicFrame>
        <p:nvGraphicFramePr>
          <p:cNvPr id="535" name="Google Shape;535;p38"/>
          <p:cNvGraphicFramePr/>
          <p:nvPr/>
        </p:nvGraphicFramePr>
        <p:xfrm>
          <a:off x="2593040" y="2571750"/>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206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206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lt1"/>
                        </a:solidFill>
                      </a:endParaRPr>
                    </a:p>
                  </a:txBody>
                  <a:tcPr marT="45725" marB="45725" marR="91450" marL="91450">
                    <a:solidFill>
                      <a:srgbClr val="00B050"/>
                    </a:solidFill>
                  </a:tcPr>
                </a:tc>
              </a:tr>
            </a:tbl>
          </a:graphicData>
        </a:graphic>
      </p:graphicFrame>
      <p:sp>
        <p:nvSpPr>
          <p:cNvPr id="536" name="Google Shape;536;p38"/>
          <p:cNvSpPr txBox="1"/>
          <p:nvPr/>
        </p:nvSpPr>
        <p:spPr>
          <a:xfrm>
            <a:off x="2317377" y="74222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Pattern:  ACBAC </a:t>
            </a:r>
            <a:endParaRPr/>
          </a:p>
        </p:txBody>
      </p:sp>
      <p:sp>
        <p:nvSpPr>
          <p:cNvPr id="537" name="Google Shape;537;p38"/>
          <p:cNvSpPr txBox="1"/>
          <p:nvPr/>
        </p:nvSpPr>
        <p:spPr>
          <a:xfrm>
            <a:off x="1925170" y="2548194"/>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38" name="Google Shape;538;p38"/>
          <p:cNvSpPr txBox="1"/>
          <p:nvPr/>
        </p:nvSpPr>
        <p:spPr>
          <a:xfrm>
            <a:off x="1983442" y="290698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
        <p:nvSpPr>
          <p:cNvPr id="539" name="Google Shape;539;p38"/>
          <p:cNvSpPr txBox="1"/>
          <p:nvPr/>
        </p:nvSpPr>
        <p:spPr>
          <a:xfrm>
            <a:off x="2770095" y="3265768"/>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chemeClr val="dk1"/>
                </a:solidFill>
                <a:latin typeface="Cambria"/>
                <a:ea typeface="Cambria"/>
                <a:cs typeface="Cambria"/>
                <a:sym typeface="Cambria"/>
              </a:rPr>
              <a:t>0      1       2       3      4         </a:t>
            </a:r>
            <a:endParaRPr/>
          </a:p>
        </p:txBody>
      </p:sp>
      <p:sp>
        <p:nvSpPr>
          <p:cNvPr id="540" name="Google Shape;540;p38"/>
          <p:cNvSpPr txBox="1"/>
          <p:nvPr/>
        </p:nvSpPr>
        <p:spPr>
          <a:xfrm>
            <a:off x="2425556" y="1789866"/>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none" cap="none" strike="noStrike">
                <a:solidFill>
                  <a:srgbClr val="3F3F3F"/>
                </a:solidFill>
                <a:latin typeface="Cambria"/>
                <a:ea typeface="Cambria"/>
                <a:cs typeface="Cambria"/>
                <a:sym typeface="Cambria"/>
              </a:rPr>
              <a:t>length = </a:t>
            </a:r>
            <a:r>
              <a:rPr b="1" i="0" lang="en-US" sz="3600" u="none" cap="none" strike="sngStrike">
                <a:solidFill>
                  <a:srgbClr val="3F3F3F"/>
                </a:solidFill>
                <a:latin typeface="Cambria"/>
                <a:ea typeface="Cambria"/>
                <a:cs typeface="Cambria"/>
                <a:sym typeface="Cambria"/>
              </a:rPr>
              <a:t>0</a:t>
            </a:r>
            <a:r>
              <a:rPr b="1" i="0" lang="en-US" sz="3600" u="none" cap="none" strike="noStrike">
                <a:solidFill>
                  <a:srgbClr val="3F3F3F"/>
                </a:solidFill>
                <a:latin typeface="Cambria"/>
                <a:ea typeface="Cambria"/>
                <a:cs typeface="Cambria"/>
                <a:sym typeface="Cambria"/>
              </a:rPr>
              <a:t> 1      i=3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graphicFrame>
        <p:nvGraphicFramePr>
          <p:cNvPr id="545" name="Google Shape;545;p39"/>
          <p:cNvGraphicFramePr/>
          <p:nvPr/>
        </p:nvGraphicFramePr>
        <p:xfrm>
          <a:off x="2593040" y="2571750"/>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206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206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546" name="Google Shape;546;p39"/>
          <p:cNvSpPr txBox="1"/>
          <p:nvPr/>
        </p:nvSpPr>
        <p:spPr>
          <a:xfrm>
            <a:off x="2317377" y="74222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Pattern:  ACBAC </a:t>
            </a:r>
            <a:endParaRPr/>
          </a:p>
        </p:txBody>
      </p:sp>
      <p:sp>
        <p:nvSpPr>
          <p:cNvPr id="547" name="Google Shape;547;p39"/>
          <p:cNvSpPr txBox="1"/>
          <p:nvPr/>
        </p:nvSpPr>
        <p:spPr>
          <a:xfrm>
            <a:off x="1925170" y="2548194"/>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48" name="Google Shape;548;p39"/>
          <p:cNvSpPr txBox="1"/>
          <p:nvPr/>
        </p:nvSpPr>
        <p:spPr>
          <a:xfrm>
            <a:off x="1983442" y="290698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
        <p:nvSpPr>
          <p:cNvPr id="549" name="Google Shape;549;p39"/>
          <p:cNvSpPr txBox="1"/>
          <p:nvPr/>
        </p:nvSpPr>
        <p:spPr>
          <a:xfrm>
            <a:off x="2770095" y="3265768"/>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chemeClr val="dk1"/>
                </a:solidFill>
                <a:latin typeface="Cambria"/>
                <a:ea typeface="Cambria"/>
                <a:cs typeface="Cambria"/>
                <a:sym typeface="Cambria"/>
              </a:rPr>
              <a:t>0      1       2       3      4         </a:t>
            </a:r>
            <a:endParaRPr/>
          </a:p>
        </p:txBody>
      </p:sp>
      <p:sp>
        <p:nvSpPr>
          <p:cNvPr id="550" name="Google Shape;550;p39"/>
          <p:cNvSpPr txBox="1"/>
          <p:nvPr/>
        </p:nvSpPr>
        <p:spPr>
          <a:xfrm>
            <a:off x="2425556" y="1789866"/>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none" cap="none" strike="noStrike">
                <a:solidFill>
                  <a:srgbClr val="3F3F3F"/>
                </a:solidFill>
                <a:latin typeface="Cambria"/>
                <a:ea typeface="Cambria"/>
                <a:cs typeface="Cambria"/>
                <a:sym typeface="Cambria"/>
              </a:rPr>
              <a:t>length = </a:t>
            </a:r>
            <a:r>
              <a:rPr b="1" i="0" lang="en-US" sz="3600" u="none" cap="none" strike="sngStrike">
                <a:solidFill>
                  <a:srgbClr val="3F3F3F"/>
                </a:solidFill>
                <a:latin typeface="Cambria"/>
                <a:ea typeface="Cambria"/>
                <a:cs typeface="Cambria"/>
                <a:sym typeface="Cambria"/>
              </a:rPr>
              <a:t>1</a:t>
            </a:r>
            <a:r>
              <a:rPr b="1" i="0" lang="en-US" sz="3600" u="none" cap="none" strike="noStrike">
                <a:solidFill>
                  <a:srgbClr val="3F3F3F"/>
                </a:solidFill>
                <a:latin typeface="Cambria"/>
                <a:ea typeface="Cambria"/>
                <a:cs typeface="Cambria"/>
                <a:sym typeface="Cambria"/>
              </a:rPr>
              <a:t> 2      i=4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Naive Approach</a:t>
            </a:r>
            <a:endParaRPr/>
          </a:p>
        </p:txBody>
      </p:sp>
      <p:sp>
        <p:nvSpPr>
          <p:cNvPr id="283" name="Google Shape;283;p4"/>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1800">
                <a:solidFill>
                  <a:schemeClr val="dk1"/>
                </a:solidFill>
              </a:rPr>
              <a:t>The naive algorithm finds all the valid shifts using a loop that checks the condition </a:t>
            </a:r>
            <a:r>
              <a:rPr b="1" lang="en-US" sz="1800">
                <a:solidFill>
                  <a:schemeClr val="dk1"/>
                </a:solidFill>
              </a:rPr>
              <a:t>P[ 1…….m ] = T[ s + 1……s + m ]</a:t>
            </a:r>
            <a:r>
              <a:rPr lang="en-US" sz="1800">
                <a:solidFill>
                  <a:schemeClr val="dk1"/>
                </a:solidFill>
              </a:rPr>
              <a:t> for each of the </a:t>
            </a:r>
            <a:r>
              <a:rPr b="1" lang="en-US" sz="1800">
                <a:solidFill>
                  <a:schemeClr val="dk1"/>
                </a:solidFill>
              </a:rPr>
              <a:t>n-m+1</a:t>
            </a:r>
            <a:r>
              <a:rPr lang="en-US" sz="1800">
                <a:solidFill>
                  <a:schemeClr val="dk1"/>
                </a:solidFill>
              </a:rPr>
              <a:t> possible values of </a:t>
            </a:r>
            <a:r>
              <a:rPr b="1" lang="en-US" sz="1800">
                <a:solidFill>
                  <a:schemeClr val="dk1"/>
                </a:solidFill>
              </a:rPr>
              <a:t>s</a:t>
            </a:r>
            <a:endParaRPr b="1" sz="1800">
              <a:solidFill>
                <a:schemeClr val="dk1"/>
              </a:solidFill>
            </a:endParaRPr>
          </a:p>
          <a:p>
            <a:pPr indent="0" lvl="0" marL="0" rtl="0" algn="l">
              <a:lnSpc>
                <a:spcPct val="100000"/>
              </a:lnSpc>
              <a:spcBef>
                <a:spcPts val="1200"/>
              </a:spcBef>
              <a:spcAft>
                <a:spcPts val="1200"/>
              </a:spcAft>
              <a:buSzPts val="1800"/>
              <a:buNone/>
            </a:pPr>
            <a:r>
              <a:t/>
            </a:r>
            <a:endParaRPr b="1" sz="1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0"/>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556" name="Google Shape;556;p40"/>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557" name="Google Shape;557;p40"/>
          <p:cNvSpPr txBox="1"/>
          <p:nvPr/>
        </p:nvSpPr>
        <p:spPr>
          <a:xfrm>
            <a:off x="2910912" y="1900353"/>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558" name="Google Shape;558;p40"/>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559" name="Google Shape;559;p40"/>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560" name="Google Shape;560;p40"/>
          <p:cNvSpPr txBox="1"/>
          <p:nvPr/>
        </p:nvSpPr>
        <p:spPr>
          <a:xfrm>
            <a:off x="3081240" y="29758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561" name="Google Shape;561;p40"/>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562" name="Google Shape;562;p40"/>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563" name="Google Shape;563;p40"/>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564" name="Google Shape;564;p40"/>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65" name="Google Shape;565;p40"/>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571" name="Google Shape;571;p41"/>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572" name="Google Shape;572;p41"/>
          <p:cNvSpPr txBox="1"/>
          <p:nvPr/>
        </p:nvSpPr>
        <p:spPr>
          <a:xfrm>
            <a:off x="3278466" y="1907087"/>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573" name="Google Shape;573;p41"/>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574" name="Google Shape;574;p41"/>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575" name="Google Shape;575;p41"/>
          <p:cNvSpPr txBox="1"/>
          <p:nvPr/>
        </p:nvSpPr>
        <p:spPr>
          <a:xfrm>
            <a:off x="3672540" y="29758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576" name="Google Shape;576;p41"/>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577" name="Google Shape;577;p41"/>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578" name="Google Shape;578;p41"/>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579" name="Google Shape;579;p41"/>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80" name="Google Shape;580;p41"/>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2"/>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586" name="Google Shape;586;p42"/>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587" name="Google Shape;587;p42"/>
          <p:cNvSpPr txBox="1"/>
          <p:nvPr/>
        </p:nvSpPr>
        <p:spPr>
          <a:xfrm>
            <a:off x="3672540" y="1852091"/>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588" name="Google Shape;588;p42"/>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589" name="Google Shape;589;p42"/>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590" name="Google Shape;590;p42"/>
          <p:cNvSpPr txBox="1"/>
          <p:nvPr/>
        </p:nvSpPr>
        <p:spPr>
          <a:xfrm>
            <a:off x="4323229" y="30532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591" name="Google Shape;591;p42"/>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592" name="Google Shape;592;p42"/>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593" name="Google Shape;593;p42"/>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594" name="Google Shape;594;p42"/>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595" name="Google Shape;595;p42"/>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3"/>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01" name="Google Shape;601;p43"/>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02" name="Google Shape;602;p43"/>
          <p:cNvSpPr txBox="1"/>
          <p:nvPr/>
        </p:nvSpPr>
        <p:spPr>
          <a:xfrm>
            <a:off x="4074458" y="1849975"/>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03" name="Google Shape;603;p43"/>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04" name="Google Shape;604;p43"/>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05" name="Google Shape;605;p43"/>
          <p:cNvSpPr txBox="1"/>
          <p:nvPr/>
        </p:nvSpPr>
        <p:spPr>
          <a:xfrm>
            <a:off x="4948924" y="30532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06" name="Google Shape;606;p43"/>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07" name="Google Shape;607;p43"/>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08" name="Google Shape;608;p43"/>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09" name="Google Shape;609;p43"/>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10" name="Google Shape;610;p43"/>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4"/>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16" name="Google Shape;616;p44"/>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17" name="Google Shape;617;p44"/>
          <p:cNvSpPr txBox="1"/>
          <p:nvPr/>
        </p:nvSpPr>
        <p:spPr>
          <a:xfrm>
            <a:off x="4483471" y="1817093"/>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18" name="Google Shape;618;p44"/>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19" name="Google Shape;619;p44"/>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20" name="Google Shape;620;p44"/>
          <p:cNvSpPr txBox="1"/>
          <p:nvPr/>
        </p:nvSpPr>
        <p:spPr>
          <a:xfrm>
            <a:off x="5643354" y="29758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21" name="Google Shape;621;p44"/>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22" name="Google Shape;622;p44"/>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23" name="Google Shape;623;p44"/>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C0000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7030A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24" name="Google Shape;624;p44"/>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25" name="Google Shape;625;p44"/>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5"/>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31" name="Google Shape;631;p45"/>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32" name="Google Shape;632;p45"/>
          <p:cNvSpPr txBox="1"/>
          <p:nvPr/>
        </p:nvSpPr>
        <p:spPr>
          <a:xfrm>
            <a:off x="4483471" y="1817093"/>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33" name="Google Shape;633;p45"/>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34" name="Google Shape;634;p45"/>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35" name="Google Shape;635;p45"/>
          <p:cNvSpPr txBox="1"/>
          <p:nvPr/>
        </p:nvSpPr>
        <p:spPr>
          <a:xfrm>
            <a:off x="3756207" y="30532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36" name="Google Shape;636;p45"/>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37" name="Google Shape;637;p45"/>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38" name="Google Shape;638;p45"/>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C0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7030A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39" name="Google Shape;639;p45"/>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40" name="Google Shape;640;p45"/>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6"/>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46" name="Google Shape;646;p46"/>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47" name="Google Shape;647;p46"/>
          <p:cNvSpPr txBox="1"/>
          <p:nvPr/>
        </p:nvSpPr>
        <p:spPr>
          <a:xfrm>
            <a:off x="4483471" y="1817093"/>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48" name="Google Shape;648;p46"/>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49" name="Google Shape;649;p46"/>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chemeClr val="accent1"/>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50" name="Google Shape;650;p46"/>
          <p:cNvSpPr txBox="1"/>
          <p:nvPr/>
        </p:nvSpPr>
        <p:spPr>
          <a:xfrm>
            <a:off x="3123825" y="30532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51" name="Google Shape;651;p46"/>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52" name="Google Shape;652;p46"/>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53" name="Google Shape;653;p46"/>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54" name="Google Shape;654;p46"/>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55" name="Google Shape;655;p46"/>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7"/>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61" name="Google Shape;661;p47"/>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62" name="Google Shape;662;p47"/>
          <p:cNvSpPr txBox="1"/>
          <p:nvPr/>
        </p:nvSpPr>
        <p:spPr>
          <a:xfrm>
            <a:off x="4819274" y="1801867"/>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63" name="Google Shape;663;p47"/>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64" name="Google Shape;664;p47"/>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chemeClr val="accent1"/>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65" name="Google Shape;665;p47"/>
          <p:cNvSpPr txBox="1"/>
          <p:nvPr/>
        </p:nvSpPr>
        <p:spPr>
          <a:xfrm>
            <a:off x="3660957" y="305329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66" name="Google Shape;666;p47"/>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67" name="Google Shape;667;p47"/>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68" name="Google Shape;668;p47"/>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69" name="Google Shape;669;p47"/>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70" name="Google Shape;670;p47"/>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8"/>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76" name="Google Shape;676;p48"/>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77" name="Google Shape;677;p48"/>
          <p:cNvSpPr txBox="1"/>
          <p:nvPr/>
        </p:nvSpPr>
        <p:spPr>
          <a:xfrm>
            <a:off x="5215963" y="1817093"/>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78" name="Google Shape;678;p48"/>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79" name="Google Shape;679;p48"/>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chemeClr val="accent1"/>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80" name="Google Shape;680;p48"/>
          <p:cNvSpPr txBox="1"/>
          <p:nvPr/>
        </p:nvSpPr>
        <p:spPr>
          <a:xfrm>
            <a:off x="4321732" y="3033104"/>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81" name="Google Shape;681;p48"/>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82" name="Google Shape;682;p48"/>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83" name="Google Shape;683;p48"/>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84" name="Google Shape;684;p48"/>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685" name="Google Shape;685;p48"/>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9"/>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691" name="Google Shape;691;p49"/>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692" name="Google Shape;692;p49"/>
          <p:cNvSpPr txBox="1"/>
          <p:nvPr/>
        </p:nvSpPr>
        <p:spPr>
          <a:xfrm>
            <a:off x="5643354" y="186777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693" name="Google Shape;693;p49"/>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694" name="Google Shape;694;p49"/>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chemeClr val="accent1"/>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695" name="Google Shape;695;p49"/>
          <p:cNvSpPr txBox="1"/>
          <p:nvPr/>
        </p:nvSpPr>
        <p:spPr>
          <a:xfrm>
            <a:off x="4967192" y="3028571"/>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696" name="Google Shape;696;p49"/>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697" name="Google Shape;697;p49"/>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698" name="Google Shape;698;p49"/>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0070C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699" name="Google Shape;699;p49"/>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700" name="Google Shape;700;p49"/>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
          <p:cNvSpPr txBox="1"/>
          <p:nvPr>
            <p:ph type="title"/>
          </p:nvPr>
        </p:nvSpPr>
        <p:spPr>
          <a:xfrm>
            <a:off x="219900" y="549600"/>
            <a:ext cx="43230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KMP’s Algorithm</a:t>
            </a:r>
            <a:endParaRPr/>
          </a:p>
        </p:txBody>
      </p:sp>
      <p:sp>
        <p:nvSpPr>
          <p:cNvPr id="289" name="Google Shape;289;p5"/>
          <p:cNvSpPr txBox="1"/>
          <p:nvPr>
            <p:ph idx="1" type="subTitle"/>
          </p:nvPr>
        </p:nvSpPr>
        <p:spPr>
          <a:xfrm>
            <a:off x="264950" y="1212175"/>
            <a:ext cx="85860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Knuth Morris Pratt proposed the first time complexity algorithm for the string matching problem</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rPr lang="en-US"/>
              <a:t>The time complexity of KMP’s algorithm is O(m+n). Meanwhile the time complexity naive approach is O(m*n)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0"/>
          <p:cNvSpPr txBox="1"/>
          <p:nvPr/>
        </p:nvSpPr>
        <p:spPr>
          <a:xfrm>
            <a:off x="2129116" y="526156"/>
            <a:ext cx="4708711"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C00000"/>
                </a:solidFill>
                <a:latin typeface="Cambria"/>
                <a:ea typeface="Cambria"/>
                <a:cs typeface="Cambria"/>
                <a:sym typeface="Cambria"/>
              </a:rPr>
              <a:t>String:  ACBAACBACA</a:t>
            </a:r>
            <a:endParaRPr/>
          </a:p>
        </p:txBody>
      </p:sp>
      <p:sp>
        <p:nvSpPr>
          <p:cNvPr id="706" name="Google Shape;706;p50"/>
          <p:cNvSpPr txBox="1"/>
          <p:nvPr/>
        </p:nvSpPr>
        <p:spPr>
          <a:xfrm>
            <a:off x="1983741" y="2320531"/>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str</a:t>
            </a:r>
            <a:endParaRPr b="1" i="0" sz="3200" u="none" cap="none" strike="noStrike">
              <a:solidFill>
                <a:srgbClr val="C00000"/>
              </a:solidFill>
              <a:latin typeface="Cambria"/>
              <a:ea typeface="Cambria"/>
              <a:cs typeface="Cambria"/>
              <a:sym typeface="Cambria"/>
            </a:endParaRPr>
          </a:p>
        </p:txBody>
      </p:sp>
      <p:sp>
        <p:nvSpPr>
          <p:cNvPr id="707" name="Google Shape;707;p50"/>
          <p:cNvSpPr txBox="1"/>
          <p:nvPr/>
        </p:nvSpPr>
        <p:spPr>
          <a:xfrm>
            <a:off x="5994849" y="1867772"/>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200" u="none" cap="none" strike="noStrike">
                <a:solidFill>
                  <a:srgbClr val="FF0000"/>
                </a:solidFill>
                <a:latin typeface="Cambria"/>
                <a:ea typeface="Cambria"/>
                <a:cs typeface="Cambria"/>
                <a:sym typeface="Cambria"/>
              </a:rPr>
              <a:t>i</a:t>
            </a:r>
            <a:endParaRPr/>
          </a:p>
        </p:txBody>
      </p:sp>
      <p:sp>
        <p:nvSpPr>
          <p:cNvPr id="708" name="Google Shape;708;p50"/>
          <p:cNvSpPr txBox="1"/>
          <p:nvPr/>
        </p:nvSpPr>
        <p:spPr>
          <a:xfrm>
            <a:off x="2199268" y="107793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3600" u="sng" cap="none" strike="noStrike">
                <a:solidFill>
                  <a:srgbClr val="262626"/>
                </a:solidFill>
                <a:latin typeface="Cambria"/>
                <a:ea typeface="Cambria"/>
                <a:cs typeface="Cambria"/>
                <a:sym typeface="Cambria"/>
              </a:rPr>
              <a:t>Pattern:  ACBAC </a:t>
            </a:r>
            <a:endParaRPr/>
          </a:p>
        </p:txBody>
      </p:sp>
      <p:graphicFrame>
        <p:nvGraphicFramePr>
          <p:cNvPr id="709" name="Google Shape;709;p50"/>
          <p:cNvGraphicFramePr/>
          <p:nvPr/>
        </p:nvGraphicFramePr>
        <p:xfrm>
          <a:off x="2875054" y="2328596"/>
          <a:ext cx="3000000" cy="3000000"/>
        </p:xfrm>
        <a:graphic>
          <a:graphicData uri="http://schemas.openxmlformats.org/drawingml/2006/table">
            <a:tbl>
              <a:tblPr bandRow="1" firstRow="1">
                <a:noFill/>
                <a:tableStyleId>{9F2A5858-593B-4670-ADDF-A89320964F94}</a:tableStyleId>
              </a:tblPr>
              <a:tblGrid>
                <a:gridCol w="388850"/>
                <a:gridCol w="388850"/>
                <a:gridCol w="388850"/>
                <a:gridCol w="388850"/>
                <a:gridCol w="388850"/>
                <a:gridCol w="388850"/>
                <a:gridCol w="388850"/>
                <a:gridCol w="388850"/>
                <a:gridCol w="388850"/>
                <a:gridCol w="388850"/>
              </a:tblGrid>
              <a:tr h="370850">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solidFill>
                      <a:schemeClr val="accent1"/>
                    </a:solidFill>
                  </a:tcPr>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a:t>
                      </a:r>
                      <a:endParaRPr/>
                    </a:p>
                  </a:txBody>
                  <a:tcPr marT="45725" marB="45725" marR="91450" marL="91450">
                    <a:solidFill>
                      <a:srgbClr val="FFC000"/>
                    </a:solidFill>
                  </a:tcPr>
                </a:tc>
                <a:tc>
                  <a:txBody>
                    <a:bodyPr/>
                    <a:lstStyle/>
                    <a:p>
                      <a:pPr indent="0" lvl="0" marL="0" marR="0" rtl="0" algn="l">
                        <a:lnSpc>
                          <a:spcPct val="100000"/>
                        </a:lnSpc>
                        <a:spcBef>
                          <a:spcPts val="0"/>
                        </a:spcBef>
                        <a:spcAft>
                          <a:spcPts val="0"/>
                        </a:spcAft>
                        <a:buNone/>
                      </a:pPr>
                      <a:r>
                        <a:rPr lang="en-US" sz="1400" u="none" cap="none" strike="noStrike"/>
                        <a:t>A</a:t>
                      </a:r>
                      <a:endParaRPr/>
                    </a:p>
                  </a:txBody>
                  <a:tcPr marT="45725" marB="45725" marR="91450" marL="91450"/>
                </a:tc>
              </a:tr>
            </a:tbl>
          </a:graphicData>
        </a:graphic>
      </p:graphicFrame>
      <p:sp>
        <p:nvSpPr>
          <p:cNvPr id="710" name="Google Shape;710;p50"/>
          <p:cNvSpPr txBox="1"/>
          <p:nvPr/>
        </p:nvSpPr>
        <p:spPr>
          <a:xfrm>
            <a:off x="5558490" y="3039086"/>
            <a:ext cx="497542"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FF0000"/>
                </a:solidFill>
                <a:latin typeface="Cambria"/>
                <a:ea typeface="Cambria"/>
                <a:cs typeface="Cambria"/>
                <a:sym typeface="Cambria"/>
              </a:rPr>
              <a:t>j</a:t>
            </a:r>
            <a:endParaRPr/>
          </a:p>
        </p:txBody>
      </p:sp>
      <p:sp>
        <p:nvSpPr>
          <p:cNvPr id="711" name="Google Shape;711;p50"/>
          <p:cNvSpPr txBox="1"/>
          <p:nvPr/>
        </p:nvSpPr>
        <p:spPr>
          <a:xfrm>
            <a:off x="2910912" y="2586466"/>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0       1      2      3      4      5      6      7      8     9</a:t>
            </a:r>
            <a:endParaRPr/>
          </a:p>
        </p:txBody>
      </p:sp>
      <p:sp>
        <p:nvSpPr>
          <p:cNvPr id="712" name="Google Shape;712;p50"/>
          <p:cNvSpPr txBox="1"/>
          <p:nvPr/>
        </p:nvSpPr>
        <p:spPr>
          <a:xfrm>
            <a:off x="3123825" y="4156731"/>
            <a:ext cx="4076025"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1600" u="none" cap="none" strike="noStrike">
                <a:solidFill>
                  <a:srgbClr val="262626"/>
                </a:solidFill>
                <a:latin typeface="Cambria"/>
                <a:ea typeface="Cambria"/>
                <a:cs typeface="Cambria"/>
                <a:sym typeface="Cambria"/>
              </a:rPr>
              <a:t>0          1            2            3           4</a:t>
            </a:r>
            <a:endParaRPr/>
          </a:p>
        </p:txBody>
      </p:sp>
      <p:graphicFrame>
        <p:nvGraphicFramePr>
          <p:cNvPr id="713" name="Google Shape;713;p50"/>
          <p:cNvGraphicFramePr/>
          <p:nvPr/>
        </p:nvGraphicFramePr>
        <p:xfrm>
          <a:off x="2910912" y="3470559"/>
          <a:ext cx="3000000" cy="3000000"/>
        </p:xfrm>
        <a:graphic>
          <a:graphicData uri="http://schemas.openxmlformats.org/drawingml/2006/table">
            <a:tbl>
              <a:tblPr bandRow="1" firstRow="1">
                <a:noFill/>
                <a:tableStyleId>{9F2A5858-593B-4670-ADDF-A89320964F94}</a:tableStyleId>
              </a:tblPr>
              <a:tblGrid>
                <a:gridCol w="629025"/>
                <a:gridCol w="629025"/>
                <a:gridCol w="629025"/>
                <a:gridCol w="629025"/>
                <a:gridCol w="629025"/>
              </a:tblGrid>
              <a:tr h="370850">
                <a:tc>
                  <a:txBody>
                    <a:bodyPr/>
                    <a:lstStyle/>
                    <a:p>
                      <a:pPr indent="0" lvl="0" marL="0" marR="0" rtl="0" algn="ctr">
                        <a:lnSpc>
                          <a:spcPct val="100000"/>
                        </a:lnSpc>
                        <a:spcBef>
                          <a:spcPts val="0"/>
                        </a:spcBef>
                        <a:spcAft>
                          <a:spcPts val="0"/>
                        </a:spcAft>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None/>
                      </a:pPr>
                      <a:r>
                        <a:rPr lang="en-US" sz="1800" u="none" cap="none" strike="noStrike"/>
                        <a:t>C</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a:p>
                  </a:txBody>
                  <a:tcPr marT="45725" marB="45725" marR="91450" marL="91450">
                    <a:solidFill>
                      <a:srgbClr val="0070C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a:p>
                  </a:txBody>
                  <a:tcPr marT="45725" marB="45725" marR="91450" marL="91450">
                    <a:solidFill>
                      <a:srgbClr val="FFC000"/>
                    </a:solidFill>
                  </a:tcPr>
                </a:tc>
              </a:tr>
              <a:tr h="370850">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0</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1</a:t>
                      </a:r>
                      <a:endParaRPr/>
                    </a:p>
                  </a:txBody>
                  <a:tcPr marT="45725" marB="45725" marR="91450" marL="91450">
                    <a:solidFill>
                      <a:srgbClr val="00B050"/>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rPr>
                        <a:t>2</a:t>
                      </a:r>
                      <a:endParaRPr/>
                    </a:p>
                  </a:txBody>
                  <a:tcPr marT="45725" marB="45725" marR="91450" marL="91450">
                    <a:solidFill>
                      <a:srgbClr val="00B050"/>
                    </a:solidFill>
                  </a:tcPr>
                </a:tc>
              </a:tr>
            </a:tbl>
          </a:graphicData>
        </a:graphic>
      </p:graphicFrame>
      <p:sp>
        <p:nvSpPr>
          <p:cNvPr id="714" name="Google Shape;714;p50"/>
          <p:cNvSpPr txBox="1"/>
          <p:nvPr/>
        </p:nvSpPr>
        <p:spPr>
          <a:xfrm>
            <a:off x="2243042" y="3447003"/>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pat</a:t>
            </a:r>
            <a:r>
              <a:rPr b="1" i="0" lang="en-US" sz="3200" u="none" cap="none" strike="noStrike">
                <a:solidFill>
                  <a:srgbClr val="C00000"/>
                </a:solidFill>
                <a:latin typeface="Cambria"/>
                <a:ea typeface="Cambria"/>
                <a:cs typeface="Cambria"/>
                <a:sym typeface="Cambria"/>
              </a:rPr>
              <a:t> </a:t>
            </a:r>
            <a:endParaRPr/>
          </a:p>
        </p:txBody>
      </p:sp>
      <p:sp>
        <p:nvSpPr>
          <p:cNvPr id="715" name="Google Shape;715;p50"/>
          <p:cNvSpPr txBox="1"/>
          <p:nvPr/>
        </p:nvSpPr>
        <p:spPr>
          <a:xfrm>
            <a:off x="2301314" y="3805790"/>
            <a:ext cx="667870" cy="3587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1" i="0" lang="en-US" sz="2400" u="none" cap="none" strike="noStrike">
                <a:solidFill>
                  <a:srgbClr val="C00000"/>
                </a:solidFill>
                <a:latin typeface="Cambria"/>
                <a:ea typeface="Cambria"/>
                <a:cs typeface="Cambria"/>
                <a:sym typeface="Cambria"/>
              </a:rPr>
              <a:t>lps</a:t>
            </a:r>
            <a:r>
              <a:rPr b="1" i="0" lang="en-US" sz="3600" u="none" cap="none" strike="noStrike">
                <a:solidFill>
                  <a:srgbClr val="C00000"/>
                </a:solidFill>
                <a:latin typeface="Cambria"/>
                <a:ea typeface="Cambria"/>
                <a:cs typeface="Cambria"/>
                <a:sym typeface="Cambria"/>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1"/>
          <p:cNvSpPr txBox="1"/>
          <p:nvPr>
            <p:ph type="title"/>
          </p:nvPr>
        </p:nvSpPr>
        <p:spPr>
          <a:xfrm>
            <a:off x="2815183" y="213424"/>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Time Complexity</a:t>
            </a:r>
            <a:endParaRPr/>
          </a:p>
        </p:txBody>
      </p:sp>
      <p:sp>
        <p:nvSpPr>
          <p:cNvPr id="721" name="Google Shape;721;p51"/>
          <p:cNvSpPr txBox="1"/>
          <p:nvPr/>
        </p:nvSpPr>
        <p:spPr>
          <a:xfrm>
            <a:off x="389964" y="616993"/>
            <a:ext cx="4235825"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267F9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267F99"/>
                </a:solidFill>
                <a:latin typeface="Consolas"/>
                <a:ea typeface="Consolas"/>
                <a:cs typeface="Consolas"/>
                <a:sym typeface="Consolas"/>
              </a:rPr>
              <a:t>vector</a:t>
            </a:r>
            <a:r>
              <a:rPr b="0" i="0" lang="en-US" sz="1200" u="none" cap="none" strike="noStrike">
                <a:solidFill>
                  <a:srgbClr val="000000"/>
                </a:solidFill>
                <a:latin typeface="Consolas"/>
                <a:ea typeface="Consolas"/>
                <a:cs typeface="Consolas"/>
                <a:sym typeface="Consolas"/>
              </a:rPr>
              <a:t>&lt;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&gt; </a:t>
            </a:r>
            <a:r>
              <a:rPr b="0" i="0" lang="en-US" sz="1200" u="none" cap="none" strike="noStrike">
                <a:solidFill>
                  <a:srgbClr val="795E26"/>
                </a:solidFill>
                <a:latin typeface="Consolas"/>
                <a:ea typeface="Consolas"/>
                <a:cs typeface="Consolas"/>
                <a:sym typeface="Consolas"/>
              </a:rPr>
              <a:t>calc_ps</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267F99"/>
                </a:solidFill>
                <a:latin typeface="Consolas"/>
                <a:ea typeface="Consolas"/>
                <a:cs typeface="Consolas"/>
                <a:sym typeface="Consolas"/>
              </a:rPr>
              <a:t>string</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m</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267F99"/>
                </a:solidFill>
                <a:latin typeface="Consolas"/>
                <a:ea typeface="Consolas"/>
                <a:cs typeface="Consolas"/>
                <a:sym typeface="Consolas"/>
              </a:rPr>
              <a:t>vector</a:t>
            </a:r>
            <a:r>
              <a:rPr b="0" i="0" lang="en-US" sz="1200" u="none" cap="none" strike="noStrike">
                <a:solidFill>
                  <a:srgbClr val="000000"/>
                </a:solidFill>
                <a:latin typeface="Consolas"/>
                <a:ea typeface="Consolas"/>
                <a:cs typeface="Consolas"/>
                <a:sym typeface="Consolas"/>
              </a:rPr>
              <a:t>&lt;</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&gt;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000000"/>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p_len</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0</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while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 &lt; </a:t>
            </a:r>
            <a:r>
              <a:rPr b="0" i="0" lang="en-US" sz="1200" u="none" cap="none" strike="noStrike">
                <a:solidFill>
                  <a:srgbClr val="001080"/>
                </a:solidFill>
                <a:latin typeface="Consolas"/>
                <a:ea typeface="Consolas"/>
                <a:cs typeface="Consolas"/>
                <a:sym typeface="Consolas"/>
              </a:rPr>
              <a:t>m</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pattern</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else</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0</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98658"/>
                </a:solidFill>
                <a:latin typeface="Consolas"/>
                <a:ea typeface="Consolas"/>
                <a:cs typeface="Consolas"/>
                <a:sym typeface="Consolas"/>
              </a:rPr>
              <a:t>1</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else</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795E26"/>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 </a:t>
            </a:r>
            <a:r>
              <a:rPr b="0" i="0" lang="en-US" sz="1200" u="none" cap="none" strike="noStrike">
                <a:solidFill>
                  <a:srgbClr val="001080"/>
                </a:solidFill>
                <a:latin typeface="Consolas"/>
                <a:ea typeface="Consolas"/>
                <a:cs typeface="Consolas"/>
                <a:sym typeface="Consolas"/>
              </a:rPr>
              <a:t>length</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i</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AF00DB"/>
                </a:solidFill>
                <a:latin typeface="Consolas"/>
                <a:ea typeface="Consolas"/>
                <a:cs typeface="Consolas"/>
                <a:sym typeface="Consolas"/>
              </a:rPr>
              <a:t>return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1080"/>
                </a:solidFill>
                <a:latin typeface="Consolas"/>
                <a:ea typeface="Consolas"/>
                <a:cs typeface="Consolas"/>
                <a:sym typeface="Consolas"/>
              </a:rPr>
              <a:t>lps</a:t>
            </a: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000000"/>
                </a:solidFill>
                <a:latin typeface="Consolas"/>
                <a:ea typeface="Consolas"/>
                <a:cs typeface="Consolas"/>
                <a:sym typeface="Consolas"/>
              </a:rPr>
            </a:br>
            <a:endParaRPr b="0" i="0" sz="1200" u="none" cap="none" strike="noStrike">
              <a:solidFill>
                <a:srgbClr val="000000"/>
              </a:solidFill>
              <a:latin typeface="Consolas"/>
              <a:ea typeface="Consolas"/>
              <a:cs typeface="Consolas"/>
              <a:sym typeface="Consolas"/>
            </a:endParaRPr>
          </a:p>
        </p:txBody>
      </p:sp>
      <p:sp>
        <p:nvSpPr>
          <p:cNvPr id="722" name="Google Shape;722;p51"/>
          <p:cNvSpPr txBox="1"/>
          <p:nvPr/>
        </p:nvSpPr>
        <p:spPr>
          <a:xfrm>
            <a:off x="5064363" y="616993"/>
            <a:ext cx="6753300"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000" u="sng" cap="none" strike="noStrike">
                <a:solidFill>
                  <a:srgbClr val="3F3F3F"/>
                </a:solidFill>
                <a:latin typeface="Vidaloka"/>
                <a:ea typeface="Vidaloka"/>
                <a:cs typeface="Vidaloka"/>
                <a:sym typeface="Vidaloka"/>
              </a:rPr>
              <a:t>Running Time</a:t>
            </a:r>
            <a:endParaRPr/>
          </a:p>
        </p:txBody>
      </p:sp>
      <p:sp>
        <p:nvSpPr>
          <p:cNvPr id="723" name="Google Shape;723;p51"/>
          <p:cNvSpPr txBox="1"/>
          <p:nvPr/>
        </p:nvSpPr>
        <p:spPr>
          <a:xfrm>
            <a:off x="4952795" y="1114693"/>
            <a:ext cx="1227999"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6000" u="none" cap="none" strike="noStrike">
                <a:solidFill>
                  <a:srgbClr val="FF0000"/>
                </a:solidFill>
                <a:latin typeface="Source Sans Pro Light"/>
                <a:ea typeface="Source Sans Pro Light"/>
                <a:cs typeface="Source Sans Pro Light"/>
                <a:sym typeface="Source Sans Pro Light"/>
              </a:rPr>
              <a:t>}</a:t>
            </a:r>
            <a:endParaRPr/>
          </a:p>
        </p:txBody>
      </p:sp>
      <p:sp>
        <p:nvSpPr>
          <p:cNvPr id="724" name="Google Shape;724;p51"/>
          <p:cNvSpPr txBox="1"/>
          <p:nvPr/>
        </p:nvSpPr>
        <p:spPr>
          <a:xfrm>
            <a:off x="5745511" y="116969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2400" u="none" cap="none" strike="noStrike">
                <a:solidFill>
                  <a:srgbClr val="00B050"/>
                </a:solidFill>
                <a:latin typeface="Open Sans ExtraBold"/>
                <a:ea typeface="Open Sans ExtraBold"/>
                <a:cs typeface="Open Sans ExtraBold"/>
                <a:sym typeface="Open Sans ExtraBold"/>
              </a:rPr>
              <a:t>O(1)</a:t>
            </a:r>
            <a:endParaRPr/>
          </a:p>
        </p:txBody>
      </p:sp>
      <p:sp>
        <p:nvSpPr>
          <p:cNvPr id="725" name="Google Shape;725;p51"/>
          <p:cNvSpPr txBox="1"/>
          <p:nvPr/>
        </p:nvSpPr>
        <p:spPr>
          <a:xfrm>
            <a:off x="4705003" y="1619339"/>
            <a:ext cx="1227999" cy="23355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19900" u="none" cap="none" strike="noStrike">
                <a:solidFill>
                  <a:srgbClr val="FF0000"/>
                </a:solidFill>
                <a:latin typeface="Lato Hairline"/>
                <a:ea typeface="Lato Hairline"/>
                <a:cs typeface="Lato Hairline"/>
                <a:sym typeface="Lato Hairline"/>
              </a:rPr>
              <a:t>}</a:t>
            </a:r>
            <a:endParaRPr/>
          </a:p>
        </p:txBody>
      </p:sp>
      <p:sp>
        <p:nvSpPr>
          <p:cNvPr id="726" name="Google Shape;726;p51"/>
          <p:cNvSpPr txBox="1"/>
          <p:nvPr/>
        </p:nvSpPr>
        <p:spPr>
          <a:xfrm>
            <a:off x="5745511" y="2538242"/>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200" u="none" cap="none" strike="noStrike">
                <a:solidFill>
                  <a:srgbClr val="00B050"/>
                </a:solidFill>
                <a:latin typeface="Open Sans ExtraBold"/>
                <a:ea typeface="Open Sans ExtraBold"/>
                <a:cs typeface="Open Sans ExtraBold"/>
                <a:sym typeface="Open Sans ExtraBold"/>
              </a:rPr>
              <a:t>O(m)</a:t>
            </a:r>
            <a:endParaRPr/>
          </a:p>
        </p:txBody>
      </p:sp>
      <p:sp>
        <p:nvSpPr>
          <p:cNvPr id="727" name="Google Shape;727;p51"/>
          <p:cNvSpPr txBox="1"/>
          <p:nvPr/>
        </p:nvSpPr>
        <p:spPr>
          <a:xfrm>
            <a:off x="5461851" y="4090684"/>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200" u="none" cap="none" strike="noStrike">
                <a:solidFill>
                  <a:srgbClr val="FF0000"/>
                </a:solidFill>
                <a:latin typeface="Open Sans ExtraBold"/>
                <a:ea typeface="Open Sans ExtraBold"/>
                <a:cs typeface="Open Sans ExtraBold"/>
                <a:sym typeface="Open Sans ExtraBold"/>
              </a:rPr>
              <a:t>Overall : O(m)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2"/>
          <p:cNvSpPr txBox="1"/>
          <p:nvPr>
            <p:ph type="title"/>
          </p:nvPr>
        </p:nvSpPr>
        <p:spPr>
          <a:xfrm>
            <a:off x="2815183" y="213424"/>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Time Complexity</a:t>
            </a:r>
            <a:endParaRPr/>
          </a:p>
        </p:txBody>
      </p:sp>
      <p:sp>
        <p:nvSpPr>
          <p:cNvPr id="733" name="Google Shape;733;p52"/>
          <p:cNvSpPr txBox="1"/>
          <p:nvPr/>
        </p:nvSpPr>
        <p:spPr>
          <a:xfrm>
            <a:off x="392912" y="734729"/>
            <a:ext cx="4179088" cy="41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FF"/>
                </a:solidFill>
                <a:latin typeface="Consolas"/>
                <a:ea typeface="Consolas"/>
                <a:cs typeface="Consolas"/>
                <a:sym typeface="Consolas"/>
              </a:rPr>
              <a:t>bool</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795E26"/>
                </a:solidFill>
                <a:latin typeface="Consolas"/>
                <a:ea typeface="Consolas"/>
                <a:cs typeface="Consolas"/>
                <a:sym typeface="Consolas"/>
              </a:rPr>
              <a:t>kmp</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string</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str</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string</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m</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00FF"/>
                </a:solidFill>
                <a:latin typeface="Consolas"/>
                <a:ea typeface="Consolas"/>
                <a:cs typeface="Consolas"/>
                <a:sym typeface="Consolas"/>
              </a:rPr>
              <a:t>int&amp;</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foundAt</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267F99"/>
                </a:solidFill>
                <a:latin typeface="Consolas"/>
                <a:ea typeface="Consolas"/>
                <a:cs typeface="Consolas"/>
                <a:sym typeface="Consolas"/>
              </a:rPr>
              <a:t>vector</a:t>
            </a:r>
            <a:r>
              <a:rPr b="0" i="0" lang="en-US" sz="1050" u="none" cap="none" strike="noStrike">
                <a:solidFill>
                  <a:srgbClr val="000000"/>
                </a:solidFill>
                <a:latin typeface="Consolas"/>
                <a:ea typeface="Consolas"/>
                <a:cs typeface="Consolas"/>
                <a:sym typeface="Consolas"/>
              </a:rPr>
              <a:t>&lt;</a:t>
            </a:r>
            <a:r>
              <a:rPr b="0" i="0" lang="en-US" sz="1050" u="none" cap="none" strike="noStrike">
                <a:solidFill>
                  <a:srgbClr val="0000FF"/>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&gt;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795E26"/>
                </a:solidFill>
                <a:latin typeface="Consolas"/>
                <a:ea typeface="Consolas"/>
                <a:cs typeface="Consolas"/>
                <a:sym typeface="Consolas"/>
              </a:rPr>
              <a:t>calc_ps</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m</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FF"/>
                </a:solidFill>
                <a:latin typeface="Consolas"/>
                <a:ea typeface="Consolas"/>
                <a:cs typeface="Consolas"/>
                <a:sym typeface="Consolas"/>
              </a:rPr>
              <a:t>    int</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while</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&lt; </a:t>
            </a:r>
            <a:r>
              <a:rPr b="0" i="0" lang="en-US" sz="1050" u="none" cap="none" strike="noStrike">
                <a:solidFill>
                  <a:srgbClr val="001080"/>
                </a:solidFill>
                <a:latin typeface="Consolas"/>
                <a:ea typeface="Consolas"/>
                <a:cs typeface="Consolas"/>
                <a:sym typeface="Consolas"/>
              </a:rPr>
              <a:t>n</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str</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pattern</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else</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0</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98658"/>
                </a:solidFill>
                <a:latin typeface="Consolas"/>
                <a:ea typeface="Consolas"/>
                <a:cs typeface="Consolas"/>
                <a:sym typeface="Consolas"/>
              </a:rPr>
              <a:t>1</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else</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050" u="none" cap="none" strike="noStrike">
                <a:solidFill>
                  <a:srgbClr val="000000"/>
                </a:solidFill>
                <a:latin typeface="Consolas"/>
                <a:ea typeface="Consolas"/>
                <a:cs typeface="Consolas"/>
                <a:sym typeface="Consolas"/>
              </a:rPr>
            </a:b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m</a:t>
            </a: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foundAt</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i</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m</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 = </a:t>
            </a:r>
            <a:r>
              <a:rPr b="0" i="0" lang="en-US" sz="1050" u="none" cap="none" strike="noStrike">
                <a:solidFill>
                  <a:srgbClr val="001080"/>
                </a:solidFill>
                <a:latin typeface="Consolas"/>
                <a:ea typeface="Consolas"/>
                <a:cs typeface="Consolas"/>
                <a:sym typeface="Consolas"/>
              </a:rPr>
              <a:t>lps</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1080"/>
                </a:solidFill>
                <a:latin typeface="Consolas"/>
                <a:ea typeface="Consolas"/>
                <a:cs typeface="Consolas"/>
                <a:sym typeface="Consolas"/>
              </a:rPr>
              <a:t>j</a:t>
            </a:r>
            <a:r>
              <a:rPr b="0" i="0" lang="en-US" sz="1050" u="none" cap="none" strike="noStrike">
                <a:solidFill>
                  <a:srgbClr val="000000"/>
                </a:solidFill>
                <a:latin typeface="Consolas"/>
                <a:ea typeface="Consolas"/>
                <a:cs typeface="Consolas"/>
                <a:sym typeface="Consolas"/>
              </a:rPr>
              <a:t>-</a:t>
            </a:r>
            <a:r>
              <a:rPr b="0" i="0" lang="en-US" sz="1050" u="none" cap="none" strike="noStrike">
                <a:solidFill>
                  <a:srgbClr val="098658"/>
                </a:solidFill>
                <a:latin typeface="Consolas"/>
                <a:ea typeface="Consolas"/>
                <a:cs typeface="Consolas"/>
                <a:sym typeface="Consolas"/>
              </a:rPr>
              <a:t>1</a:t>
            </a:r>
            <a:r>
              <a:rPr b="0" i="0" lang="en-US" sz="1050" u="none" cap="none" strike="noStrike">
                <a:solidFill>
                  <a:srgbClr val="795E26"/>
                </a:solidFill>
                <a:latin typeface="Consolas"/>
                <a:ea typeface="Consolas"/>
                <a:cs typeface="Consolas"/>
                <a:sym typeface="Consolas"/>
              </a:rPr>
              <a:t>]</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00FF"/>
                </a:solidFill>
                <a:latin typeface="Consolas"/>
                <a:ea typeface="Consolas"/>
                <a:cs typeface="Consolas"/>
                <a:sym typeface="Consolas"/>
              </a:rPr>
              <a:t>true</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AF00DB"/>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00FF"/>
                </a:solidFill>
                <a:latin typeface="Consolas"/>
                <a:ea typeface="Consolas"/>
                <a:cs typeface="Consolas"/>
                <a:sym typeface="Consolas"/>
              </a:rPr>
              <a:t>false</a:t>
            </a: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a:t>
            </a:r>
            <a:endParaRPr/>
          </a:p>
        </p:txBody>
      </p:sp>
      <p:sp>
        <p:nvSpPr>
          <p:cNvPr id="734" name="Google Shape;734;p52"/>
          <p:cNvSpPr txBox="1"/>
          <p:nvPr/>
        </p:nvSpPr>
        <p:spPr>
          <a:xfrm>
            <a:off x="5064363" y="598113"/>
            <a:ext cx="6753300"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000" u="sng" cap="none" strike="noStrike">
                <a:solidFill>
                  <a:srgbClr val="3F3F3F"/>
                </a:solidFill>
                <a:latin typeface="Vidaloka"/>
                <a:ea typeface="Vidaloka"/>
                <a:cs typeface="Vidaloka"/>
                <a:sym typeface="Vidaloka"/>
              </a:rPr>
              <a:t>Running Time</a:t>
            </a:r>
            <a:endParaRPr/>
          </a:p>
        </p:txBody>
      </p:sp>
      <p:sp>
        <p:nvSpPr>
          <p:cNvPr id="735" name="Google Shape;735;p52"/>
          <p:cNvSpPr txBox="1"/>
          <p:nvPr/>
        </p:nvSpPr>
        <p:spPr>
          <a:xfrm>
            <a:off x="4952795" y="1114693"/>
            <a:ext cx="1227999"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t/>
            </a:r>
            <a:endParaRPr b="0" i="0" sz="6000" u="none" cap="none" strike="noStrike">
              <a:solidFill>
                <a:srgbClr val="FF0000"/>
              </a:solidFill>
              <a:latin typeface="Source Sans Pro Light"/>
              <a:ea typeface="Source Sans Pro Light"/>
              <a:cs typeface="Source Sans Pro Light"/>
              <a:sym typeface="Source Sans Pro Light"/>
            </a:endParaRPr>
          </a:p>
        </p:txBody>
      </p:sp>
      <p:sp>
        <p:nvSpPr>
          <p:cNvPr id="736" name="Google Shape;736;p52"/>
          <p:cNvSpPr txBox="1"/>
          <p:nvPr/>
        </p:nvSpPr>
        <p:spPr>
          <a:xfrm>
            <a:off x="5839142" y="1114693"/>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2400" u="none" cap="none" strike="noStrike">
                <a:solidFill>
                  <a:srgbClr val="00B050"/>
                </a:solidFill>
                <a:latin typeface="Open Sans ExtraBold"/>
                <a:ea typeface="Open Sans ExtraBold"/>
                <a:cs typeface="Open Sans ExtraBold"/>
                <a:sym typeface="Open Sans ExtraBold"/>
              </a:rPr>
              <a:t>O(m)</a:t>
            </a:r>
            <a:endParaRPr/>
          </a:p>
        </p:txBody>
      </p:sp>
      <p:sp>
        <p:nvSpPr>
          <p:cNvPr id="737" name="Google Shape;737;p52"/>
          <p:cNvSpPr txBox="1"/>
          <p:nvPr/>
        </p:nvSpPr>
        <p:spPr>
          <a:xfrm>
            <a:off x="4611143" y="1748232"/>
            <a:ext cx="1227999" cy="23355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23900" u="none" cap="none" strike="noStrike">
                <a:solidFill>
                  <a:srgbClr val="FF0000"/>
                </a:solidFill>
                <a:latin typeface="Lato Hairline"/>
                <a:ea typeface="Lato Hairline"/>
                <a:cs typeface="Lato Hairline"/>
                <a:sym typeface="Lato Hairline"/>
              </a:rPr>
              <a:t>}</a:t>
            </a:r>
            <a:endParaRPr/>
          </a:p>
        </p:txBody>
      </p:sp>
      <p:sp>
        <p:nvSpPr>
          <p:cNvPr id="738" name="Google Shape;738;p52"/>
          <p:cNvSpPr txBox="1"/>
          <p:nvPr/>
        </p:nvSpPr>
        <p:spPr>
          <a:xfrm>
            <a:off x="5878285" y="2751373"/>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200" u="none" cap="none" strike="noStrike">
                <a:solidFill>
                  <a:srgbClr val="00B050"/>
                </a:solidFill>
                <a:latin typeface="Open Sans ExtraBold"/>
                <a:ea typeface="Open Sans ExtraBold"/>
                <a:cs typeface="Open Sans ExtraBold"/>
                <a:sym typeface="Open Sans ExtraBold"/>
              </a:rPr>
              <a:t>O(n)</a:t>
            </a:r>
            <a:endParaRPr/>
          </a:p>
        </p:txBody>
      </p:sp>
      <p:sp>
        <p:nvSpPr>
          <p:cNvPr id="739" name="Google Shape;739;p52"/>
          <p:cNvSpPr txBox="1"/>
          <p:nvPr/>
        </p:nvSpPr>
        <p:spPr>
          <a:xfrm>
            <a:off x="5420600" y="4164575"/>
            <a:ext cx="3941628" cy="49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Vidaloka"/>
              <a:buNone/>
            </a:pPr>
            <a:r>
              <a:rPr b="0" i="0" lang="en-US" sz="3200" u="none" cap="none" strike="noStrike">
                <a:solidFill>
                  <a:srgbClr val="FF0000"/>
                </a:solidFill>
                <a:latin typeface="Open Sans ExtraBold"/>
                <a:ea typeface="Open Sans ExtraBold"/>
                <a:cs typeface="Open Sans ExtraBold"/>
                <a:sym typeface="Open Sans ExtraBold"/>
              </a:rPr>
              <a:t>Overall : O(m+n)</a:t>
            </a:r>
            <a:endParaRPr/>
          </a:p>
        </p:txBody>
      </p:sp>
      <p:sp>
        <p:nvSpPr>
          <p:cNvPr id="740" name="Google Shape;740;p52"/>
          <p:cNvSpPr/>
          <p:nvPr/>
        </p:nvSpPr>
        <p:spPr>
          <a:xfrm>
            <a:off x="4392743" y="1340662"/>
            <a:ext cx="1003225" cy="45719"/>
          </a:xfrm>
          <a:prstGeom prst="rect">
            <a:avLst/>
          </a:prstGeom>
          <a:solidFill>
            <a:srgbClr val="FF0000"/>
          </a:solidFill>
          <a:ln cap="flat" cmpd="sng" w="25400">
            <a:solidFill>
              <a:srgbClr val="F5F2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3"/>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Time Complexity</a:t>
            </a:r>
            <a:endParaRPr/>
          </a:p>
        </p:txBody>
      </p:sp>
      <p:sp>
        <p:nvSpPr>
          <p:cNvPr id="746" name="Google Shape;746;p53"/>
          <p:cNvSpPr txBox="1"/>
          <p:nvPr>
            <p:ph idx="1" type="subTitle"/>
          </p:nvPr>
        </p:nvSpPr>
        <p:spPr>
          <a:xfrm>
            <a:off x="771344" y="104730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rPr lang="en-US"/>
              <a:t>So, as can be seen from the previous runtime analysis, the runtime analysis of KMP's Algorithm is </a:t>
            </a:r>
            <a:r>
              <a:rPr b="1" lang="en-US"/>
              <a:t>O(m+n) </a:t>
            </a:r>
            <a:r>
              <a:rPr lang="en-US"/>
              <a:t>which is far better than the runtime of brute force algorithm </a:t>
            </a:r>
            <a:r>
              <a:rPr b="1" lang="en-US"/>
              <a:t>O(m*n)</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4"/>
          <p:cNvSpPr txBox="1"/>
          <p:nvPr>
            <p:ph type="title"/>
          </p:nvPr>
        </p:nvSpPr>
        <p:spPr>
          <a:xfrm>
            <a:off x="882825" y="1697500"/>
            <a:ext cx="7085400" cy="112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0"/>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
          <p:cNvSpPr txBox="1"/>
          <p:nvPr>
            <p:ph type="title"/>
          </p:nvPr>
        </p:nvSpPr>
        <p:spPr>
          <a:xfrm>
            <a:off x="219900" y="549600"/>
            <a:ext cx="43230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KMP’s Algorithm</a:t>
            </a:r>
            <a:endParaRPr/>
          </a:p>
        </p:txBody>
      </p:sp>
      <p:sp>
        <p:nvSpPr>
          <p:cNvPr id="295" name="Google Shape;295;p6"/>
          <p:cNvSpPr txBox="1"/>
          <p:nvPr>
            <p:ph idx="1" type="subTitle"/>
          </p:nvPr>
        </p:nvSpPr>
        <p:spPr>
          <a:xfrm>
            <a:off x="264950" y="1212175"/>
            <a:ext cx="85860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The time complexity of KMP’s algorithm is achieved by avoiding comparisons with elements of ‘S’ that have previously been involved in comparison with some element of the pattern ‘p’ to be matched.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rPr lang="en-US"/>
              <a:t>i.e. , backtracking on the string ‘S’ never occurs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7"/>
          <p:cNvSpPr txBox="1"/>
          <p:nvPr>
            <p:ph type="title"/>
          </p:nvPr>
        </p:nvSpPr>
        <p:spPr>
          <a:xfrm>
            <a:off x="219900" y="541575"/>
            <a:ext cx="66090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Functions of KMP’s Algorithm</a:t>
            </a:r>
            <a:endParaRPr/>
          </a:p>
        </p:txBody>
      </p:sp>
      <p:sp>
        <p:nvSpPr>
          <p:cNvPr id="301" name="Google Shape;301;p7"/>
          <p:cNvSpPr txBox="1"/>
          <p:nvPr>
            <p:ph idx="1" type="subTitle"/>
          </p:nvPr>
        </p:nvSpPr>
        <p:spPr>
          <a:xfrm>
            <a:off x="264950" y="1212175"/>
            <a:ext cx="85860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There are 2 major functions of KMP’s algorithm which are-</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342900" lvl="0" marL="457200" rtl="0" algn="l">
              <a:lnSpc>
                <a:spcPct val="100000"/>
              </a:lnSpc>
              <a:spcBef>
                <a:spcPts val="1200"/>
              </a:spcBef>
              <a:spcAft>
                <a:spcPts val="0"/>
              </a:spcAft>
              <a:buSzPts val="1800"/>
              <a:buAutoNum type="arabicPeriod"/>
            </a:pPr>
            <a:r>
              <a:rPr lang="en-US"/>
              <a:t>The prefix function, PI </a:t>
            </a:r>
            <a:endParaRPr/>
          </a:p>
          <a:p>
            <a:pPr indent="0" lvl="0" marL="0" rtl="0" algn="l">
              <a:lnSpc>
                <a:spcPct val="100000"/>
              </a:lnSpc>
              <a:spcBef>
                <a:spcPts val="1200"/>
              </a:spcBef>
              <a:spcAft>
                <a:spcPts val="0"/>
              </a:spcAft>
              <a:buSzPts val="1800"/>
              <a:buNone/>
            </a:pPr>
            <a:r>
              <a:t/>
            </a:r>
            <a:endParaRPr/>
          </a:p>
          <a:p>
            <a:pPr indent="-342900" lvl="0" marL="457200" rtl="0" algn="l">
              <a:lnSpc>
                <a:spcPct val="100000"/>
              </a:lnSpc>
              <a:spcBef>
                <a:spcPts val="1200"/>
              </a:spcBef>
              <a:spcAft>
                <a:spcPts val="0"/>
              </a:spcAft>
              <a:buSzPts val="1800"/>
              <a:buAutoNum type="arabicPeriod"/>
            </a:pPr>
            <a:r>
              <a:rPr lang="en-US"/>
              <a:t>The KMP Matcher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The prefix function </a:t>
            </a:r>
            <a:endParaRPr/>
          </a:p>
        </p:txBody>
      </p:sp>
      <p:sp>
        <p:nvSpPr>
          <p:cNvPr id="307" name="Google Shape;307;p8"/>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rPr lang="en-US"/>
              <a:t>The prefix function or PI function for a pattern encapsulates knowledge about how the pattern matches against shifts of itself. This information can be used to avoid useless shifts of the pattern ‘p’. In other words this enables avoiding backtracking on the string ‘S’.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type="title"/>
          </p:nvPr>
        </p:nvSpPr>
        <p:spPr>
          <a:xfrm>
            <a:off x="219900" y="549600"/>
            <a:ext cx="6753300" cy="49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The KMP Matcher</a:t>
            </a:r>
            <a:endParaRPr/>
          </a:p>
        </p:txBody>
      </p:sp>
      <p:sp>
        <p:nvSpPr>
          <p:cNvPr id="313" name="Google Shape;313;p9"/>
          <p:cNvSpPr txBox="1"/>
          <p:nvPr>
            <p:ph idx="1" type="subTitle"/>
          </p:nvPr>
        </p:nvSpPr>
        <p:spPr>
          <a:xfrm>
            <a:off x="858750" y="1107850"/>
            <a:ext cx="7947300" cy="3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200"/>
              </a:spcBef>
              <a:spcAft>
                <a:spcPts val="0"/>
              </a:spcAft>
              <a:buSzPts val="1800"/>
              <a:buNone/>
            </a:pPr>
            <a:r>
              <a:t/>
            </a:r>
            <a:endParaRPr/>
          </a:p>
          <a:p>
            <a:pPr indent="0" lvl="0" marL="0" rtl="0" algn="l">
              <a:lnSpc>
                <a:spcPct val="100000"/>
              </a:lnSpc>
              <a:spcBef>
                <a:spcPts val="1200"/>
              </a:spcBef>
              <a:spcAft>
                <a:spcPts val="1200"/>
              </a:spcAft>
              <a:buSzPts val="1800"/>
              <a:buNone/>
            </a:pPr>
            <a:r>
              <a:rPr lang="en-US"/>
              <a:t>Finds the occurrence of 'p' in 'S' and returns the number of shifts of 'p' after which the occurrence is detected, using string 'S', pattern 'p', and prefix function 'PI' as inputs.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