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23-Oct-18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23-Oct-18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97" y="1122364"/>
            <a:ext cx="10933611" cy="2169476"/>
          </a:xfrm>
        </p:spPr>
        <p:txBody>
          <a:bodyPr>
            <a:normAutofit/>
          </a:bodyPr>
          <a:lstStyle/>
          <a:p>
            <a:pPr algn="ctr"/>
            <a:r>
              <a:rPr lang="en-US" sz="3200" dirty="0" err="1" smtClean="0"/>
              <a:t>AhsanUllah</a:t>
            </a:r>
            <a:r>
              <a:rPr lang="en-US" sz="3200" dirty="0" smtClean="0"/>
              <a:t> university of science and technology</a:t>
            </a:r>
            <a:br>
              <a:rPr lang="en-US" sz="3200" dirty="0" smtClean="0"/>
            </a:br>
            <a:r>
              <a:rPr lang="en-GB" sz="2800" cap="none" dirty="0">
                <a:effectLst/>
                <a:latin typeface="Calibri" pitchFamily="34" charset="0"/>
                <a:ea typeface="Times New Roman" pitchFamily="18" charset="0"/>
                <a:cs typeface="Times New Roman" pitchFamily="18" charset="0"/>
              </a:rPr>
              <a:t>Software Development Lab- 2200</a:t>
            </a:r>
            <a:r>
              <a:rPr lang="en-GB" sz="3200" cap="none" dirty="0">
                <a:effectLst/>
                <a:latin typeface="Calibri" pitchFamily="34" charset="0"/>
                <a:ea typeface="Times New Roman" pitchFamily="18" charset="0"/>
                <a:cs typeface="Times New Roman" pitchFamily="18" charset="0"/>
              </a:rPr>
              <a:t/>
            </a:r>
            <a:br>
              <a:rPr lang="en-GB" sz="3200" cap="none" dirty="0">
                <a:effectLst/>
                <a:latin typeface="Calibri" pitchFamily="34" charset="0"/>
                <a:ea typeface="Times New Roman" pitchFamily="18" charset="0"/>
                <a:cs typeface="Times New Roman" pitchFamily="18" charset="0"/>
              </a:rPr>
            </a:br>
            <a:endParaRPr lang="en-US" sz="3200" dirty="0"/>
          </a:p>
        </p:txBody>
      </p:sp>
      <p:sp>
        <p:nvSpPr>
          <p:cNvPr id="3" name="Subtitle 2"/>
          <p:cNvSpPr>
            <a:spLocks noGrp="1"/>
          </p:cNvSpPr>
          <p:nvPr>
            <p:ph type="subTitle" idx="1"/>
          </p:nvPr>
        </p:nvSpPr>
        <p:spPr>
          <a:xfrm>
            <a:off x="2521131" y="3291839"/>
            <a:ext cx="7498080" cy="3422469"/>
          </a:xfrm>
        </p:spPr>
        <p:txBody>
          <a:bodyPr>
            <a:normAutofit lnSpcReduction="10000"/>
          </a:bodyPr>
          <a:lstStyle/>
          <a:p>
            <a:pPr lvl="0" algn="ctr" eaLnBrk="0" fontAlgn="base" hangingPunct="0">
              <a:lnSpc>
                <a:spcPct val="100000"/>
              </a:lnSpc>
              <a:spcBef>
                <a:spcPct val="0"/>
              </a:spcBef>
              <a:spcAft>
                <a:spcPct val="0"/>
              </a:spcAft>
              <a:buSzTx/>
              <a:tabLst>
                <a:tab pos="2865438" algn="ctr"/>
                <a:tab pos="4560888" algn="l"/>
              </a:tabLst>
            </a:pPr>
            <a:r>
              <a:rPr lang="en-GB" sz="2400" cap="none" dirty="0">
                <a:solidFill>
                  <a:schemeClr val="accent4">
                    <a:lumMod val="50000"/>
                  </a:schemeClr>
                </a:solidFill>
                <a:effectLst/>
                <a:latin typeface="Calibri" pitchFamily="34" charset="0"/>
                <a:ea typeface="Times New Roman" pitchFamily="18" charset="0"/>
                <a:cs typeface="Times New Roman" pitchFamily="18" charset="0"/>
              </a:rPr>
              <a:t>Software Development Lab Project Presentation</a:t>
            </a:r>
            <a:endParaRPr lang="en-GB" sz="2400" cap="none" dirty="0">
              <a:solidFill>
                <a:schemeClr val="accent4">
                  <a:lumMod val="50000"/>
                </a:schemeClr>
              </a:solidFill>
              <a:effectLst/>
              <a:latin typeface="Arial" pitchFamily="34" charset="0"/>
              <a:cs typeface="Arial" pitchFamily="34" charset="0"/>
            </a:endParaRPr>
          </a:p>
          <a:p>
            <a:pPr lvl="0" algn="ctr" eaLnBrk="0" fontAlgn="base" hangingPunct="0">
              <a:lnSpc>
                <a:spcPct val="100000"/>
              </a:lnSpc>
              <a:spcBef>
                <a:spcPct val="0"/>
              </a:spcBef>
              <a:spcAft>
                <a:spcPct val="0"/>
              </a:spcAft>
              <a:buSzTx/>
              <a:tabLst>
                <a:tab pos="2865438" algn="ctr"/>
                <a:tab pos="4560888" algn="l"/>
              </a:tabLst>
            </a:pPr>
            <a:r>
              <a:rPr lang="en-GB" sz="2400" cap="none" dirty="0">
                <a:solidFill>
                  <a:schemeClr val="accent4">
                    <a:lumMod val="50000"/>
                  </a:schemeClr>
                </a:solidFill>
                <a:effectLst/>
                <a:latin typeface="Calibri" pitchFamily="34" charset="0"/>
                <a:ea typeface="Times New Roman" pitchFamily="18" charset="0"/>
                <a:cs typeface="Times New Roman" pitchFamily="18" charset="0"/>
              </a:rPr>
              <a:t>Group: </a:t>
            </a:r>
            <a:r>
              <a:rPr lang="en-GB" sz="2400" cap="none" dirty="0" smtClean="0">
                <a:solidFill>
                  <a:schemeClr val="accent4">
                    <a:lumMod val="50000"/>
                  </a:schemeClr>
                </a:solidFill>
                <a:effectLst/>
                <a:latin typeface="Calibri" pitchFamily="34" charset="0"/>
                <a:ea typeface="Times New Roman" pitchFamily="18" charset="0"/>
                <a:cs typeface="Times New Roman" pitchFamily="18" charset="0"/>
              </a:rPr>
              <a:t>10</a:t>
            </a:r>
            <a:endParaRPr lang="en-GB" sz="2400" cap="none" dirty="0">
              <a:solidFill>
                <a:schemeClr val="accent4">
                  <a:lumMod val="50000"/>
                </a:schemeClr>
              </a:solidFill>
              <a:effectLst/>
              <a:latin typeface="Arial" pitchFamily="34" charset="0"/>
              <a:cs typeface="Arial" pitchFamily="34" charset="0"/>
            </a:endParaRPr>
          </a:p>
          <a:p>
            <a:pPr lvl="0" algn="ctr" eaLnBrk="0" fontAlgn="base" hangingPunct="0">
              <a:spcBef>
                <a:spcPct val="0"/>
              </a:spcBef>
              <a:spcAft>
                <a:spcPct val="0"/>
              </a:spcAft>
              <a:tabLst>
                <a:tab pos="2865438" algn="ctr"/>
                <a:tab pos="4560888" algn="l"/>
              </a:tabLst>
            </a:pPr>
            <a:r>
              <a:rPr lang="en-GB" sz="2400" cap="none" dirty="0">
                <a:solidFill>
                  <a:schemeClr val="tx1"/>
                </a:solidFill>
                <a:effectLst/>
                <a:latin typeface="Calibri" pitchFamily="34" charset="0"/>
                <a:ea typeface="Times New Roman" pitchFamily="18" charset="0"/>
                <a:cs typeface="Times New Roman" pitchFamily="18" charset="0"/>
              </a:rPr>
              <a:t> </a:t>
            </a:r>
            <a:r>
              <a:rPr lang="en-GB" sz="2400" cap="none" dirty="0">
                <a:solidFill>
                  <a:schemeClr val="accent3">
                    <a:lumMod val="50000"/>
                  </a:schemeClr>
                </a:solidFill>
                <a:effectLst/>
                <a:latin typeface="Calibri" pitchFamily="34" charset="0"/>
                <a:ea typeface="Times New Roman" pitchFamily="18" charset="0"/>
                <a:cs typeface="Times New Roman" pitchFamily="18" charset="0"/>
              </a:rPr>
              <a:t>Project Name: </a:t>
            </a:r>
            <a:r>
              <a:rPr lang="en-GB" sz="2400" b="1" dirty="0" smtClean="0">
                <a:solidFill>
                  <a:schemeClr val="accent3">
                    <a:lumMod val="75000"/>
                  </a:schemeClr>
                </a:solidFill>
              </a:rPr>
              <a:t>CGPA Calculator</a:t>
            </a:r>
          </a:p>
          <a:p>
            <a:pPr lvl="0" eaLnBrk="0" fontAlgn="base" hangingPunct="0">
              <a:spcBef>
                <a:spcPct val="0"/>
              </a:spcBef>
              <a:spcAft>
                <a:spcPct val="0"/>
              </a:spcAft>
              <a:tabLst>
                <a:tab pos="2865438" algn="ctr"/>
                <a:tab pos="4560888" algn="l"/>
              </a:tabLst>
            </a:pPr>
            <a:endParaRPr lang="en-GB" cap="none" dirty="0" smtClean="0">
              <a:effectLst/>
              <a:latin typeface="Cambria" pitchFamily="18" charset="0"/>
              <a:ea typeface="Times New Roman" pitchFamily="18" charset="0"/>
              <a:cs typeface="Times New Roman" pitchFamily="18" charset="0"/>
            </a:endParaRPr>
          </a:p>
          <a:p>
            <a:pPr lvl="0" eaLnBrk="0" fontAlgn="base" hangingPunct="0">
              <a:spcBef>
                <a:spcPct val="0"/>
              </a:spcBef>
              <a:spcAft>
                <a:spcPct val="0"/>
              </a:spcAft>
              <a:tabLst>
                <a:tab pos="2865438" algn="ctr"/>
                <a:tab pos="4560888" algn="l"/>
              </a:tabLst>
            </a:pPr>
            <a:r>
              <a:rPr lang="en-GB" b="1" u="sng" cap="none" dirty="0" smtClean="0">
                <a:solidFill>
                  <a:schemeClr val="bg1"/>
                </a:solidFill>
                <a:effectLst/>
                <a:latin typeface="Cambria" pitchFamily="18" charset="0"/>
                <a:ea typeface="Times New Roman" pitchFamily="18" charset="0"/>
                <a:cs typeface="Times New Roman" pitchFamily="18" charset="0"/>
              </a:rPr>
              <a:t>Group Members:</a:t>
            </a:r>
          </a:p>
          <a:p>
            <a:pPr marL="457200" lvl="0" indent="-457200" eaLnBrk="0" fontAlgn="base" hangingPunct="0">
              <a:spcBef>
                <a:spcPct val="0"/>
              </a:spcBef>
              <a:spcAft>
                <a:spcPct val="0"/>
              </a:spcAft>
              <a:buAutoNum type="arabicPeriod"/>
              <a:tabLst>
                <a:tab pos="2865438" algn="ctr"/>
                <a:tab pos="4560888" algn="l"/>
              </a:tabLst>
            </a:pPr>
            <a:r>
              <a:rPr lang="en-GB" cap="none" dirty="0" smtClean="0">
                <a:solidFill>
                  <a:schemeClr val="bg1"/>
                </a:solidFill>
                <a:effectLst/>
                <a:latin typeface="Cambria" pitchFamily="18" charset="0"/>
                <a:ea typeface="Times New Roman" pitchFamily="18" charset="0"/>
                <a:cs typeface="Times New Roman" pitchFamily="18" charset="0"/>
              </a:rPr>
              <a:t>Md. Yeasir Arafat</a:t>
            </a:r>
          </a:p>
          <a:p>
            <a:pPr lvl="0" eaLnBrk="0" fontAlgn="base" hangingPunct="0">
              <a:spcBef>
                <a:spcPct val="0"/>
              </a:spcBef>
              <a:spcAft>
                <a:spcPct val="0"/>
              </a:spcAft>
              <a:tabLst>
                <a:tab pos="2865438" algn="ctr"/>
                <a:tab pos="4560888" algn="l"/>
              </a:tabLst>
            </a:pPr>
            <a:r>
              <a:rPr lang="en-GB" cap="none" dirty="0">
                <a:solidFill>
                  <a:schemeClr val="bg1"/>
                </a:solidFill>
                <a:effectLst/>
                <a:latin typeface="Cambria" pitchFamily="18" charset="0"/>
                <a:ea typeface="Times New Roman" pitchFamily="18" charset="0"/>
                <a:cs typeface="Times New Roman" pitchFamily="18" charset="0"/>
              </a:rPr>
              <a:t> </a:t>
            </a:r>
            <a:r>
              <a:rPr lang="en-GB" cap="none" dirty="0" smtClean="0">
                <a:solidFill>
                  <a:schemeClr val="bg1"/>
                </a:solidFill>
                <a:effectLst/>
                <a:latin typeface="Cambria" pitchFamily="18" charset="0"/>
                <a:ea typeface="Times New Roman" pitchFamily="18" charset="0"/>
                <a:cs typeface="Times New Roman" pitchFamily="18" charset="0"/>
              </a:rPr>
              <a:t>       ID: 16.02.04.093</a:t>
            </a:r>
          </a:p>
          <a:p>
            <a:pPr marL="457200" lvl="0" indent="-457200" eaLnBrk="0" fontAlgn="base" hangingPunct="0">
              <a:spcBef>
                <a:spcPct val="0"/>
              </a:spcBef>
              <a:spcAft>
                <a:spcPct val="0"/>
              </a:spcAft>
              <a:buAutoNum type="arabicPeriod" startAt="2"/>
              <a:tabLst>
                <a:tab pos="2865438" algn="ctr"/>
                <a:tab pos="4560888" algn="l"/>
              </a:tabLst>
            </a:pPr>
            <a:r>
              <a:rPr lang="en-GB" cap="none" dirty="0" err="1" smtClean="0">
                <a:solidFill>
                  <a:schemeClr val="bg1"/>
                </a:solidFill>
                <a:effectLst/>
                <a:latin typeface="Cambria" pitchFamily="18" charset="0"/>
                <a:ea typeface="Times New Roman" pitchFamily="18" charset="0"/>
                <a:cs typeface="Times New Roman" pitchFamily="18" charset="0"/>
              </a:rPr>
              <a:t>Noushin</a:t>
            </a:r>
            <a:r>
              <a:rPr lang="en-GB" cap="none" dirty="0" smtClean="0">
                <a:solidFill>
                  <a:schemeClr val="bg1"/>
                </a:solidFill>
                <a:effectLst/>
                <a:latin typeface="Cambria" pitchFamily="18" charset="0"/>
                <a:ea typeface="Times New Roman" pitchFamily="18" charset="0"/>
                <a:cs typeface="Times New Roman" pitchFamily="18" charset="0"/>
              </a:rPr>
              <a:t> </a:t>
            </a:r>
            <a:r>
              <a:rPr lang="en-GB" cap="none" dirty="0" err="1" smtClean="0">
                <a:solidFill>
                  <a:schemeClr val="bg1"/>
                </a:solidFill>
                <a:effectLst/>
                <a:latin typeface="Cambria" pitchFamily="18" charset="0"/>
                <a:ea typeface="Times New Roman" pitchFamily="18" charset="0"/>
                <a:cs typeface="Times New Roman" pitchFamily="18" charset="0"/>
              </a:rPr>
              <a:t>Tabassum</a:t>
            </a:r>
            <a:endParaRPr lang="en-GB" cap="none" dirty="0" smtClean="0">
              <a:solidFill>
                <a:schemeClr val="bg1"/>
              </a:solidFill>
              <a:effectLst/>
              <a:latin typeface="Cambria" pitchFamily="18" charset="0"/>
              <a:ea typeface="Times New Roman" pitchFamily="18" charset="0"/>
              <a:cs typeface="Times New Roman" pitchFamily="18" charset="0"/>
            </a:endParaRPr>
          </a:p>
          <a:p>
            <a:pPr lvl="0" eaLnBrk="0" fontAlgn="base" hangingPunct="0">
              <a:spcBef>
                <a:spcPct val="0"/>
              </a:spcBef>
              <a:spcAft>
                <a:spcPct val="0"/>
              </a:spcAft>
              <a:tabLst>
                <a:tab pos="2865438" algn="ctr"/>
                <a:tab pos="4560888" algn="l"/>
              </a:tabLst>
            </a:pPr>
            <a:r>
              <a:rPr lang="en-GB" cap="none" dirty="0">
                <a:solidFill>
                  <a:schemeClr val="bg1"/>
                </a:solidFill>
                <a:effectLst/>
                <a:latin typeface="Cambria" pitchFamily="18" charset="0"/>
                <a:ea typeface="Times New Roman" pitchFamily="18" charset="0"/>
                <a:cs typeface="Times New Roman" pitchFamily="18" charset="0"/>
              </a:rPr>
              <a:t> </a:t>
            </a:r>
            <a:r>
              <a:rPr lang="en-GB" cap="none" dirty="0" smtClean="0">
                <a:solidFill>
                  <a:schemeClr val="bg1"/>
                </a:solidFill>
                <a:effectLst/>
                <a:latin typeface="Cambria" pitchFamily="18" charset="0"/>
                <a:ea typeface="Times New Roman" pitchFamily="18" charset="0"/>
                <a:cs typeface="Times New Roman" pitchFamily="18" charset="0"/>
              </a:rPr>
              <a:t>       ID: 16.02.04.114</a:t>
            </a:r>
          </a:p>
          <a:p>
            <a:pPr marL="457200" lvl="0" indent="-457200" eaLnBrk="0" fontAlgn="base" hangingPunct="0">
              <a:spcBef>
                <a:spcPct val="0"/>
              </a:spcBef>
              <a:spcAft>
                <a:spcPct val="0"/>
              </a:spcAft>
              <a:buAutoNum type="arabicPeriod"/>
              <a:tabLst>
                <a:tab pos="2865438" algn="ctr"/>
                <a:tab pos="4560888" algn="l"/>
              </a:tabLst>
            </a:pPr>
            <a:endParaRPr lang="en-GB" cap="none" dirty="0">
              <a:solidFill>
                <a:schemeClr val="bg1"/>
              </a:solidFill>
              <a:effectLst/>
              <a:latin typeface="Cambria" pitchFamily="18" charset="0"/>
              <a:ea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711" y="77788"/>
            <a:ext cx="1905000" cy="1905000"/>
          </a:xfrm>
          <a:prstGeom prst="rect">
            <a:avLst/>
          </a:prstGeom>
        </p:spPr>
      </p:pic>
      <p:cxnSp>
        <p:nvCxnSpPr>
          <p:cNvPr id="20" name="Straight Connector 19"/>
          <p:cNvCxnSpPr/>
          <p:nvPr/>
        </p:nvCxnSpPr>
        <p:spPr>
          <a:xfrm>
            <a:off x="1384662" y="3030583"/>
            <a:ext cx="4598126" cy="0"/>
          </a:xfrm>
          <a:prstGeom prst="line">
            <a:avLst/>
          </a:prstGeom>
          <a:ln w="3810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11845" y="3030583"/>
            <a:ext cx="4598126" cy="0"/>
          </a:xfrm>
          <a:prstGeom prst="line">
            <a:avLst/>
          </a:prstGeom>
          <a:ln w="3810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06897" y="2901657"/>
            <a:ext cx="220029" cy="25141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432289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1680" y="836023"/>
            <a:ext cx="9035731" cy="5891348"/>
          </a:xfrm>
        </p:spPr>
        <p:txBody>
          <a:bodyPr>
            <a:normAutofit lnSpcReduction="10000"/>
          </a:bodyPr>
          <a:lstStyle/>
          <a:p>
            <a:pPr marL="0" indent="0">
              <a:buNone/>
            </a:pPr>
            <a:r>
              <a:rPr lang="en-GB" sz="2800" b="1" dirty="0" smtClean="0">
                <a:effectLst/>
              </a:rPr>
              <a:t>SOFTWARES</a:t>
            </a:r>
            <a:endParaRPr lang="en-US" sz="2800" dirty="0">
              <a:effectLst/>
            </a:endParaRPr>
          </a:p>
          <a:p>
            <a:r>
              <a:rPr lang="en-GB" dirty="0" smtClean="0">
                <a:effectLst/>
              </a:rPr>
              <a:t>Android Studio </a:t>
            </a:r>
          </a:p>
          <a:p>
            <a:r>
              <a:rPr lang="en-GB" dirty="0" smtClean="0">
                <a:effectLst/>
              </a:rPr>
              <a:t>Emulator</a:t>
            </a:r>
            <a:endParaRPr lang="en-US" dirty="0">
              <a:effectLst/>
            </a:endParaRPr>
          </a:p>
          <a:p>
            <a:pPr marL="0" indent="0">
              <a:buNone/>
            </a:pPr>
            <a:endParaRPr lang="en-US" dirty="0">
              <a:effectLst/>
            </a:endParaRPr>
          </a:p>
          <a:p>
            <a:pPr marL="0" indent="0">
              <a:buNone/>
            </a:pPr>
            <a:r>
              <a:rPr lang="en-GB" sz="2800" b="1" dirty="0" smtClean="0">
                <a:effectLst/>
              </a:rPr>
              <a:t>HARDWARES</a:t>
            </a:r>
            <a:endParaRPr lang="en-US" sz="2800" dirty="0">
              <a:effectLst/>
            </a:endParaRPr>
          </a:p>
          <a:p>
            <a:r>
              <a:rPr lang="en-GB" dirty="0">
                <a:effectLst/>
              </a:rPr>
              <a:t>PC/ </a:t>
            </a:r>
            <a:r>
              <a:rPr lang="en-GB" dirty="0" smtClean="0">
                <a:effectLst/>
              </a:rPr>
              <a:t>Laptop</a:t>
            </a:r>
          </a:p>
          <a:p>
            <a:r>
              <a:rPr lang="en-GB" dirty="0" smtClean="0">
                <a:effectLst/>
              </a:rPr>
              <a:t>Android </a:t>
            </a:r>
            <a:r>
              <a:rPr lang="en-GB" dirty="0">
                <a:effectLst/>
              </a:rPr>
              <a:t>Smart </a:t>
            </a:r>
            <a:r>
              <a:rPr lang="en-GB" dirty="0" smtClean="0">
                <a:effectLst/>
              </a:rPr>
              <a:t>Phones</a:t>
            </a:r>
          </a:p>
          <a:p>
            <a:endParaRPr lang="en-GB" dirty="0">
              <a:effectLst/>
            </a:endParaRPr>
          </a:p>
          <a:p>
            <a:endParaRPr lang="en-US" dirty="0">
              <a:effectLst/>
            </a:endParaRPr>
          </a:p>
          <a:p>
            <a:pPr marL="0" indent="0">
              <a:buNone/>
            </a:pPr>
            <a:r>
              <a:rPr lang="en-US" dirty="0" smtClean="0"/>
              <a:t>                                                </a:t>
            </a:r>
            <a:r>
              <a:rPr lang="en-US" sz="3200" dirty="0" smtClean="0">
                <a:solidFill>
                  <a:schemeClr val="bg1"/>
                </a:solidFill>
              </a:rPr>
              <a:t>END</a:t>
            </a:r>
            <a:endParaRPr lang="en-US" sz="3200" dirty="0">
              <a:solidFill>
                <a:schemeClr val="bg1"/>
              </a:solidFill>
            </a:endParaRPr>
          </a:p>
        </p:txBody>
      </p:sp>
    </p:spTree>
    <p:extLst>
      <p:ext uri="{BB962C8B-B14F-4D97-AF65-F5344CB8AC3E}">
        <p14:creationId xmlns:p14="http://schemas.microsoft.com/office/powerpoint/2010/main" val="4080213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6382793" cy="1478570"/>
          </a:xfrm>
        </p:spPr>
        <p:txBody>
          <a:bodyPr/>
          <a:lstStyle/>
          <a:p>
            <a:r>
              <a:rPr lang="en-US" dirty="0" err="1" smtClean="0"/>
              <a:t>Cgpa</a:t>
            </a:r>
            <a:r>
              <a:rPr lang="en-US" dirty="0" smtClean="0"/>
              <a:t> calculator</a:t>
            </a:r>
            <a:endParaRPr lang="en-US" dirty="0"/>
          </a:p>
        </p:txBody>
      </p:sp>
      <p:sp>
        <p:nvSpPr>
          <p:cNvPr id="14" name="Content Placeholder 13"/>
          <p:cNvSpPr>
            <a:spLocks noGrp="1"/>
          </p:cNvSpPr>
          <p:nvPr>
            <p:ph idx="1"/>
          </p:nvPr>
        </p:nvSpPr>
        <p:spPr>
          <a:xfrm>
            <a:off x="1141412" y="2097089"/>
            <a:ext cx="9905999" cy="3694112"/>
          </a:xfrm>
        </p:spPr>
        <p:txBody>
          <a:bodyPr/>
          <a:lstStyle/>
          <a:p>
            <a:endParaRPr lang="en-GB" dirty="0" smtClean="0">
              <a:effectLst/>
            </a:endParaRPr>
          </a:p>
          <a:p>
            <a:pPr marL="0" indent="0" algn="just">
              <a:buNone/>
            </a:pPr>
            <a:r>
              <a:rPr lang="en-GB" dirty="0" smtClean="0">
                <a:effectLst/>
              </a:rPr>
              <a:t>A </a:t>
            </a:r>
            <a:r>
              <a:rPr lang="en-GB" dirty="0">
                <a:effectLst/>
              </a:rPr>
              <a:t>simple yet effective CGPA Calculator for University students. It is a faster &amp; easier app to calculate CGPA in any android phone. You can easily add data to it’s database and also can delete data from database. It has also a complete user guide to show you how to use this app.</a:t>
            </a:r>
            <a:endParaRPr lang="en-US" dirty="0">
              <a:effectLst/>
            </a:endParaRPr>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2" y="204412"/>
            <a:ext cx="2306782" cy="2306782"/>
          </a:xfrm>
          <a:prstGeom prst="rect">
            <a:avLst/>
          </a:prstGeom>
        </p:spPr>
      </p:pic>
    </p:spTree>
    <p:extLst>
      <p:ext uri="{BB962C8B-B14F-4D97-AF65-F5344CB8AC3E}">
        <p14:creationId xmlns:p14="http://schemas.microsoft.com/office/powerpoint/2010/main" val="380778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a:xfrm>
            <a:off x="1141412" y="2249487"/>
            <a:ext cx="9905999" cy="3955370"/>
          </a:xfrm>
        </p:spPr>
        <p:txBody>
          <a:bodyPr/>
          <a:lstStyle/>
          <a:p>
            <a:pPr lvl="0"/>
            <a:r>
              <a:rPr lang="en-US" sz="2800" dirty="0">
                <a:effectLst/>
              </a:rPr>
              <a:t>Calculate CGPA</a:t>
            </a:r>
          </a:p>
          <a:p>
            <a:pPr lvl="0"/>
            <a:r>
              <a:rPr lang="en-US" sz="2800" dirty="0">
                <a:effectLst/>
              </a:rPr>
              <a:t>Database Connected</a:t>
            </a:r>
          </a:p>
          <a:p>
            <a:pPr lvl="0"/>
            <a:r>
              <a:rPr lang="en-US" sz="2800" dirty="0">
                <a:effectLst/>
              </a:rPr>
              <a:t>User friendly</a:t>
            </a:r>
          </a:p>
          <a:p>
            <a:pPr lvl="0"/>
            <a:r>
              <a:rPr lang="en-US" sz="2800" dirty="0">
                <a:effectLst/>
              </a:rPr>
              <a:t>History</a:t>
            </a:r>
          </a:p>
          <a:p>
            <a:pPr lvl="0"/>
            <a:r>
              <a:rPr lang="en-US" sz="2800" dirty="0">
                <a:effectLst/>
              </a:rPr>
              <a:t>A complete user guide</a:t>
            </a:r>
          </a:p>
          <a:p>
            <a:endParaRPr lang="en-US" dirty="0"/>
          </a:p>
        </p:txBody>
      </p:sp>
    </p:spTree>
    <p:extLst>
      <p:ext uri="{BB962C8B-B14F-4D97-AF65-F5344CB8AC3E}">
        <p14:creationId xmlns:p14="http://schemas.microsoft.com/office/powerpoint/2010/main" val="4138763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1234" y="888274"/>
            <a:ext cx="5695406" cy="5512525"/>
          </a:xfrm>
        </p:spPr>
        <p:txBody>
          <a:bodyPr>
            <a:normAutofit/>
          </a:bodyPr>
          <a:lstStyle/>
          <a:p>
            <a:pPr marL="0" indent="0">
              <a:buNone/>
            </a:pPr>
            <a:endParaRPr lang="en-US" sz="4000" dirty="0" smtClean="0"/>
          </a:p>
          <a:p>
            <a:pPr marL="0" indent="0">
              <a:buNone/>
            </a:pPr>
            <a:r>
              <a:rPr lang="en-US" sz="4000" b="1" dirty="0" smtClean="0"/>
              <a:t>Welcome Page:</a:t>
            </a:r>
          </a:p>
          <a:p>
            <a:pPr marL="0" indent="0">
              <a:buNone/>
            </a:pPr>
            <a:r>
              <a:rPr lang="en-US" sz="2800" dirty="0" smtClean="0"/>
              <a:t>    </a:t>
            </a:r>
            <a:r>
              <a:rPr lang="en-US" sz="3200" dirty="0" smtClean="0"/>
              <a:t>Buttons</a:t>
            </a:r>
          </a:p>
          <a:p>
            <a:r>
              <a:rPr lang="en-US" sz="2800" dirty="0" smtClean="0"/>
              <a:t> </a:t>
            </a:r>
            <a:r>
              <a:rPr lang="en-US" dirty="0" smtClean="0"/>
              <a:t>Calculate CGPA</a:t>
            </a:r>
          </a:p>
          <a:p>
            <a:r>
              <a:rPr lang="en-US" dirty="0"/>
              <a:t> </a:t>
            </a:r>
            <a:r>
              <a:rPr lang="en-US" dirty="0" smtClean="0"/>
              <a:t>History</a:t>
            </a:r>
          </a:p>
          <a:p>
            <a:r>
              <a:rPr lang="en-US" dirty="0" smtClean="0"/>
              <a:t> User Guide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98" y="0"/>
            <a:ext cx="4114800" cy="6858000"/>
          </a:xfrm>
          <a:prstGeom prst="rect">
            <a:avLst/>
          </a:prstGeom>
        </p:spPr>
      </p:pic>
    </p:spTree>
    <p:extLst>
      <p:ext uri="{BB962C8B-B14F-4D97-AF65-F5344CB8AC3E}">
        <p14:creationId xmlns:p14="http://schemas.microsoft.com/office/powerpoint/2010/main" val="418171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14846"/>
            <a:ext cx="9905999" cy="4576355"/>
          </a:xfrm>
        </p:spPr>
        <p:txBody>
          <a:bodyPr>
            <a:normAutofit/>
          </a:bodyPr>
          <a:lstStyle/>
          <a:p>
            <a:pPr marL="0" indent="0">
              <a:buNone/>
            </a:pPr>
            <a:endParaRPr lang="en-US" sz="4000" b="1" dirty="0" smtClean="0"/>
          </a:p>
          <a:p>
            <a:pPr marL="0" indent="0">
              <a:buNone/>
            </a:pPr>
            <a:r>
              <a:rPr lang="en-US" sz="4000" b="1" dirty="0" smtClean="0"/>
              <a:t>   </a:t>
            </a:r>
          </a:p>
          <a:p>
            <a:pPr marL="0" indent="0">
              <a:buNone/>
            </a:pPr>
            <a:r>
              <a:rPr lang="en-US" sz="4000" b="1" dirty="0"/>
              <a:t> </a:t>
            </a:r>
            <a:r>
              <a:rPr lang="en-US" sz="4000" b="1" dirty="0" smtClean="0"/>
              <a:t>        Register Page</a:t>
            </a:r>
          </a:p>
          <a:p>
            <a:pPr marL="0" indent="0">
              <a:buNone/>
            </a:pPr>
            <a:endParaRPr lang="en-US" sz="4000" b="1" dirty="0"/>
          </a:p>
          <a:p>
            <a:pPr marL="0" indent="0">
              <a:buNone/>
            </a:pP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97" y="0"/>
            <a:ext cx="4114800" cy="6858000"/>
          </a:xfrm>
          <a:prstGeom prst="rect">
            <a:avLst/>
          </a:prstGeom>
        </p:spPr>
      </p:pic>
    </p:spTree>
    <p:extLst>
      <p:ext uri="{BB962C8B-B14F-4D97-AF65-F5344CB8AC3E}">
        <p14:creationId xmlns:p14="http://schemas.microsoft.com/office/powerpoint/2010/main" val="251431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744584"/>
            <a:ext cx="5625148" cy="5046618"/>
          </a:xfrm>
        </p:spPr>
        <p:txBody>
          <a:bodyPr>
            <a:normAutofit fontScale="92500" lnSpcReduction="20000"/>
          </a:bodyPr>
          <a:lstStyle/>
          <a:p>
            <a:pPr marL="0" indent="0">
              <a:buNone/>
            </a:pPr>
            <a:r>
              <a:rPr lang="en-US" sz="3600" b="1" dirty="0" smtClean="0"/>
              <a:t>Calculation Page</a:t>
            </a:r>
          </a:p>
          <a:p>
            <a:pPr marL="0" indent="0" algn="just">
              <a:buNone/>
            </a:pPr>
            <a:r>
              <a:rPr lang="en-US" sz="2800" dirty="0" smtClean="0"/>
              <a:t>For Calculate your CGPA you have to input values of Grade Point and Credit      of a subject then if you press ADD button this subject will be ready for calculation and then you can add another subject. After adding all the subjects you have to press CALCULATE button. And now you can see your CGPA on the top of the screen. And history will be automatically saved in it’s Database.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309" y="0"/>
            <a:ext cx="4114800" cy="6858000"/>
          </a:xfrm>
          <a:prstGeom prst="rect">
            <a:avLst/>
          </a:prstGeom>
        </p:spPr>
      </p:pic>
    </p:spTree>
    <p:extLst>
      <p:ext uri="{BB962C8B-B14F-4D97-AF65-F5344CB8AC3E}">
        <p14:creationId xmlns:p14="http://schemas.microsoft.com/office/powerpoint/2010/main" val="2857660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926079"/>
            <a:ext cx="4710748" cy="2865121"/>
          </a:xfrm>
        </p:spPr>
        <p:txBody>
          <a:bodyPr/>
          <a:lstStyle/>
          <a:p>
            <a:pPr marL="0" indent="0">
              <a:buNone/>
            </a:pPr>
            <a:r>
              <a:rPr lang="en-US" sz="3600" b="1" dirty="0" smtClean="0"/>
              <a:t>         </a:t>
            </a:r>
            <a:r>
              <a:rPr lang="en-US" sz="4000" b="1" dirty="0" smtClean="0"/>
              <a:t>History</a:t>
            </a:r>
          </a:p>
          <a:p>
            <a:pPr marL="0" indent="0">
              <a:buNone/>
            </a:pPr>
            <a:r>
              <a:rPr lang="en-US" sz="4000" b="1" dirty="0"/>
              <a:t> </a:t>
            </a:r>
            <a:r>
              <a:rPr lang="en-US" sz="4000" b="1" dirty="0" smtClean="0"/>
              <a:t>                     Page</a:t>
            </a:r>
          </a:p>
          <a:p>
            <a:pPr marL="0" indent="0">
              <a:buNone/>
            </a:pPr>
            <a:r>
              <a:rPr lang="en-US"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743" y="0"/>
            <a:ext cx="4114800" cy="6858000"/>
          </a:xfrm>
          <a:prstGeom prst="rect">
            <a:avLst/>
          </a:prstGeom>
        </p:spPr>
      </p:pic>
    </p:spTree>
    <p:extLst>
      <p:ext uri="{BB962C8B-B14F-4D97-AF65-F5344CB8AC3E}">
        <p14:creationId xmlns:p14="http://schemas.microsoft.com/office/powerpoint/2010/main" val="7656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214846"/>
            <a:ext cx="4188234" cy="4576356"/>
          </a:xfrm>
        </p:spPr>
        <p:txBody>
          <a:bodyPr>
            <a:normAutofit/>
          </a:bodyPr>
          <a:lstStyle/>
          <a:p>
            <a:pPr marL="0" indent="0">
              <a:buNone/>
            </a:pPr>
            <a:r>
              <a:rPr lang="en-US" sz="3600" dirty="0" smtClean="0"/>
              <a:t>Deleting History</a:t>
            </a:r>
          </a:p>
          <a:p>
            <a:pPr marL="0" indent="0" algn="just">
              <a:buNone/>
            </a:pPr>
            <a:r>
              <a:rPr lang="en-US" dirty="0" smtClean="0"/>
              <a:t>For delete a History from Database you have to press History Button then input the Serial Number of which history you want to delete then press Delete Button. That history will be deleted.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73" y="0"/>
            <a:ext cx="4114800" cy="6858000"/>
          </a:xfrm>
          <a:prstGeom prst="rect">
            <a:avLst/>
          </a:prstGeom>
        </p:spPr>
      </p:pic>
    </p:spTree>
    <p:extLst>
      <p:ext uri="{BB962C8B-B14F-4D97-AF65-F5344CB8AC3E}">
        <p14:creationId xmlns:p14="http://schemas.microsoft.com/office/powerpoint/2010/main" val="2680301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0504" y="3030583"/>
            <a:ext cx="4336868" cy="1789610"/>
          </a:xfrm>
        </p:spPr>
        <p:txBody>
          <a:bodyPr>
            <a:normAutofit/>
          </a:bodyPr>
          <a:lstStyle/>
          <a:p>
            <a:pPr marL="0" indent="0">
              <a:buNone/>
            </a:pPr>
            <a:r>
              <a:rPr lang="en-US" sz="4000" b="1" dirty="0" smtClean="0"/>
              <a:t>User Guide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71" y="0"/>
            <a:ext cx="4114800" cy="6858000"/>
          </a:xfrm>
          <a:prstGeom prst="rect">
            <a:avLst/>
          </a:prstGeom>
        </p:spPr>
      </p:pic>
    </p:spTree>
    <p:extLst>
      <p:ext uri="{BB962C8B-B14F-4D97-AF65-F5344CB8AC3E}">
        <p14:creationId xmlns:p14="http://schemas.microsoft.com/office/powerpoint/2010/main" val="41265380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122</TotalTime>
  <Words>258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Times New Roman</vt:lpstr>
      <vt:lpstr>Trebuchet MS</vt:lpstr>
      <vt:lpstr>Tw Cen MT</vt:lpstr>
      <vt:lpstr>Circuit</vt:lpstr>
      <vt:lpstr>AhsanUllah university of science and technology Software Development Lab- 2200 </vt:lpstr>
      <vt:lpstr>Cgpa calculator</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AhsanUllah university of science and technology Software Development Lab- 2200</dc:title>
  <dc:creator>Yeasir Arafat Zim</dc:creator>
  <cp:lastModifiedBy>Yeasir Arafat Zim</cp:lastModifiedBy>
  <cp:revision>13</cp:revision>
  <dcterms:created xsi:type="dcterms:W3CDTF">2018-10-23T12:53:13Z</dcterms:created>
  <dcterms:modified xsi:type="dcterms:W3CDTF">2018-10-23T14:58:20Z</dcterms:modified>
</cp:coreProperties>
</file>