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2" r:id="rId15"/>
    <p:sldId id="268" r:id="rId16"/>
    <p:sldId id="269" r:id="rId17"/>
    <p:sldId id="270" r:id="rId18"/>
    <p:sldId id="271" r:id="rId19"/>
    <p:sldId id="272" r:id="rId20"/>
    <p:sldId id="303" r:id="rId21"/>
    <p:sldId id="273" r:id="rId22"/>
    <p:sldId id="294" r:id="rId23"/>
    <p:sldId id="274" r:id="rId24"/>
    <p:sldId id="275" r:id="rId25"/>
    <p:sldId id="276" r:id="rId26"/>
    <p:sldId id="277" r:id="rId27"/>
    <p:sldId id="278" r:id="rId28"/>
    <p:sldId id="30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301" r:id="rId37"/>
    <p:sldId id="286" r:id="rId38"/>
    <p:sldId id="287" r:id="rId39"/>
    <p:sldId id="288" r:id="rId40"/>
    <p:sldId id="289" r:id="rId41"/>
    <p:sldId id="295" r:id="rId42"/>
    <p:sldId id="290" r:id="rId43"/>
    <p:sldId id="291" r:id="rId44"/>
    <p:sldId id="292" r:id="rId45"/>
    <p:sldId id="296" r:id="rId46"/>
    <p:sldId id="297" r:id="rId47"/>
    <p:sldId id="298" r:id="rId48"/>
    <p:sldId id="299" r:id="rId49"/>
    <p:sldId id="29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62FE93-5AE4-4B55-8800-C0F6E1B921B3}">
  <a:tblStyle styleId="{6362FE93-5AE4-4B55-8800-C0F6E1B92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8154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5f651b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5f651b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6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5f651b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5f651b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2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651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651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91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f651bf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5f651bf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263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5f651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55f651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28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5f651b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5f651b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445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649be0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649be0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86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5f651b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5f651bf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8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5f651b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5f651b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9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5f651b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5f651b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9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49be0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49be0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7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5f651bf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5f651bf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321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5f651b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5f651bf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603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649be0d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5649be0d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03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649be0d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649be0d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235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5f651bf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55f651bf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237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649be0d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649be0d7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798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96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833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5649be0d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5649be0d7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1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49be0d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49be0d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375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649be0d7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649be0d7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5649be0d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5649be0d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31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5649be0d7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5649be0d7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49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5649be0d7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5649be0d7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04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5649be0d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5649be0d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83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649be0d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649be0d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8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649be0d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649be0d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28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5649be0d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5649be0d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245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5649be0d7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5649be0d7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66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649be0d7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649be0d7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20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649be0d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649be0d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43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5649be0d7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5649be0d7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50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0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5649be0d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5649be0d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34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5649be0d7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5649be0d7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950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44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568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796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194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5649be0d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5649be0d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99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649be0d7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75649be0d7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649be0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649be0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649be0d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649be0d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9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649be0d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649be0d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62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49be0d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49be0d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0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649be0d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649be0d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00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72637"/>
            <a:ext cx="8520600" cy="824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Graphs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latin typeface="Comic Sans MS" panose="030F0702030302020204" pitchFamily="66" charset="0"/>
              </a:rPr>
              <a:t>Undirected </a:t>
            </a:r>
            <a:r>
              <a:rPr lang="en" sz="2400" dirty="0" smtClean="0">
                <a:latin typeface="Comic Sans MS" panose="030F0702030302020204" pitchFamily="66" charset="0"/>
              </a:rPr>
              <a:t>Graph: Adjacency </a:t>
            </a:r>
            <a:r>
              <a:rPr lang="en" sz="2400" dirty="0">
                <a:latin typeface="Comic Sans MS" panose="030F0702030302020204" pitchFamily="66" charset="0"/>
              </a:rPr>
              <a:t>Matrix </a:t>
            </a:r>
            <a:r>
              <a:rPr lang="en" sz="2400" dirty="0" smtClean="0">
                <a:latin typeface="Comic Sans MS" panose="030F0702030302020204" pitchFamily="66" charset="0"/>
              </a:rPr>
              <a:t>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8" name="Google Shape;198;p21"/>
          <p:cNvGraphicFramePr/>
          <p:nvPr>
            <p:extLst>
              <p:ext uri="{D42A27DB-BD31-4B8C-83A1-F6EECF244321}">
                <p14:modId xmlns:p14="http://schemas.microsoft.com/office/powerpoint/2010/main" val="2612756206"/>
              </p:ext>
            </p:extLst>
          </p:nvPr>
        </p:nvGraphicFramePr>
        <p:xfrm>
          <a:off x="451325" y="1202388"/>
          <a:ext cx="3791200" cy="29907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41600"/>
                <a:gridCol w="541600"/>
                <a:gridCol w="541600"/>
                <a:gridCol w="541600"/>
                <a:gridCol w="541600"/>
                <a:gridCol w="541600"/>
                <a:gridCol w="541600"/>
              </a:tblGrid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dirty="0">
                <a:latin typeface="Comic Sans MS" panose="030F0702030302020204" pitchFamily="66" charset="0"/>
              </a:rPr>
              <a:t>Undirected Graph: Adjacency Matrix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05" name="Google Shape;205;p22"/>
          <p:cNvGraphicFramePr/>
          <p:nvPr>
            <p:extLst>
              <p:ext uri="{D42A27DB-BD31-4B8C-83A1-F6EECF244321}">
                <p14:modId xmlns:p14="http://schemas.microsoft.com/office/powerpoint/2010/main" val="3563084047"/>
              </p:ext>
            </p:extLst>
          </p:nvPr>
        </p:nvGraphicFramePr>
        <p:xfrm>
          <a:off x="451325" y="1202388"/>
          <a:ext cx="4107978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6854"/>
                <a:gridCol w="586854"/>
                <a:gridCol w="586854"/>
                <a:gridCol w="586854"/>
                <a:gridCol w="586854"/>
                <a:gridCol w="586854"/>
                <a:gridCol w="586854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dirty="0">
                <a:latin typeface="Comic Sans MS" panose="030F0702030302020204" pitchFamily="66" charset="0"/>
              </a:rPr>
              <a:t>Undirected Graph: Adjacency Matrix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2" name="Google Shape;212;p23"/>
          <p:cNvGraphicFramePr/>
          <p:nvPr>
            <p:extLst>
              <p:ext uri="{D42A27DB-BD31-4B8C-83A1-F6EECF244321}">
                <p14:modId xmlns:p14="http://schemas.microsoft.com/office/powerpoint/2010/main" val="1961870852"/>
              </p:ext>
            </p:extLst>
          </p:nvPr>
        </p:nvGraphicFramePr>
        <p:xfrm>
          <a:off x="451326" y="1202388"/>
          <a:ext cx="4095273" cy="295313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85039"/>
                <a:gridCol w="585039"/>
                <a:gridCol w="585039"/>
                <a:gridCol w="585039"/>
                <a:gridCol w="585039"/>
                <a:gridCol w="585039"/>
                <a:gridCol w="585039"/>
              </a:tblGrid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dirty="0">
                <a:latin typeface="Comic Sans MS" panose="030F0702030302020204" pitchFamily="66" charset="0"/>
              </a:rPr>
              <a:t>Undirected Graph: Adjacency Matrix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3991800" y="2399612"/>
            <a:ext cx="409650" cy="407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4851401" y="1661685"/>
            <a:ext cx="3098800" cy="188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 2D array: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a[Number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[Number of vertices]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0" name="Google Shape;220;p24"/>
          <p:cNvGraphicFramePr/>
          <p:nvPr>
            <p:extLst>
              <p:ext uri="{D42A27DB-BD31-4B8C-83A1-F6EECF244321}">
                <p14:modId xmlns:p14="http://schemas.microsoft.com/office/powerpoint/2010/main" val="2053738130"/>
              </p:ext>
            </p:extLst>
          </p:nvPr>
        </p:nvGraphicFramePr>
        <p:xfrm>
          <a:off x="451325" y="1202388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400" dirty="0">
                <a:latin typeface="Comic Sans MS" panose="030F0702030302020204" pitchFamily="66" charset="0"/>
              </a:rPr>
              <a:t>Undirected Graph: Adjacency </a:t>
            </a:r>
            <a:r>
              <a:rPr lang="en" sz="2400" dirty="0" smtClean="0">
                <a:latin typeface="Comic Sans MS" panose="030F0702030302020204" pitchFamily="66" charset="0"/>
              </a:rPr>
              <a:t>List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5" name="Google Shape;89;p16"/>
          <p:cNvSpPr/>
          <p:nvPr/>
        </p:nvSpPr>
        <p:spPr>
          <a:xfrm>
            <a:off x="5867825" y="109597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Google Shape;92;p16"/>
          <p:cNvSpPr/>
          <p:nvPr/>
        </p:nvSpPr>
        <p:spPr>
          <a:xfrm>
            <a:off x="7178300" y="135769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93;p16"/>
          <p:cNvSpPr/>
          <p:nvPr/>
        </p:nvSpPr>
        <p:spPr>
          <a:xfrm>
            <a:off x="6452775" y="2520320"/>
            <a:ext cx="615900" cy="5727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" name="Google Shape;94;p16"/>
          <p:cNvSpPr/>
          <p:nvPr/>
        </p:nvSpPr>
        <p:spPr>
          <a:xfrm>
            <a:off x="7837538" y="304232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95;p16"/>
          <p:cNvSpPr/>
          <p:nvPr/>
        </p:nvSpPr>
        <p:spPr>
          <a:xfrm>
            <a:off x="5707425" y="3582820"/>
            <a:ext cx="615900" cy="5727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96;p16"/>
          <p:cNvSpPr/>
          <p:nvPr/>
        </p:nvSpPr>
        <p:spPr>
          <a:xfrm>
            <a:off x="4987075" y="2147320"/>
            <a:ext cx="615900" cy="5727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97;p16"/>
          <p:cNvCxnSpPr>
            <a:endCxn id="5" idx="3"/>
          </p:cNvCxnSpPr>
          <p:nvPr/>
        </p:nvCxnSpPr>
        <p:spPr>
          <a:xfrm rot="10800000" flipH="1">
            <a:off x="5516721" y="158480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99;p16"/>
          <p:cNvCxnSpPr>
            <a:endCxn id="7" idx="1"/>
          </p:cNvCxnSpPr>
          <p:nvPr/>
        </p:nvCxnSpPr>
        <p:spPr>
          <a:xfrm>
            <a:off x="6169771" y="166129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101;p16"/>
          <p:cNvCxnSpPr>
            <a:endCxn id="9" idx="1"/>
          </p:cNvCxnSpPr>
          <p:nvPr/>
        </p:nvCxnSpPr>
        <p:spPr>
          <a:xfrm>
            <a:off x="5319721" y="271449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02;p16"/>
          <p:cNvCxnSpPr>
            <a:endCxn id="7" idx="3"/>
          </p:cNvCxnSpPr>
          <p:nvPr/>
        </p:nvCxnSpPr>
        <p:spPr>
          <a:xfrm flipV="1">
            <a:off x="6255871" y="300915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03;p16"/>
          <p:cNvCxnSpPr>
            <a:stCxn id="7" idx="7"/>
            <a:endCxn id="6" idx="3"/>
          </p:cNvCxnSpPr>
          <p:nvPr/>
        </p:nvCxnSpPr>
        <p:spPr>
          <a:xfrm flipV="1">
            <a:off x="6978479" y="1846525"/>
            <a:ext cx="290017" cy="75766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04;p16"/>
          <p:cNvCxnSpPr>
            <a:endCxn id="8" idx="0"/>
          </p:cNvCxnSpPr>
          <p:nvPr/>
        </p:nvCxnSpPr>
        <p:spPr>
          <a:xfrm>
            <a:off x="7728188" y="186452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97;p16"/>
          <p:cNvCxnSpPr>
            <a:stCxn id="6" idx="1"/>
          </p:cNvCxnSpPr>
          <p:nvPr/>
        </p:nvCxnSpPr>
        <p:spPr>
          <a:xfrm flipH="1" flipV="1">
            <a:off x="6483725" y="1342840"/>
            <a:ext cx="784771" cy="987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99;p16"/>
          <p:cNvCxnSpPr>
            <a:stCxn id="10" idx="6"/>
            <a:endCxn id="7" idx="1"/>
          </p:cNvCxnSpPr>
          <p:nvPr/>
        </p:nvCxnSpPr>
        <p:spPr>
          <a:xfrm>
            <a:off x="5602975" y="2433670"/>
            <a:ext cx="939996" cy="1705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43582"/>
              </p:ext>
            </p:extLst>
          </p:nvPr>
        </p:nvGraphicFramePr>
        <p:xfrm>
          <a:off x="578777" y="1515795"/>
          <a:ext cx="375691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169"/>
                <a:gridCol w="27637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vertices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Adjacent vertices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2, 4, 5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4, 5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0, 3, 4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latin typeface="Comic Sans MS" panose="030F0702030302020204" pitchFamily="66" charset="0"/>
              </a:rPr>
              <a:t>Directed Graph: Adjacency Matrix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11560626"/>
              </p:ext>
            </p:extLst>
          </p:nvPr>
        </p:nvGraphicFramePr>
        <p:xfrm>
          <a:off x="932700" y="1611238"/>
          <a:ext cx="3896025" cy="28607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25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Initial Vertex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97075" y="1127625"/>
            <a:ext cx="4085175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Terminal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5994825" y="127432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05300" y="1536052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579775" y="2698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7964538" y="3220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834425" y="37611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14075" y="2325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643721" y="1774550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629400" y="1568302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20529" y="1774550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650075" y="2831127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446721" y="2892847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382871" y="3198900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09896" y="2036275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855188" y="2042877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latin typeface="Comic Sans MS" panose="030F0702030302020204" pitchFamily="66" charset="0"/>
              </a:rPr>
              <a:t>Directed Graph: Adjacency Matrix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35" name="Google Shape;235;p26"/>
          <p:cNvGraphicFramePr/>
          <p:nvPr>
            <p:extLst>
              <p:ext uri="{D42A27DB-BD31-4B8C-83A1-F6EECF244321}">
                <p14:modId xmlns:p14="http://schemas.microsoft.com/office/powerpoint/2010/main" val="3192230272"/>
              </p:ext>
            </p:extLst>
          </p:nvPr>
        </p:nvGraphicFramePr>
        <p:xfrm>
          <a:off x="932700" y="1611238"/>
          <a:ext cx="3896025" cy="28992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56575"/>
                <a:gridCol w="556575"/>
                <a:gridCol w="556575"/>
                <a:gridCol w="556575"/>
                <a:gridCol w="556575"/>
                <a:gridCol w="556575"/>
                <a:gridCol w="556575"/>
              </a:tblGrid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26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071025" y="1234050"/>
            <a:ext cx="615900" cy="586048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81500" y="1495775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655975" y="2658400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0407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9106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90275" y="2285400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7199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705600" y="1528025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967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7262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5229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4590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860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931388" y="20026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576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Directed Graph: Adjacency Matrix Representation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44" name="Google Shape;244;p27"/>
          <p:cNvGraphicFramePr/>
          <p:nvPr>
            <p:extLst>
              <p:ext uri="{D42A27DB-BD31-4B8C-83A1-F6EECF244321}">
                <p14:modId xmlns:p14="http://schemas.microsoft.com/office/powerpoint/2010/main" val="4029697637"/>
              </p:ext>
            </p:extLst>
          </p:nvPr>
        </p:nvGraphicFramePr>
        <p:xfrm>
          <a:off x="932700" y="1611238"/>
          <a:ext cx="4134599" cy="294806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90657"/>
                <a:gridCol w="590657"/>
                <a:gridCol w="590657"/>
                <a:gridCol w="590657"/>
                <a:gridCol w="590657"/>
                <a:gridCol w="590657"/>
                <a:gridCol w="590657"/>
              </a:tblGrid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413925" y="126534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724400" y="152707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998875" y="2689699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383638" y="3211699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253525" y="3752199"/>
            <a:ext cx="615900" cy="586048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533175" y="2316699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6062821" y="1765572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7048500" y="1559324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939629" y="1765572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6069175" y="2822149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865821" y="2883869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801971" y="3189922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528996" y="2027297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274288" y="2033899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473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Directed Graph: Adjacency Matrix Representation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53" name="Google Shape;253;p28"/>
          <p:cNvGraphicFramePr/>
          <p:nvPr>
            <p:extLst>
              <p:ext uri="{D42A27DB-BD31-4B8C-83A1-F6EECF244321}">
                <p14:modId xmlns:p14="http://schemas.microsoft.com/office/powerpoint/2010/main" val="1227380084"/>
              </p:ext>
            </p:extLst>
          </p:nvPr>
        </p:nvGraphicFramePr>
        <p:xfrm>
          <a:off x="932701" y="1611238"/>
          <a:ext cx="3969497" cy="280623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567071"/>
                <a:gridCol w="567071"/>
                <a:gridCol w="567071"/>
                <a:gridCol w="567071"/>
                <a:gridCol w="567071"/>
                <a:gridCol w="567071"/>
                <a:gridCol w="567071"/>
              </a:tblGrid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8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6248825" y="1319304"/>
            <a:ext cx="615900" cy="586048"/>
          </a:xfrm>
          <a:prstGeom prst="flowChartConnector">
            <a:avLst/>
          </a:prstGeom>
          <a:solidFill>
            <a:srgbClr val="92D05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559300" y="1581029"/>
            <a:ext cx="615900" cy="586048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833775" y="2743654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8218538" y="3265654"/>
            <a:ext cx="615900" cy="586048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6088425" y="38061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368075" y="2370654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897721" y="1819527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883400" y="1613279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774529" y="1819527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904075" y="2876104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700721" y="2937824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636871" y="3243877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363896" y="2081252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8109188" y="2087854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884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Directed Graph: Adjacency Matrix Representation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62" name="Google Shape;262;p29"/>
          <p:cNvGraphicFramePr/>
          <p:nvPr>
            <p:extLst>
              <p:ext uri="{D42A27DB-BD31-4B8C-83A1-F6EECF244321}">
                <p14:modId xmlns:p14="http://schemas.microsoft.com/office/powerpoint/2010/main" val="1017923185"/>
              </p:ext>
            </p:extLst>
          </p:nvPr>
        </p:nvGraphicFramePr>
        <p:xfrm>
          <a:off x="932700" y="1611238"/>
          <a:ext cx="3464475" cy="283605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94925"/>
                <a:gridCol w="494925"/>
                <a:gridCol w="494925"/>
                <a:gridCol w="494925"/>
                <a:gridCol w="494925"/>
                <a:gridCol w="494925"/>
                <a:gridCol w="494925"/>
              </a:tblGrid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29"/>
          <p:cNvSpPr txBox="1"/>
          <p:nvPr/>
        </p:nvSpPr>
        <p:spPr>
          <a:xfrm rot="-5400000">
            <a:off x="-942750" y="2819375"/>
            <a:ext cx="27894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 panose="030F0702030302020204" pitchFamily="66" charset="0"/>
              </a:rPr>
              <a:t>Initial Vertex</a:t>
            </a:r>
            <a:endParaRPr sz="1800">
              <a:latin typeface="Comic Sans MS" panose="030F0702030302020204" pitchFamily="66" charset="0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97075" y="1127625"/>
            <a:ext cx="4791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Terminal Vertex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4674525" y="2613837"/>
            <a:ext cx="349200" cy="3349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5130800" y="1427725"/>
            <a:ext cx="3461466" cy="3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 2D array: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a[Number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[Number of vertices]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a[i][j] = a[j][i]/</a:t>
            </a:r>
            <a:endParaRPr sz="2400" b="1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a[i][j] </a:t>
            </a:r>
            <a:r>
              <a:rPr lang="en" sz="24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= </a:t>
            </a:r>
            <a:r>
              <a:rPr lang="en" sz="2400" b="1" dirty="0">
                <a:solidFill>
                  <a:schemeClr val="dk1"/>
                </a:solidFill>
                <a:latin typeface="Comic Sans MS" panose="030F0702030302020204" pitchFamily="66" charset="0"/>
              </a:rPr>
              <a:t>a[j][i]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Comic Sans MS" panose="030F0702030302020204" pitchFamily="66" charset="0"/>
              </a:rPr>
              <a:t>No Restriction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mic Sans MS" panose="030F0702030302020204" pitchFamily="66" charset="0"/>
              </a:rPr>
              <a:t>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8856" y="1147290"/>
            <a:ext cx="8270613" cy="89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graph G = (V ,E) consists of 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r>
              <a:rPr lang="en-US" sz="1800" dirty="0" smtClean="0">
                <a:latin typeface="Comic Sans MS" panose="030F0702030302020204" pitchFamily="66" charset="0"/>
              </a:rPr>
              <a:t>V </a:t>
            </a:r>
            <a:r>
              <a:rPr lang="en-US" sz="1800" dirty="0">
                <a:latin typeface="Comic Sans MS" panose="030F0702030302020204" pitchFamily="66" charset="0"/>
              </a:rPr>
              <a:t>, a nonempty set of vertices (or nodes) and </a:t>
            </a:r>
            <a:r>
              <a:rPr lang="en-US" sz="1800" dirty="0" smtClean="0">
                <a:latin typeface="Comic Sans MS" panose="030F0702030302020204" pitchFamily="66" charset="0"/>
              </a:rPr>
              <a:t>E</a:t>
            </a:r>
            <a:r>
              <a:rPr lang="en-US" sz="1800" dirty="0">
                <a:latin typeface="Comic Sans MS" panose="030F0702030302020204" pitchFamily="66" charset="0"/>
              </a:rPr>
              <a:t>, </a:t>
            </a:r>
            <a:r>
              <a:rPr lang="en-US" sz="1800" dirty="0" smtClean="0">
                <a:latin typeface="Comic Sans MS" panose="030F0702030302020204" pitchFamily="66" charset="0"/>
              </a:rPr>
              <a:t>a </a:t>
            </a:r>
            <a:r>
              <a:rPr lang="en-US" sz="1800" dirty="0">
                <a:latin typeface="Comic Sans MS" panose="030F0702030302020204" pitchFamily="66" charset="0"/>
              </a:rPr>
              <a:t>set </a:t>
            </a:r>
            <a:r>
              <a:rPr lang="en-US" sz="1800" dirty="0" smtClean="0">
                <a:latin typeface="Comic Sans MS" panose="030F0702030302020204" pitchFamily="66" charset="0"/>
              </a:rPr>
              <a:t>of edges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  <a:endParaRPr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latin typeface="Comic Sans MS" panose="030F0702030302020204" pitchFamily="66" charset="0"/>
              </a:rPr>
              <a:t>Directed Graph: Adjacency </a:t>
            </a:r>
            <a:r>
              <a:rPr lang="en" sz="2400" dirty="0" smtClean="0">
                <a:latin typeface="Comic Sans MS" panose="030F0702030302020204" pitchFamily="66" charset="0"/>
              </a:rPr>
              <a:t>List Representation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7" name="Google Shape;133;p18"/>
          <p:cNvSpPr/>
          <p:nvPr/>
        </p:nvSpPr>
        <p:spPr>
          <a:xfrm>
            <a:off x="5994825" y="127432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135;p18"/>
          <p:cNvSpPr/>
          <p:nvPr/>
        </p:nvSpPr>
        <p:spPr>
          <a:xfrm>
            <a:off x="7305300" y="1536052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136;p18"/>
          <p:cNvSpPr/>
          <p:nvPr/>
        </p:nvSpPr>
        <p:spPr>
          <a:xfrm>
            <a:off x="6579775" y="2698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137;p18"/>
          <p:cNvSpPr/>
          <p:nvPr/>
        </p:nvSpPr>
        <p:spPr>
          <a:xfrm>
            <a:off x="7964538" y="3220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" name="Google Shape;138;p18"/>
          <p:cNvSpPr/>
          <p:nvPr/>
        </p:nvSpPr>
        <p:spPr>
          <a:xfrm>
            <a:off x="5834425" y="37611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" name="Google Shape;139;p18"/>
          <p:cNvSpPr/>
          <p:nvPr/>
        </p:nvSpPr>
        <p:spPr>
          <a:xfrm>
            <a:off x="5114075" y="2325677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3" name="Google Shape;140;p18"/>
          <p:cNvCxnSpPr>
            <a:endCxn id="7" idx="3"/>
          </p:cNvCxnSpPr>
          <p:nvPr/>
        </p:nvCxnSpPr>
        <p:spPr>
          <a:xfrm flipV="1">
            <a:off x="5643721" y="1774550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141;p18"/>
          <p:cNvCxnSpPr>
            <a:endCxn id="8" idx="2"/>
          </p:cNvCxnSpPr>
          <p:nvPr/>
        </p:nvCxnSpPr>
        <p:spPr>
          <a:xfrm>
            <a:off x="6629400" y="1568302"/>
            <a:ext cx="675900" cy="2607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142;p18"/>
          <p:cNvCxnSpPr>
            <a:stCxn id="7" idx="5"/>
            <a:endCxn id="9" idx="1"/>
          </p:cNvCxnSpPr>
          <p:nvPr/>
        </p:nvCxnSpPr>
        <p:spPr>
          <a:xfrm>
            <a:off x="6520529" y="1774550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143;p18"/>
          <p:cNvCxnSpPr>
            <a:endCxn id="9" idx="2"/>
          </p:cNvCxnSpPr>
          <p:nvPr/>
        </p:nvCxnSpPr>
        <p:spPr>
          <a:xfrm>
            <a:off x="5650075" y="2831127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144;p18"/>
          <p:cNvCxnSpPr>
            <a:endCxn id="11" idx="1"/>
          </p:cNvCxnSpPr>
          <p:nvPr/>
        </p:nvCxnSpPr>
        <p:spPr>
          <a:xfrm>
            <a:off x="5446721" y="2892847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145;p18"/>
          <p:cNvCxnSpPr>
            <a:endCxn id="9" idx="3"/>
          </p:cNvCxnSpPr>
          <p:nvPr/>
        </p:nvCxnSpPr>
        <p:spPr>
          <a:xfrm flipV="1">
            <a:off x="6382871" y="3198900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oogle Shape;146;p18"/>
          <p:cNvCxnSpPr>
            <a:endCxn id="8" idx="3"/>
          </p:cNvCxnSpPr>
          <p:nvPr/>
        </p:nvCxnSpPr>
        <p:spPr>
          <a:xfrm flipV="1">
            <a:off x="7109896" y="2036275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Google Shape;147;p18"/>
          <p:cNvCxnSpPr>
            <a:endCxn id="10" idx="0"/>
          </p:cNvCxnSpPr>
          <p:nvPr/>
        </p:nvCxnSpPr>
        <p:spPr>
          <a:xfrm>
            <a:off x="7855188" y="2042877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94344"/>
              </p:ext>
            </p:extLst>
          </p:nvPr>
        </p:nvGraphicFramePr>
        <p:xfrm>
          <a:off x="578777" y="1515795"/>
          <a:ext cx="375691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845"/>
                <a:gridCol w="2476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Initial vertex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Terminal vertex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2, 4, 5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4,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3,</a:t>
                      </a:r>
                      <a:r>
                        <a:rPr lang="en-US" baseline="0" dirty="0" smtClean="0">
                          <a:latin typeface="Comic Sans MS" panose="030F0702030302020204" pitchFamily="66" charset="0"/>
                        </a:rPr>
                        <a:t> 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3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Undirected Graph: Degree of a </a:t>
            </a:r>
            <a:r>
              <a:rPr lang="en" dirty="0" smtClean="0">
                <a:latin typeface="Comic Sans MS" panose="030F0702030302020204" pitchFamily="66" charset="0"/>
              </a:rPr>
              <a:t>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Undirected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22200" cy="726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73" name="Google Shape;273;p30"/>
          <p:cNvGraphicFramePr/>
          <p:nvPr>
            <p:extLst>
              <p:ext uri="{D42A27DB-BD31-4B8C-83A1-F6EECF244321}">
                <p14:modId xmlns:p14="http://schemas.microsoft.com/office/powerpoint/2010/main" val="1450421845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30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78" name="Google Shape;278;p30"/>
          <p:cNvCxnSpPr>
            <a:endCxn id="274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9" name="Google Shape;279;p30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0" name="Google Shape;280;p30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1" name="Google Shape;281;p30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2" name="Google Shape;282;p30"/>
          <p:cNvCxnSpPr>
            <a:endCxn id="276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3" name="Google Shape;283;p30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4" name="Google Shape;284;p30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Google Shape;285;p30"/>
          <p:cNvCxnSpPr>
            <a:endCxn id="275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6" name="Google Shape;286;p30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Undirected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2046" cy="6672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94" name="Google Shape;294;p31"/>
          <p:cNvGraphicFramePr/>
          <p:nvPr>
            <p:extLst>
              <p:ext uri="{D42A27DB-BD31-4B8C-83A1-F6EECF244321}">
                <p14:modId xmlns:p14="http://schemas.microsoft.com/office/powerpoint/2010/main" val="91401876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1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299" name="Google Shape;299;p31"/>
          <p:cNvCxnSpPr>
            <a:endCxn id="295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0" name="Google Shape;300;p31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1" name="Google Shape;301;p31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2" name="Google Shape;302;p31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3" name="Google Shape;303;p31"/>
          <p:cNvCxnSpPr>
            <a:endCxn id="297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4" name="Google Shape;304;p31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5" name="Google Shape;305;p31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6" name="Google Shape;306;p31"/>
          <p:cNvCxnSpPr>
            <a:endCxn id="296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7" name="Google Shape;307;p31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Undirected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0350" cy="75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Tx/>
            </a:pP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15" name="Google Shape;315;p32"/>
          <p:cNvGraphicFramePr/>
          <p:nvPr>
            <p:extLst>
              <p:ext uri="{D42A27DB-BD31-4B8C-83A1-F6EECF244321}">
                <p14:modId xmlns:p14="http://schemas.microsoft.com/office/powerpoint/2010/main" val="446697151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2"/>
          <p:cNvSpPr/>
          <p:nvPr/>
        </p:nvSpPr>
        <p:spPr>
          <a:xfrm>
            <a:off x="5614850" y="133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7584563" y="3277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454450" y="38177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734100" y="23822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320" name="Google Shape;320;p32"/>
          <p:cNvCxnSpPr>
            <a:endCxn id="316" idx="3"/>
          </p:cNvCxnSpPr>
          <p:nvPr/>
        </p:nvCxnSpPr>
        <p:spPr>
          <a:xfrm rot="10800000" flipH="1">
            <a:off x="5263746" y="181973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1" name="Google Shape;321;p32"/>
          <p:cNvCxnSpPr/>
          <p:nvPr/>
        </p:nvCxnSpPr>
        <p:spPr>
          <a:xfrm>
            <a:off x="6249425" y="1624875"/>
            <a:ext cx="675900" cy="2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2" name="Google Shape;322;p32"/>
          <p:cNvCxnSpPr/>
          <p:nvPr/>
        </p:nvCxnSpPr>
        <p:spPr>
          <a:xfrm>
            <a:off x="5916796" y="189622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3" name="Google Shape;323;p32"/>
          <p:cNvCxnSpPr/>
          <p:nvPr/>
        </p:nvCxnSpPr>
        <p:spPr>
          <a:xfrm rot="10800000" flipH="1">
            <a:off x="5269996" y="283912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4" name="Google Shape;324;p32"/>
          <p:cNvCxnSpPr>
            <a:endCxn id="318" idx="1"/>
          </p:cNvCxnSpPr>
          <p:nvPr/>
        </p:nvCxnSpPr>
        <p:spPr>
          <a:xfrm>
            <a:off x="5066746" y="294942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Google Shape;325;p32"/>
          <p:cNvCxnSpPr/>
          <p:nvPr/>
        </p:nvCxnSpPr>
        <p:spPr>
          <a:xfrm rot="10800000" flipH="1">
            <a:off x="6002896" y="324408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6" name="Google Shape;326;p32"/>
          <p:cNvCxnSpPr/>
          <p:nvPr/>
        </p:nvCxnSpPr>
        <p:spPr>
          <a:xfrm rot="10800000" flipH="1">
            <a:off x="6729921" y="208145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7" name="Google Shape;327;p32"/>
          <p:cNvCxnSpPr>
            <a:endCxn id="317" idx="0"/>
          </p:cNvCxnSpPr>
          <p:nvPr/>
        </p:nvCxnSpPr>
        <p:spPr>
          <a:xfrm>
            <a:off x="7475213" y="2099450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8" name="Google Shape;328;p32"/>
          <p:cNvSpPr/>
          <p:nvPr/>
        </p:nvSpPr>
        <p:spPr>
          <a:xfrm>
            <a:off x="6927538" y="15860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202013" y="27487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Undirected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1400" cy="713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Number of edges incident with it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case of Loop add +2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37" name="Google Shape;337;p33"/>
          <p:cNvGraphicFramePr/>
          <p:nvPr>
            <p:extLst>
              <p:ext uri="{D42A27DB-BD31-4B8C-83A1-F6EECF244321}">
                <p14:modId xmlns:p14="http://schemas.microsoft.com/office/powerpoint/2010/main" val="2729088820"/>
              </p:ext>
            </p:extLst>
          </p:nvPr>
        </p:nvGraphicFramePr>
        <p:xfrm>
          <a:off x="523875" y="1995850"/>
          <a:ext cx="2669700" cy="28364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334850"/>
                <a:gridCol w="1334850"/>
              </a:tblGrid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 (3 + 2)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Google Shape;316;p32"/>
          <p:cNvSpPr/>
          <p:nvPr/>
        </p:nvSpPr>
        <p:spPr>
          <a:xfrm>
            <a:off x="5731746" y="1787382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8" name="Google Shape;317;p32"/>
          <p:cNvSpPr/>
          <p:nvPr/>
        </p:nvSpPr>
        <p:spPr>
          <a:xfrm>
            <a:off x="7701459" y="37337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" name="Google Shape;318;p32"/>
          <p:cNvSpPr/>
          <p:nvPr/>
        </p:nvSpPr>
        <p:spPr>
          <a:xfrm>
            <a:off x="5571346" y="427423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0" name="Google Shape;319;p32"/>
          <p:cNvSpPr/>
          <p:nvPr/>
        </p:nvSpPr>
        <p:spPr>
          <a:xfrm>
            <a:off x="4850996" y="2838732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" name="Google Shape;320;p32"/>
          <p:cNvCxnSpPr>
            <a:endCxn id="7" idx="3"/>
          </p:cNvCxnSpPr>
          <p:nvPr/>
        </p:nvCxnSpPr>
        <p:spPr>
          <a:xfrm rot="10800000" flipH="1">
            <a:off x="5380642" y="2276212"/>
            <a:ext cx="441300" cy="636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oogle Shape;321;p32"/>
          <p:cNvCxnSpPr/>
          <p:nvPr/>
        </p:nvCxnSpPr>
        <p:spPr>
          <a:xfrm>
            <a:off x="6366321" y="2081357"/>
            <a:ext cx="675900" cy="254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oogle Shape;322;p32"/>
          <p:cNvCxnSpPr/>
          <p:nvPr/>
        </p:nvCxnSpPr>
        <p:spPr>
          <a:xfrm>
            <a:off x="6033692" y="2352702"/>
            <a:ext cx="373200" cy="9429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oogle Shape;323;p32"/>
          <p:cNvCxnSpPr/>
          <p:nvPr/>
        </p:nvCxnSpPr>
        <p:spPr>
          <a:xfrm rot="10800000" flipH="1">
            <a:off x="5386892" y="3295602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Google Shape;324;p32"/>
          <p:cNvCxnSpPr>
            <a:endCxn id="9" idx="1"/>
          </p:cNvCxnSpPr>
          <p:nvPr/>
        </p:nvCxnSpPr>
        <p:spPr>
          <a:xfrm>
            <a:off x="5183642" y="3405902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oogle Shape;325;p32"/>
          <p:cNvCxnSpPr/>
          <p:nvPr/>
        </p:nvCxnSpPr>
        <p:spPr>
          <a:xfrm rot="10800000" flipH="1">
            <a:off x="6119792" y="3700562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oogle Shape;326;p32"/>
          <p:cNvCxnSpPr/>
          <p:nvPr/>
        </p:nvCxnSpPr>
        <p:spPr>
          <a:xfrm rot="10800000" flipH="1">
            <a:off x="6846817" y="2537937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Google Shape;327;p32"/>
          <p:cNvCxnSpPr>
            <a:endCxn id="8" idx="0"/>
          </p:cNvCxnSpPr>
          <p:nvPr/>
        </p:nvCxnSpPr>
        <p:spPr>
          <a:xfrm>
            <a:off x="7592109" y="2555932"/>
            <a:ext cx="417300" cy="1177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Google Shape;328;p32"/>
          <p:cNvSpPr/>
          <p:nvPr/>
        </p:nvSpPr>
        <p:spPr>
          <a:xfrm>
            <a:off x="7044434" y="2042557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0" name="Google Shape;329;p32"/>
          <p:cNvSpPr/>
          <p:nvPr/>
        </p:nvSpPr>
        <p:spPr>
          <a:xfrm>
            <a:off x="6318909" y="3205182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417116" y="1345600"/>
            <a:ext cx="1015353" cy="520582"/>
          </a:xfrm>
          <a:custGeom>
            <a:avLst/>
            <a:gdLst>
              <a:gd name="connsiteX0" fmla="*/ 414780 w 1015353"/>
              <a:gd name="connsiteY0" fmla="*/ 520582 h 520582"/>
              <a:gd name="connsiteX1" fmla="*/ 21080 w 1015353"/>
              <a:gd name="connsiteY1" fmla="*/ 101482 h 520582"/>
              <a:gd name="connsiteX2" fmla="*/ 986280 w 1015353"/>
              <a:gd name="connsiteY2" fmla="*/ 25282 h 520582"/>
              <a:gd name="connsiteX3" fmla="*/ 783080 w 1015353"/>
              <a:gd name="connsiteY3" fmla="*/ 457082 h 520582"/>
              <a:gd name="connsiteX4" fmla="*/ 783080 w 1015353"/>
              <a:gd name="connsiteY4" fmla="*/ 457082 h 520582"/>
              <a:gd name="connsiteX5" fmla="*/ 783080 w 1015353"/>
              <a:gd name="connsiteY5" fmla="*/ 457082 h 520582"/>
              <a:gd name="connsiteX6" fmla="*/ 808480 w 1015353"/>
              <a:gd name="connsiteY6" fmla="*/ 457082 h 52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353" h="520582">
                <a:moveTo>
                  <a:pt x="414780" y="520582"/>
                </a:moveTo>
                <a:cubicBezTo>
                  <a:pt x="170305" y="352307"/>
                  <a:pt x="-74170" y="184032"/>
                  <a:pt x="21080" y="101482"/>
                </a:cubicBezTo>
                <a:cubicBezTo>
                  <a:pt x="116330" y="18932"/>
                  <a:pt x="859280" y="-33985"/>
                  <a:pt x="986280" y="25282"/>
                </a:cubicBezTo>
                <a:cubicBezTo>
                  <a:pt x="1113280" y="84549"/>
                  <a:pt x="783080" y="457082"/>
                  <a:pt x="783080" y="457082"/>
                </a:cubicBezTo>
                <a:lnTo>
                  <a:pt x="783080" y="457082"/>
                </a:lnTo>
                <a:lnTo>
                  <a:pt x="783080" y="457082"/>
                </a:lnTo>
                <a:lnTo>
                  <a:pt x="808480" y="45708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Undirected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344" name="Google Shape;344;p34"/>
          <p:cNvGraphicFramePr/>
          <p:nvPr>
            <p:extLst>
              <p:ext uri="{D42A27DB-BD31-4B8C-83A1-F6EECF244321}">
                <p14:modId xmlns:p14="http://schemas.microsoft.com/office/powerpoint/2010/main" val="113355156"/>
              </p:ext>
            </p:extLst>
          </p:nvPr>
        </p:nvGraphicFramePr>
        <p:xfrm>
          <a:off x="410675" y="1203450"/>
          <a:ext cx="175000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75000"/>
                <a:gridCol w="87500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 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4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34"/>
          <p:cNvGraphicFramePr/>
          <p:nvPr>
            <p:extLst>
              <p:ext uri="{D42A27DB-BD31-4B8C-83A1-F6EECF244321}">
                <p14:modId xmlns:p14="http://schemas.microsoft.com/office/powerpoint/2010/main" val="3404506834"/>
              </p:ext>
            </p:extLst>
          </p:nvPr>
        </p:nvGraphicFramePr>
        <p:xfrm>
          <a:off x="4257675" y="1251913"/>
          <a:ext cx="3424750" cy="3203025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250"/>
                <a:gridCol w="489250"/>
                <a:gridCol w="489250"/>
                <a:gridCol w="489250"/>
                <a:gridCol w="489250"/>
                <a:gridCol w="489250"/>
                <a:gridCol w="4892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4"/>
          <p:cNvSpPr/>
          <p:nvPr/>
        </p:nvSpPr>
        <p:spPr>
          <a:xfrm>
            <a:off x="2285200" y="17656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000074" y="1602750"/>
            <a:ext cx="1335706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2297325" y="22255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 panose="030F0702030302020204" pitchFamily="66" charset="0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027440" y="2085510"/>
            <a:ext cx="120928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omic Sans MS" panose="030F0702030302020204" pitchFamily="66" charset="0"/>
              </a:rPr>
              <a:t>⅀ (1’s)</a:t>
            </a:r>
            <a:endParaRPr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mic Sans MS" panose="030F0702030302020204" pitchFamily="66" charset="0"/>
              </a:rPr>
              <a:t>Handshaking theorem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347075" y="1297600"/>
            <a:ext cx="7569900" cy="469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ClrTx/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= (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V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) be an undirected graph with </a:t>
            </a:r>
            <a:r>
              <a:rPr lang="en-US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edges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Then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33272" y="1941816"/>
                <a:ext cx="2188228" cy="896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72" y="1941816"/>
                <a:ext cx="2188228" cy="8963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</a:t>
            </a:r>
            <a:r>
              <a:rPr lang="en" dirty="0" smtClean="0">
                <a:latin typeface="Comic Sans MS" panose="030F0702030302020204" pitchFamily="66" charset="0"/>
              </a:rPr>
              <a:t>irected </a:t>
            </a:r>
            <a:r>
              <a:rPr lang="en" dirty="0">
                <a:latin typeface="Comic Sans MS" panose="030F0702030302020204" pitchFamily="66" charset="0"/>
              </a:rPr>
              <a:t>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347075" y="1297600"/>
            <a:ext cx="75699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In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INCOMING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Out Degree : No of </a:t>
            </a:r>
            <a:r>
              <a:rPr lang="e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OUTGOING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 edges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Tx/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/>
          </a:p>
        </p:txBody>
      </p:sp>
      <p:sp>
        <p:nvSpPr>
          <p:cNvPr id="362" name="Google Shape;362;p36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67" name="Google Shape;367;p36"/>
          <p:cNvCxnSpPr>
            <a:endCxn id="36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8" name="Google Shape;368;p36"/>
          <p:cNvCxnSpPr>
            <a:endCxn id="36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9" name="Google Shape;369;p36"/>
          <p:cNvCxnSpPr>
            <a:stCxn id="360" idx="5"/>
            <a:endCxn id="36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0" name="Google Shape;370;p36"/>
          <p:cNvCxnSpPr>
            <a:endCxn id="36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1" name="Google Shape;371;p36"/>
          <p:cNvCxnSpPr>
            <a:endCxn id="36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2" name="Google Shape;372;p36"/>
          <p:cNvCxnSpPr>
            <a:endCxn id="36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3" name="Google Shape;373;p36"/>
          <p:cNvCxnSpPr>
            <a:endCxn id="36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Google Shape;374;p36"/>
          <p:cNvCxnSpPr>
            <a:endCxn id="36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75" name="Google Shape;375;p36"/>
          <p:cNvGraphicFramePr/>
          <p:nvPr>
            <p:extLst>
              <p:ext uri="{D42A27DB-BD31-4B8C-83A1-F6EECF244321}">
                <p14:modId xmlns:p14="http://schemas.microsoft.com/office/powerpoint/2010/main" val="3782000146"/>
              </p:ext>
            </p:extLst>
          </p:nvPr>
        </p:nvGraphicFramePr>
        <p:xfrm>
          <a:off x="410675" y="1203450"/>
          <a:ext cx="2891325" cy="3275814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963775"/>
                <a:gridCol w="963775"/>
                <a:gridCol w="963775"/>
              </a:tblGrid>
              <a:tr h="606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</a:t>
            </a:r>
            <a:r>
              <a:rPr lang="en" dirty="0" smtClean="0">
                <a:latin typeface="Comic Sans MS" panose="030F0702030302020204" pitchFamily="66" charset="0"/>
              </a:rPr>
              <a:t>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959041" y="2595946"/>
            <a:ext cx="30495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Direction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 dirty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50137" y="1581402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49288" y="1512606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64" name="Google Shape;64;p14"/>
          <p:cNvCxnSpPr>
            <a:endCxn id="63" idx="2"/>
          </p:cNvCxnSpPr>
          <p:nvPr/>
        </p:nvCxnSpPr>
        <p:spPr>
          <a:xfrm rot="10800000" flipH="1">
            <a:off x="3369688" y="1798956"/>
            <a:ext cx="1179600" cy="37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341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5777600" y="141695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74356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7088075" y="1678675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6362550" y="284130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7747313" y="33633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5617200" y="3903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896850" y="246830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87" name="Google Shape;387;p37"/>
          <p:cNvCxnSpPr>
            <a:endCxn id="380" idx="3"/>
          </p:cNvCxnSpPr>
          <p:nvPr/>
        </p:nvCxnSpPr>
        <p:spPr>
          <a:xfrm rot="10800000" flipH="1">
            <a:off x="5426496" y="1905780"/>
            <a:ext cx="441300" cy="6369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8" name="Google Shape;388;p37"/>
          <p:cNvCxnSpPr>
            <a:endCxn id="382" idx="2"/>
          </p:cNvCxnSpPr>
          <p:nvPr/>
        </p:nvCxnSpPr>
        <p:spPr>
          <a:xfrm>
            <a:off x="6412175" y="1710925"/>
            <a:ext cx="675900" cy="2541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9" name="Google Shape;389;p37"/>
          <p:cNvCxnSpPr>
            <a:stCxn id="380" idx="5"/>
            <a:endCxn id="383" idx="1"/>
          </p:cNvCxnSpPr>
          <p:nvPr/>
        </p:nvCxnSpPr>
        <p:spPr>
          <a:xfrm>
            <a:off x="6303304" y="1905780"/>
            <a:ext cx="149400" cy="1019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0" name="Google Shape;390;p37"/>
          <p:cNvCxnSpPr>
            <a:endCxn id="383" idx="2"/>
          </p:cNvCxnSpPr>
          <p:nvPr/>
        </p:nvCxnSpPr>
        <p:spPr>
          <a:xfrm>
            <a:off x="5432850" y="29737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1" name="Google Shape;391;p37"/>
          <p:cNvCxnSpPr>
            <a:endCxn id="385" idx="1"/>
          </p:cNvCxnSpPr>
          <p:nvPr/>
        </p:nvCxnSpPr>
        <p:spPr>
          <a:xfrm>
            <a:off x="5229496" y="30354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2" name="Google Shape;392;p37"/>
          <p:cNvCxnSpPr>
            <a:endCxn id="383" idx="3"/>
          </p:cNvCxnSpPr>
          <p:nvPr/>
        </p:nvCxnSpPr>
        <p:spPr>
          <a:xfrm rot="10800000" flipH="1">
            <a:off x="6165646" y="33301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3" name="Google Shape;393;p37"/>
          <p:cNvCxnSpPr>
            <a:endCxn id="382" idx="3"/>
          </p:cNvCxnSpPr>
          <p:nvPr/>
        </p:nvCxnSpPr>
        <p:spPr>
          <a:xfrm rot="10800000" flipH="1">
            <a:off x="6892671" y="21675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4" name="Google Shape;394;p37"/>
          <p:cNvCxnSpPr>
            <a:endCxn id="384" idx="0"/>
          </p:cNvCxnSpPr>
          <p:nvPr/>
        </p:nvCxnSpPr>
        <p:spPr>
          <a:xfrm>
            <a:off x="7637963" y="218550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395" name="Google Shape;395;p37"/>
          <p:cNvGraphicFramePr/>
          <p:nvPr>
            <p:extLst>
              <p:ext uri="{D42A27DB-BD31-4B8C-83A1-F6EECF244321}">
                <p14:modId xmlns:p14="http://schemas.microsoft.com/office/powerpoint/2010/main" val="4193144706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In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Out Degree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2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solidFill>
            <a:srgbClr val="FFFF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7" name="Google Shape;407;p38"/>
          <p:cNvCxnSpPr>
            <a:endCxn id="40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8" name="Google Shape;408;p38"/>
          <p:cNvCxnSpPr>
            <a:endCxn id="40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9" name="Google Shape;409;p38"/>
          <p:cNvCxnSpPr>
            <a:stCxn id="400" idx="5"/>
            <a:endCxn id="40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0" name="Google Shape;410;p38"/>
          <p:cNvCxnSpPr>
            <a:endCxn id="40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1" name="Google Shape;411;p38"/>
          <p:cNvCxnSpPr>
            <a:endCxn id="40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2" name="Google Shape;412;p38"/>
          <p:cNvCxnSpPr>
            <a:endCxn id="40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3" name="Google Shape;413;p38"/>
          <p:cNvCxnSpPr>
            <a:endCxn id="40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4" name="Google Shape;414;p38"/>
          <p:cNvCxnSpPr>
            <a:endCxn id="40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15" name="Google Shape;415;p38"/>
          <p:cNvGraphicFramePr/>
          <p:nvPr>
            <p:extLst>
              <p:ext uri="{D42A27DB-BD31-4B8C-83A1-F6EECF244321}">
                <p14:modId xmlns:p14="http://schemas.microsoft.com/office/powerpoint/2010/main" val="2254037158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1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/>
          <p:nvPr/>
        </p:nvSpPr>
        <p:spPr>
          <a:xfrm>
            <a:off x="5862500" y="13048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7172975" y="156652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6447450" y="2729150"/>
            <a:ext cx="615900" cy="5727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7832213" y="3251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5702100" y="37916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4981750" y="2356150"/>
            <a:ext cx="615900" cy="572700"/>
          </a:xfrm>
          <a:prstGeom prst="flowChartConnector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7" name="Google Shape;427;p39"/>
          <p:cNvCxnSpPr>
            <a:endCxn id="420" idx="3"/>
          </p:cNvCxnSpPr>
          <p:nvPr/>
        </p:nvCxnSpPr>
        <p:spPr>
          <a:xfrm rot="10800000" flipH="1">
            <a:off x="5511396" y="179363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8" name="Google Shape;428;p39"/>
          <p:cNvCxnSpPr>
            <a:endCxn id="422" idx="2"/>
          </p:cNvCxnSpPr>
          <p:nvPr/>
        </p:nvCxnSpPr>
        <p:spPr>
          <a:xfrm>
            <a:off x="6497075" y="1598775"/>
            <a:ext cx="675900" cy="254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9" name="Google Shape;429;p39"/>
          <p:cNvCxnSpPr>
            <a:stCxn id="420" idx="5"/>
            <a:endCxn id="423" idx="1"/>
          </p:cNvCxnSpPr>
          <p:nvPr/>
        </p:nvCxnSpPr>
        <p:spPr>
          <a:xfrm>
            <a:off x="6388204" y="179363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0" name="Google Shape;430;p39"/>
          <p:cNvCxnSpPr>
            <a:endCxn id="423" idx="2"/>
          </p:cNvCxnSpPr>
          <p:nvPr/>
        </p:nvCxnSpPr>
        <p:spPr>
          <a:xfrm>
            <a:off x="5517750" y="2861600"/>
            <a:ext cx="929700" cy="1539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1" name="Google Shape;431;p39"/>
          <p:cNvCxnSpPr>
            <a:endCxn id="425" idx="1"/>
          </p:cNvCxnSpPr>
          <p:nvPr/>
        </p:nvCxnSpPr>
        <p:spPr>
          <a:xfrm>
            <a:off x="5314396" y="292332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2" name="Google Shape;432;p39"/>
          <p:cNvCxnSpPr>
            <a:endCxn id="423" idx="3"/>
          </p:cNvCxnSpPr>
          <p:nvPr/>
        </p:nvCxnSpPr>
        <p:spPr>
          <a:xfrm rot="10800000" flipH="1">
            <a:off x="6250546" y="321798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3" name="Google Shape;433;p39"/>
          <p:cNvCxnSpPr>
            <a:endCxn id="422" idx="3"/>
          </p:cNvCxnSpPr>
          <p:nvPr/>
        </p:nvCxnSpPr>
        <p:spPr>
          <a:xfrm rot="10800000" flipH="1">
            <a:off x="6977571" y="205535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4" name="Google Shape;434;p39"/>
          <p:cNvCxnSpPr>
            <a:endCxn id="424" idx="0"/>
          </p:cNvCxnSpPr>
          <p:nvPr/>
        </p:nvCxnSpPr>
        <p:spPr>
          <a:xfrm>
            <a:off x="7722863" y="2073350"/>
            <a:ext cx="417300" cy="117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435" name="Google Shape;435;p39"/>
          <p:cNvGraphicFramePr/>
          <p:nvPr>
            <p:extLst>
              <p:ext uri="{D42A27DB-BD31-4B8C-83A1-F6EECF244321}">
                <p14:modId xmlns:p14="http://schemas.microsoft.com/office/powerpoint/2010/main" val="2854811790"/>
              </p:ext>
            </p:extLst>
          </p:nvPr>
        </p:nvGraphicFramePr>
        <p:xfrm>
          <a:off x="410675" y="1203450"/>
          <a:ext cx="3034050" cy="335502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011350"/>
                <a:gridCol w="1011350"/>
                <a:gridCol w="1011350"/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2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3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4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1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5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/>
          </a:p>
        </p:txBody>
      </p:sp>
      <p:graphicFrame>
        <p:nvGraphicFramePr>
          <p:cNvPr id="441" name="Google Shape;441;p40"/>
          <p:cNvGraphicFramePr/>
          <p:nvPr>
            <p:extLst>
              <p:ext uri="{D42A27DB-BD31-4B8C-83A1-F6EECF244321}">
                <p14:modId xmlns:p14="http://schemas.microsoft.com/office/powerpoint/2010/main" val="1866210382"/>
              </p:ext>
            </p:extLst>
          </p:nvPr>
        </p:nvGraphicFramePr>
        <p:xfrm>
          <a:off x="410675" y="1203451"/>
          <a:ext cx="2726225" cy="100578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897938"/>
                <a:gridCol w="897938"/>
                <a:gridCol w="930349"/>
              </a:tblGrid>
              <a:tr h="548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564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40"/>
          <p:cNvSpPr txBox="1"/>
          <p:nvPr/>
        </p:nvSpPr>
        <p:spPr>
          <a:xfrm>
            <a:off x="4248525" y="1245724"/>
            <a:ext cx="4075200" cy="125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= number of incoming edges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 degree of vertex 0 = number of incoming edges to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11700" y="34621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445" name="Google Shape;445;p40"/>
          <p:cNvSpPr/>
          <p:nvPr/>
        </p:nvSpPr>
        <p:spPr>
          <a:xfrm>
            <a:off x="809600" y="3102030"/>
            <a:ext cx="1634300" cy="410625"/>
          </a:xfrm>
          <a:custGeom>
            <a:avLst/>
            <a:gdLst/>
            <a:ahLst/>
            <a:cxnLst/>
            <a:rect l="l" t="t" r="r" b="b"/>
            <a:pathLst>
              <a:path w="65372" h="16425" extrusionOk="0">
                <a:moveTo>
                  <a:pt x="0" y="16425"/>
                </a:moveTo>
                <a:cubicBezTo>
                  <a:pt x="4858" y="13690"/>
                  <a:pt x="18254" y="106"/>
                  <a:pt x="29149" y="12"/>
                </a:cubicBezTo>
                <a:cubicBezTo>
                  <a:pt x="40044" y="-82"/>
                  <a:pt x="59335" y="13218"/>
                  <a:pt x="65372" y="1585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6" name="Google Shape;446;p40"/>
          <p:cNvSpPr/>
          <p:nvPr/>
        </p:nvSpPr>
        <p:spPr>
          <a:xfrm>
            <a:off x="929875" y="3717825"/>
            <a:ext cx="1400825" cy="14150"/>
          </a:xfrm>
          <a:custGeom>
            <a:avLst/>
            <a:gdLst/>
            <a:ahLst/>
            <a:cxnLst/>
            <a:rect l="l" t="t" r="r" b="b"/>
            <a:pathLst>
              <a:path w="56033" h="566" extrusionOk="0">
                <a:moveTo>
                  <a:pt x="0" y="566"/>
                </a:moveTo>
                <a:cubicBezTo>
                  <a:pt x="9339" y="472"/>
                  <a:pt x="46694" y="94"/>
                  <a:pt x="56033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7" name="Google Shape;447;p40"/>
          <p:cNvSpPr/>
          <p:nvPr/>
        </p:nvSpPr>
        <p:spPr>
          <a:xfrm>
            <a:off x="887425" y="3901775"/>
            <a:ext cx="1719200" cy="319700"/>
          </a:xfrm>
          <a:custGeom>
            <a:avLst/>
            <a:gdLst/>
            <a:ahLst/>
            <a:cxnLst/>
            <a:rect l="l" t="t" r="r" b="b"/>
            <a:pathLst>
              <a:path w="68768" h="12788" extrusionOk="0">
                <a:moveTo>
                  <a:pt x="0" y="0"/>
                </a:moveTo>
                <a:cubicBezTo>
                  <a:pt x="5283" y="2123"/>
                  <a:pt x="20235" y="12311"/>
                  <a:pt x="31696" y="12735"/>
                </a:cubicBezTo>
                <a:cubicBezTo>
                  <a:pt x="43157" y="13160"/>
                  <a:pt x="62589" y="4245"/>
                  <a:pt x="68768" y="2547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448" name="Google Shape;448;p40"/>
          <p:cNvSpPr txBox="1"/>
          <p:nvPr/>
        </p:nvSpPr>
        <p:spPr>
          <a:xfrm>
            <a:off x="3435647" y="2779202"/>
            <a:ext cx="4990819" cy="8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So, for counting in degrees of vertex 0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Comic Sans MS" panose="030F0702030302020204" pitchFamily="66" charset="0"/>
              </a:rPr>
              <a:t>0 </a:t>
            </a:r>
            <a:r>
              <a:rPr lang="en" sz="2000" dirty="0">
                <a:latin typeface="Comic Sans MS" panose="030F0702030302020204" pitchFamily="66" charset="0"/>
              </a:rPr>
              <a:t>must be a  </a:t>
            </a:r>
            <a:r>
              <a:rPr lang="en" sz="2000" b="1" dirty="0" smtClean="0">
                <a:latin typeface="Comic Sans MS" panose="030F0702030302020204" pitchFamily="66" charset="0"/>
              </a:rPr>
              <a:t>TERMINAL </a:t>
            </a:r>
            <a:r>
              <a:rPr lang="en" sz="2000" b="1" dirty="0">
                <a:latin typeface="Comic Sans MS" panose="030F0702030302020204" pitchFamily="66" charset="0"/>
              </a:rPr>
              <a:t>VERTEX</a:t>
            </a:r>
            <a:endParaRPr sz="20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54" name="Google Shape;454;p41"/>
          <p:cNvGraphicFramePr/>
          <p:nvPr>
            <p:extLst>
              <p:ext uri="{D42A27DB-BD31-4B8C-83A1-F6EECF244321}">
                <p14:modId xmlns:p14="http://schemas.microsoft.com/office/powerpoint/2010/main" val="3097961130"/>
              </p:ext>
            </p:extLst>
          </p:nvPr>
        </p:nvGraphicFramePr>
        <p:xfrm>
          <a:off x="410675" y="1203451"/>
          <a:ext cx="3462825" cy="856227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40552"/>
                <a:gridCol w="1140552"/>
                <a:gridCol w="1181721"/>
              </a:tblGrid>
              <a:tr h="46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93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0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41"/>
          <p:cNvGraphicFramePr/>
          <p:nvPr>
            <p:extLst>
              <p:ext uri="{D42A27DB-BD31-4B8C-83A1-F6EECF244321}">
                <p14:modId xmlns:p14="http://schemas.microsoft.com/office/powerpoint/2010/main" val="719597645"/>
              </p:ext>
            </p:extLst>
          </p:nvPr>
        </p:nvGraphicFramePr>
        <p:xfrm>
          <a:off x="5384723" y="1461725"/>
          <a:ext cx="3429076" cy="3148376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89868"/>
                <a:gridCol w="489868"/>
                <a:gridCol w="489868"/>
                <a:gridCol w="489868"/>
                <a:gridCol w="489868"/>
                <a:gridCol w="489868"/>
                <a:gridCol w="489868"/>
              </a:tblGrid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7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6" name="Google Shape;456;p41"/>
          <p:cNvSpPr/>
          <p:nvPr/>
        </p:nvSpPr>
        <p:spPr>
          <a:xfrm rot="-5400000" flipH="1">
            <a:off x="2037800" y="2373025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 txBox="1"/>
          <p:nvPr/>
        </p:nvSpPr>
        <p:spPr>
          <a:xfrm>
            <a:off x="1828450" y="2984525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58" name="Google Shape;458;p41"/>
          <p:cNvSpPr/>
          <p:nvPr/>
        </p:nvSpPr>
        <p:spPr>
          <a:xfrm>
            <a:off x="2957325" y="1013636"/>
            <a:ext cx="3356725" cy="2456400"/>
          </a:xfrm>
          <a:custGeom>
            <a:avLst/>
            <a:gdLst/>
            <a:ahLst/>
            <a:cxnLst/>
            <a:rect l="l" t="t" r="r" b="b"/>
            <a:pathLst>
              <a:path w="134269" h="98256" extrusionOk="0">
                <a:moveTo>
                  <a:pt x="0" y="90926"/>
                </a:moveTo>
                <a:cubicBezTo>
                  <a:pt x="11697" y="91256"/>
                  <a:pt x="54808" y="105689"/>
                  <a:pt x="70184" y="92907"/>
                </a:cubicBezTo>
                <a:cubicBezTo>
                  <a:pt x="85560" y="80125"/>
                  <a:pt x="82259" y="29704"/>
                  <a:pt x="92258" y="14233"/>
                </a:cubicBezTo>
                <a:cubicBezTo>
                  <a:pt x="102257" y="-1238"/>
                  <a:pt x="123294" y="83"/>
                  <a:pt x="130180" y="83"/>
                </a:cubicBezTo>
                <a:cubicBezTo>
                  <a:pt x="137066" y="83"/>
                  <a:pt x="133010" y="11875"/>
                  <a:pt x="133576" y="1423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Comic Sans MS" panose="030F0702030302020204" pitchFamily="66" charset="0"/>
              </a:rPr>
              <a:t>Directed Graph: Degree of a vertex</a:t>
            </a:r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464" name="Google Shape;464;p42"/>
          <p:cNvGraphicFramePr/>
          <p:nvPr>
            <p:extLst>
              <p:ext uri="{D42A27DB-BD31-4B8C-83A1-F6EECF244321}">
                <p14:modId xmlns:p14="http://schemas.microsoft.com/office/powerpoint/2010/main" val="4021641845"/>
              </p:ext>
            </p:extLst>
          </p:nvPr>
        </p:nvGraphicFramePr>
        <p:xfrm>
          <a:off x="410675" y="1203450"/>
          <a:ext cx="3572525" cy="957200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1176684"/>
                <a:gridCol w="1176684"/>
                <a:gridCol w="1219157"/>
              </a:tblGrid>
              <a:tr h="515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Vertex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In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Out Degree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</a:tr>
              <a:tr h="4415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 panose="030F0702030302020204" pitchFamily="66" charset="0"/>
                        </a:rPr>
                        <a:t>0</a:t>
                      </a:r>
                      <a:endParaRPr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mic Sans MS" panose="030F0702030302020204" pitchFamily="66" charset="0"/>
                        </a:rPr>
                        <a:t>3</a:t>
                      </a:r>
                      <a:endParaRPr dirty="0">
                        <a:latin typeface="Comic Sans MS" panose="030F0702030302020204" pitchFamily="66" charset="0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p42"/>
          <p:cNvGraphicFramePr/>
          <p:nvPr>
            <p:extLst>
              <p:ext uri="{D42A27DB-BD31-4B8C-83A1-F6EECF244321}">
                <p14:modId xmlns:p14="http://schemas.microsoft.com/office/powerpoint/2010/main" val="1660950874"/>
              </p:ext>
            </p:extLst>
          </p:nvPr>
        </p:nvGraphicFramePr>
        <p:xfrm>
          <a:off x="5321298" y="1358903"/>
          <a:ext cx="3235827" cy="3387622"/>
        </p:xfrm>
        <a:graphic>
          <a:graphicData uri="http://schemas.openxmlformats.org/drawingml/2006/table">
            <a:tbl>
              <a:tblPr>
                <a:noFill/>
                <a:tableStyleId>{6362FE93-5AE4-4B55-8800-C0F6E1B921B3}</a:tableStyleId>
              </a:tblPr>
              <a:tblGrid>
                <a:gridCol w="462261"/>
                <a:gridCol w="462261"/>
                <a:gridCol w="462261"/>
                <a:gridCol w="462261"/>
                <a:gridCol w="462261"/>
                <a:gridCol w="462261"/>
                <a:gridCol w="462261"/>
              </a:tblGrid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2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5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42"/>
          <p:cNvSpPr/>
          <p:nvPr/>
        </p:nvSpPr>
        <p:spPr>
          <a:xfrm rot="-5400000" flipH="1">
            <a:off x="3024875" y="2507350"/>
            <a:ext cx="566100" cy="29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"/>
          <p:cNvSpPr txBox="1"/>
          <p:nvPr/>
        </p:nvSpPr>
        <p:spPr>
          <a:xfrm>
            <a:off x="2910900" y="3076500"/>
            <a:ext cx="1108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⅀ (1’s)</a:t>
            </a:r>
            <a:endParaRPr sz="2400" b="1"/>
          </a:p>
        </p:txBody>
      </p:sp>
      <p:sp>
        <p:nvSpPr>
          <p:cNvPr id="468" name="Google Shape;468;p42"/>
          <p:cNvSpPr/>
          <p:nvPr/>
        </p:nvSpPr>
        <p:spPr>
          <a:xfrm>
            <a:off x="3665700" y="2041046"/>
            <a:ext cx="1641400" cy="1482525"/>
          </a:xfrm>
          <a:custGeom>
            <a:avLst/>
            <a:gdLst/>
            <a:ahLst/>
            <a:cxnLst/>
            <a:rect l="l" t="t" r="r" b="b"/>
            <a:pathLst>
              <a:path w="65656" h="59301" extrusionOk="0">
                <a:moveTo>
                  <a:pt x="0" y="55046"/>
                </a:moveTo>
                <a:cubicBezTo>
                  <a:pt x="6745" y="55140"/>
                  <a:pt x="33205" y="64102"/>
                  <a:pt x="40469" y="55612"/>
                </a:cubicBezTo>
                <a:cubicBezTo>
                  <a:pt x="47733" y="47122"/>
                  <a:pt x="39384" y="12833"/>
                  <a:pt x="43582" y="4107"/>
                </a:cubicBezTo>
                <a:cubicBezTo>
                  <a:pt x="47780" y="-4619"/>
                  <a:pt x="61977" y="3400"/>
                  <a:pt x="65656" y="3258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355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7075" y="1297600"/>
                <a:ext cx="7569900" cy="11579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>
                  <a:buClrTx/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= (</a:t>
                </a:r>
                <a:r>
                  <a:rPr lang="en-US" i="1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be </a:t>
                </a:r>
                <a:r>
                  <a:rPr 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 directed graph. </a:t>
                </a:r>
              </a:p>
              <a:p>
                <a:pPr marL="114300" lvl="0" indent="0">
                  <a:buClr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in degree of v</a:t>
                </a:r>
              </a:p>
              <a:p>
                <a:pPr marL="114300" indent="0">
                  <a:buClrTx/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= </a:t>
                </a:r>
                <a:r>
                  <a:rPr lang="en-US" dirty="0" smtClean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out degree </a:t>
                </a:r>
                <a:r>
                  <a:rPr lang="en-US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of v</a:t>
                </a:r>
              </a:p>
              <a:p>
                <a:pPr marL="114300" lvl="0" indent="0">
                  <a:buClrTx/>
                  <a:buNone/>
                </a:pPr>
                <a:endParaRPr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55" name="Google Shape;355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7075" y="1297600"/>
                <a:ext cx="7569900" cy="11579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38728" y="3154167"/>
                <a:ext cx="4598310" cy="896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28" y="3154167"/>
                <a:ext cx="4598310" cy="8963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5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74" name="Google Shape;474;p43"/>
          <p:cNvSpPr txBox="1">
            <a:spLocks noGrp="1"/>
          </p:cNvSpPr>
          <p:nvPr>
            <p:ph type="body" idx="1"/>
          </p:nvPr>
        </p:nvSpPr>
        <p:spPr>
          <a:xfrm>
            <a:off x="311700" y="1173023"/>
            <a:ext cx="7866529" cy="142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if its vertex set V can be partitioned into two disjoint sets V1 and V2 such that </a:t>
            </a:r>
            <a:r>
              <a:rPr lang="en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 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edge in G connects either two vertices in V1 or two vertices in V2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 panose="030F0702030302020204" pitchFamily="66" charset="0"/>
              </a:rPr>
              <a:t>Bipartite Graph</a:t>
            </a:r>
            <a:endParaRPr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0" name="Google Shape;480;p44"/>
          <p:cNvSpPr txBox="1">
            <a:spLocks noGrp="1"/>
          </p:cNvSpPr>
          <p:nvPr>
            <p:ph type="body" idx="1"/>
          </p:nvPr>
        </p:nvSpPr>
        <p:spPr>
          <a:xfrm>
            <a:off x="5397407" y="3392241"/>
            <a:ext cx="2020534" cy="830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V1 = {a, b, </a:t>
            </a:r>
            <a:r>
              <a:rPr lang="en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d}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/>
            </a:r>
            <a:b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V2 </a:t>
            </a: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= {c, e, f, g}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1" y="1093318"/>
            <a:ext cx="3419238" cy="2595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0;p44"/>
          <p:cNvSpPr txBox="1">
            <a:spLocks/>
          </p:cNvSpPr>
          <p:nvPr/>
        </p:nvSpPr>
        <p:spPr>
          <a:xfrm>
            <a:off x="957260" y="3575466"/>
            <a:ext cx="2431500" cy="49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= {a, b, c, d, e, f, g}</a:t>
            </a:r>
          </a:p>
        </p:txBody>
      </p:sp>
      <p:sp>
        <p:nvSpPr>
          <p:cNvPr id="2" name="Oval 1"/>
          <p:cNvSpPr/>
          <p:nvPr/>
        </p:nvSpPr>
        <p:spPr>
          <a:xfrm>
            <a:off x="4890499" y="1212352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99060" y="1683251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19609" y="2166136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96346" y="964060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04907" y="1434959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25456" y="1917844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4018" y="2388742"/>
            <a:ext cx="154112" cy="1746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58985" y="1037691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6450" y="1549687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6450" y="2063395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6491" y="779125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76490" y="1292832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6765" y="1785992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7039" y="2258603"/>
            <a:ext cx="3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54885" y="1072045"/>
            <a:ext cx="1274304" cy="18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  <a:endCxn id="14" idx="2"/>
          </p:cNvCxnSpPr>
          <p:nvPr/>
        </p:nvCxnSpPr>
        <p:spPr>
          <a:xfrm>
            <a:off x="5022042" y="1361434"/>
            <a:ext cx="1311976" cy="1114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6"/>
            <a:endCxn id="12" idx="2"/>
          </p:cNvCxnSpPr>
          <p:nvPr/>
        </p:nvCxnSpPr>
        <p:spPr>
          <a:xfrm>
            <a:off x="5044611" y="1299682"/>
            <a:ext cx="1260296" cy="222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1" idx="3"/>
          </p:cNvCxnSpPr>
          <p:nvPr/>
        </p:nvCxnSpPr>
        <p:spPr>
          <a:xfrm flipV="1">
            <a:off x="4921535" y="1113142"/>
            <a:ext cx="1397380" cy="621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12" idx="3"/>
          </p:cNvCxnSpPr>
          <p:nvPr/>
        </p:nvCxnSpPr>
        <p:spPr>
          <a:xfrm flipV="1">
            <a:off x="5053172" y="1584041"/>
            <a:ext cx="1274304" cy="18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3" idx="2"/>
          </p:cNvCxnSpPr>
          <p:nvPr/>
        </p:nvCxnSpPr>
        <p:spPr>
          <a:xfrm>
            <a:off x="5021422" y="1834081"/>
            <a:ext cx="1304034" cy="171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1" idx="4"/>
          </p:cNvCxnSpPr>
          <p:nvPr/>
        </p:nvCxnSpPr>
        <p:spPr>
          <a:xfrm flipV="1">
            <a:off x="5070125" y="1138720"/>
            <a:ext cx="1303277" cy="108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6"/>
            <a:endCxn id="12" idx="4"/>
          </p:cNvCxnSpPr>
          <p:nvPr/>
        </p:nvCxnSpPr>
        <p:spPr>
          <a:xfrm flipV="1">
            <a:off x="5073721" y="1609619"/>
            <a:ext cx="1308242" cy="643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13" idx="3"/>
          </p:cNvCxnSpPr>
          <p:nvPr/>
        </p:nvCxnSpPr>
        <p:spPr>
          <a:xfrm flipV="1">
            <a:off x="5073721" y="2066926"/>
            <a:ext cx="1274304" cy="18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5"/>
            <a:endCxn id="14" idx="3"/>
          </p:cNvCxnSpPr>
          <p:nvPr/>
        </p:nvCxnSpPr>
        <p:spPr>
          <a:xfrm>
            <a:off x="5051152" y="2315218"/>
            <a:ext cx="1305435" cy="222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94" name="Google Shape;494;p45"/>
          <p:cNvCxnSpPr>
            <a:endCxn id="487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5" name="Google Shape;495;p45"/>
          <p:cNvCxnSpPr>
            <a:endCxn id="493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6" name="Google Shape;496;p45"/>
          <p:cNvCxnSpPr>
            <a:endCxn id="490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7" name="Google Shape;497;p45"/>
          <p:cNvCxnSpPr>
            <a:endCxn id="491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8" name="Google Shape;498;p45"/>
          <p:cNvCxnSpPr>
            <a:endCxn id="493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9" name="Google Shape;499;p45"/>
          <p:cNvCxnSpPr>
            <a:stCxn id="488" idx="3"/>
            <a:endCxn id="491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0" name="Google Shape;500;p45"/>
          <p:cNvCxnSpPr>
            <a:stCxn id="488" idx="3"/>
            <a:endCxn id="490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1" name="Google Shape;501;p45"/>
          <p:cNvCxnSpPr>
            <a:stCxn id="489" idx="5"/>
            <a:endCxn id="492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2" name="Google Shape;502;p45"/>
          <p:cNvCxnSpPr>
            <a:endCxn id="493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3" name="Google Shape;503;p45"/>
          <p:cNvCxnSpPr>
            <a:endCxn id="490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4" name="Google Shape;504;p45"/>
          <p:cNvCxnSpPr>
            <a:stCxn id="492" idx="1"/>
            <a:endCxn id="491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</a:t>
            </a:r>
            <a:r>
              <a:rPr lang="en" dirty="0" smtClean="0">
                <a:latin typeface="Comic Sans MS" panose="030F0702030302020204" pitchFamily="66" charset="0"/>
              </a:rPr>
              <a:t>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72000" y="1294100"/>
            <a:ext cx="4039800" cy="5449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Vertices = {0, 1, 2, 3, 4, 5}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3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77" name="Google Shape;77;p15"/>
          <p:cNvCxnSpPr>
            <a:endCxn id="6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Google Shape;78;p15"/>
          <p:cNvCxnSpPr>
            <a:endCxn id="7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Google Shape;79;p15"/>
          <p:cNvCxnSpPr>
            <a:endCxn id="7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Google Shape;80;p15"/>
          <p:cNvCxnSpPr>
            <a:endCxn id="7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Google Shape;81;p15"/>
          <p:cNvCxnSpPr>
            <a:endCxn id="7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Google Shape;82;p15"/>
          <p:cNvCxnSpPr>
            <a:stCxn id="75" idx="7"/>
            <a:endCxn id="73" idx="3"/>
          </p:cNvCxnSpPr>
          <p:nvPr/>
        </p:nvCxnSpPr>
        <p:spPr>
          <a:xfrm flipV="1">
            <a:off x="2004029" y="3147230"/>
            <a:ext cx="309842" cy="6575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Google Shape;83;p15"/>
          <p:cNvCxnSpPr>
            <a:endCxn id="7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Google Shape;84;p15"/>
          <p:cNvCxnSpPr>
            <a:stCxn id="72" idx="5"/>
            <a:endCxn id="7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solidFill>
              <a:schemeClr val="dk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/>
          <p:cNvSpPr txBox="1"/>
          <p:nvPr/>
        </p:nvSpPr>
        <p:spPr>
          <a:xfrm>
            <a:off x="6010382" y="1243174"/>
            <a:ext cx="279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1. Color any of the vertices blue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b="1" dirty="0" smtClean="0">
                <a:latin typeface="Comic Sans MS" panose="030F0702030302020204" pitchFamily="66" charset="0"/>
              </a:rPr>
              <a:t>uncolored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vertices that are adjacent to </a:t>
            </a:r>
            <a:r>
              <a:rPr lang="en-US" dirty="0" smtClean="0">
                <a:latin typeface="Comic Sans MS" panose="030F0702030302020204" pitchFamily="66" charset="0"/>
              </a:rPr>
              <a:t>the blue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  <p:extLst>
      <p:ext uri="{BB962C8B-B14F-4D97-AF65-F5344CB8AC3E}">
        <p14:creationId xmlns:p14="http://schemas.microsoft.com/office/powerpoint/2010/main" val="1868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the blue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them red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010382" y="1243174"/>
            <a:ext cx="2794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uncolored </a:t>
            </a:r>
            <a:r>
              <a:rPr lang="en-US" dirty="0">
                <a:latin typeface="Comic Sans MS" panose="030F0702030302020204" pitchFamily="66" charset="0"/>
              </a:rPr>
              <a:t>vertices that are adjacent to a </a:t>
            </a:r>
            <a:r>
              <a:rPr lang="en-US" dirty="0" smtClean="0">
                <a:latin typeface="Comic Sans MS" panose="030F0702030302020204" pitchFamily="66" charset="0"/>
              </a:rPr>
              <a:t>red </a:t>
            </a:r>
            <a:r>
              <a:rPr lang="en-US" dirty="0">
                <a:latin typeface="Comic Sans MS" panose="030F0702030302020204" pitchFamily="66" charset="0"/>
              </a:rPr>
              <a:t>vertex.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6292097" y="1164296"/>
            <a:ext cx="2533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3. Identify </a:t>
            </a:r>
            <a:r>
              <a:rPr lang="en-US" dirty="0">
                <a:latin typeface="Comic Sans MS" panose="030F0702030302020204" pitchFamily="66" charset="0"/>
              </a:rPr>
              <a:t>all uncolored vertices that are adjacent to a red vertex.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Color </a:t>
            </a:r>
            <a:r>
              <a:rPr lang="en-US" dirty="0">
                <a:latin typeface="Comic Sans MS" panose="030F0702030302020204" pitchFamily="66" charset="0"/>
              </a:rPr>
              <a:t>them </a:t>
            </a:r>
            <a:r>
              <a:rPr lang="en-US" dirty="0" smtClean="0">
                <a:latin typeface="Comic Sans MS" panose="030F0702030302020204" pitchFamily="66" charset="0"/>
              </a:rPr>
              <a:t>blue.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25658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16769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3725590" y="159439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5439865" y="184197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2465140" y="198729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2681215" y="3214996"/>
            <a:ext cx="438600" cy="4386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3675540" y="3523146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5179240" y="3456221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6115965" y="2776396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2910190" y="1813696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4176765" y="1831096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2900515" y="2050396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3894840" y="2043246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5506665" y="2212996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3894896" y="2216340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2900396" y="2216340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2839509" y="2361665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5556165" y="2995696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2900515" y="3214996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4114140" y="3520452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292097" y="1164296"/>
            <a:ext cx="2533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Repeat steps 2 and 3 until all the vertices are </a:t>
            </a:r>
            <a:r>
              <a:rPr lang="en-US" dirty="0" smtClean="0">
                <a:latin typeface="Comic Sans MS" panose="030F0702030302020204" pitchFamily="66" charset="0"/>
              </a:rPr>
              <a:t>colored </a:t>
            </a:r>
            <a:r>
              <a:rPr lang="en-US" dirty="0">
                <a:latin typeface="Comic Sans MS" panose="030F0702030302020204" pitchFamily="66" charset="0"/>
              </a:rPr>
              <a:t>red or blue.</a:t>
            </a:r>
          </a:p>
        </p:txBody>
      </p:sp>
    </p:spTree>
    <p:extLst>
      <p:ext uri="{BB962C8B-B14F-4D97-AF65-F5344CB8AC3E}">
        <p14:creationId xmlns:p14="http://schemas.microsoft.com/office/powerpoint/2010/main" val="41163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</a:t>
            </a:r>
            <a:r>
              <a:rPr lang="en" dirty="0" smtClean="0">
                <a:latin typeface="Comic Sans MS" panose="030F0702030302020204" pitchFamily="66" charset="0"/>
              </a:rPr>
              <a:t>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1" name="Google Shape;487;p45"/>
          <p:cNvSpPr/>
          <p:nvPr/>
        </p:nvSpPr>
        <p:spPr>
          <a:xfrm>
            <a:off x="2359127" y="1532751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Google Shape;488;p45"/>
          <p:cNvSpPr/>
          <p:nvPr/>
        </p:nvSpPr>
        <p:spPr>
          <a:xfrm>
            <a:off x="4073402" y="1780326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Google Shape;489;p45"/>
          <p:cNvSpPr/>
          <p:nvPr/>
        </p:nvSpPr>
        <p:spPr>
          <a:xfrm>
            <a:off x="1098677" y="192565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90;p45"/>
          <p:cNvSpPr/>
          <p:nvPr/>
        </p:nvSpPr>
        <p:spPr>
          <a:xfrm>
            <a:off x="1314752" y="31533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91;p45"/>
          <p:cNvSpPr/>
          <p:nvPr/>
        </p:nvSpPr>
        <p:spPr>
          <a:xfrm>
            <a:off x="2309077" y="3461501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2;p45"/>
          <p:cNvSpPr/>
          <p:nvPr/>
        </p:nvSpPr>
        <p:spPr>
          <a:xfrm>
            <a:off x="3812777" y="3394576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3;p45"/>
          <p:cNvSpPr/>
          <p:nvPr/>
        </p:nvSpPr>
        <p:spPr>
          <a:xfrm>
            <a:off x="4749502" y="2714751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Google Shape;494;p45"/>
          <p:cNvCxnSpPr>
            <a:endCxn id="21" idx="2"/>
          </p:cNvCxnSpPr>
          <p:nvPr/>
        </p:nvCxnSpPr>
        <p:spPr>
          <a:xfrm rot="10800000" flipH="1">
            <a:off x="1543727" y="1752051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Google Shape;495;p45"/>
          <p:cNvCxnSpPr>
            <a:endCxn id="27" idx="2"/>
          </p:cNvCxnSpPr>
          <p:nvPr/>
        </p:nvCxnSpPr>
        <p:spPr>
          <a:xfrm>
            <a:off x="2810302" y="1769451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Google Shape;496;p45"/>
          <p:cNvCxnSpPr>
            <a:endCxn id="24" idx="0"/>
          </p:cNvCxnSpPr>
          <p:nvPr/>
        </p:nvCxnSpPr>
        <p:spPr>
          <a:xfrm flipH="1">
            <a:off x="1534052" y="1988751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7;p45"/>
          <p:cNvCxnSpPr>
            <a:endCxn id="25" idx="0"/>
          </p:cNvCxnSpPr>
          <p:nvPr/>
        </p:nvCxnSpPr>
        <p:spPr>
          <a:xfrm flipH="1">
            <a:off x="2528377" y="1981601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8;p45"/>
          <p:cNvCxnSpPr>
            <a:endCxn id="27" idx="2"/>
          </p:cNvCxnSpPr>
          <p:nvPr/>
        </p:nvCxnSpPr>
        <p:spPr>
          <a:xfrm>
            <a:off x="4140202" y="2151351"/>
            <a:ext cx="609300" cy="782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9;p45"/>
          <p:cNvCxnSpPr>
            <a:stCxn id="22" idx="3"/>
            <a:endCxn id="25" idx="0"/>
          </p:cNvCxnSpPr>
          <p:nvPr/>
        </p:nvCxnSpPr>
        <p:spPr>
          <a:xfrm flipH="1">
            <a:off x="2528433" y="2154695"/>
            <a:ext cx="1609200" cy="13068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500;p45"/>
          <p:cNvCxnSpPr>
            <a:stCxn id="22" idx="3"/>
            <a:endCxn id="24" idx="0"/>
          </p:cNvCxnSpPr>
          <p:nvPr/>
        </p:nvCxnSpPr>
        <p:spPr>
          <a:xfrm flipH="1">
            <a:off x="1533933" y="2154695"/>
            <a:ext cx="2603700" cy="9987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501;p45"/>
          <p:cNvCxnSpPr>
            <a:stCxn id="23" idx="5"/>
            <a:endCxn id="26" idx="1"/>
          </p:cNvCxnSpPr>
          <p:nvPr/>
        </p:nvCxnSpPr>
        <p:spPr>
          <a:xfrm>
            <a:off x="1473046" y="2300020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2;p45"/>
          <p:cNvCxnSpPr>
            <a:endCxn id="27" idx="2"/>
          </p:cNvCxnSpPr>
          <p:nvPr/>
        </p:nvCxnSpPr>
        <p:spPr>
          <a:xfrm rot="10800000" flipH="1">
            <a:off x="4189702" y="2934051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3;p45"/>
          <p:cNvCxnSpPr>
            <a:endCxn id="24" idx="0"/>
          </p:cNvCxnSpPr>
          <p:nvPr/>
        </p:nvCxnSpPr>
        <p:spPr>
          <a:xfrm rot="10800000">
            <a:off x="1534052" y="3153351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4;p45"/>
          <p:cNvCxnSpPr>
            <a:stCxn id="26" idx="1"/>
            <a:endCxn id="25" idx="6"/>
          </p:cNvCxnSpPr>
          <p:nvPr/>
        </p:nvCxnSpPr>
        <p:spPr>
          <a:xfrm flipH="1">
            <a:off x="2747677" y="3458807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/>
          <p:cNvSpPr/>
          <p:nvPr/>
        </p:nvSpPr>
        <p:spPr>
          <a:xfrm>
            <a:off x="5876817" y="1133905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there are any two vertices adjacent of the same </a:t>
            </a:r>
            <a:r>
              <a:rPr lang="en-US" dirty="0" smtClean="0">
                <a:latin typeface="Comic Sans MS" panose="030F0702030302020204" pitchFamily="66" charset="0"/>
              </a:rPr>
              <a:t>color</a:t>
            </a:r>
            <a:r>
              <a:rPr lang="en-US" dirty="0">
                <a:latin typeface="Comic Sans MS" panose="030F0702030302020204" pitchFamily="66" charset="0"/>
              </a:rPr>
              <a:t>, then your graph is not bipartite, otherwise it is bipartite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Google Shape;622;p50"/>
              <p:cNvSpPr txBox="1"/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" sz="2400" dirty="0" smtClean="0">
                    <a:latin typeface="Comic Sans MS" panose="030F0702030302020204" pitchFamily="66" charset="0"/>
                  </a:rPr>
                  <a:t>Bipartite </a:t>
                </a:r>
                <a:r>
                  <a:rPr lang="en" sz="2400" dirty="0">
                    <a:latin typeface="Comic Sans MS" panose="030F0702030302020204" pitchFamily="66" charset="0"/>
                  </a:rPr>
                  <a:t>graph</a:t>
                </a:r>
                <a:endParaRPr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9" name="Google Shape;622;p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53" y="3420203"/>
                <a:ext cx="2633052" cy="864120"/>
              </a:xfrm>
              <a:prstGeom prst="rect">
                <a:avLst/>
              </a:prstGeom>
              <a:blipFill rotWithShape="0">
                <a:blip r:embed="rId3"/>
                <a:stretch>
                  <a:fillRect r="-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How to decide if a graph is bipartite or not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3" name="Google Shape;487;p45"/>
          <p:cNvSpPr/>
          <p:nvPr/>
        </p:nvSpPr>
        <p:spPr>
          <a:xfrm>
            <a:off x="1927612" y="1512202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Google Shape;488;p45"/>
          <p:cNvSpPr/>
          <p:nvPr/>
        </p:nvSpPr>
        <p:spPr>
          <a:xfrm>
            <a:off x="3641887" y="1759777"/>
            <a:ext cx="438600" cy="438600"/>
          </a:xfrm>
          <a:prstGeom prst="flowChartConnector">
            <a:avLst/>
          </a:prstGeom>
          <a:solidFill>
            <a:srgbClr val="00B0F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Google Shape;489;p45"/>
          <p:cNvSpPr/>
          <p:nvPr/>
        </p:nvSpPr>
        <p:spPr>
          <a:xfrm>
            <a:off x="667162" y="190510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g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Google Shape;490;p45"/>
          <p:cNvSpPr/>
          <p:nvPr/>
        </p:nvSpPr>
        <p:spPr>
          <a:xfrm>
            <a:off x="883237" y="31328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f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Google Shape;491;p45"/>
          <p:cNvSpPr/>
          <p:nvPr/>
        </p:nvSpPr>
        <p:spPr>
          <a:xfrm>
            <a:off x="1877562" y="3440952"/>
            <a:ext cx="438600" cy="438600"/>
          </a:xfrm>
          <a:prstGeom prst="flowChartConnector">
            <a:avLst/>
          </a:prstGeom>
          <a:solidFill>
            <a:srgbClr val="FF0000"/>
          </a:solidFill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endParaRPr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Google Shape;492;p45"/>
          <p:cNvSpPr/>
          <p:nvPr/>
        </p:nvSpPr>
        <p:spPr>
          <a:xfrm>
            <a:off x="3381262" y="3374027"/>
            <a:ext cx="438600" cy="438600"/>
          </a:xfrm>
          <a:prstGeom prst="flowChartConnector">
            <a:avLst/>
          </a:prstGeom>
          <a:solidFill>
            <a:srgbClr val="00B0F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d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Google Shape;493;p45"/>
          <p:cNvSpPr/>
          <p:nvPr/>
        </p:nvSpPr>
        <p:spPr>
          <a:xfrm>
            <a:off x="4317987" y="2694202"/>
            <a:ext cx="438600" cy="438600"/>
          </a:xfrm>
          <a:prstGeom prst="flowChartConnector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endParaRPr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0" name="Google Shape;494;p45"/>
          <p:cNvCxnSpPr>
            <a:endCxn id="23" idx="2"/>
          </p:cNvCxnSpPr>
          <p:nvPr/>
        </p:nvCxnSpPr>
        <p:spPr>
          <a:xfrm rot="10800000" flipH="1">
            <a:off x="1112212" y="1731502"/>
            <a:ext cx="815400" cy="399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oogle Shape;495;p45"/>
          <p:cNvCxnSpPr>
            <a:endCxn id="29" idx="2"/>
          </p:cNvCxnSpPr>
          <p:nvPr/>
        </p:nvCxnSpPr>
        <p:spPr>
          <a:xfrm>
            <a:off x="2378787" y="1748902"/>
            <a:ext cx="1939200" cy="1164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Google Shape;496;p45"/>
          <p:cNvCxnSpPr>
            <a:endCxn id="26" idx="0"/>
          </p:cNvCxnSpPr>
          <p:nvPr/>
        </p:nvCxnSpPr>
        <p:spPr>
          <a:xfrm flipH="1">
            <a:off x="1102537" y="1968202"/>
            <a:ext cx="1042800" cy="116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Google Shape;497;p45"/>
          <p:cNvCxnSpPr>
            <a:endCxn id="27" idx="0"/>
          </p:cNvCxnSpPr>
          <p:nvPr/>
        </p:nvCxnSpPr>
        <p:spPr>
          <a:xfrm flipH="1">
            <a:off x="2096862" y="1961052"/>
            <a:ext cx="55200" cy="1479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oogle Shape;498;p45"/>
          <p:cNvCxnSpPr>
            <a:endCxn id="29" idx="2"/>
          </p:cNvCxnSpPr>
          <p:nvPr/>
        </p:nvCxnSpPr>
        <p:spPr>
          <a:xfrm>
            <a:off x="3708687" y="2130802"/>
            <a:ext cx="609300" cy="782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Google Shape;499;p45"/>
          <p:cNvCxnSpPr>
            <a:stCxn id="24" idx="3"/>
            <a:endCxn id="27" idx="0"/>
          </p:cNvCxnSpPr>
          <p:nvPr/>
        </p:nvCxnSpPr>
        <p:spPr>
          <a:xfrm flipH="1">
            <a:off x="2096918" y="2134146"/>
            <a:ext cx="1609200" cy="1306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Google Shape;500;p45"/>
          <p:cNvCxnSpPr>
            <a:stCxn id="24" idx="3"/>
            <a:endCxn id="26" idx="0"/>
          </p:cNvCxnSpPr>
          <p:nvPr/>
        </p:nvCxnSpPr>
        <p:spPr>
          <a:xfrm flipH="1">
            <a:off x="1102418" y="2134146"/>
            <a:ext cx="2603700" cy="998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oogle Shape;501;p45"/>
          <p:cNvCxnSpPr>
            <a:stCxn id="25" idx="5"/>
            <a:endCxn id="28" idx="1"/>
          </p:cNvCxnSpPr>
          <p:nvPr/>
        </p:nvCxnSpPr>
        <p:spPr>
          <a:xfrm>
            <a:off x="1041531" y="2279471"/>
            <a:ext cx="2403962" cy="1158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Google Shape;502;p45"/>
          <p:cNvCxnSpPr>
            <a:endCxn id="29" idx="2"/>
          </p:cNvCxnSpPr>
          <p:nvPr/>
        </p:nvCxnSpPr>
        <p:spPr>
          <a:xfrm rot="10800000" flipH="1">
            <a:off x="3758187" y="2913502"/>
            <a:ext cx="559800" cy="526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Google Shape;503;p45"/>
          <p:cNvCxnSpPr>
            <a:endCxn id="26" idx="0"/>
          </p:cNvCxnSpPr>
          <p:nvPr/>
        </p:nvCxnSpPr>
        <p:spPr>
          <a:xfrm rot="10800000">
            <a:off x="1102537" y="3132802"/>
            <a:ext cx="2330400" cy="300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Google Shape;504;p45"/>
          <p:cNvCxnSpPr>
            <a:stCxn id="28" idx="1"/>
            <a:endCxn id="27" idx="6"/>
          </p:cNvCxnSpPr>
          <p:nvPr/>
        </p:nvCxnSpPr>
        <p:spPr>
          <a:xfrm flipH="1">
            <a:off x="2316162" y="3438258"/>
            <a:ext cx="1129331" cy="2219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619963" y="1349662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Disjoint sets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V1 = {a, b, d}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V2 = {c, e, f, g}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Undirected </a:t>
            </a:r>
            <a:r>
              <a:rPr lang="en" dirty="0" smtClean="0">
                <a:latin typeface="Comic Sans MS" panose="030F0702030302020204" pitchFamily="66" charset="0"/>
              </a:rPr>
              <a:t>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940425" y="1263300"/>
            <a:ext cx="3615900" cy="182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{02, 05, 04, 15, 14, 24, 23, 45 }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No convention</a:t>
            </a:r>
            <a:endParaRPr sz="18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Which vertex to write first.</a:t>
            </a:r>
            <a:endParaRPr sz="1800" dirty="0">
              <a:latin typeface="Comic Sans MS" panose="030F0702030302020204" pitchFamily="66" charset="0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97" name="Google Shape;97;p16"/>
          <p:cNvCxnSpPr>
            <a:endCxn id="8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Google Shape;98;p16"/>
          <p:cNvCxnSpPr>
            <a:endCxn id="92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Google Shape;99;p16"/>
          <p:cNvCxnSpPr>
            <a:endCxn id="93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Google Shape;100;p16"/>
          <p:cNvCxnSpPr>
            <a:endCxn id="93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Google Shape;101;p16"/>
          <p:cNvCxnSpPr>
            <a:endCxn id="95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Google Shape;102;p16"/>
          <p:cNvCxnSpPr>
            <a:endCxn id="93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Google Shape;103;p16"/>
          <p:cNvCxnSpPr>
            <a:endCxn id="92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Google Shape;104;p16"/>
          <p:cNvCxnSpPr>
            <a:stCxn id="92" idx="5"/>
            <a:endCxn id="94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</a:t>
            </a:r>
            <a:r>
              <a:rPr lang="en" dirty="0" smtClean="0">
                <a:latin typeface="Comic Sans MS" panose="030F0702030302020204" pitchFamily="66" charset="0"/>
              </a:rPr>
              <a:t>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16" name="Google Shape;116;p17"/>
          <p:cNvCxnSpPr>
            <a:endCxn id="109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Google Shape;117;p17"/>
          <p:cNvCxnSpPr>
            <a:endCxn id="111" idx="1"/>
          </p:cNvCxnSpPr>
          <p:nvPr/>
        </p:nvCxnSpPr>
        <p:spPr>
          <a:xfrm>
            <a:off x="2273300" y="1528025"/>
            <a:ext cx="766096" cy="516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Google Shape;118;p17"/>
          <p:cNvCxnSpPr>
            <a:stCxn id="109" idx="5"/>
            <a:endCxn id="112" idx="1"/>
          </p:cNvCxnSpPr>
          <p:nvPr/>
        </p:nvCxnSpPr>
        <p:spPr>
          <a:xfrm>
            <a:off x="2164429" y="1722880"/>
            <a:ext cx="149400" cy="1019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Google Shape;119;p17"/>
          <p:cNvCxnSpPr>
            <a:endCxn id="112" idx="2"/>
          </p:cNvCxnSpPr>
          <p:nvPr/>
        </p:nvCxnSpPr>
        <p:spPr>
          <a:xfrm>
            <a:off x="1293975" y="2790850"/>
            <a:ext cx="929700" cy="153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Google Shape;120;p17"/>
          <p:cNvCxnSpPr>
            <a:endCxn id="114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Google Shape;121;p17"/>
          <p:cNvCxnSpPr>
            <a:endCxn id="112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Google Shape;122;p17"/>
          <p:cNvCxnSpPr>
            <a:endCxn id="111" idx="3"/>
          </p:cNvCxnSpPr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Google Shape;123;p17"/>
          <p:cNvCxnSpPr>
            <a:stCxn id="111" idx="5"/>
            <a:endCxn id="113" idx="0"/>
          </p:cNvCxnSpPr>
          <p:nvPr/>
        </p:nvCxnSpPr>
        <p:spPr>
          <a:xfrm>
            <a:off x="3474904" y="1984605"/>
            <a:ext cx="441484" cy="11957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Google Shape;124;p17"/>
          <p:cNvSpPr/>
          <p:nvPr/>
        </p:nvSpPr>
        <p:spPr>
          <a:xfrm>
            <a:off x="5279400" y="133203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908010" y="1302298"/>
            <a:ext cx="615900" cy="572700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26" name="Google Shape;126;p17"/>
          <p:cNvCxnSpPr>
            <a:stCxn id="124" idx="6"/>
            <a:endCxn id="125" idx="2"/>
          </p:cNvCxnSpPr>
          <p:nvPr/>
        </p:nvCxnSpPr>
        <p:spPr>
          <a:xfrm flipV="1">
            <a:off x="5895300" y="1588648"/>
            <a:ext cx="1012710" cy="297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Google Shape;127;p17"/>
          <p:cNvSpPr txBox="1"/>
          <p:nvPr/>
        </p:nvSpPr>
        <p:spPr>
          <a:xfrm>
            <a:off x="4376100" y="2002600"/>
            <a:ext cx="4550700" cy="252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From Node 0 - Node 2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0: Initial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Node 2: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Direction: Initial Vertex - Terminal Vertex</a:t>
            </a:r>
            <a:endParaRPr sz="18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 panose="030F0702030302020204" pitchFamily="66" charset="0"/>
              </a:rPr>
              <a:t>Representation: </a:t>
            </a: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02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ic Sans MS" panose="030F0702030302020204" pitchFamily="66" charset="0"/>
              </a:rPr>
              <a:t>                20</a:t>
            </a:r>
            <a:endParaRPr sz="300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6206000" y="3843625"/>
            <a:ext cx="601500" cy="5235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1638725" y="123405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86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Directed </a:t>
            </a:r>
            <a:r>
              <a:rPr lang="en" dirty="0" smtClean="0">
                <a:latin typeface="Comic Sans MS" panose="030F0702030302020204" pitchFamily="66" charset="0"/>
              </a:rPr>
              <a:t>Graph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949200" y="1495775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23675" y="2658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08438" y="3180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478325" y="37209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57975" y="2285400"/>
            <a:ext cx="615900" cy="586048"/>
          </a:xfrm>
          <a:prstGeom prst="flowChartConnector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40" name="Google Shape;140;p18"/>
          <p:cNvCxnSpPr>
            <a:endCxn id="133" idx="3"/>
          </p:cNvCxnSpPr>
          <p:nvPr/>
        </p:nvCxnSpPr>
        <p:spPr>
          <a:xfrm flipV="1">
            <a:off x="1287621" y="1734273"/>
            <a:ext cx="441300" cy="625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Google Shape;141;p18"/>
          <p:cNvCxnSpPr>
            <a:endCxn id="135" idx="1"/>
          </p:cNvCxnSpPr>
          <p:nvPr/>
        </p:nvCxnSpPr>
        <p:spPr>
          <a:xfrm>
            <a:off x="2273300" y="1528025"/>
            <a:ext cx="766096" cy="535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Google Shape;142;p18"/>
          <p:cNvCxnSpPr>
            <a:stCxn id="133" idx="5"/>
            <a:endCxn id="136" idx="1"/>
          </p:cNvCxnSpPr>
          <p:nvPr/>
        </p:nvCxnSpPr>
        <p:spPr>
          <a:xfrm>
            <a:off x="2164429" y="1734273"/>
            <a:ext cx="149442" cy="10099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Google Shape;143;p18"/>
          <p:cNvCxnSpPr>
            <a:endCxn id="136" idx="2"/>
          </p:cNvCxnSpPr>
          <p:nvPr/>
        </p:nvCxnSpPr>
        <p:spPr>
          <a:xfrm>
            <a:off x="1293975" y="2790850"/>
            <a:ext cx="929700" cy="1605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Google Shape;144;p18"/>
          <p:cNvCxnSpPr>
            <a:endCxn id="138" idx="1"/>
          </p:cNvCxnSpPr>
          <p:nvPr/>
        </p:nvCxnSpPr>
        <p:spPr>
          <a:xfrm>
            <a:off x="1090621" y="2852570"/>
            <a:ext cx="477900" cy="9541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Google Shape;145;p18"/>
          <p:cNvCxnSpPr>
            <a:endCxn id="136" idx="3"/>
          </p:cNvCxnSpPr>
          <p:nvPr/>
        </p:nvCxnSpPr>
        <p:spPr>
          <a:xfrm flipV="1">
            <a:off x="2026771" y="3158623"/>
            <a:ext cx="287100" cy="64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Google Shape;146;p18"/>
          <p:cNvCxnSpPr>
            <a:endCxn id="135" idx="3"/>
          </p:cNvCxnSpPr>
          <p:nvPr/>
        </p:nvCxnSpPr>
        <p:spPr>
          <a:xfrm flipV="1">
            <a:off x="2753796" y="1995998"/>
            <a:ext cx="285600" cy="7332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Google Shape;147;p18"/>
          <p:cNvCxnSpPr>
            <a:stCxn id="135" idx="5"/>
            <a:endCxn id="137" idx="0"/>
          </p:cNvCxnSpPr>
          <p:nvPr/>
        </p:nvCxnSpPr>
        <p:spPr>
          <a:xfrm>
            <a:off x="3474904" y="1995998"/>
            <a:ext cx="441484" cy="1184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8" name="Google Shape;148;p18"/>
          <p:cNvSpPr txBox="1"/>
          <p:nvPr/>
        </p:nvSpPr>
        <p:spPr>
          <a:xfrm>
            <a:off x="4908125" y="1866500"/>
            <a:ext cx="3971700" cy="9052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Edges = {05, 04, 02,</a:t>
            </a:r>
            <a:endParaRPr sz="2400" dirty="0">
              <a:latin typeface="Comic Sans MS" panose="030F070203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mic Sans MS" panose="030F0702030302020204" pitchFamily="66" charset="0"/>
              </a:rPr>
              <a:t>24, 45, 15, 14, 23}</a:t>
            </a:r>
            <a:endParaRPr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Loops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00B0F0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5</a:t>
            </a:r>
            <a:endParaRPr dirty="0">
              <a:latin typeface="Comic Sans MS" panose="030F0702030302020204" pitchFamily="66" charset="0"/>
            </a:endParaRPr>
          </a:p>
        </p:txBody>
      </p:sp>
      <p:cxnSp>
        <p:nvCxnSpPr>
          <p:cNvPr id="160" name="Google Shape;160;p19"/>
          <p:cNvCxnSpPr>
            <a:endCxn id="155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endCxn id="156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59" idx="6"/>
            <a:endCxn id="156" idx="1"/>
          </p:cNvCxnSpPr>
          <p:nvPr/>
        </p:nvCxnSpPr>
        <p:spPr>
          <a:xfrm>
            <a:off x="1373875" y="2571750"/>
            <a:ext cx="939996" cy="17052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>
            <a:endCxn id="158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 flipV="1">
            <a:off x="2026771" y="3246120"/>
            <a:ext cx="373529" cy="55511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flipV="1">
            <a:off x="2753796" y="2052638"/>
            <a:ext cx="379929" cy="67656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>
            <a:endCxn id="157" idx="0"/>
          </p:cNvCxnSpPr>
          <p:nvPr/>
        </p:nvCxnSpPr>
        <p:spPr>
          <a:xfrm>
            <a:off x="3499088" y="2002600"/>
            <a:ext cx="417300" cy="11778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9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4176713" y="3276600"/>
            <a:ext cx="714375" cy="466725"/>
          </a:xfrm>
          <a:custGeom>
            <a:avLst/>
            <a:gdLst>
              <a:gd name="connsiteX0" fmla="*/ 33337 w 714375"/>
              <a:gd name="connsiteY0" fmla="*/ 133350 h 466725"/>
              <a:gd name="connsiteX1" fmla="*/ 47625 w 714375"/>
              <a:gd name="connsiteY1" fmla="*/ 109538 h 466725"/>
              <a:gd name="connsiteX2" fmla="*/ 61912 w 714375"/>
              <a:gd name="connsiteY2" fmla="*/ 80963 h 466725"/>
              <a:gd name="connsiteX3" fmla="*/ 76200 w 714375"/>
              <a:gd name="connsiteY3" fmla="*/ 47625 h 466725"/>
              <a:gd name="connsiteX4" fmla="*/ 104775 w 714375"/>
              <a:gd name="connsiteY4" fmla="*/ 38100 h 466725"/>
              <a:gd name="connsiteX5" fmla="*/ 138112 w 714375"/>
              <a:gd name="connsiteY5" fmla="*/ 28575 h 466725"/>
              <a:gd name="connsiteX6" fmla="*/ 161925 w 714375"/>
              <a:gd name="connsiteY6" fmla="*/ 23813 h 466725"/>
              <a:gd name="connsiteX7" fmla="*/ 209550 w 714375"/>
              <a:gd name="connsiteY7" fmla="*/ 14288 h 466725"/>
              <a:gd name="connsiteX8" fmla="*/ 309562 w 714375"/>
              <a:gd name="connsiteY8" fmla="*/ 0 h 466725"/>
              <a:gd name="connsiteX9" fmla="*/ 542925 w 714375"/>
              <a:gd name="connsiteY9" fmla="*/ 4763 h 466725"/>
              <a:gd name="connsiteX10" fmla="*/ 571500 w 714375"/>
              <a:gd name="connsiteY10" fmla="*/ 19050 h 466725"/>
              <a:gd name="connsiteX11" fmla="*/ 590550 w 714375"/>
              <a:gd name="connsiteY11" fmla="*/ 23813 h 466725"/>
              <a:gd name="connsiteX12" fmla="*/ 604837 w 714375"/>
              <a:gd name="connsiteY12" fmla="*/ 33338 h 466725"/>
              <a:gd name="connsiteX13" fmla="*/ 638175 w 714375"/>
              <a:gd name="connsiteY13" fmla="*/ 76200 h 466725"/>
              <a:gd name="connsiteX14" fmla="*/ 647700 w 714375"/>
              <a:gd name="connsiteY14" fmla="*/ 90488 h 466725"/>
              <a:gd name="connsiteX15" fmla="*/ 652462 w 714375"/>
              <a:gd name="connsiteY15" fmla="*/ 104775 h 466725"/>
              <a:gd name="connsiteX16" fmla="*/ 657225 w 714375"/>
              <a:gd name="connsiteY16" fmla="*/ 123825 h 466725"/>
              <a:gd name="connsiteX17" fmla="*/ 676275 w 714375"/>
              <a:gd name="connsiteY17" fmla="*/ 157163 h 466725"/>
              <a:gd name="connsiteX18" fmla="*/ 681037 w 714375"/>
              <a:gd name="connsiteY18" fmla="*/ 171450 h 466725"/>
              <a:gd name="connsiteX19" fmla="*/ 685800 w 714375"/>
              <a:gd name="connsiteY19" fmla="*/ 190500 h 466725"/>
              <a:gd name="connsiteX20" fmla="*/ 700087 w 714375"/>
              <a:gd name="connsiteY20" fmla="*/ 209550 h 466725"/>
              <a:gd name="connsiteX21" fmla="*/ 704850 w 714375"/>
              <a:gd name="connsiteY21" fmla="*/ 233363 h 466725"/>
              <a:gd name="connsiteX22" fmla="*/ 709612 w 714375"/>
              <a:gd name="connsiteY22" fmla="*/ 261938 h 466725"/>
              <a:gd name="connsiteX23" fmla="*/ 714375 w 714375"/>
              <a:gd name="connsiteY23" fmla="*/ 280988 h 466725"/>
              <a:gd name="connsiteX24" fmla="*/ 700087 w 714375"/>
              <a:gd name="connsiteY24" fmla="*/ 357188 h 466725"/>
              <a:gd name="connsiteX25" fmla="*/ 666750 w 714375"/>
              <a:gd name="connsiteY25" fmla="*/ 390525 h 466725"/>
              <a:gd name="connsiteX26" fmla="*/ 628650 w 714375"/>
              <a:gd name="connsiteY26" fmla="*/ 419100 h 466725"/>
              <a:gd name="connsiteX27" fmla="*/ 609600 w 714375"/>
              <a:gd name="connsiteY27" fmla="*/ 433388 h 466725"/>
              <a:gd name="connsiteX28" fmla="*/ 552450 w 714375"/>
              <a:gd name="connsiteY28" fmla="*/ 457200 h 466725"/>
              <a:gd name="connsiteX29" fmla="*/ 538162 w 714375"/>
              <a:gd name="connsiteY29" fmla="*/ 461963 h 466725"/>
              <a:gd name="connsiteX30" fmla="*/ 509587 w 714375"/>
              <a:gd name="connsiteY30" fmla="*/ 466725 h 466725"/>
              <a:gd name="connsiteX31" fmla="*/ 304800 w 714375"/>
              <a:gd name="connsiteY31" fmla="*/ 461963 h 466725"/>
              <a:gd name="connsiteX32" fmla="*/ 219075 w 714375"/>
              <a:gd name="connsiteY32" fmla="*/ 447675 h 466725"/>
              <a:gd name="connsiteX33" fmla="*/ 190500 w 714375"/>
              <a:gd name="connsiteY33" fmla="*/ 438150 h 466725"/>
              <a:gd name="connsiteX34" fmla="*/ 171450 w 714375"/>
              <a:gd name="connsiteY34" fmla="*/ 433388 h 466725"/>
              <a:gd name="connsiteX35" fmla="*/ 157162 w 714375"/>
              <a:gd name="connsiteY35" fmla="*/ 428625 h 466725"/>
              <a:gd name="connsiteX36" fmla="*/ 133350 w 714375"/>
              <a:gd name="connsiteY36" fmla="*/ 423863 h 466725"/>
              <a:gd name="connsiteX37" fmla="*/ 90487 w 714375"/>
              <a:gd name="connsiteY37" fmla="*/ 400050 h 466725"/>
              <a:gd name="connsiteX38" fmla="*/ 71437 w 714375"/>
              <a:gd name="connsiteY38" fmla="*/ 381000 h 466725"/>
              <a:gd name="connsiteX39" fmla="*/ 52387 w 714375"/>
              <a:gd name="connsiteY39" fmla="*/ 371475 h 466725"/>
              <a:gd name="connsiteX40" fmla="*/ 23812 w 714375"/>
              <a:gd name="connsiteY40" fmla="*/ 342900 h 466725"/>
              <a:gd name="connsiteX41" fmla="*/ 4762 w 714375"/>
              <a:gd name="connsiteY41" fmla="*/ 328613 h 466725"/>
              <a:gd name="connsiteX42" fmla="*/ 0 w 714375"/>
              <a:gd name="connsiteY42" fmla="*/ 319088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14375" h="466725">
                <a:moveTo>
                  <a:pt x="33337" y="133350"/>
                </a:moveTo>
                <a:cubicBezTo>
                  <a:pt x="38100" y="125413"/>
                  <a:pt x="43485" y="117817"/>
                  <a:pt x="47625" y="109538"/>
                </a:cubicBezTo>
                <a:cubicBezTo>
                  <a:pt x="67344" y="70099"/>
                  <a:pt x="34612" y="121911"/>
                  <a:pt x="61912" y="80963"/>
                </a:cubicBezTo>
                <a:cubicBezTo>
                  <a:pt x="64162" y="71962"/>
                  <a:pt x="66456" y="53715"/>
                  <a:pt x="76200" y="47625"/>
                </a:cubicBezTo>
                <a:cubicBezTo>
                  <a:pt x="84714" y="42304"/>
                  <a:pt x="95250" y="41275"/>
                  <a:pt x="104775" y="38100"/>
                </a:cubicBezTo>
                <a:cubicBezTo>
                  <a:pt x="120678" y="32799"/>
                  <a:pt x="120182" y="32559"/>
                  <a:pt x="138112" y="28575"/>
                </a:cubicBezTo>
                <a:cubicBezTo>
                  <a:pt x="146014" y="26819"/>
                  <a:pt x="154023" y="25569"/>
                  <a:pt x="161925" y="23813"/>
                </a:cubicBezTo>
                <a:cubicBezTo>
                  <a:pt x="195080" y="16445"/>
                  <a:pt x="167530" y="20513"/>
                  <a:pt x="209550" y="14288"/>
                </a:cubicBezTo>
                <a:lnTo>
                  <a:pt x="309562" y="0"/>
                </a:lnTo>
                <a:lnTo>
                  <a:pt x="542925" y="4763"/>
                </a:lnTo>
                <a:cubicBezTo>
                  <a:pt x="557622" y="5328"/>
                  <a:pt x="558759" y="13590"/>
                  <a:pt x="571500" y="19050"/>
                </a:cubicBezTo>
                <a:cubicBezTo>
                  <a:pt x="577516" y="21628"/>
                  <a:pt x="584200" y="22225"/>
                  <a:pt x="590550" y="23813"/>
                </a:cubicBezTo>
                <a:cubicBezTo>
                  <a:pt x="595312" y="26988"/>
                  <a:pt x="600440" y="29674"/>
                  <a:pt x="604837" y="33338"/>
                </a:cubicBezTo>
                <a:cubicBezTo>
                  <a:pt x="621626" y="47328"/>
                  <a:pt x="624897" y="56283"/>
                  <a:pt x="638175" y="76200"/>
                </a:cubicBezTo>
                <a:lnTo>
                  <a:pt x="647700" y="90488"/>
                </a:lnTo>
                <a:cubicBezTo>
                  <a:pt x="649287" y="95250"/>
                  <a:pt x="651083" y="99948"/>
                  <a:pt x="652462" y="104775"/>
                </a:cubicBezTo>
                <a:cubicBezTo>
                  <a:pt x="654260" y="111069"/>
                  <a:pt x="654927" y="117696"/>
                  <a:pt x="657225" y="123825"/>
                </a:cubicBezTo>
                <a:cubicBezTo>
                  <a:pt x="662404" y="137636"/>
                  <a:pt x="668380" y="145319"/>
                  <a:pt x="676275" y="157163"/>
                </a:cubicBezTo>
                <a:cubicBezTo>
                  <a:pt x="677862" y="161925"/>
                  <a:pt x="679658" y="166623"/>
                  <a:pt x="681037" y="171450"/>
                </a:cubicBezTo>
                <a:cubicBezTo>
                  <a:pt x="682835" y="177744"/>
                  <a:pt x="682873" y="184646"/>
                  <a:pt x="685800" y="190500"/>
                </a:cubicBezTo>
                <a:cubicBezTo>
                  <a:pt x="689350" y="197599"/>
                  <a:pt x="695325" y="203200"/>
                  <a:pt x="700087" y="209550"/>
                </a:cubicBezTo>
                <a:cubicBezTo>
                  <a:pt x="701675" y="217488"/>
                  <a:pt x="703402" y="225399"/>
                  <a:pt x="704850" y="233363"/>
                </a:cubicBezTo>
                <a:cubicBezTo>
                  <a:pt x="706577" y="242864"/>
                  <a:pt x="707718" y="252469"/>
                  <a:pt x="709612" y="261938"/>
                </a:cubicBezTo>
                <a:cubicBezTo>
                  <a:pt x="710896" y="268356"/>
                  <a:pt x="712787" y="274638"/>
                  <a:pt x="714375" y="280988"/>
                </a:cubicBezTo>
                <a:cubicBezTo>
                  <a:pt x="709612" y="306388"/>
                  <a:pt x="710391" y="333488"/>
                  <a:pt x="700087" y="357188"/>
                </a:cubicBezTo>
                <a:cubicBezTo>
                  <a:pt x="693821" y="371600"/>
                  <a:pt x="679022" y="380708"/>
                  <a:pt x="666750" y="390525"/>
                </a:cubicBezTo>
                <a:cubicBezTo>
                  <a:pt x="616014" y="431113"/>
                  <a:pt x="664038" y="393822"/>
                  <a:pt x="628650" y="419100"/>
                </a:cubicBezTo>
                <a:cubicBezTo>
                  <a:pt x="622191" y="423714"/>
                  <a:pt x="616406" y="429304"/>
                  <a:pt x="609600" y="433388"/>
                </a:cubicBezTo>
                <a:cubicBezTo>
                  <a:pt x="586130" y="447470"/>
                  <a:pt x="577848" y="448734"/>
                  <a:pt x="552450" y="457200"/>
                </a:cubicBezTo>
                <a:cubicBezTo>
                  <a:pt x="547687" y="458788"/>
                  <a:pt x="543114" y="461138"/>
                  <a:pt x="538162" y="461963"/>
                </a:cubicBezTo>
                <a:lnTo>
                  <a:pt x="509587" y="466725"/>
                </a:lnTo>
                <a:cubicBezTo>
                  <a:pt x="441325" y="465138"/>
                  <a:pt x="372986" y="465552"/>
                  <a:pt x="304800" y="461963"/>
                </a:cubicBezTo>
                <a:cubicBezTo>
                  <a:pt x="286624" y="461006"/>
                  <a:pt x="243876" y="455116"/>
                  <a:pt x="219075" y="447675"/>
                </a:cubicBezTo>
                <a:cubicBezTo>
                  <a:pt x="209458" y="444790"/>
                  <a:pt x="200241" y="440585"/>
                  <a:pt x="190500" y="438150"/>
                </a:cubicBezTo>
                <a:cubicBezTo>
                  <a:pt x="184150" y="436563"/>
                  <a:pt x="177744" y="435186"/>
                  <a:pt x="171450" y="433388"/>
                </a:cubicBezTo>
                <a:cubicBezTo>
                  <a:pt x="166623" y="432009"/>
                  <a:pt x="162032" y="429843"/>
                  <a:pt x="157162" y="428625"/>
                </a:cubicBezTo>
                <a:cubicBezTo>
                  <a:pt x="149309" y="426662"/>
                  <a:pt x="141287" y="425450"/>
                  <a:pt x="133350" y="423863"/>
                </a:cubicBezTo>
                <a:cubicBezTo>
                  <a:pt x="120696" y="417536"/>
                  <a:pt x="101252" y="408423"/>
                  <a:pt x="90487" y="400050"/>
                </a:cubicBezTo>
                <a:cubicBezTo>
                  <a:pt x="83398" y="394537"/>
                  <a:pt x="78621" y="386388"/>
                  <a:pt x="71437" y="381000"/>
                </a:cubicBezTo>
                <a:cubicBezTo>
                  <a:pt x="65757" y="376740"/>
                  <a:pt x="57931" y="375910"/>
                  <a:pt x="52387" y="371475"/>
                </a:cubicBezTo>
                <a:cubicBezTo>
                  <a:pt x="41868" y="363060"/>
                  <a:pt x="34588" y="350982"/>
                  <a:pt x="23812" y="342900"/>
                </a:cubicBezTo>
                <a:cubicBezTo>
                  <a:pt x="17462" y="338138"/>
                  <a:pt x="10375" y="334226"/>
                  <a:pt x="4762" y="328613"/>
                </a:cubicBezTo>
                <a:cubicBezTo>
                  <a:pt x="2252" y="326103"/>
                  <a:pt x="1587" y="322263"/>
                  <a:pt x="0" y="3190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Multiple edges in Graphs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6" name="Google Shape;176;p20"/>
          <p:cNvSpPr/>
          <p:nvPr/>
        </p:nvSpPr>
        <p:spPr>
          <a:xfrm>
            <a:off x="1638725" y="1234050"/>
            <a:ext cx="615900" cy="572700"/>
          </a:xfrm>
          <a:prstGeom prst="flowChartConnector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0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223675" y="2658400"/>
            <a:ext cx="615900" cy="572700"/>
          </a:xfrm>
          <a:prstGeom prst="flowChartConnector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4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08438" y="3180400"/>
            <a:ext cx="615900" cy="572700"/>
          </a:xfrm>
          <a:prstGeom prst="flowChartConnector">
            <a:avLst/>
          </a:prstGeom>
          <a:solidFill>
            <a:srgbClr val="00B0F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3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478325" y="3720900"/>
            <a:ext cx="615900" cy="572700"/>
          </a:xfrm>
          <a:prstGeom prst="flowChartConnector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1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757975" y="2285400"/>
            <a:ext cx="615900" cy="572700"/>
          </a:xfrm>
          <a:prstGeom prst="flowChartConnector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5</a:t>
            </a:r>
            <a:endParaRPr>
              <a:latin typeface="Comic Sans MS" panose="030F0702030302020204" pitchFamily="66" charset="0"/>
            </a:endParaRPr>
          </a:p>
        </p:txBody>
      </p:sp>
      <p:cxnSp>
        <p:nvCxnSpPr>
          <p:cNvPr id="181" name="Google Shape;181;p20"/>
          <p:cNvCxnSpPr>
            <a:endCxn id="176" idx="3"/>
          </p:cNvCxnSpPr>
          <p:nvPr/>
        </p:nvCxnSpPr>
        <p:spPr>
          <a:xfrm rot="10800000" flipH="1">
            <a:off x="1287621" y="1722880"/>
            <a:ext cx="441300" cy="636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2273300" y="1528025"/>
            <a:ext cx="675900" cy="2541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0"/>
          <p:cNvCxnSpPr>
            <a:endCxn id="177" idx="1"/>
          </p:cNvCxnSpPr>
          <p:nvPr/>
        </p:nvCxnSpPr>
        <p:spPr>
          <a:xfrm>
            <a:off x="1940671" y="1799370"/>
            <a:ext cx="373200" cy="942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>
            <a:endCxn id="177" idx="1"/>
          </p:cNvCxnSpPr>
          <p:nvPr/>
        </p:nvCxnSpPr>
        <p:spPr>
          <a:xfrm rot="10800000" flipH="1">
            <a:off x="1293871" y="2742270"/>
            <a:ext cx="1020000" cy="48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>
            <a:endCxn id="179" idx="1"/>
          </p:cNvCxnSpPr>
          <p:nvPr/>
        </p:nvCxnSpPr>
        <p:spPr>
          <a:xfrm>
            <a:off x="1090621" y="2852570"/>
            <a:ext cx="477900" cy="952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0"/>
          <p:cNvCxnSpPr>
            <a:endCxn id="177" idx="3"/>
          </p:cNvCxnSpPr>
          <p:nvPr/>
        </p:nvCxnSpPr>
        <p:spPr>
          <a:xfrm rot="10800000" flipH="1">
            <a:off x="2026771" y="3147230"/>
            <a:ext cx="287100" cy="65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0"/>
          <p:cNvCxnSpPr/>
          <p:nvPr/>
        </p:nvCxnSpPr>
        <p:spPr>
          <a:xfrm rot="10800000" flipH="1">
            <a:off x="2753796" y="1984605"/>
            <a:ext cx="285600" cy="744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0"/>
          <p:cNvCxnSpPr>
            <a:stCxn id="189" idx="5"/>
            <a:endCxn id="178" idx="0"/>
          </p:cNvCxnSpPr>
          <p:nvPr/>
        </p:nvCxnSpPr>
        <p:spPr>
          <a:xfrm>
            <a:off x="3474904" y="1984605"/>
            <a:ext cx="441600" cy="11958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0"/>
          <p:cNvSpPr/>
          <p:nvPr/>
        </p:nvSpPr>
        <p:spPr>
          <a:xfrm>
            <a:off x="2949200" y="1495775"/>
            <a:ext cx="615900" cy="572700"/>
          </a:xfrm>
          <a:prstGeom prst="flowChartConnector">
            <a:avLst/>
          </a:prstGeom>
          <a:solidFill>
            <a:srgbClr val="00B0F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2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516250" y="1966850"/>
            <a:ext cx="774225" cy="1315925"/>
          </a:xfrm>
          <a:custGeom>
            <a:avLst/>
            <a:gdLst/>
            <a:ahLst/>
            <a:cxnLst/>
            <a:rect l="l" t="t" r="r" b="b"/>
            <a:pathLst>
              <a:path w="30969" h="52637" extrusionOk="0">
                <a:moveTo>
                  <a:pt x="0" y="0"/>
                </a:moveTo>
                <a:cubicBezTo>
                  <a:pt x="4953" y="3396"/>
                  <a:pt x="25517" y="11603"/>
                  <a:pt x="29715" y="20376"/>
                </a:cubicBezTo>
                <a:cubicBezTo>
                  <a:pt x="33913" y="29149"/>
                  <a:pt x="25942" y="47260"/>
                  <a:pt x="25187" y="5263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0"/>
          <p:cNvSpPr/>
          <p:nvPr/>
        </p:nvSpPr>
        <p:spPr>
          <a:xfrm>
            <a:off x="3184043" y="2072975"/>
            <a:ext cx="502000" cy="1167350"/>
          </a:xfrm>
          <a:custGeom>
            <a:avLst/>
            <a:gdLst/>
            <a:ahLst/>
            <a:cxnLst/>
            <a:rect l="l" t="t" r="r" b="b"/>
            <a:pathLst>
              <a:path w="20080" h="46694" extrusionOk="0">
                <a:moveTo>
                  <a:pt x="5647" y="0"/>
                </a:moveTo>
                <a:cubicBezTo>
                  <a:pt x="4798" y="4528"/>
                  <a:pt x="-1852" y="19385"/>
                  <a:pt x="553" y="27167"/>
                </a:cubicBezTo>
                <a:cubicBezTo>
                  <a:pt x="2959" y="34949"/>
                  <a:pt x="16826" y="43440"/>
                  <a:pt x="20080" y="4669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1687</Words>
  <Application>Microsoft Office PowerPoint</Application>
  <PresentationFormat>On-screen Show (16:9)</PresentationFormat>
  <Paragraphs>891</Paragraphs>
  <Slides>49</Slides>
  <Notes>49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Cambria Math</vt:lpstr>
      <vt:lpstr>Comic Sans MS</vt:lpstr>
      <vt:lpstr>Simple Light</vt:lpstr>
      <vt:lpstr>Graphs</vt:lpstr>
      <vt:lpstr>Graphs</vt:lpstr>
      <vt:lpstr>Undirected Graph</vt:lpstr>
      <vt:lpstr>Undirected Graph</vt:lpstr>
      <vt:lpstr>Undirected Graph</vt:lpstr>
      <vt:lpstr>Directed Graph</vt:lpstr>
      <vt:lpstr>Directed Graph</vt:lpstr>
      <vt:lpstr>Loops in Graphs</vt:lpstr>
      <vt:lpstr>Multiple edges in Graphs</vt:lpstr>
      <vt:lpstr>Undirected Graph: Adjacency Matrix Representation</vt:lpstr>
      <vt:lpstr>Undirected Graph: Adjacency Matrix Representation</vt:lpstr>
      <vt:lpstr>Undirected Graph: Adjacency Matrix Representation</vt:lpstr>
      <vt:lpstr>Undirected Graph: Adjacency Matrix Representation</vt:lpstr>
      <vt:lpstr>Undirected Graph: Adjacency List Representation</vt:lpstr>
      <vt:lpstr>Directed Graph: Adjacency Matrix Representation</vt:lpstr>
      <vt:lpstr>Directed Graph: Adjacency Matrix Representation</vt:lpstr>
      <vt:lpstr>Directed Graph: Adjacency Matrix Representation</vt:lpstr>
      <vt:lpstr>Directed Graph: Adjacency Matrix Representation</vt:lpstr>
      <vt:lpstr>Directed Graph: Adjacency Matrix Representation</vt:lpstr>
      <vt:lpstr>Directed Graph: Adjacency List Representation</vt:lpstr>
      <vt:lpstr>Undirected Graph: Degree of a vertex</vt:lpstr>
      <vt:lpstr>Undirected Graph: Degree of a vertex</vt:lpstr>
      <vt:lpstr>Undirected Graph: Degree of a vertex</vt:lpstr>
      <vt:lpstr>Undirected Graph: Degree of a vertex</vt:lpstr>
      <vt:lpstr>Undirected Graph: Degree of a vertex</vt:lpstr>
      <vt:lpstr>Undirected Graph: Degree of a vertex</vt:lpstr>
      <vt:lpstr>Handshaking theorem</vt:lpstr>
      <vt:lpstr>Directed Graph: Degree of a vertex</vt:lpstr>
      <vt:lpstr>Directed Graph: Degree of a vertex</vt:lpstr>
      <vt:lpstr>Directed Graph: Degree of a vertex</vt:lpstr>
      <vt:lpstr>Directed Graph: Degree of a vertex</vt:lpstr>
      <vt:lpstr>Directed Graph: Degree of a vertex</vt:lpstr>
      <vt:lpstr>Directed Graph: Degree of a vertex</vt:lpstr>
      <vt:lpstr>Directed Graph: Degree of a vertex</vt:lpstr>
      <vt:lpstr>Directed Graph: Degree of a vertex</vt:lpstr>
      <vt:lpstr>PowerPoint Presentation</vt:lpstr>
      <vt:lpstr>Bipartite Graph</vt:lpstr>
      <vt:lpstr>Bipartite Graph 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  <vt:lpstr>How to decide if a graph is bipartite or not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Yeasir Rayhan Prince</dc:creator>
  <cp:lastModifiedBy>Yeasir Rayhan Prince</cp:lastModifiedBy>
  <cp:revision>79</cp:revision>
  <dcterms:modified xsi:type="dcterms:W3CDTF">2020-09-13T12:59:01Z</dcterms:modified>
</cp:coreProperties>
</file>